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300" r:id="rId6"/>
    <p:sldId id="302" r:id="rId7"/>
    <p:sldId id="285" r:id="rId8"/>
    <p:sldId id="279" r:id="rId9"/>
    <p:sldId id="265" r:id="rId10"/>
    <p:sldId id="275" r:id="rId11"/>
    <p:sldId id="266" r:id="rId12"/>
    <p:sldId id="288" r:id="rId13"/>
    <p:sldId id="289" r:id="rId14"/>
    <p:sldId id="290" r:id="rId15"/>
    <p:sldId id="286" r:id="rId16"/>
    <p:sldId id="301" r:id="rId17"/>
    <p:sldId id="264" r:id="rId18"/>
    <p:sldId id="292" r:id="rId19"/>
    <p:sldId id="291" r:id="rId20"/>
    <p:sldId id="281" r:id="rId21"/>
    <p:sldId id="293" r:id="rId22"/>
    <p:sldId id="294" r:id="rId23"/>
    <p:sldId id="295" r:id="rId24"/>
    <p:sldId id="296" r:id="rId25"/>
    <p:sldId id="297" r:id="rId26"/>
    <p:sldId id="298" r:id="rId27"/>
    <p:sldId id="280" r:id="rId28"/>
    <p:sldId id="283" r:id="rId29"/>
    <p:sldId id="284" r:id="rId30"/>
    <p:sldId id="299" r:id="rId31"/>
  </p:sldIdLst>
  <p:sldSz cx="9144000" cy="6858000" type="screen4x3"/>
  <p:notesSz cx="6797675" cy="987425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6A"/>
    <a:srgbClr val="163C62"/>
    <a:srgbClr val="F3F5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88" autoAdjust="0"/>
    <p:restoredTop sz="94669" autoAdjust="0"/>
  </p:normalViewPr>
  <p:slideViewPr>
    <p:cSldViewPr>
      <p:cViewPr varScale="1">
        <p:scale>
          <a:sx n="65" d="100"/>
          <a:sy n="65" d="100"/>
        </p:scale>
        <p:origin x="341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978" y="-10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5264" tIns="47632" rIns="95264" bIns="47632" rtlCol="0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5264" tIns="47632" rIns="95264" bIns="47632" rtlCol="0"/>
          <a:lstStyle>
            <a:lvl1pPr algn="r">
              <a:defRPr sz="1300"/>
            </a:lvl1pPr>
          </a:lstStyle>
          <a:p>
            <a:fld id="{5CEAC2FE-8603-40AF-A51C-158A8B1071DF}" type="datetimeFigureOut">
              <a:rPr lang="nl-BE" smtClean="0"/>
              <a:pPr/>
              <a:t>6/06/2014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5264" tIns="47632" rIns="95264" bIns="47632" rtlCol="0" anchor="b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5264" tIns="47632" rIns="95264" bIns="47632" rtlCol="0" anchor="b"/>
          <a:lstStyle>
            <a:lvl1pPr algn="r">
              <a:defRPr sz="1300"/>
            </a:lvl1pPr>
          </a:lstStyle>
          <a:p>
            <a:fld id="{C9AF6F1F-8EE4-421B-99CC-5AF7912AE00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49826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5264" tIns="47632" rIns="95264" bIns="47632" rtlCol="0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5264" tIns="47632" rIns="95264" bIns="47632" rtlCol="0"/>
          <a:lstStyle>
            <a:lvl1pPr algn="r">
              <a:defRPr sz="1300"/>
            </a:lvl1pPr>
          </a:lstStyle>
          <a:p>
            <a:fld id="{EF6BE964-4379-4907-95F7-A7D3794CE2E3}" type="datetimeFigureOut">
              <a:rPr lang="nl-BE" smtClean="0"/>
              <a:pPr/>
              <a:t>6/06/2014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64" tIns="47632" rIns="95264" bIns="47632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8"/>
            <a:ext cx="5438140" cy="4443413"/>
          </a:xfrm>
          <a:prstGeom prst="rect">
            <a:avLst/>
          </a:prstGeom>
        </p:spPr>
        <p:txBody>
          <a:bodyPr vert="horz" lIns="95264" tIns="47632" rIns="95264" bIns="476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5264" tIns="47632" rIns="95264" bIns="47632" rtlCol="0" anchor="b"/>
          <a:lstStyle>
            <a:lvl1pPr algn="l">
              <a:defRPr sz="13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5264" tIns="47632" rIns="95264" bIns="47632" rtlCol="0" anchor="b"/>
          <a:lstStyle>
            <a:lvl1pPr algn="r">
              <a:defRPr sz="1300"/>
            </a:lvl1pPr>
          </a:lstStyle>
          <a:p>
            <a:fld id="{E05A2133-86FF-420C-9D65-094166C0C5C3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22002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3519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498383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179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15651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44743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5139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43292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531039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288595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3904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19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32479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878879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975437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72684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318788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271733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21737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95908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69716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27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3783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0512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36951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319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9457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1499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6524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A2133-86FF-420C-9D65-094166C0C5C3}" type="slidenum">
              <a:rPr lang="nl-BE" smtClean="0"/>
              <a:pPr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72223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ntilope - 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35039"/>
            <a:ext cx="7772400" cy="1470025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446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318248"/>
            <a:ext cx="6400800" cy="148701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Organisation</a:t>
            </a:r>
            <a:endParaRPr lang="nl-BE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21674"/>
            <a:ext cx="1008112" cy="97081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805264"/>
            <a:ext cx="1199857" cy="976026"/>
          </a:xfrm>
          <a:prstGeom prst="rect">
            <a:avLst/>
          </a:prstGeom>
        </p:spPr>
      </p:pic>
      <p:pic>
        <p:nvPicPr>
          <p:cNvPr id="8" name="Picture 3" descr="\\GIOTTO\Projects_Running\Antilope\Grafisch\LOGOS\Antilope_taglineVertical_300DPI.jpg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6632"/>
            <a:ext cx="2570162" cy="221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ilope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196340"/>
          </a:xfrm>
          <a:prstGeom prst="rect">
            <a:avLst/>
          </a:prstGeom>
        </p:spPr>
      </p:pic>
      <p:sp>
        <p:nvSpPr>
          <p:cNvPr id="12" name="Line 2"/>
          <p:cNvSpPr>
            <a:spLocks noChangeShapeType="1"/>
          </p:cNvSpPr>
          <p:nvPr userDrawn="1"/>
        </p:nvSpPr>
        <p:spPr bwMode="auto">
          <a:xfrm flipH="1">
            <a:off x="0" y="1155224"/>
            <a:ext cx="9144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sp>
        <p:nvSpPr>
          <p:cNvPr id="20" name="Line 2"/>
          <p:cNvSpPr>
            <a:spLocks noChangeShapeType="1"/>
          </p:cNvSpPr>
          <p:nvPr userDrawn="1"/>
        </p:nvSpPr>
        <p:spPr bwMode="auto">
          <a:xfrm flipH="1">
            <a:off x="1043608" y="6165304"/>
            <a:ext cx="7054552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>
              <a:solidFill>
                <a:srgbClr val="002060"/>
              </a:solidFill>
            </a:endParaRP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468313" y="1412875"/>
            <a:ext cx="8207375" cy="43926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1840340" y="44624"/>
            <a:ext cx="5539972" cy="1010031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163C6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6119934"/>
            <a:ext cx="720080" cy="6934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687" y="6130225"/>
            <a:ext cx="839817" cy="683151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381328"/>
            <a:ext cx="45365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Delft Summit – June 6,  2014</a:t>
            </a:r>
            <a:endParaRPr lang="nl-BE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4288" y="6381328"/>
            <a:ext cx="9361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fld id="{03E47296-BEF6-4800-BEE8-E2788132C0A1}" type="slidenum">
              <a:rPr lang="nl-BE" smtClean="0"/>
              <a:pPr/>
              <a:t>‹nr.›</a:t>
            </a:fld>
            <a:endParaRPr lang="nl-BE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60" y="-27384"/>
            <a:ext cx="1943100" cy="10820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ilop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85395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6119934"/>
            <a:ext cx="720080" cy="69344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687" y="6130225"/>
            <a:ext cx="839817" cy="683151"/>
          </a:xfrm>
          <a:prstGeom prst="rect">
            <a:avLst/>
          </a:prstGeom>
        </p:spPr>
      </p:pic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4288" y="6381328"/>
            <a:ext cx="9361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fld id="{03E47296-BEF6-4800-BEE8-E2788132C0A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381328"/>
            <a:ext cx="45365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Delft Summit – June 6,  2014</a:t>
            </a:r>
            <a:endParaRPr lang="nl-BE" dirty="0"/>
          </a:p>
        </p:txBody>
      </p:sp>
      <p:sp>
        <p:nvSpPr>
          <p:cNvPr id="14" name="Line 2"/>
          <p:cNvSpPr>
            <a:spLocks noChangeShapeType="1"/>
          </p:cNvSpPr>
          <p:nvPr userDrawn="1"/>
        </p:nvSpPr>
        <p:spPr bwMode="auto">
          <a:xfrm flipH="1">
            <a:off x="1043608" y="6165304"/>
            <a:ext cx="7054552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196340"/>
          </a:xfrm>
          <a:prstGeom prst="rect">
            <a:avLst/>
          </a:prstGeom>
        </p:spPr>
      </p:pic>
      <p:sp>
        <p:nvSpPr>
          <p:cNvPr id="21" name="Line 2"/>
          <p:cNvSpPr>
            <a:spLocks noChangeShapeType="1"/>
          </p:cNvSpPr>
          <p:nvPr userDrawn="1"/>
        </p:nvSpPr>
        <p:spPr bwMode="auto">
          <a:xfrm flipH="1">
            <a:off x="0" y="1155224"/>
            <a:ext cx="9144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60" y="-27384"/>
            <a:ext cx="1943100" cy="1082040"/>
          </a:xfrm>
          <a:prstGeom prst="rect">
            <a:avLst/>
          </a:prstGeom>
        </p:spPr>
      </p:pic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1840340" y="44624"/>
            <a:ext cx="5539972" cy="1010031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163C6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ntilope -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6584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83768" y="1196752"/>
            <a:ext cx="4392488" cy="33868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23322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6119934"/>
            <a:ext cx="720080" cy="69344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687" y="6130225"/>
            <a:ext cx="839817" cy="683151"/>
          </a:xfrm>
          <a:prstGeom prst="rect">
            <a:avLst/>
          </a:prstGeom>
        </p:spPr>
      </p:pic>
      <p:sp>
        <p:nvSpPr>
          <p:cNvPr id="34" name="Date Placeholder 3"/>
          <p:cNvSpPr>
            <a:spLocks noGrp="1"/>
          </p:cNvSpPr>
          <p:nvPr>
            <p:ph type="dt" sz="half" idx="10"/>
          </p:nvPr>
        </p:nvSpPr>
        <p:spPr>
          <a:xfrm>
            <a:off x="1043608" y="6381328"/>
            <a:ext cx="1125488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4288" y="6381328"/>
            <a:ext cx="9361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fld id="{03E47296-BEF6-4800-BEE8-E2788132C0A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381328"/>
            <a:ext cx="45365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Delft Summit – June 6,  2014</a:t>
            </a:r>
            <a:endParaRPr lang="nl-BE" dirty="0"/>
          </a:p>
        </p:txBody>
      </p:sp>
      <p:sp>
        <p:nvSpPr>
          <p:cNvPr id="17" name="Line 2"/>
          <p:cNvSpPr>
            <a:spLocks noChangeShapeType="1"/>
          </p:cNvSpPr>
          <p:nvPr userDrawn="1"/>
        </p:nvSpPr>
        <p:spPr bwMode="auto">
          <a:xfrm flipH="1">
            <a:off x="1043608" y="6165304"/>
            <a:ext cx="7054552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196340"/>
          </a:xfrm>
          <a:prstGeom prst="rect">
            <a:avLst/>
          </a:prstGeom>
        </p:spPr>
      </p:pic>
      <p:sp>
        <p:nvSpPr>
          <p:cNvPr id="22" name="Line 2"/>
          <p:cNvSpPr>
            <a:spLocks noChangeShapeType="1"/>
          </p:cNvSpPr>
          <p:nvPr userDrawn="1"/>
        </p:nvSpPr>
        <p:spPr bwMode="auto">
          <a:xfrm flipH="1">
            <a:off x="0" y="1155224"/>
            <a:ext cx="9144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60" y="-27384"/>
            <a:ext cx="1943100" cy="1082040"/>
          </a:xfrm>
          <a:prstGeom prst="rect">
            <a:avLst/>
          </a:prstGeom>
        </p:spPr>
      </p:pic>
      <p:sp>
        <p:nvSpPr>
          <p:cNvPr id="28" name="Title 1"/>
          <p:cNvSpPr txBox="1">
            <a:spLocks/>
          </p:cNvSpPr>
          <p:nvPr userDrawn="1"/>
        </p:nvSpPr>
        <p:spPr>
          <a:xfrm>
            <a:off x="1840340" y="44624"/>
            <a:ext cx="5539972" cy="1010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163C6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ilope - 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6119934"/>
            <a:ext cx="720080" cy="69344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687" y="6130225"/>
            <a:ext cx="839817" cy="683151"/>
          </a:xfrm>
          <a:prstGeom prst="rect">
            <a:avLst/>
          </a:prstGeom>
        </p:spPr>
      </p:pic>
      <p:sp>
        <p:nvSpPr>
          <p:cNvPr id="3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4288" y="6381328"/>
            <a:ext cx="9361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fld id="{03E47296-BEF6-4800-BEE8-E2788132C0A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381328"/>
            <a:ext cx="45365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Delft Summit – June 6,  2014</a:t>
            </a:r>
            <a:endParaRPr lang="nl-BE" dirty="0"/>
          </a:p>
        </p:txBody>
      </p:sp>
      <p:sp>
        <p:nvSpPr>
          <p:cNvPr id="12" name="Line 2"/>
          <p:cNvSpPr>
            <a:spLocks noChangeShapeType="1"/>
          </p:cNvSpPr>
          <p:nvPr userDrawn="1"/>
        </p:nvSpPr>
        <p:spPr bwMode="auto">
          <a:xfrm flipH="1">
            <a:off x="1043608" y="6165304"/>
            <a:ext cx="7054552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196340"/>
          </a:xfrm>
          <a:prstGeom prst="rect">
            <a:avLst/>
          </a:prstGeom>
        </p:spPr>
      </p:pic>
      <p:sp>
        <p:nvSpPr>
          <p:cNvPr id="18" name="Line 2"/>
          <p:cNvSpPr>
            <a:spLocks noChangeShapeType="1"/>
          </p:cNvSpPr>
          <p:nvPr userDrawn="1"/>
        </p:nvSpPr>
        <p:spPr bwMode="auto">
          <a:xfrm flipH="1">
            <a:off x="0" y="1155224"/>
            <a:ext cx="9144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nl-BE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60" y="-27384"/>
            <a:ext cx="1943100" cy="1082040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1840340" y="44624"/>
            <a:ext cx="5539972" cy="1010031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163C6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B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ilope - Blank no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1125488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4288" y="6381328"/>
            <a:ext cx="9361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fld id="{03E47296-BEF6-4800-BEE8-E2788132C0A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381328"/>
            <a:ext cx="45365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1215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B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1125488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381328"/>
            <a:ext cx="45365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Delft Summit – June 6,  2014</a:t>
            </a:r>
            <a:endParaRPr lang="nl-BE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64288" y="6381328"/>
            <a:ext cx="936104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fld id="{03E47296-BEF6-4800-BEE8-E2788132C0A1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7" r:id="rId4"/>
    <p:sldLayoutId id="2147483654" r:id="rId5"/>
    <p:sldLayoutId id="2147483658" r:id="rId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br@mediq.d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tilope-project.eu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79055"/>
            <a:ext cx="8496944" cy="1470025"/>
          </a:xfrm>
        </p:spPr>
        <p:txBody>
          <a:bodyPr/>
          <a:lstStyle/>
          <a:p>
            <a:r>
              <a:rPr lang="en-US" dirty="0" smtClean="0"/>
              <a:t>Quality Manual for Interoperability Testing</a:t>
            </a:r>
            <a:br>
              <a:rPr lang="en-US" dirty="0" smtClean="0"/>
            </a:b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365104"/>
            <a:ext cx="8280920" cy="1296144"/>
          </a:xfrm>
        </p:spPr>
        <p:txBody>
          <a:bodyPr>
            <a:normAutofit/>
          </a:bodyPr>
          <a:lstStyle/>
          <a:p>
            <a:r>
              <a:rPr lang="en-US" dirty="0" smtClean="0"/>
              <a:t>Morten Bruun-Rasmussen</a:t>
            </a:r>
          </a:p>
          <a:p>
            <a:r>
              <a:rPr lang="en-US" dirty="0" smtClean="0">
                <a:hlinkClick r:id="rId3"/>
              </a:rPr>
              <a:t>mbr@mediq.dk</a:t>
            </a:r>
            <a:endParaRPr lang="en-US" dirty="0" smtClean="0"/>
          </a:p>
          <a:p>
            <a:r>
              <a:rPr lang="en-US" sz="1600" dirty="0" smtClean="0"/>
              <a:t>Presented by Jos Devlies, </a:t>
            </a:r>
            <a:r>
              <a:rPr lang="en-US" sz="1600" dirty="0" err="1" smtClean="0"/>
              <a:t>Eurorec</a:t>
            </a:r>
            <a:endParaRPr lang="en-US" sz="16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826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indhold 6"/>
          <p:cNvSpPr>
            <a:spLocks noGrp="1"/>
          </p:cNvSpPr>
          <p:nvPr>
            <p:ph idx="1"/>
          </p:nvPr>
        </p:nvSpPr>
        <p:spPr>
          <a:xfrm>
            <a:off x="1022920" y="1268760"/>
            <a:ext cx="8229600" cy="4785395"/>
          </a:xfrm>
        </p:spPr>
        <p:txBody>
          <a:bodyPr>
            <a:normAutofit/>
          </a:bodyPr>
          <a:lstStyle/>
          <a:p>
            <a:r>
              <a:rPr lang="en-US" dirty="0" smtClean="0"/>
              <a:t>Improvement of the processes</a:t>
            </a:r>
          </a:p>
          <a:p>
            <a:r>
              <a:rPr lang="en-US" dirty="0" smtClean="0"/>
              <a:t>Corrective action</a:t>
            </a:r>
          </a:p>
          <a:p>
            <a:pPr lvl="1"/>
            <a:r>
              <a:rPr lang="en-US" dirty="0" smtClean="0"/>
              <a:t>Cause analysis</a:t>
            </a:r>
          </a:p>
          <a:p>
            <a:pPr lvl="1"/>
            <a:r>
              <a:rPr lang="en-US" dirty="0" smtClean="0"/>
              <a:t>Selection and implementation of corrective actions</a:t>
            </a:r>
          </a:p>
          <a:p>
            <a:pPr lvl="1"/>
            <a:r>
              <a:rPr lang="en-US" dirty="0" smtClean="0"/>
              <a:t>Monitoring of corrective actions</a:t>
            </a:r>
          </a:p>
          <a:p>
            <a:r>
              <a:rPr lang="en-US" dirty="0" smtClean="0"/>
              <a:t>Preventive action</a:t>
            </a:r>
          </a:p>
          <a:p>
            <a:r>
              <a:rPr lang="en-US" dirty="0" smtClean="0"/>
              <a:t>Control of records</a:t>
            </a:r>
          </a:p>
          <a:p>
            <a:pPr lvl="1"/>
            <a:r>
              <a:rPr lang="en-US" dirty="0" smtClean="0"/>
              <a:t>Technical records</a:t>
            </a:r>
          </a:p>
          <a:p>
            <a:r>
              <a:rPr lang="en-US" dirty="0" smtClean="0"/>
              <a:t>Internal audits</a:t>
            </a:r>
          </a:p>
          <a:p>
            <a:r>
              <a:rPr lang="en-US" dirty="0" smtClean="0"/>
              <a:t>Management reviews</a:t>
            </a:r>
          </a:p>
          <a:p>
            <a:endParaRPr lang="en-US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10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 for management (2/2)</a:t>
            </a:r>
            <a:endParaRPr lang="en-GB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indhold 6"/>
          <p:cNvSpPr>
            <a:spLocks noGrp="1"/>
          </p:cNvSpPr>
          <p:nvPr>
            <p:ph idx="1"/>
          </p:nvPr>
        </p:nvSpPr>
        <p:spPr>
          <a:xfrm>
            <a:off x="1022920" y="1268760"/>
            <a:ext cx="7581528" cy="4785395"/>
          </a:xfrm>
        </p:spPr>
        <p:txBody>
          <a:bodyPr>
            <a:normAutofit/>
          </a:bodyPr>
          <a:lstStyle/>
          <a:p>
            <a:r>
              <a:rPr lang="en-US" dirty="0" smtClean="0"/>
              <a:t>Personnel</a:t>
            </a:r>
          </a:p>
          <a:p>
            <a:pPr lvl="1"/>
            <a:r>
              <a:rPr lang="en-GB" dirty="0" smtClean="0"/>
              <a:t>ensure the </a:t>
            </a:r>
            <a:r>
              <a:rPr lang="en-GB" i="1" dirty="0" smtClean="0"/>
              <a:t>competence</a:t>
            </a:r>
            <a:r>
              <a:rPr lang="en-GB" dirty="0" smtClean="0"/>
              <a:t> of all who perform test, evaluate results, and sign test reports</a:t>
            </a:r>
          </a:p>
          <a:p>
            <a:pPr lvl="1"/>
            <a:r>
              <a:rPr lang="en-GB" dirty="0" smtClean="0"/>
              <a:t>formulate the goals with respect to the </a:t>
            </a:r>
            <a:r>
              <a:rPr lang="en-GB" i="1" dirty="0" smtClean="0"/>
              <a:t>education, training </a:t>
            </a:r>
            <a:r>
              <a:rPr lang="en-GB" dirty="0" smtClean="0"/>
              <a:t>and skills of the Interoperability Test entity</a:t>
            </a:r>
          </a:p>
          <a:p>
            <a:pPr lvl="1"/>
            <a:r>
              <a:rPr lang="en-GB" dirty="0" smtClean="0"/>
              <a:t>use personnel who are </a:t>
            </a:r>
            <a:r>
              <a:rPr lang="en-GB" i="1" dirty="0" smtClean="0"/>
              <a:t>employed</a:t>
            </a:r>
            <a:r>
              <a:rPr lang="en-GB" dirty="0" smtClean="0"/>
              <a:t> by, or under contract to, the Interoperability Test entity</a:t>
            </a:r>
          </a:p>
          <a:p>
            <a:pPr lvl="1"/>
            <a:r>
              <a:rPr lang="en-GB" dirty="0" smtClean="0"/>
              <a:t>maintain job descriptions for managerial, technical and key support personnel involved in tests</a:t>
            </a:r>
            <a:endParaRPr lang="en-US" dirty="0" smtClean="0"/>
          </a:p>
          <a:p>
            <a:r>
              <a:rPr lang="en-US" dirty="0" smtClean="0"/>
              <a:t>Test methods</a:t>
            </a:r>
          </a:p>
          <a:p>
            <a:pPr lvl="1"/>
            <a:r>
              <a:rPr lang="en-US" dirty="0" smtClean="0"/>
              <a:t>Use methods and procedures as described in </a:t>
            </a:r>
            <a:r>
              <a:rPr lang="en-GB" dirty="0" smtClean="0"/>
              <a:t>the Quality Manual Part II. D2.2 Interoperability Testing Processes.</a:t>
            </a:r>
            <a:endParaRPr lang="da-DK" dirty="0" smtClean="0"/>
          </a:p>
          <a:p>
            <a:pPr lvl="1"/>
            <a:endParaRPr lang="en-US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11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 for:</a:t>
            </a:r>
            <a:br>
              <a:rPr lang="en-GB" dirty="0" smtClean="0"/>
            </a:br>
            <a:r>
              <a:rPr lang="en-GB" dirty="0" smtClean="0"/>
              <a:t>Personnel and test methods</a:t>
            </a:r>
            <a:endParaRPr lang="en-GB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Quality Manual for Interoperability Testing</a:t>
            </a:r>
            <a:endParaRPr lang="en-US" dirty="0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1371600" y="3803048"/>
            <a:ext cx="6400800" cy="1066112"/>
          </a:xfrm>
        </p:spPr>
        <p:txBody>
          <a:bodyPr/>
          <a:lstStyle/>
          <a:p>
            <a:r>
              <a:rPr lang="en-US" dirty="0" smtClean="0"/>
              <a:t>A brief look into:</a:t>
            </a:r>
          </a:p>
          <a:p>
            <a:r>
              <a:rPr lang="en-US" b="1" dirty="0" smtClean="0"/>
              <a:t>Part II: Interoperability Testing Processes</a:t>
            </a:r>
            <a:endParaRPr lang="en-US" b="1" dirty="0"/>
          </a:p>
        </p:txBody>
      </p:sp>
      <p:sp>
        <p:nvSpPr>
          <p:cNvPr id="2" name="Rechthoek 1"/>
          <p:cNvSpPr/>
          <p:nvPr/>
        </p:nvSpPr>
        <p:spPr>
          <a:xfrm>
            <a:off x="2771800" y="494990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“Quality Requirements </a:t>
            </a:r>
            <a:r>
              <a:rPr lang="en-US" dirty="0">
                <a:solidFill>
                  <a:srgbClr val="0070C0"/>
                </a:solidFill>
              </a:rPr>
              <a:t>for </a:t>
            </a:r>
            <a:r>
              <a:rPr lang="en-US" dirty="0" smtClean="0">
                <a:solidFill>
                  <a:srgbClr val="0070C0"/>
                </a:solidFill>
              </a:rPr>
              <a:t>the Interoperability Testing  Processes”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/>
          <p:cNvSpPr/>
          <p:nvPr/>
        </p:nvSpPr>
        <p:spPr>
          <a:xfrm>
            <a:off x="5293246" y="1800703"/>
            <a:ext cx="2160240" cy="41764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3" name="Rektangel 22"/>
          <p:cNvSpPr/>
          <p:nvPr/>
        </p:nvSpPr>
        <p:spPr>
          <a:xfrm>
            <a:off x="1619969" y="1800703"/>
            <a:ext cx="2212561" cy="4160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13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Manual for </a:t>
            </a:r>
            <a:br>
              <a:rPr lang="en-US" dirty="0" smtClean="0"/>
            </a:br>
            <a:r>
              <a:rPr lang="en-US" dirty="0" smtClean="0"/>
              <a:t>Interoperability Testing Processes</a:t>
            </a:r>
            <a:endParaRPr lang="en-US" dirty="0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48880"/>
            <a:ext cx="1713430" cy="32241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4" name="Afrundet rektangel 33"/>
          <p:cNvSpPr/>
          <p:nvPr/>
        </p:nvSpPr>
        <p:spPr bwMode="auto">
          <a:xfrm>
            <a:off x="2142254" y="3861048"/>
            <a:ext cx="1220312" cy="205738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da-DK"/>
          </a:p>
        </p:txBody>
      </p:sp>
      <p:sp>
        <p:nvSpPr>
          <p:cNvPr id="35" name="Rektangel 34"/>
          <p:cNvSpPr/>
          <p:nvPr/>
        </p:nvSpPr>
        <p:spPr bwMode="auto">
          <a:xfrm>
            <a:off x="2189974" y="4100026"/>
            <a:ext cx="1134492" cy="1686188"/>
          </a:xfrm>
          <a:prstGeom prst="rect">
            <a:avLst/>
          </a:prstGeom>
          <a:solidFill>
            <a:srgbClr val="FFC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Requirements for the operation  of Conformity Assessment Bodies  performing</a:t>
            </a:r>
          </a:p>
          <a:p>
            <a:pPr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Interoperability Testing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44" name="Tekstboks 73"/>
          <p:cNvSpPr txBox="1">
            <a:spLocks noChangeArrowheads="1"/>
          </p:cNvSpPr>
          <p:nvPr/>
        </p:nvSpPr>
        <p:spPr bwMode="auto">
          <a:xfrm>
            <a:off x="2520582" y="3872855"/>
            <a:ext cx="4010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b="1" dirty="0" smtClean="0"/>
              <a:t>CAB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90082" y="2062956"/>
            <a:ext cx="1703068" cy="1582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kstboks 24"/>
          <p:cNvSpPr txBox="1"/>
          <p:nvPr/>
        </p:nvSpPr>
        <p:spPr>
          <a:xfrm>
            <a:off x="1547430" y="1268760"/>
            <a:ext cx="234737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da-DK" sz="1200" u="sng" dirty="0" smtClean="0"/>
              <a:t>Part I</a:t>
            </a:r>
          </a:p>
          <a:p>
            <a:pPr algn="ctr"/>
            <a:r>
              <a:rPr lang="da-DK" sz="1200" dirty="0" smtClean="0"/>
              <a:t>D2.1 Quality Management System </a:t>
            </a:r>
            <a:endParaRPr lang="da-DK" sz="1200" dirty="0"/>
          </a:p>
        </p:txBody>
      </p:sp>
      <p:sp>
        <p:nvSpPr>
          <p:cNvPr id="30" name="Tekstboks 29"/>
          <p:cNvSpPr txBox="1"/>
          <p:nvPr/>
        </p:nvSpPr>
        <p:spPr>
          <a:xfrm>
            <a:off x="5076056" y="1268760"/>
            <a:ext cx="259462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sz="1200" u="sng" dirty="0" smtClean="0"/>
              <a:t>Part II</a:t>
            </a:r>
          </a:p>
          <a:p>
            <a:pPr algn="ctr"/>
            <a:r>
              <a:rPr lang="da-DK" sz="1200" dirty="0" smtClean="0"/>
              <a:t>D2.2 </a:t>
            </a:r>
            <a:r>
              <a:rPr lang="da-DK" sz="1200" dirty="0" err="1" smtClean="0"/>
              <a:t>Interoperability</a:t>
            </a:r>
            <a:r>
              <a:rPr lang="da-DK" sz="1200" dirty="0" smtClean="0"/>
              <a:t> </a:t>
            </a:r>
            <a:r>
              <a:rPr lang="da-DK" sz="1200" dirty="0" err="1" smtClean="0"/>
              <a:t>Testing</a:t>
            </a:r>
            <a:r>
              <a:rPr lang="da-DK" sz="1200" dirty="0" smtClean="0"/>
              <a:t> </a:t>
            </a:r>
            <a:r>
              <a:rPr lang="da-DK" sz="1200" dirty="0" err="1" smtClean="0"/>
              <a:t>Processes</a:t>
            </a:r>
            <a:endParaRPr lang="da-DK" sz="1200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6782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14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 (one definition)</a:t>
            </a:r>
            <a:endParaRPr lang="en-US" dirty="0"/>
          </a:p>
        </p:txBody>
      </p:sp>
      <p:sp>
        <p:nvSpPr>
          <p:cNvPr id="9" name="Rektangel 10"/>
          <p:cNvSpPr>
            <a:spLocks noChangeArrowheads="1"/>
          </p:cNvSpPr>
          <p:nvPr/>
        </p:nvSpPr>
        <p:spPr bwMode="auto">
          <a:xfrm>
            <a:off x="1493838" y="4836567"/>
            <a:ext cx="63182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i="1">
                <a:solidFill>
                  <a:schemeClr val="tx1"/>
                </a:solidFill>
              </a:rPr>
              <a:t>Source: Institute of Electrical and Electronics Engineers. </a:t>
            </a:r>
          </a:p>
          <a:p>
            <a:pPr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i="1">
                <a:solidFill>
                  <a:schemeClr val="tx1"/>
                </a:solidFill>
              </a:rPr>
              <a:t>IEEE Standard Computer Dictionary: A Compilation of IEEE Standard Computer Glossaries. </a:t>
            </a:r>
          </a:p>
          <a:p>
            <a:pPr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i="1">
                <a:solidFill>
                  <a:schemeClr val="tx1"/>
                </a:solidFill>
              </a:rPr>
              <a:t>New York, NY: 1990. </a:t>
            </a:r>
          </a:p>
        </p:txBody>
      </p:sp>
      <p:sp>
        <p:nvSpPr>
          <p:cNvPr id="10" name="Rektangel 9"/>
          <p:cNvSpPr/>
          <p:nvPr/>
        </p:nvSpPr>
        <p:spPr bwMode="auto">
          <a:xfrm>
            <a:off x="1511300" y="1556792"/>
            <a:ext cx="6121400" cy="3276600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marL="88900" indent="-88900"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en-GB" sz="28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The ability of two or more</a:t>
            </a: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systems or components</a:t>
            </a: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en-GB" sz="2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to exchange information</a:t>
            </a: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en-GB" sz="2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and to use the information</a:t>
            </a: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that has been exchanged</a:t>
            </a: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6253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976114" y="1340768"/>
            <a:ext cx="6851104" cy="4569371"/>
          </a:xfrm>
        </p:spPr>
        <p:txBody>
          <a:bodyPr/>
          <a:lstStyle/>
          <a:p>
            <a:r>
              <a:rPr lang="en-GB" dirty="0" smtClean="0"/>
              <a:t>The Interoperability Testing Processes </a:t>
            </a:r>
            <a:r>
              <a:rPr lang="en-GB" dirty="0"/>
              <a:t>are generic and can be adjusted and customized  by any Interoperability Testing </a:t>
            </a:r>
            <a:r>
              <a:rPr lang="en-GB" dirty="0" smtClean="0"/>
              <a:t>entity</a:t>
            </a:r>
          </a:p>
          <a:p>
            <a:r>
              <a:rPr lang="en-GB" dirty="0"/>
              <a:t>The Interoperability Testing </a:t>
            </a:r>
            <a:r>
              <a:rPr lang="en-GB" dirty="0" smtClean="0"/>
              <a:t>Processes are </a:t>
            </a:r>
            <a:r>
              <a:rPr lang="en-GB" dirty="0"/>
              <a:t>a set of interconnected “guidelines” that describes how to run a test session from start to </a:t>
            </a:r>
            <a:r>
              <a:rPr lang="en-GB" dirty="0" smtClean="0"/>
              <a:t>end. </a:t>
            </a:r>
          </a:p>
          <a:p>
            <a:r>
              <a:rPr lang="en-GB" dirty="0" smtClean="0"/>
              <a:t>Each </a:t>
            </a:r>
            <a:r>
              <a:rPr lang="en-GB" dirty="0"/>
              <a:t>process has defined input and output and can be maintained and improved in isolation and by different people with the required experience and skills.</a:t>
            </a: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15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Interoperability Testing Processes (IT-P):</a:t>
            </a:r>
            <a:br>
              <a:rPr lang="en-US" dirty="0" smtClean="0"/>
            </a:br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99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IT-P: Actors and roles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16</a:t>
            </a:fld>
            <a:endParaRPr lang="nl-BE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883789"/>
              </p:ext>
            </p:extLst>
          </p:nvPr>
        </p:nvGraphicFramePr>
        <p:xfrm>
          <a:off x="1763688" y="1192561"/>
          <a:ext cx="5760640" cy="494232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29376"/>
                <a:gridCol w="3931264"/>
              </a:tblGrid>
              <a:tr h="24634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Term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Definition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73902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Top Level Management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The top level management coordinates the different activities. It gets reports from QA Manager, Test Manager and Auditors 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73902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QA Committee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A committee has the  role to ensure the quality of the testing process, discusses the needs and decides on what needs to be done in terms of quality.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9268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QA Manager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Manages the QA process. Gets input from the QA Committee and reports to Top Level Management.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98537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Test Manager(TM)</a:t>
                      </a:r>
                      <a:endParaRPr lang="da-DK" sz="1400" b="1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Manages the testing. Organises the testing activities, reports to the Top Level Management. Follows the rules from the QA Committee to ensure the overall quality of the process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9268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Testing team</a:t>
                      </a:r>
                      <a:endParaRPr lang="da-DK" sz="1400" b="1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Performs the tests and is under the supervision of the Test Manager.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9268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System Under Test (SUT) </a:t>
                      </a:r>
                      <a:r>
                        <a:rPr lang="en-GB" sz="1400" b="1" dirty="0">
                          <a:effectLst/>
                        </a:rPr>
                        <a:t>Operators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SUT </a:t>
                      </a:r>
                      <a:r>
                        <a:rPr lang="en-GB" sz="1400" b="1" dirty="0">
                          <a:effectLst/>
                        </a:rPr>
                        <a:t>Operators execute their SUTs test steps required by the test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9268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Auditors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Auditors verify that the QMS process is correctly used. The auditors report to the Top Level Management. </a:t>
                      </a:r>
                      <a:endParaRPr lang="da-DK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34449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437059"/>
            <a:ext cx="7077472" cy="456937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Quality Planning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Test Plan Definition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Design Tests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Develop or Select Test Tools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Validation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Prepare Test Session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Test Plan Execution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Test Management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a-DK" dirty="0" smtClean="0"/>
              <a:t>Test Management Update</a:t>
            </a:r>
          </a:p>
          <a:p>
            <a:pPr marL="457200" indent="-457200">
              <a:buFont typeface="+mj-lt"/>
              <a:buAutoNum type="arabicPeriod"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17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IT-P:</a:t>
            </a:r>
            <a:br>
              <a:rPr lang="en-US" dirty="0" smtClean="0"/>
            </a:br>
            <a:r>
              <a:rPr lang="en-US" dirty="0" smtClean="0"/>
              <a:t>Nine interconnected processes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664568"/>
            <a:ext cx="1884773" cy="354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379909"/>
            <a:ext cx="7077472" cy="4785395"/>
          </a:xfrm>
        </p:spPr>
        <p:txBody>
          <a:bodyPr/>
          <a:lstStyle/>
          <a:p>
            <a:r>
              <a:rPr lang="en-GB" dirty="0" smtClean="0"/>
              <a:t>Why?</a:t>
            </a:r>
          </a:p>
          <a:p>
            <a:r>
              <a:rPr lang="en-GB" dirty="0" smtClean="0"/>
              <a:t>Objective</a:t>
            </a:r>
          </a:p>
          <a:p>
            <a:r>
              <a:rPr lang="en-GB" dirty="0" smtClean="0"/>
              <a:t>Work to be done</a:t>
            </a:r>
          </a:p>
          <a:p>
            <a:r>
              <a:rPr lang="en-GB" dirty="0" smtClean="0"/>
              <a:t>Risk planning</a:t>
            </a:r>
          </a:p>
          <a:p>
            <a:r>
              <a:rPr lang="en-GB" dirty="0" smtClean="0"/>
              <a:t>Roles and responsibilities</a:t>
            </a:r>
          </a:p>
          <a:p>
            <a:endParaRPr lang="en-GB" dirty="0"/>
          </a:p>
          <a:p>
            <a:r>
              <a:rPr lang="en-GB" dirty="0" smtClean="0"/>
              <a:t>Checklist: How to adjust and localise the process description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18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IT-P:</a:t>
            </a:r>
            <a:br>
              <a:rPr lang="en-US" dirty="0" smtClean="0"/>
            </a:br>
            <a:r>
              <a:rPr lang="en-US" dirty="0" smtClean="0"/>
              <a:t>A generic template for each process</a:t>
            </a:r>
            <a:endParaRPr lang="en-US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6321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379909"/>
            <a:ext cx="7077472" cy="4785395"/>
          </a:xfrm>
        </p:spPr>
        <p:txBody>
          <a:bodyPr/>
          <a:lstStyle/>
          <a:p>
            <a:r>
              <a:rPr lang="en-GB" dirty="0" smtClean="0"/>
              <a:t>Interoperability </a:t>
            </a:r>
            <a:r>
              <a:rPr lang="en-GB" dirty="0"/>
              <a:t>T</a:t>
            </a:r>
            <a:r>
              <a:rPr lang="en-GB" dirty="0" smtClean="0"/>
              <a:t>esting </a:t>
            </a:r>
            <a:r>
              <a:rPr lang="en-GB" dirty="0"/>
              <a:t>is a complex activity and can be clearly identified as a project on its own,  with several tasks. </a:t>
            </a:r>
            <a:endParaRPr lang="en-GB" dirty="0" smtClean="0"/>
          </a:p>
          <a:p>
            <a:r>
              <a:rPr lang="en-GB" dirty="0" smtClean="0"/>
              <a:t>It is important to identify and allocate the right persons </a:t>
            </a:r>
            <a:r>
              <a:rPr lang="en-GB" dirty="0"/>
              <a:t>with testing </a:t>
            </a:r>
            <a:r>
              <a:rPr lang="en-GB" dirty="0" smtClean="0"/>
              <a:t>skills </a:t>
            </a:r>
            <a:r>
              <a:rPr lang="en-GB" dirty="0"/>
              <a:t>as well as managers organising and monitoring the testing processes.</a:t>
            </a:r>
            <a:endParaRPr lang="da-DK" dirty="0"/>
          </a:p>
          <a:p>
            <a:r>
              <a:rPr lang="en-GB" dirty="0" smtClean="0"/>
              <a:t>A good planning will </a:t>
            </a:r>
            <a:r>
              <a:rPr lang="en-GB" dirty="0"/>
              <a:t>help the </a:t>
            </a:r>
            <a:r>
              <a:rPr lang="en-GB" dirty="0" smtClean="0"/>
              <a:t>individual testers </a:t>
            </a:r>
            <a:r>
              <a:rPr lang="en-GB" dirty="0"/>
              <a:t>to be sure that conformance and interoperability requirements </a:t>
            </a:r>
            <a:r>
              <a:rPr lang="en-GB" dirty="0" smtClean="0"/>
              <a:t>are sufficient tested, independent of what person who performed the test.</a:t>
            </a:r>
            <a:endParaRPr lang="da-DK" dirty="0"/>
          </a:p>
          <a:p>
            <a:endParaRPr lang="en-GB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19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Example:</a:t>
            </a:r>
            <a:r>
              <a:rPr lang="en-US" dirty="0" smtClean="0"/>
              <a:t> Test Plan Definition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Why?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3164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4644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Quality in manufacturing</a:t>
            </a:r>
          </a:p>
          <a:p>
            <a:pPr lvl="2"/>
            <a:r>
              <a:rPr lang="en-US" dirty="0" smtClean="0"/>
              <a:t>A measure, stating that a product is free from defects and significant variations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Quality in information technology product and services</a:t>
            </a:r>
          </a:p>
          <a:p>
            <a:pPr lvl="1"/>
            <a:r>
              <a:rPr lang="en-US" dirty="0" smtClean="0"/>
              <a:t>Meeting the requirements of the customer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Quality Assurance</a:t>
            </a:r>
          </a:p>
          <a:p>
            <a:pPr lvl="1"/>
            <a:r>
              <a:rPr lang="en-US" dirty="0" smtClean="0"/>
              <a:t>Any systematic process for ensuring quality</a:t>
            </a:r>
          </a:p>
          <a:p>
            <a:pPr lvl="1"/>
            <a:endParaRPr lang="en-US" dirty="0"/>
          </a:p>
          <a:p>
            <a:r>
              <a:rPr lang="en-US" dirty="0" smtClean="0"/>
              <a:t>Quality and Quality Assurance for Interoperability Testing</a:t>
            </a:r>
          </a:p>
          <a:p>
            <a:pPr lvl="1"/>
            <a:r>
              <a:rPr lang="en-US" dirty="0" smtClean="0"/>
              <a:t>An immature professional discipline</a:t>
            </a:r>
          </a:p>
          <a:p>
            <a:pPr lvl="1"/>
            <a:endParaRPr lang="en-US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</a:t>
            </a:fld>
            <a:endParaRPr lang="nl-BE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and quality assurance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70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379909"/>
            <a:ext cx="7077472" cy="2625155"/>
          </a:xfrm>
        </p:spPr>
        <p:txBody>
          <a:bodyPr/>
          <a:lstStyle/>
          <a:p>
            <a:r>
              <a:rPr lang="en-GB" dirty="0"/>
              <a:t>The test plan definition will describe the test strategy and its </a:t>
            </a:r>
            <a:r>
              <a:rPr lang="en-GB" dirty="0" smtClean="0"/>
              <a:t>implementation.</a:t>
            </a:r>
          </a:p>
          <a:p>
            <a:r>
              <a:rPr lang="en-GB" dirty="0" smtClean="0"/>
              <a:t>All </a:t>
            </a:r>
            <a:r>
              <a:rPr lang="en-GB" dirty="0"/>
              <a:t>activities are carefully defined and planned in order to test profile specification in a given context.</a:t>
            </a:r>
            <a:endParaRPr lang="da-DK" dirty="0"/>
          </a:p>
          <a:p>
            <a:endParaRPr lang="en-GB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20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Example:</a:t>
            </a:r>
            <a:r>
              <a:rPr lang="en-US" dirty="0" smtClean="0"/>
              <a:t> Test Plan Definition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Objective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3826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284659"/>
            <a:ext cx="7077472" cy="4016549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GB" dirty="0"/>
              <a:t>Definition of the scope and </a:t>
            </a:r>
            <a:r>
              <a:rPr lang="en-GB" dirty="0" smtClean="0"/>
              <a:t>objective</a:t>
            </a:r>
          </a:p>
          <a:p>
            <a:pPr lvl="0">
              <a:lnSpc>
                <a:spcPct val="150000"/>
              </a:lnSpc>
            </a:pPr>
            <a:r>
              <a:rPr lang="en-GB" dirty="0" smtClean="0"/>
              <a:t>Specification </a:t>
            </a:r>
            <a:r>
              <a:rPr lang="en-GB" dirty="0"/>
              <a:t>of the test </a:t>
            </a:r>
            <a:r>
              <a:rPr lang="en-GB" dirty="0" smtClean="0"/>
              <a:t>design</a:t>
            </a:r>
          </a:p>
          <a:p>
            <a:pPr lvl="0">
              <a:lnSpc>
                <a:spcPct val="150000"/>
              </a:lnSpc>
            </a:pPr>
            <a:r>
              <a:rPr lang="en-GB" dirty="0" smtClean="0"/>
              <a:t>Development </a:t>
            </a:r>
            <a:r>
              <a:rPr lang="en-GB" dirty="0"/>
              <a:t>or the selection of the test </a:t>
            </a:r>
            <a:r>
              <a:rPr lang="en-GB" dirty="0" smtClean="0"/>
              <a:t>tools</a:t>
            </a:r>
          </a:p>
          <a:p>
            <a:pPr lvl="0">
              <a:lnSpc>
                <a:spcPct val="150000"/>
              </a:lnSpc>
            </a:pPr>
            <a:r>
              <a:rPr lang="en-GB" dirty="0" smtClean="0"/>
              <a:t>Preparation </a:t>
            </a:r>
            <a:r>
              <a:rPr lang="en-GB" dirty="0"/>
              <a:t>of the test session: </a:t>
            </a:r>
            <a:endParaRPr lang="da-DK" dirty="0"/>
          </a:p>
          <a:p>
            <a:pPr lvl="0">
              <a:lnSpc>
                <a:spcPct val="150000"/>
              </a:lnSpc>
            </a:pPr>
            <a:r>
              <a:rPr lang="en-GB" dirty="0"/>
              <a:t>Execution of the test </a:t>
            </a:r>
            <a:r>
              <a:rPr lang="en-GB" dirty="0" smtClean="0"/>
              <a:t>session</a:t>
            </a:r>
          </a:p>
          <a:p>
            <a:pPr lvl="0">
              <a:lnSpc>
                <a:spcPct val="150000"/>
              </a:lnSpc>
            </a:pPr>
            <a:r>
              <a:rPr lang="en-GB" dirty="0" smtClean="0"/>
              <a:t>Reporting </a:t>
            </a:r>
            <a:r>
              <a:rPr lang="en-GB" dirty="0"/>
              <a:t>of test results.</a:t>
            </a:r>
            <a:endParaRPr lang="da-DK" dirty="0"/>
          </a:p>
          <a:p>
            <a:pPr lvl="0"/>
            <a:endParaRPr lang="en-GB" sz="180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21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Example:</a:t>
            </a:r>
            <a:r>
              <a:rPr lang="en-US" dirty="0" smtClean="0"/>
              <a:t> Process Test Plan Definition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Work to be done</a:t>
            </a:r>
            <a:endParaRPr lang="en-US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0900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284659"/>
            <a:ext cx="7077472" cy="4808637"/>
          </a:xfrm>
        </p:spPr>
        <p:txBody>
          <a:bodyPr>
            <a:noAutofit/>
          </a:bodyPr>
          <a:lstStyle/>
          <a:p>
            <a:r>
              <a:rPr lang="en-GB" dirty="0"/>
              <a:t>The equilibrium between resources, schedule and the test design needs to be established</a:t>
            </a:r>
            <a:r>
              <a:rPr lang="en-GB" dirty="0" smtClean="0"/>
              <a:t>.</a:t>
            </a:r>
          </a:p>
          <a:p>
            <a:r>
              <a:rPr lang="en-GB" dirty="0"/>
              <a:t> </a:t>
            </a:r>
            <a:r>
              <a:rPr lang="en-GB" dirty="0" smtClean="0"/>
              <a:t>A </a:t>
            </a:r>
            <a:r>
              <a:rPr lang="en-GB" dirty="0"/>
              <a:t>bad risk assessment and a weakness on the requirements specifications are also possible causes of </a:t>
            </a:r>
            <a:r>
              <a:rPr lang="en-GB" dirty="0" smtClean="0"/>
              <a:t>failure.</a:t>
            </a:r>
          </a:p>
          <a:p>
            <a:r>
              <a:rPr lang="en-GB" dirty="0" smtClean="0"/>
              <a:t>If </a:t>
            </a:r>
            <a:r>
              <a:rPr lang="en-GB" dirty="0"/>
              <a:t>customers notice a weakness in the quality of products, they will no longer have confidence in the testing process of a particular project.</a:t>
            </a:r>
            <a:endParaRPr lang="da-DK" dirty="0"/>
          </a:p>
          <a:p>
            <a:r>
              <a:rPr lang="en-GB" dirty="0"/>
              <a:t>If the feedback to the organisation that has made the specification (eq. a profile for patient identification) is not well documented, the testing process has no sense or will be the bad quality.</a:t>
            </a:r>
            <a:endParaRPr lang="da-DK" dirty="0"/>
          </a:p>
          <a:p>
            <a:pPr lvl="0"/>
            <a:endParaRPr lang="en-GB" sz="1800" dirty="0" smtClean="0"/>
          </a:p>
          <a:p>
            <a:pPr lvl="0"/>
            <a:endParaRPr lang="en-GB" sz="180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22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Example:</a:t>
            </a:r>
            <a:r>
              <a:rPr lang="en-US" dirty="0" smtClean="0"/>
              <a:t> Process Test Plan Definition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Risk planning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6885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022920" y="1500683"/>
            <a:ext cx="7077472" cy="1424261"/>
          </a:xfrm>
        </p:spPr>
        <p:txBody>
          <a:bodyPr>
            <a:no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test plan definition is under the responsibility of the Test Manager who organises the complete testing process. </a:t>
            </a:r>
            <a:endParaRPr lang="da-DK" dirty="0"/>
          </a:p>
          <a:p>
            <a:endParaRPr lang="en-GB" dirty="0" smtClean="0"/>
          </a:p>
          <a:p>
            <a:pPr lvl="0"/>
            <a:endParaRPr lang="en-GB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23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Example:</a:t>
            </a:r>
            <a:r>
              <a:rPr lang="en-US" dirty="0" smtClean="0"/>
              <a:t> Test Plan Definition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Roles and responsibilities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5286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24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message #1</a:t>
            </a:r>
            <a:endParaRPr lang="en-US" dirty="0"/>
          </a:p>
        </p:txBody>
      </p:sp>
      <p:sp>
        <p:nvSpPr>
          <p:cNvPr id="7" name="Tekstboks 6"/>
          <p:cNvSpPr txBox="1"/>
          <p:nvPr/>
        </p:nvSpPr>
        <p:spPr>
          <a:xfrm>
            <a:off x="827584" y="1556792"/>
            <a:ext cx="74888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 Quality Management System </a:t>
            </a:r>
          </a:p>
          <a:p>
            <a:pPr algn="ctr"/>
            <a:r>
              <a:rPr lang="en-US" sz="3200" dirty="0" smtClean="0"/>
              <a:t>will ensure continuous improvement of Interoperability</a:t>
            </a:r>
          </a:p>
          <a:p>
            <a:pPr algn="ctr"/>
            <a:endParaRPr lang="en-US" sz="3200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25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message #2</a:t>
            </a:r>
            <a:endParaRPr lang="en-US" dirty="0"/>
          </a:p>
        </p:txBody>
      </p:sp>
      <p:sp>
        <p:nvSpPr>
          <p:cNvPr id="7" name="Tekstboks 6"/>
          <p:cNvSpPr txBox="1"/>
          <p:nvPr/>
        </p:nvSpPr>
        <p:spPr>
          <a:xfrm>
            <a:off x="827584" y="1556792"/>
            <a:ext cx="74888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Quality Management</a:t>
            </a:r>
          </a:p>
          <a:p>
            <a:pPr algn="ctr"/>
            <a:r>
              <a:rPr lang="en-US" sz="3200" dirty="0" smtClean="0"/>
              <a:t>of Interoperability Testing</a:t>
            </a:r>
          </a:p>
          <a:p>
            <a:pPr algn="ctr"/>
            <a:r>
              <a:rPr lang="en-US" sz="3200" dirty="0" smtClean="0"/>
              <a:t>will improve </a:t>
            </a:r>
            <a:r>
              <a:rPr lang="en-US" sz="3200" dirty="0" err="1" smtClean="0"/>
              <a:t>eHealth</a:t>
            </a:r>
            <a:r>
              <a:rPr lang="en-US" sz="3200" dirty="0" smtClean="0"/>
              <a:t> deployment</a:t>
            </a:r>
          </a:p>
          <a:p>
            <a:pPr algn="ctr"/>
            <a:endParaRPr lang="en-US" sz="3200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26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 message #3</a:t>
            </a:r>
            <a:endParaRPr lang="en-US" dirty="0"/>
          </a:p>
        </p:txBody>
      </p:sp>
      <p:sp>
        <p:nvSpPr>
          <p:cNvPr id="7" name="Tekstboks 6"/>
          <p:cNvSpPr txBox="1"/>
          <p:nvPr/>
        </p:nvSpPr>
        <p:spPr>
          <a:xfrm>
            <a:off x="827584" y="1556792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 Quality Management System for</a:t>
            </a:r>
          </a:p>
          <a:p>
            <a:pPr algn="ctr"/>
            <a:r>
              <a:rPr lang="en-US" sz="3200" dirty="0" smtClean="0"/>
              <a:t>interoperability testing will facilitate the adoption of International </a:t>
            </a:r>
            <a:r>
              <a:rPr lang="en-US" sz="3200" dirty="0" err="1" smtClean="0"/>
              <a:t>eHealth</a:t>
            </a:r>
            <a:r>
              <a:rPr lang="en-US" sz="3200" dirty="0" smtClean="0"/>
              <a:t> standards</a:t>
            </a:r>
            <a:endParaRPr lang="en-US" sz="3200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037977"/>
          </a:xfrm>
        </p:spPr>
        <p:txBody>
          <a:bodyPr/>
          <a:lstStyle/>
          <a:p>
            <a:r>
              <a:rPr lang="da-DK" dirty="0" err="1" smtClean="0"/>
              <a:t>Thank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endParaRPr lang="da-DK" dirty="0"/>
          </a:p>
        </p:txBody>
      </p:sp>
      <p:sp>
        <p:nvSpPr>
          <p:cNvPr id="7" name="Undertitel 6"/>
          <p:cNvSpPr>
            <a:spLocks noGrp="1"/>
          </p:cNvSpPr>
          <p:nvPr>
            <p:ph type="subTitle" idx="1"/>
          </p:nvPr>
        </p:nvSpPr>
        <p:spPr>
          <a:xfrm>
            <a:off x="539552" y="3573016"/>
            <a:ext cx="8024936" cy="1775048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More information on the Quality Manual</a:t>
            </a:r>
          </a:p>
          <a:p>
            <a:endParaRPr lang="en-GB" dirty="0" smtClean="0"/>
          </a:p>
          <a:p>
            <a:r>
              <a:rPr lang="en-GB" dirty="0" smtClean="0"/>
              <a:t>Part I: D2.1 Quality Management System for Interoperability Testing</a:t>
            </a:r>
          </a:p>
          <a:p>
            <a:r>
              <a:rPr lang="en-GB" dirty="0" smtClean="0"/>
              <a:t>Part II: D2.2 Interoperability Testing Processes</a:t>
            </a:r>
          </a:p>
          <a:p>
            <a:endParaRPr lang="en-GB" dirty="0" smtClean="0"/>
          </a:p>
          <a:p>
            <a:r>
              <a:rPr lang="en-GB" dirty="0" smtClean="0"/>
              <a:t>Is available on the </a:t>
            </a:r>
            <a:r>
              <a:rPr lang="en-GB" dirty="0" err="1" smtClean="0"/>
              <a:t>Antilope</a:t>
            </a:r>
            <a:r>
              <a:rPr lang="en-GB" dirty="0" smtClean="0"/>
              <a:t> website </a:t>
            </a:r>
            <a:r>
              <a:rPr lang="en-GB" u="sng" dirty="0" smtClean="0">
                <a:hlinkClick r:id="rId3"/>
              </a:rPr>
              <a:t>http://www.antilope-project.eu/</a:t>
            </a:r>
            <a:r>
              <a:rPr lang="fr-FR" dirty="0" smtClean="0"/>
              <a:t> 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Quality at data entry</a:t>
            </a:r>
          </a:p>
          <a:p>
            <a:pPr lvl="1"/>
            <a:r>
              <a:rPr lang="en-GB" dirty="0" smtClean="0"/>
              <a:t>Quality of the application</a:t>
            </a:r>
          </a:p>
          <a:p>
            <a:pPr lvl="1"/>
            <a:r>
              <a:rPr lang="en-GB" dirty="0" smtClean="0"/>
              <a:t>Quality of the user</a:t>
            </a:r>
          </a:p>
          <a:p>
            <a:r>
              <a:rPr lang="en-GB" dirty="0" smtClean="0"/>
              <a:t>Quality in sharing data</a:t>
            </a:r>
          </a:p>
          <a:p>
            <a:pPr lvl="1"/>
            <a:r>
              <a:rPr lang="en-GB" dirty="0" smtClean="0"/>
              <a:t>Technical interoperability</a:t>
            </a:r>
          </a:p>
          <a:p>
            <a:pPr lvl="1"/>
            <a:r>
              <a:rPr lang="en-GB" dirty="0" smtClean="0"/>
              <a:t>Semantic interoperability</a:t>
            </a:r>
          </a:p>
          <a:p>
            <a:r>
              <a:rPr lang="en-GB" dirty="0" smtClean="0"/>
              <a:t>Quality in using</a:t>
            </a:r>
          </a:p>
          <a:p>
            <a:pPr lvl="1"/>
            <a:r>
              <a:rPr lang="en-GB" dirty="0" smtClean="0"/>
              <a:t>Integrated on-site decision support</a:t>
            </a:r>
          </a:p>
          <a:p>
            <a:pPr lvl="1"/>
            <a:r>
              <a:rPr lang="en-GB" dirty="0" smtClean="0"/>
              <a:t>Research (trials, post marketing surveillance,..) &amp; Management</a:t>
            </a:r>
          </a:p>
          <a:p>
            <a:r>
              <a:rPr lang="en-GB" dirty="0" smtClean="0"/>
              <a:t>Quality needs to be</a:t>
            </a:r>
          </a:p>
          <a:p>
            <a:pPr lvl="1"/>
            <a:r>
              <a:rPr lang="en-GB" dirty="0" smtClean="0"/>
              <a:t>Assessed</a:t>
            </a:r>
          </a:p>
          <a:p>
            <a:pPr lvl="1"/>
            <a:r>
              <a:rPr lang="en-GB" dirty="0" smtClean="0"/>
              <a:t>Quality of assessment is essential</a:t>
            </a:r>
            <a:endParaRPr lang="en-GB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Quality</a:t>
            </a:r>
            <a:r>
              <a:rPr lang="nl-BE" dirty="0" smtClean="0"/>
              <a:t> in eHealth is a </a:t>
            </a:r>
            <a:r>
              <a:rPr lang="nl-BE" dirty="0" err="1" smtClean="0"/>
              <a:t>total</a:t>
            </a:r>
            <a:r>
              <a:rPr lang="nl-BE" dirty="0" smtClean="0"/>
              <a:t> concept</a:t>
            </a:r>
            <a:endParaRPr lang="nl-BE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031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Quality Manual for Interoperability Testing</a:t>
            </a:r>
            <a:endParaRPr lang="en-US" dirty="0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971600" y="3789040"/>
            <a:ext cx="7200800" cy="20162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brief look into:</a:t>
            </a:r>
          </a:p>
          <a:p>
            <a:r>
              <a:rPr lang="en-US" b="1" dirty="0" smtClean="0"/>
              <a:t>Part I: Quality Management System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“Requirements for entities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 performing Interoperability Testing”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/>
          <p:cNvSpPr/>
          <p:nvPr/>
        </p:nvSpPr>
        <p:spPr>
          <a:xfrm>
            <a:off x="5293246" y="1800703"/>
            <a:ext cx="2160240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3" name="Rektangel 22"/>
          <p:cNvSpPr/>
          <p:nvPr/>
        </p:nvSpPr>
        <p:spPr>
          <a:xfrm>
            <a:off x="1619969" y="1800703"/>
            <a:ext cx="2212561" cy="416038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5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Manual for </a:t>
            </a:r>
            <a:br>
              <a:rPr lang="en-US" dirty="0" smtClean="0"/>
            </a:br>
            <a:r>
              <a:rPr lang="en-US" dirty="0" smtClean="0"/>
              <a:t>Interoperability Testing Bodies</a:t>
            </a:r>
            <a:endParaRPr lang="en-US" dirty="0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48880"/>
            <a:ext cx="1713430" cy="322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Afrundet rektangel 33"/>
          <p:cNvSpPr/>
          <p:nvPr/>
        </p:nvSpPr>
        <p:spPr bwMode="auto">
          <a:xfrm>
            <a:off x="2142254" y="3861048"/>
            <a:ext cx="1220312" cy="205738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da-DK"/>
          </a:p>
        </p:txBody>
      </p:sp>
      <p:sp>
        <p:nvSpPr>
          <p:cNvPr id="35" name="Rektangel 34"/>
          <p:cNvSpPr/>
          <p:nvPr/>
        </p:nvSpPr>
        <p:spPr bwMode="auto">
          <a:xfrm>
            <a:off x="2189974" y="4100026"/>
            <a:ext cx="1134492" cy="1686188"/>
          </a:xfrm>
          <a:prstGeom prst="rect">
            <a:avLst/>
          </a:prstGeom>
          <a:solidFill>
            <a:srgbClr val="FFC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Requirements for the operation  of Conformity Assessment Bodies  performing</a:t>
            </a:r>
          </a:p>
          <a:p>
            <a:pPr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Interoperability Testing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44" name="Tekstboks 73"/>
          <p:cNvSpPr txBox="1">
            <a:spLocks noChangeArrowheads="1"/>
          </p:cNvSpPr>
          <p:nvPr/>
        </p:nvSpPr>
        <p:spPr bwMode="auto">
          <a:xfrm>
            <a:off x="2520582" y="3872855"/>
            <a:ext cx="40107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b="1" dirty="0" smtClean="0"/>
              <a:t>CAB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90082" y="2062956"/>
            <a:ext cx="1703068" cy="1582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kstboks 24"/>
          <p:cNvSpPr txBox="1"/>
          <p:nvPr/>
        </p:nvSpPr>
        <p:spPr>
          <a:xfrm>
            <a:off x="1547430" y="1268760"/>
            <a:ext cx="234737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sz="1200" u="sng" dirty="0" smtClean="0"/>
              <a:t>Part I</a:t>
            </a:r>
          </a:p>
          <a:p>
            <a:pPr algn="ctr"/>
            <a:r>
              <a:rPr lang="da-DK" sz="1200" dirty="0" smtClean="0"/>
              <a:t>D2.1 Quality Management System </a:t>
            </a:r>
            <a:endParaRPr lang="da-DK" sz="1200" dirty="0"/>
          </a:p>
        </p:txBody>
      </p:sp>
      <p:sp>
        <p:nvSpPr>
          <p:cNvPr id="30" name="Tekstboks 29"/>
          <p:cNvSpPr txBox="1"/>
          <p:nvPr/>
        </p:nvSpPr>
        <p:spPr>
          <a:xfrm>
            <a:off x="5076056" y="1268760"/>
            <a:ext cx="2594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1200" u="sng" dirty="0" smtClean="0"/>
              <a:t>Part II</a:t>
            </a:r>
          </a:p>
          <a:p>
            <a:pPr algn="ctr"/>
            <a:r>
              <a:rPr lang="da-DK" sz="1200" dirty="0" smtClean="0"/>
              <a:t>D2.2 </a:t>
            </a:r>
            <a:r>
              <a:rPr lang="da-DK" sz="1200" dirty="0" err="1" smtClean="0"/>
              <a:t>Interoperability</a:t>
            </a:r>
            <a:r>
              <a:rPr lang="da-DK" sz="1200" dirty="0" smtClean="0"/>
              <a:t> </a:t>
            </a:r>
            <a:r>
              <a:rPr lang="da-DK" sz="1200" dirty="0" err="1" smtClean="0"/>
              <a:t>Testing</a:t>
            </a:r>
            <a:r>
              <a:rPr lang="da-DK" sz="1200" dirty="0" smtClean="0"/>
              <a:t> </a:t>
            </a:r>
            <a:r>
              <a:rPr lang="da-DK" sz="1200" dirty="0" err="1" smtClean="0"/>
              <a:t>Processes</a:t>
            </a:r>
            <a:endParaRPr lang="da-DK" sz="1200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021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6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Management System (one definition)</a:t>
            </a:r>
            <a:endParaRPr lang="en-US" dirty="0"/>
          </a:p>
        </p:txBody>
      </p:sp>
      <p:sp>
        <p:nvSpPr>
          <p:cNvPr id="8" name="Rektangel 10"/>
          <p:cNvSpPr>
            <a:spLocks noChangeArrowheads="1"/>
          </p:cNvSpPr>
          <p:nvPr/>
        </p:nvSpPr>
        <p:spPr bwMode="auto">
          <a:xfrm>
            <a:off x="1493838" y="5016500"/>
            <a:ext cx="63182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i="1">
                <a:solidFill>
                  <a:schemeClr val="tx1"/>
                </a:solidFill>
              </a:rPr>
              <a:t>Source: 	ISO 9000: Quality Management Systems </a:t>
            </a:r>
          </a:p>
        </p:txBody>
      </p:sp>
      <p:sp>
        <p:nvSpPr>
          <p:cNvPr id="11" name="Rektangel 10"/>
          <p:cNvSpPr/>
          <p:nvPr/>
        </p:nvSpPr>
        <p:spPr bwMode="auto">
          <a:xfrm>
            <a:off x="1511300" y="1736725"/>
            <a:ext cx="6121400" cy="3276600"/>
          </a:xfrm>
          <a:prstGeom prst="rect">
            <a:avLst/>
          </a:prstGeom>
          <a:solidFill>
            <a:srgbClr val="92D050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pPr marL="88900" indent="-88900" algn="ctr"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en-GB" sz="2800" dirty="0">
              <a:latin typeface="Arial" charset="0"/>
              <a:ea typeface="ＭＳ Ｐゴシック" charset="-128"/>
            </a:endParaRP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A Quality Management System is a set of interrelated or interacting elements </a:t>
            </a: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en-GB" sz="2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that organisations use to direct and control</a:t>
            </a: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endParaRPr lang="en-GB" sz="2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marL="88900" indent="-88900" algn="ctr">
              <a:spcAft>
                <a:spcPts val="300"/>
              </a:spcAft>
              <a:buClr>
                <a:schemeClr val="tx2"/>
              </a:buClr>
              <a:buSzPct val="70000"/>
              <a:buFont typeface="Arial" charset="0"/>
              <a:buNone/>
              <a:defRPr/>
            </a:pPr>
            <a:r>
              <a:rPr lang="en-GB" sz="2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 how quality policies are implemented and quality objectives are achieved.</a:t>
            </a: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135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7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Quality Management levels</a:t>
            </a:r>
            <a:endParaRPr lang="en-US" dirty="0"/>
          </a:p>
        </p:txBody>
      </p:sp>
      <p:sp>
        <p:nvSpPr>
          <p:cNvPr id="2" name="Tekstboks 1"/>
          <p:cNvSpPr txBox="1"/>
          <p:nvPr/>
        </p:nvSpPr>
        <p:spPr>
          <a:xfrm>
            <a:off x="6300192" y="1753652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1600" dirty="0" smtClean="0"/>
          </a:p>
          <a:p>
            <a:pPr marL="1371600" lvl="2" indent="-457200">
              <a:buFont typeface="Arial" pitchFamily="34" charset="0"/>
              <a:buChar char="•"/>
            </a:pPr>
            <a:endParaRPr lang="en-US" sz="1600" dirty="0" smtClean="0"/>
          </a:p>
          <a:p>
            <a:pPr marL="1371600" lvl="2" indent="-457200">
              <a:buFont typeface="Arial" pitchFamily="34" charset="0"/>
              <a:buChar char="•"/>
            </a:pPr>
            <a:endParaRPr lang="en-US" sz="1600" dirty="0" smtClean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899592" y="1412776"/>
          <a:ext cx="4581525" cy="4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r:id="rId4" imgW="4570530" imgH="3427400" progId="Msxml2.SAXXMLReader.5.0">
                  <p:embed/>
                </p:oleObj>
              </mc:Choice>
              <mc:Fallback>
                <p:oleObj r:id="rId4" imgW="4570530" imgH="3427400" progId="Msxml2.SAXXMLReader.5.0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412776"/>
                        <a:ext cx="4581525" cy="439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kstboks 7"/>
          <p:cNvSpPr txBox="1"/>
          <p:nvPr/>
        </p:nvSpPr>
        <p:spPr>
          <a:xfrm>
            <a:off x="5508104" y="2276873"/>
            <a:ext cx="34563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Policy statements including clear objectives derives from the policy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Description of processes – how are the policy statements implemented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Supporting documents to be used to implement the policies</a:t>
            </a:r>
            <a:endParaRPr lang="en-US" sz="1600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79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8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Management System and the PDCA cycle</a:t>
            </a:r>
            <a:endParaRPr lang="en-US" dirty="0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auto">
          <a:xfrm>
            <a:off x="1636713" y="5589240"/>
            <a:ext cx="6319837" cy="566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i="1" dirty="0">
                <a:solidFill>
                  <a:schemeClr val="tx1"/>
                </a:solidFill>
              </a:rPr>
              <a:t>Source: 	The Deming wheel (named after W. Edwards Deming</a:t>
            </a:r>
            <a:r>
              <a:rPr lang="en-GB" sz="1000" i="1" dirty="0" smtClean="0">
                <a:solidFill>
                  <a:schemeClr val="tx1"/>
                </a:solidFill>
              </a:rPr>
              <a:t>).</a:t>
            </a:r>
          </a:p>
          <a:p>
            <a:pPr>
              <a:lnSpc>
                <a:spcPts val="1700"/>
              </a:lnSpc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None/>
            </a:pPr>
            <a:r>
              <a:rPr lang="en-GB" sz="1000" i="1" dirty="0">
                <a:solidFill>
                  <a:schemeClr val="tx1"/>
                </a:solidFill>
              </a:rPr>
              <a:t>	A model for </a:t>
            </a:r>
            <a:r>
              <a:rPr lang="en-GB" sz="1000" i="1" dirty="0" smtClean="0">
                <a:solidFill>
                  <a:schemeClr val="tx1"/>
                </a:solidFill>
              </a:rPr>
              <a:t>continuous </a:t>
            </a:r>
            <a:r>
              <a:rPr lang="en-GB" sz="1000" i="1" dirty="0">
                <a:solidFill>
                  <a:schemeClr val="tx1"/>
                </a:solidFill>
              </a:rPr>
              <a:t>improvement.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268760"/>
            <a:ext cx="4730671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tregbilledforklaring 2 (fremhævningsstreg) 11"/>
          <p:cNvSpPr/>
          <p:nvPr/>
        </p:nvSpPr>
        <p:spPr bwMode="auto">
          <a:xfrm>
            <a:off x="6732240" y="1606315"/>
            <a:ext cx="1836204" cy="936104"/>
          </a:xfrm>
          <a:prstGeom prst="accentCallout2">
            <a:avLst>
              <a:gd name="adj1" fmla="val 50777"/>
              <a:gd name="adj2" fmla="val -6292"/>
              <a:gd name="adj3" fmla="val 56381"/>
              <a:gd name="adj4" fmla="val -17892"/>
              <a:gd name="adj5" fmla="val 93978"/>
              <a:gd name="adj6" fmla="val -46237"/>
            </a:avLst>
          </a:prstGeom>
          <a:solidFill>
            <a:srgbClr val="92D050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Char char="•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What to do?</a:t>
            </a: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  How to do it?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Stregbilledforklaring 2 (fremhævningsstreg) 12"/>
          <p:cNvSpPr/>
          <p:nvPr/>
        </p:nvSpPr>
        <p:spPr bwMode="auto">
          <a:xfrm>
            <a:off x="6732240" y="4126595"/>
            <a:ext cx="1800200" cy="936104"/>
          </a:xfrm>
          <a:prstGeom prst="accentCallout2">
            <a:avLst>
              <a:gd name="adj1" fmla="val 50777"/>
              <a:gd name="adj2" fmla="val -6292"/>
              <a:gd name="adj3" fmla="val 32361"/>
              <a:gd name="adj4" fmla="val -15717"/>
              <a:gd name="adj5" fmla="val 1902"/>
              <a:gd name="adj6" fmla="val -35448"/>
            </a:avLst>
          </a:prstGeom>
          <a:solidFill>
            <a:srgbClr val="92D050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Char char="•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Do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what was</a:t>
            </a: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  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planned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Stregbilledforklaring 2 (fremhævningsstreg) 13"/>
          <p:cNvSpPr/>
          <p:nvPr/>
        </p:nvSpPr>
        <p:spPr bwMode="auto">
          <a:xfrm>
            <a:off x="71500" y="4278995"/>
            <a:ext cx="2412268" cy="936104"/>
          </a:xfrm>
          <a:prstGeom prst="accentCallout2">
            <a:avLst>
              <a:gd name="adj1" fmla="val 48375"/>
              <a:gd name="adj2" fmla="val 107427"/>
              <a:gd name="adj3" fmla="val 31560"/>
              <a:gd name="adj4" fmla="val 125344"/>
              <a:gd name="adj5" fmla="val -8507"/>
              <a:gd name="adj6" fmla="val 137305"/>
            </a:avLst>
          </a:prstGeom>
          <a:solidFill>
            <a:srgbClr val="92D050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Char char="•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Did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things happen</a:t>
            </a: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lang="en-US" sz="1800" baseline="0" dirty="0" smtClean="0">
                <a:solidFill>
                  <a:schemeClr val="tx1"/>
                </a:solidFill>
                <a:latin typeface="Arial" charset="0"/>
              </a:rPr>
              <a:t> according to the plan?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Stregbilledforklaring 2 (fremhævningsstreg) 14"/>
          <p:cNvSpPr/>
          <p:nvPr/>
        </p:nvSpPr>
        <p:spPr bwMode="auto">
          <a:xfrm>
            <a:off x="107504" y="1642319"/>
            <a:ext cx="1836204" cy="936104"/>
          </a:xfrm>
          <a:prstGeom prst="accentCallout2">
            <a:avLst>
              <a:gd name="adj1" fmla="val 48375"/>
              <a:gd name="adj2" fmla="val 107427"/>
              <a:gd name="adj3" fmla="val 67590"/>
              <a:gd name="adj4" fmla="val 126160"/>
              <a:gd name="adj5" fmla="val 103587"/>
              <a:gd name="adj6" fmla="val 175266"/>
            </a:avLst>
          </a:prstGeom>
          <a:solidFill>
            <a:srgbClr val="92D050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buFont typeface="Arial" pitchFamily="34" charset="0"/>
              <a:buChar char="•"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How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to improve</a:t>
            </a:r>
          </a:p>
          <a:p>
            <a:pPr marL="88900" marR="0" indent="-88900" algn="l" defTabSz="914400" rtl="0" eaLnBrk="1" fontAlgn="base" latinLnBrk="0" hangingPunct="1">
              <a:lnSpc>
                <a:spcPts val="1700"/>
              </a:lnSpc>
              <a:spcBef>
                <a:spcPct val="0"/>
              </a:spcBef>
              <a:spcAft>
                <a:spcPts val="300"/>
              </a:spcAft>
              <a:buClr>
                <a:schemeClr val="tx2"/>
              </a:buClr>
              <a:buSzPct val="70000"/>
              <a:tabLst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  next time?</a:t>
            </a:r>
            <a:endParaRPr kumimoji="0" lang="en-US" sz="1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1796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indhold 6"/>
          <p:cNvSpPr>
            <a:spLocks noGrp="1"/>
          </p:cNvSpPr>
          <p:nvPr>
            <p:ph idx="1"/>
          </p:nvPr>
        </p:nvSpPr>
        <p:spPr>
          <a:xfrm>
            <a:off x="1022920" y="1268760"/>
            <a:ext cx="8229600" cy="4176463"/>
          </a:xfrm>
        </p:spPr>
        <p:txBody>
          <a:bodyPr>
            <a:noAutofit/>
          </a:bodyPr>
          <a:lstStyle/>
          <a:p>
            <a:r>
              <a:rPr lang="da-DK" dirty="0" smtClean="0"/>
              <a:t>Organisation</a:t>
            </a:r>
          </a:p>
          <a:p>
            <a:r>
              <a:rPr lang="da-DK" dirty="0" smtClean="0"/>
              <a:t>Management system</a:t>
            </a:r>
            <a:endParaRPr lang="en-US" dirty="0" smtClean="0"/>
          </a:p>
          <a:p>
            <a:r>
              <a:rPr lang="en-US" dirty="0" smtClean="0"/>
              <a:t>Document control</a:t>
            </a:r>
          </a:p>
          <a:p>
            <a:pPr lvl="1"/>
            <a:r>
              <a:rPr lang="en-US" sz="2400" dirty="0" smtClean="0"/>
              <a:t>General procedures</a:t>
            </a:r>
          </a:p>
          <a:p>
            <a:pPr lvl="1"/>
            <a:r>
              <a:rPr lang="en-US" sz="2400" dirty="0" smtClean="0"/>
              <a:t>Approval and issue</a:t>
            </a:r>
          </a:p>
          <a:p>
            <a:pPr lvl="1"/>
            <a:r>
              <a:rPr lang="en-US" sz="2400" dirty="0" smtClean="0"/>
              <a:t>Changes</a:t>
            </a:r>
          </a:p>
          <a:p>
            <a:r>
              <a:rPr lang="en-US" dirty="0" smtClean="0"/>
              <a:t>Review of requests, tenders and contracts</a:t>
            </a:r>
          </a:p>
          <a:p>
            <a:r>
              <a:rPr lang="en-US" dirty="0" smtClean="0"/>
              <a:t>Complaints</a:t>
            </a:r>
          </a:p>
          <a:p>
            <a:r>
              <a:rPr lang="en-US" dirty="0" smtClean="0"/>
              <a:t>Control </a:t>
            </a:r>
            <a:r>
              <a:rPr lang="en-US" dirty="0"/>
              <a:t>of nonconforming testing work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47296-BEF6-4800-BEE8-E2788132C0A1}" type="slidenum">
              <a:rPr lang="nl-BE" smtClean="0"/>
              <a:pPr/>
              <a:t>9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 for management (1/2)</a:t>
            </a:r>
            <a:endParaRPr lang="en-GB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Delft Summit – June 6,  2014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tilop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ehr4crDocType xmlns="2db219e9-e342-4405-894e-43e72e41f9a0">Other</ehr4crDocType>
    <WPNo xmlns="2db219e9-e342-4405-894e-43e72e41f9a0">General (HP)</WPNo>
    <ehr4crTask xmlns="2db219e9-e342-4405-894e-43e72e41f9a0">none</ehr4crTask>
    <ehr4crPartner xmlns="2db219e9-e342-4405-894e-43e72e41f9a0">n.a.</ehr4crPartner>
    <ehr4crDelNo xmlns="2db219e9-e342-4405-894e-43e72e41f9a0">None</ehr4crDelNo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hr4crDocument" ma:contentTypeID="0x0101001A8F06BE5DF5F747A022BC8322DD419B001FEF3DC2CF7D1144A5A06A8BA1455B4F" ma:contentTypeVersion="8" ma:contentTypeDescription="A project specific Document Content Type to be used for all project documents in all workspaces (except ManEntity)." ma:contentTypeScope="" ma:versionID="762a8262bd83441eb72775fa044022a0">
  <xsd:schema xmlns:xsd="http://www.w3.org/2001/XMLSchema" xmlns:xs="http://www.w3.org/2001/XMLSchema" xmlns:p="http://schemas.microsoft.com/office/2006/metadata/properties" xmlns:ns2="2db219e9-e342-4405-894e-43e72e41f9a0" targetNamespace="http://schemas.microsoft.com/office/2006/metadata/properties" ma:root="true" ma:fieldsID="3caed72817a24993c4a9ef6d6114b7e4" ns2:_="">
    <xsd:import namespace="2db219e9-e342-4405-894e-43e72e41f9a0"/>
    <xsd:element name="properties">
      <xsd:complexType>
        <xsd:sequence>
          <xsd:element name="documentManagement">
            <xsd:complexType>
              <xsd:all>
                <xsd:element ref="ns2:WPNo" minOccurs="0"/>
                <xsd:element ref="ns2:ehr4crTask" minOccurs="0"/>
                <xsd:element ref="ns2:ehr4crDelNo" minOccurs="0"/>
                <xsd:element ref="ns2:ehr4crPartner" minOccurs="0"/>
                <xsd:element ref="ns2:ehr4crDoc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b219e9-e342-4405-894e-43e72e41f9a0" elementFormDefault="qualified">
    <xsd:import namespace="http://schemas.microsoft.com/office/2006/documentManagement/types"/>
    <xsd:import namespace="http://schemas.microsoft.com/office/infopath/2007/PartnerControls"/>
    <xsd:element name="WPNo" ma:index="2" nillable="true" ma:displayName="ehr4crWPNo" ma:default="WP1" ma:format="Dropdown" ma:internalName="WPNo">
      <xsd:simpleType>
        <xsd:restriction base="dms:Choice">
          <xsd:enumeration value="WP1"/>
          <xsd:enumeration value="WP2"/>
          <xsd:enumeration value="WP3"/>
          <xsd:enumeration value="WP4"/>
          <xsd:enumeration value="WP5"/>
          <xsd:enumeration value="WP6"/>
          <xsd:enumeration value="WP7"/>
          <xsd:enumeration value="WP8"/>
          <xsd:enumeration value="WP9"/>
          <xsd:enumeration value="WPG1"/>
          <xsd:enumeration value="WPG2"/>
          <xsd:enumeration value="WPG3"/>
          <xsd:enumeration value="WPG4"/>
          <xsd:enumeration value="Advisory Board"/>
          <xsd:enumeration value="Ethics Board"/>
          <xsd:enumeration value="ExCom"/>
          <xsd:enumeration value="PMO"/>
          <xsd:enumeration value="StCo"/>
          <xsd:enumeration value="Managing Entity"/>
          <xsd:enumeration value="General (HP)"/>
        </xsd:restriction>
      </xsd:simpleType>
    </xsd:element>
    <xsd:element name="ehr4crTask" ma:index="3" nillable="true" ma:displayName="ehr4crTask" ma:default="none" ma:format="Dropdown" ma:internalName="ehr4crTask">
      <xsd:simpleType>
        <xsd:restriction base="dms:Choice">
          <xsd:enumeration value="none"/>
          <xsd:enumeration value="Task 1.1"/>
          <xsd:enumeration value="Task 1.2"/>
          <xsd:enumeration value="Task 1.3"/>
          <xsd:enumeration value="Task 1.4"/>
          <xsd:enumeration value="Task 1.5"/>
          <xsd:enumeration value="Task 2.1"/>
          <xsd:enumeration value="Task 2.2"/>
          <xsd:enumeration value="Task 3.1"/>
          <xsd:enumeration value="Task 3.2"/>
          <xsd:enumeration value="Task 3.3"/>
          <xsd:enumeration value="Task 3.4"/>
          <xsd:enumeration value="Task 3.5"/>
          <xsd:enumeration value="Task 4.1"/>
          <xsd:enumeration value="Task 4.2"/>
          <xsd:enumeration value="Task 4.3"/>
          <xsd:enumeration value="Task 4.4"/>
          <xsd:enumeration value="Task 4.5"/>
          <xsd:enumeration value="Task 5.1"/>
          <xsd:enumeration value="Task 5.2"/>
          <xsd:enumeration value="Task 5.3"/>
          <xsd:enumeration value="Task 6.1"/>
          <xsd:enumeration value="Task 6.2"/>
          <xsd:enumeration value="Task 6.3"/>
          <xsd:enumeration value="Task 6.4"/>
          <xsd:enumeration value="Task 6.5"/>
          <xsd:enumeration value="Task 6.6"/>
          <xsd:enumeration value="task 7.1"/>
          <xsd:enumeration value="task 7.2"/>
          <xsd:enumeration value="task 7.3"/>
          <xsd:enumeration value="task 7.4"/>
          <xsd:enumeration value="task 7.5"/>
          <xsd:enumeration value="Task 8.1"/>
          <xsd:enumeration value="Task 8.2"/>
          <xsd:enumeration value="Task 8.3"/>
          <xsd:enumeration value="Task 8.4"/>
          <xsd:enumeration value="Task 9.1"/>
          <xsd:enumeration value="Task 9.2"/>
          <xsd:enumeration value="Task 9.3"/>
          <xsd:enumeration value="Task 9.4"/>
          <xsd:enumeration value="Task 9.5"/>
        </xsd:restriction>
      </xsd:simpleType>
    </xsd:element>
    <xsd:element name="ehr4crDelNo" ma:index="4" nillable="true" ma:displayName="ehr4crDelNo" ma:default="None" ma:description="Number of the Deliverable" ma:format="Dropdown" ma:internalName="ehr4crDelNo">
      <xsd:simpleType>
        <xsd:restriction base="dms:Choice">
          <xsd:enumeration value="None"/>
          <xsd:enumeration value="D1.1"/>
          <xsd:enumeration value="D1.2"/>
          <xsd:enumeration value="D1.3"/>
          <xsd:enumeration value="D1.4"/>
          <xsd:enumeration value="D2.1"/>
          <xsd:enumeration value="D2.2"/>
          <xsd:enumeration value="D2.3"/>
          <xsd:enumeration value="D2.4"/>
          <xsd:enumeration value="D3.1"/>
          <xsd:enumeration value="D3.2"/>
          <xsd:enumeration value="D3.3"/>
          <xsd:enumeration value="D3.4"/>
          <xsd:enumeration value="D4.1"/>
          <xsd:enumeration value="D4.2"/>
          <xsd:enumeration value="D4.3"/>
          <xsd:enumeration value="D4.4"/>
          <xsd:enumeration value="D5.1"/>
          <xsd:enumeration value="D5.2"/>
          <xsd:enumeration value="D5.3"/>
          <xsd:enumeration value="D5.4"/>
          <xsd:enumeration value="D6.1"/>
          <xsd:enumeration value="D6.2"/>
          <xsd:enumeration value="D6.3"/>
          <xsd:enumeration value="D6.4"/>
          <xsd:enumeration value="D7.1"/>
          <xsd:enumeration value="D7.2"/>
          <xsd:enumeration value="D7.3"/>
          <xsd:enumeration value="D7.4"/>
          <xsd:enumeration value="D8.1"/>
          <xsd:enumeration value="D8.2"/>
          <xsd:enumeration value="D8.3"/>
          <xsd:enumeration value="D8.4"/>
          <xsd:enumeration value="D8.5"/>
          <xsd:enumeration value="D8.6"/>
          <xsd:enumeration value="D9.1"/>
          <xsd:enumeration value="D9.2"/>
          <xsd:enumeration value="D9.3"/>
          <xsd:enumeration value="D9.4"/>
          <xsd:enumeration value="D9.5"/>
          <xsd:enumeration value="D9.6"/>
          <xsd:enumeration value="D9.7"/>
          <xsd:enumeration value="D9.8"/>
          <xsd:enumeration value="D9.9"/>
          <xsd:enumeration value="D9.10"/>
          <xsd:enumeration value="D9.11"/>
          <xsd:enumeration value="D9.12"/>
          <xsd:enumeration value="D9.13"/>
          <xsd:enumeration value="D9.14"/>
          <xsd:enumeration value="D9.15"/>
        </xsd:restriction>
      </xsd:simpleType>
    </xsd:element>
    <xsd:element name="ehr4crPartner" ma:index="5" nillable="true" ma:displayName="ehr4crPartner" ma:default="n.a." ma:description="Column contains all partners and subcontractors" ma:format="Dropdown" ma:internalName="ehr4crPartner">
      <xsd:simpleType>
        <xsd:restriction base="dms:Choice">
          <xsd:enumeration value="n.a."/>
          <xsd:enumeration value="AMGEN"/>
          <xsd:enumeration value="AP-HP"/>
          <xsd:enumeration value="Assero"/>
          <xsd:enumeration value="AZ"/>
          <xsd:enumeration value="Bayer"/>
          <xsd:enumeration value="Custodix"/>
          <xsd:enumeration value="DMI"/>
          <xsd:enumeration value="EAHL"/>
          <xsd:enumeration value="eCF"/>
          <xsd:enumeration value="EMBL-EBI"/>
          <xsd:enumeration value="EPPOSI"/>
          <xsd:enumeration value="EuroRec"/>
          <xsd:enumeration value="FAU"/>
          <xsd:enumeration value="GSK"/>
          <xsd:enumeration value="HHU"/>
          <xsd:enumeration value="HUG"/>
          <xsd:enumeration value="INSERM"/>
          <xsd:enumeration value="J&amp;J - Janssen"/>
          <xsd:enumeration value="KCL"/>
          <xsd:enumeration value="Lilly"/>
          <xsd:enumeration value="Merck"/>
          <xsd:enumeration value="MUW-POLCRIN"/>
          <xsd:enumeration value="NVS"/>
          <xsd:enumeration value="RAMIT"/>
          <xsd:enumeration value="Roche"/>
          <xsd:enumeration value="SA"/>
          <xsd:enumeration value="TMF"/>
          <xsd:enumeration value="U936"/>
          <xsd:enumeration value="UCL"/>
          <xsd:enumeration value="UNIVDUN"/>
          <xsd:enumeration value="UoA"/>
          <xsd:enumeration value="UoG"/>
          <xsd:enumeration value="UoM"/>
          <xsd:enumeration value="WWU"/>
          <xsd:enumeration value="Xclinical"/>
          <xsd:enumeration value="Other"/>
        </xsd:restriction>
      </xsd:simpleType>
    </xsd:element>
    <xsd:element name="ehr4crDocType" ma:index="6" nillable="true" ma:displayName="ehr4crDocType" ma:default="Work Document" ma:description="Type of document" ma:format="Dropdown" ma:internalName="ehr4crDocType">
      <xsd:simpleType>
        <xsd:restriction base="dms:Choice">
          <xsd:enumeration value="Deliverable"/>
          <xsd:enumeration value="External Presentation"/>
          <xsd:enumeration value="IMI"/>
          <xsd:enumeration value="Meeting Agenda"/>
          <xsd:enumeration value="Meeting Presentation"/>
          <xsd:enumeration value="Meeting Supporting Document"/>
          <xsd:enumeration value="Meeting Minutes"/>
          <xsd:enumeration value="Work Document"/>
          <xsd:enumeration value="Oth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74BEEE-C2EA-44DA-B223-31A4D48A4A59}">
  <ds:schemaRefs>
    <ds:schemaRef ds:uri="2db219e9-e342-4405-894e-43e72e41f9a0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D950611-7A8A-4F55-945F-EEF47B3E31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DDE617-3A80-4DA7-9B43-8B9C639F15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b219e9-e342-4405-894e-43e72e41f9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4595</TotalTime>
  <Words>1334</Words>
  <Application>Microsoft Office PowerPoint</Application>
  <PresentationFormat>Diavoorstelling (4:3)</PresentationFormat>
  <Paragraphs>283</Paragraphs>
  <Slides>27</Slides>
  <Notes>27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3" baseType="lpstr">
      <vt:lpstr>ＭＳ Ｐゴシック</vt:lpstr>
      <vt:lpstr>Arial</vt:lpstr>
      <vt:lpstr>Calibri</vt:lpstr>
      <vt:lpstr>Times New Roman</vt:lpstr>
      <vt:lpstr>Antilope Theme</vt:lpstr>
      <vt:lpstr>Msxml2.SAXXMLReader.5.0</vt:lpstr>
      <vt:lpstr>Quality Manual for Interoperability Testing </vt:lpstr>
      <vt:lpstr>Quality and quality assurance</vt:lpstr>
      <vt:lpstr>Quality in eHealth is a total concept</vt:lpstr>
      <vt:lpstr>Quality Manual for Interoperability Testing</vt:lpstr>
      <vt:lpstr>Quality Manual for  Interoperability Testing Bodies</vt:lpstr>
      <vt:lpstr>Quality Management System (one definition)</vt:lpstr>
      <vt:lpstr>Quality Management levels</vt:lpstr>
      <vt:lpstr>Quality Management System and the PDCA cycle</vt:lpstr>
      <vt:lpstr>Requirements for management (1/2)</vt:lpstr>
      <vt:lpstr>Requirements for management (2/2)</vt:lpstr>
      <vt:lpstr>Requirements for: Personnel and test methods</vt:lpstr>
      <vt:lpstr>Quality Manual for Interoperability Testing</vt:lpstr>
      <vt:lpstr>Quality Manual for  Interoperability Testing Processes</vt:lpstr>
      <vt:lpstr>Interoperability (one definition)</vt:lpstr>
      <vt:lpstr>Interoperability Testing Processes (IT-P): Scope</vt:lpstr>
      <vt:lpstr>IT-P: Actors and roles</vt:lpstr>
      <vt:lpstr>IT-P: Nine interconnected processes</vt:lpstr>
      <vt:lpstr>IT-P: A generic template for each process</vt:lpstr>
      <vt:lpstr>Example: Test Plan Definition Why?</vt:lpstr>
      <vt:lpstr>Example: Test Plan Definition Objective</vt:lpstr>
      <vt:lpstr>Example: Process Test Plan Definition Work to be done</vt:lpstr>
      <vt:lpstr>Example: Process Test Plan Definition Risk planning</vt:lpstr>
      <vt:lpstr>Example: Test Plan Definition Roles and responsibilities</vt:lpstr>
      <vt:lpstr>Key message #1</vt:lpstr>
      <vt:lpstr>Key message #2</vt:lpstr>
      <vt:lpstr>Key message #3</vt:lpstr>
      <vt:lpstr>Thank you</vt:lpstr>
    </vt:vector>
  </TitlesOfParts>
  <Company>RAMIT vzw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subject>Electronic Health Records for Clinical Research</dc:subject>
  <dc:creator>Geert Thienpont</dc:creator>
  <cp:keywords>Template</cp:keywords>
  <cp:lastModifiedBy>Jos Devlies</cp:lastModifiedBy>
  <cp:revision>202</cp:revision>
  <cp:lastPrinted>2014-06-04T14:59:19Z</cp:lastPrinted>
  <dcterms:created xsi:type="dcterms:W3CDTF">2011-05-14T11:58:06Z</dcterms:created>
  <dcterms:modified xsi:type="dcterms:W3CDTF">2014-06-06T12:05:15Z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0x0101001A8F06BE5DF5F747A022BC8322DD419B001FEF3DC2CF7D1144A5A06A8BA1455B4F</vt:lpwstr>
  </property>
</Properties>
</file>