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0"/>
  </p:notesMasterIdLst>
  <p:sldIdLst>
    <p:sldId id="281" r:id="rId3"/>
    <p:sldId id="369" r:id="rId4"/>
    <p:sldId id="371" r:id="rId5"/>
    <p:sldId id="370" r:id="rId6"/>
    <p:sldId id="367" r:id="rId7"/>
    <p:sldId id="368" r:id="rId8"/>
    <p:sldId id="328" r:id="rId9"/>
    <p:sldId id="360" r:id="rId10"/>
    <p:sldId id="317" r:id="rId11"/>
    <p:sldId id="306" r:id="rId12"/>
    <p:sldId id="312" r:id="rId13"/>
    <p:sldId id="282" r:id="rId14"/>
    <p:sldId id="260" r:id="rId15"/>
    <p:sldId id="273" r:id="rId16"/>
    <p:sldId id="332" r:id="rId17"/>
    <p:sldId id="364" r:id="rId18"/>
    <p:sldId id="366" r:id="rId19"/>
    <p:sldId id="309" r:id="rId20"/>
    <p:sldId id="293" r:id="rId21"/>
    <p:sldId id="374" r:id="rId22"/>
    <p:sldId id="373" r:id="rId23"/>
    <p:sldId id="372" r:id="rId24"/>
    <p:sldId id="376" r:id="rId25"/>
    <p:sldId id="377" r:id="rId26"/>
    <p:sldId id="378" r:id="rId27"/>
    <p:sldId id="359" r:id="rId28"/>
    <p:sldId id="316"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12F37"/>
    <a:srgbClr val="E1EBCD"/>
    <a:srgbClr val="D2D8EA"/>
    <a:srgbClr val="82E4E6"/>
    <a:srgbClr val="C6D9F1"/>
    <a:srgbClr val="B889DB"/>
    <a:srgbClr val="BDD965"/>
    <a:srgbClr val="B3D34D"/>
    <a:srgbClr val="CE90B8"/>
    <a:srgbClr val="DFBE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1586" autoAdjust="0"/>
  </p:normalViewPr>
  <p:slideViewPr>
    <p:cSldViewPr>
      <p:cViewPr varScale="1">
        <p:scale>
          <a:sx n="81" d="100"/>
          <a:sy n="81" d="100"/>
        </p:scale>
        <p:origin x="-7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082"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51915-5817-41C8-8430-94A254818D1F}" type="datetimeFigureOut">
              <a:rPr lang="nl-NL" smtClean="0"/>
              <a:pPr/>
              <a:t>5-6-2014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BDCC3-B094-4508-AC39-A828B9DEBD07}" type="slidenum">
              <a:rPr lang="nl-NL" smtClean="0"/>
              <a:pPr/>
              <a:t>‹nr.›</a:t>
            </a:fld>
            <a:endParaRPr lang="nl-NL"/>
          </a:p>
        </p:txBody>
      </p:sp>
    </p:spTree>
    <p:extLst>
      <p:ext uri="{BB962C8B-B14F-4D97-AF65-F5344CB8AC3E}">
        <p14:creationId xmlns:p14="http://schemas.microsoft.com/office/powerpoint/2010/main" xmlns="" val="417852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The Antilope project is promoting the</a:t>
            </a:r>
            <a:r>
              <a:rPr lang="en-GB" baseline="0" noProof="0" dirty="0" smtClean="0"/>
              <a:t> Europe-wide use internationally accepted guidelines for the realisation of national interoperability initiatives. This presentation deals with a refined eHealth European Interoperability Framework, that extends the EIF framework specifically for healthcare interoperability ICT</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a:t>
            </a:fld>
            <a:endParaRPr lang="nl-NL"/>
          </a:p>
        </p:txBody>
      </p:sp>
    </p:spTree>
    <p:extLst>
      <p:ext uri="{BB962C8B-B14F-4D97-AF65-F5344CB8AC3E}">
        <p14:creationId xmlns:p14="http://schemas.microsoft.com/office/powerpoint/2010/main" xmlns="" val="158022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is the list of the Use</a:t>
            </a:r>
            <a:r>
              <a:rPr lang="en-GB" baseline="0" noProof="0" dirty="0" smtClean="0"/>
              <a:t> Cases. The second column indicates the medical domain of the Use Case, the right column indicates the ‘Sub-Use Cases’ that are relevant for different organisational levels: Cross-border, National/regional, Intra-hospital and citizens at home or on the move.</a:t>
            </a:r>
          </a:p>
          <a:p>
            <a:r>
              <a:rPr lang="en-GB" baseline="0" noProof="0" dirty="0" smtClean="0"/>
              <a:t>Note: National/regional means a jurisdictional entity. This can be a nation, or a region with its own organisation of healthcare</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10</a:t>
            </a:fld>
            <a:endParaRPr lang="nl-NL"/>
          </a:p>
        </p:txBody>
      </p:sp>
    </p:spTree>
    <p:extLst>
      <p:ext uri="{BB962C8B-B14F-4D97-AF65-F5344CB8AC3E}">
        <p14:creationId xmlns:p14="http://schemas.microsoft.com/office/powerpoint/2010/main" xmlns="" val="205423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Describes</a:t>
            </a:r>
            <a:r>
              <a:rPr lang="en-GB" baseline="0" noProof="0" dirty="0" smtClean="0"/>
              <a:t> the difference between a Use Case and a Realisation Scenario. Use Cases describe a process as seen from the </a:t>
            </a:r>
            <a:r>
              <a:rPr lang="en-GB" baseline="0" noProof="0" dirty="0" err="1" smtClean="0"/>
              <a:t>endusers</a:t>
            </a:r>
            <a:r>
              <a:rPr lang="en-GB" baseline="0" noProof="0" dirty="0" smtClean="0"/>
              <a:t>, without telling exactly how that should be implemented. They are implementation-agnostic. </a:t>
            </a:r>
          </a:p>
          <a:p>
            <a:r>
              <a:rPr lang="en-GB" baseline="0" noProof="0" dirty="0" smtClean="0"/>
              <a:t>Realisation Scenarios are implementation guidelines for the realisation of a use case. One Use Case may have more than one Realisation Scenario.</a:t>
            </a:r>
          </a:p>
          <a:p>
            <a:r>
              <a:rPr lang="en-GB" baseline="0" noProof="0" dirty="0" smtClean="0"/>
              <a:t>In the next slides, the relationship between Use cases and realisation Scenarios is explained in more detail.</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Use cases describe a functional process</a:t>
            </a:r>
          </a:p>
          <a:p>
            <a:r>
              <a:rPr lang="en-GB" noProof="0" dirty="0" smtClean="0"/>
              <a:t>Realisation Scenarios describe a technical approach and architecture, with which</a:t>
            </a:r>
            <a:r>
              <a:rPr lang="en-GB" baseline="0" noProof="0" dirty="0" smtClean="0"/>
              <a:t> the Use Case can be implemented</a:t>
            </a:r>
          </a:p>
          <a:p>
            <a:r>
              <a:rPr lang="en-GB" baseline="0" noProof="0" dirty="0" smtClean="0"/>
              <a:t>For a Realisation Scenario, certain high-level functionalities can be outlined.</a:t>
            </a:r>
          </a:p>
          <a:p>
            <a:r>
              <a:rPr lang="en-GB" baseline="0" noProof="0" dirty="0" smtClean="0"/>
              <a:t>These functionalities can be realised with the use of interoperability standards and profiles.</a:t>
            </a:r>
          </a:p>
          <a:p>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12</a:t>
            </a:fld>
            <a:endParaRPr lang="nl-NL"/>
          </a:p>
        </p:txBody>
      </p:sp>
    </p:spTree>
    <p:extLst>
      <p:ext uri="{BB962C8B-B14F-4D97-AF65-F5344CB8AC3E}">
        <p14:creationId xmlns:p14="http://schemas.microsoft.com/office/powerpoint/2010/main" xmlns="" val="136011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Here, the same flow is illustrated in a more practical</a:t>
            </a:r>
            <a:r>
              <a:rPr lang="en-GB" baseline="0" noProof="0" dirty="0" smtClean="0"/>
              <a:t> manner.</a:t>
            </a:r>
          </a:p>
          <a:p>
            <a:endParaRPr lang="en-GB" baseline="0" noProof="0" dirty="0" smtClean="0"/>
          </a:p>
          <a:p>
            <a:r>
              <a:rPr lang="en-GB" baseline="0" noProof="0" dirty="0" smtClean="0"/>
              <a:t>Block 1 - In the first block, the Use Cases and Realisation Scenarios are described.</a:t>
            </a:r>
          </a:p>
          <a:p>
            <a:r>
              <a:rPr lang="en-GB" baseline="0" noProof="0" dirty="0" smtClean="0"/>
              <a:t>Block 2 - These Use Cases make use of certain functionalities (such as, logging in, patient discovery, scheduling, data encryption, et cetera).</a:t>
            </a:r>
          </a:p>
          <a:p>
            <a:r>
              <a:rPr lang="en-GB" noProof="0" dirty="0" smtClean="0"/>
              <a:t>Block 3 - Some of these functionalities can be realised</a:t>
            </a:r>
            <a:r>
              <a:rPr lang="en-GB" baseline="0" noProof="0" dirty="0" smtClean="0"/>
              <a:t> using Standards and Profiles (for the Antilope Use cases, IHE and Continua Profiles have been selected).</a:t>
            </a:r>
          </a:p>
          <a:p>
            <a:r>
              <a:rPr lang="en-GB" baseline="0" noProof="0" dirty="0" smtClean="0"/>
              <a:t>Block 4 – IHE and Continua Profiles do not set their own standards, but describe the use of international standards in so-called Profiles, which can be seen as implementation guides for their deployment</a:t>
            </a:r>
          </a:p>
          <a:p>
            <a:endParaRPr lang="en-GB" baseline="0" noProof="0" dirty="0" smtClean="0"/>
          </a:p>
          <a:p>
            <a:endParaRPr lang="en-GB" noProof="0" dirty="0"/>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13</a:t>
            </a:fld>
            <a:endParaRPr lang="nl-NL"/>
          </a:p>
        </p:txBody>
      </p:sp>
    </p:spTree>
    <p:extLst>
      <p:ext uri="{BB962C8B-B14F-4D97-AF65-F5344CB8AC3E}">
        <p14:creationId xmlns:p14="http://schemas.microsoft.com/office/powerpoint/2010/main" xmlns="" val="257552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In this slide, IHE and Continua Profiles have been mapped to</a:t>
            </a:r>
            <a:r>
              <a:rPr lang="en-GB" baseline="0" noProof="0" dirty="0" smtClean="0"/>
              <a:t> the functionalities that were shown in the previous slide. The profiles in this slides are just the ones that are mentioned  in the Antilope Use Cases / Realisation Scenarios, but this is a novel way of showing the IHE and Continua Profiles from  functional grouping perspective.</a:t>
            </a:r>
          </a:p>
        </p:txBody>
      </p:sp>
      <p:sp>
        <p:nvSpPr>
          <p:cNvPr id="4" name="Tijdelijke aanduiding voor dianummer 3"/>
          <p:cNvSpPr>
            <a:spLocks noGrp="1"/>
          </p:cNvSpPr>
          <p:nvPr>
            <p:ph type="sldNum" sz="quarter" idx="10"/>
          </p:nvPr>
        </p:nvSpPr>
        <p:spPr/>
        <p:txBody>
          <a:bodyPr/>
          <a:lstStyle/>
          <a:p>
            <a:fld id="{D9D6BBE4-6DF6-4C02-A240-5A0AFC49B34F}" type="slidenum">
              <a:rPr lang="nl-NL" smtClean="0"/>
              <a:pPr/>
              <a:t>14</a:t>
            </a:fld>
            <a:endParaRPr lang="nl-NL"/>
          </a:p>
        </p:txBody>
      </p:sp>
    </p:spTree>
    <p:extLst>
      <p:ext uri="{BB962C8B-B14F-4D97-AF65-F5344CB8AC3E}">
        <p14:creationId xmlns:p14="http://schemas.microsoft.com/office/powerpoint/2010/main" xmlns="" val="257552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Next subject: the Antilope Use Cases and Realisation</a:t>
            </a:r>
            <a:r>
              <a:rPr lang="en-GB" baseline="0" noProof="0" dirty="0" smtClean="0"/>
              <a:t> Scenarios </a:t>
            </a:r>
            <a:r>
              <a:rPr lang="en-GB" noProof="0" dirty="0" smtClean="0"/>
              <a:t>are</a:t>
            </a:r>
            <a:r>
              <a:rPr lang="en-GB" baseline="0" noProof="0" dirty="0" smtClean="0"/>
              <a:t> described using templates for their description, so each Use Case is described in the same way. This also paves the way for further Use Cases in Europe. It is also a proposed way to describe high-level, healthcare interoperability Use Cases. The Use Cases are linked to interoperability Profiles and standards through the separate description of a Use Case (which is ‘implementation agnostic’), and one or more Realisation Scenarios, where a possible route for implementation is worked out and where its functions are linked to the use of Profiles. The Profiles offer a way to divide the Use Case into manageable parts that can be realised thorough these Profiles. Using these standards and profiles in the realisation of a interoperability process alleviates the burden of testing by using the standardized testing and certification methods for these Profiles, leaving only the ‘non-standard’ parts for testing on a national / regional, or project-level testing. </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15</a:t>
            </a:fld>
            <a:endParaRPr lang="nl-NL"/>
          </a:p>
        </p:txBody>
      </p:sp>
    </p:spTree>
    <p:extLst>
      <p:ext uri="{BB962C8B-B14F-4D97-AF65-F5344CB8AC3E}">
        <p14:creationId xmlns:p14="http://schemas.microsoft.com/office/powerpoint/2010/main" xmlns="" val="1825366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smtClean="0"/>
              <a:t>This table shows the different ‘sections’ that</a:t>
            </a:r>
            <a:r>
              <a:rPr lang="en-GB" baseline="0" noProof="0" dirty="0" smtClean="0"/>
              <a:t> are used by Antilope to describe all the Use Cases. In the next slide, the template for the description of Realisation Scenarios is given.</a:t>
            </a:r>
          </a:p>
          <a:p>
            <a:r>
              <a:rPr lang="en-GB" baseline="0" noProof="0" dirty="0" smtClean="0"/>
              <a:t>For the selection of the different ‘sections’, many different use case templates have been used. These sections describe are proposed as a standard way of describing these high-level interoperability use cases. </a:t>
            </a:r>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16</a:t>
            </a:fld>
            <a:endParaRPr lang="nl-NL"/>
          </a:p>
        </p:txBody>
      </p:sp>
    </p:spTree>
    <p:extLst>
      <p:ext uri="{BB962C8B-B14F-4D97-AF65-F5344CB8AC3E}">
        <p14:creationId xmlns:p14="http://schemas.microsoft.com/office/powerpoint/2010/main" xmlns="" val="309077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This is the proposed template for the sections of the description of Realisation Scenarios. One of the most important sections</a:t>
            </a:r>
            <a:r>
              <a:rPr lang="en-GB" baseline="0" dirty="0" smtClean="0"/>
              <a:t> is the linking of the Realisation Scenarios to the profiles that can be used to realise the scenario. Realisation Scenarios acknowledge the fact, that although the interoperability architectures in the countries and regions of Europe may be very different (such as central / federated architectures), the interoperability Profiles presented here may be used in different combinations to realise the Use Case. The IHE and continua Profiles allow the use of the different ‘modules’ to combine to the desired functionalities.</a:t>
            </a:r>
            <a:endParaRPr lang="en-GB"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17</a:t>
            </a:fld>
            <a:endParaRPr lang="nl-NL"/>
          </a:p>
        </p:txBody>
      </p:sp>
    </p:spTree>
    <p:extLst>
      <p:ext uri="{BB962C8B-B14F-4D97-AF65-F5344CB8AC3E}">
        <p14:creationId xmlns:p14="http://schemas.microsoft.com/office/powerpoint/2010/main" xmlns="" val="77052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Next subject: a model for the uniform description of interoperability levels is presented</a:t>
            </a:r>
            <a:r>
              <a:rPr lang="en-GB" baseline="0" dirty="0" smtClean="0"/>
              <a:t> here. It is one of the tools that is offered by the Antilope project to have a shared understanding of interoperability issues throughout Europe. This slide is meant to show that for the description of the levels of interoperability, a lot of proposal have been made, which have the intention of making things easier, but which eventually may even be more confusing than the real world situation. </a:t>
            </a:r>
          </a:p>
          <a:p>
            <a:endParaRPr lang="en-GB" baseline="0" dirty="0" smtClean="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18</a:t>
            </a:fld>
            <a:endParaRPr lang="nl-NL"/>
          </a:p>
        </p:txBody>
      </p:sp>
    </p:spTree>
    <p:extLst>
      <p:ext uri="{BB962C8B-B14F-4D97-AF65-F5344CB8AC3E}">
        <p14:creationId xmlns:p14="http://schemas.microsoft.com/office/powerpoint/2010/main" xmlns="" val="300093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marR="0" lvl="0" indent="-180975" defTabSz="914400" rtl="0" eaLnBrk="1" fontAlgn="auto" latinLnBrk="0" hangingPunct="1">
              <a:lnSpc>
                <a:spcPct val="100000"/>
              </a:lnSpc>
              <a:spcBef>
                <a:spcPct val="0"/>
              </a:spcBef>
              <a:spcAft>
                <a:spcPts val="0"/>
              </a:spcAft>
              <a:buClrTx/>
              <a:buSzTx/>
              <a:buFont typeface="Arial" pitchFamily="34" charset="0"/>
              <a:buNone/>
              <a:tabLst/>
              <a:defRPr/>
            </a:pPr>
            <a:r>
              <a:rPr lang="nl-NL" dirty="0" err="1" smtClean="0"/>
              <a:t>This</a:t>
            </a:r>
            <a:r>
              <a:rPr lang="nl-NL" dirty="0" smtClean="0"/>
              <a:t> </a:t>
            </a:r>
            <a:r>
              <a:rPr lang="en-GB" baseline="0" dirty="0" smtClean="0"/>
              <a:t>slide also shows that there are many different models for the representation of interoperability. Problems with these models can be summed up by the following remarks:</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sz="1000" kern="1200" dirty="0" smtClean="0">
                <a:solidFill>
                  <a:srgbClr val="163C62"/>
                </a:solidFill>
                <a:latin typeface="+mn-lt"/>
                <a:ea typeface="+mn-ea"/>
                <a:cs typeface="+mn-cs"/>
              </a:rPr>
              <a:t>too generic to be applicable, or</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sz="1000" kern="1200" dirty="0" smtClean="0">
                <a:solidFill>
                  <a:srgbClr val="163C62"/>
                </a:solidFill>
                <a:latin typeface="+mn-lt"/>
                <a:ea typeface="+mn-ea"/>
                <a:cs typeface="+mn-cs"/>
              </a:rPr>
              <a:t>too technical to be understandable, or</a:t>
            </a:r>
          </a:p>
          <a:p>
            <a:pPr marL="180975" indent="-180975">
              <a:spcBef>
                <a:spcPct val="0"/>
              </a:spcBef>
              <a:buFont typeface="Arial" pitchFamily="34" charset="0"/>
              <a:buChar char="•"/>
              <a:defRPr/>
            </a:pPr>
            <a:r>
              <a:rPr lang="en-US" sz="1000" kern="1200" dirty="0" smtClean="0">
                <a:solidFill>
                  <a:srgbClr val="163C62"/>
                </a:solidFill>
                <a:latin typeface="+mn-lt"/>
                <a:ea typeface="+mn-ea"/>
                <a:cs typeface="+mn-cs"/>
              </a:rPr>
              <a:t>too extensive to be </a:t>
            </a:r>
            <a:r>
              <a:rPr lang="en-US" dirty="0" smtClean="0">
                <a:solidFill>
                  <a:srgbClr val="163C62"/>
                </a:solidFill>
              </a:rPr>
              <a:t>practical.</a:t>
            </a:r>
          </a:p>
          <a:p>
            <a:pPr marL="180975" indent="-180975">
              <a:spcBef>
                <a:spcPct val="0"/>
              </a:spcBef>
              <a:buFont typeface="Arial" pitchFamily="34" charset="0"/>
              <a:buNone/>
              <a:defRPr/>
            </a:pPr>
            <a:r>
              <a:rPr lang="en-US" dirty="0" smtClean="0">
                <a:solidFill>
                  <a:srgbClr val="163C62"/>
                </a:solidFill>
              </a:rPr>
              <a:t>This is why a new proposition for the</a:t>
            </a:r>
            <a:r>
              <a:rPr lang="en-US" baseline="0" dirty="0" smtClean="0">
                <a:solidFill>
                  <a:srgbClr val="163C62"/>
                </a:solidFill>
              </a:rPr>
              <a:t> representation of interoperability levels is proposed by the Antilope project. The goal of this new representation is to have a simple model that describes the different levels of interoperability in non-technical terms, to be understood by all involved.</a:t>
            </a:r>
            <a:endParaRPr lang="en-US" dirty="0" smtClean="0">
              <a:solidFill>
                <a:srgbClr val="163C62"/>
              </a:solidFill>
            </a:endParaRPr>
          </a:p>
          <a:p>
            <a:endParaRPr lang="nl-NL"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19</a:t>
            </a:fld>
            <a:endParaRPr lang="nl-NL"/>
          </a:p>
        </p:txBody>
      </p:sp>
    </p:spTree>
    <p:extLst>
      <p:ext uri="{BB962C8B-B14F-4D97-AF65-F5344CB8AC3E}">
        <p14:creationId xmlns:p14="http://schemas.microsoft.com/office/powerpoint/2010/main" xmlns="" val="89215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core partners are shown on the first two rows, the Supporting Expert Partners are listed in the bottom two rows.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2</a:t>
            </a:fld>
            <a:endParaRPr lang="nl-BE"/>
          </a:p>
        </p:txBody>
      </p:sp>
    </p:spTree>
    <p:extLst>
      <p:ext uri="{BB962C8B-B14F-4D97-AF65-F5344CB8AC3E}">
        <p14:creationId xmlns:p14="http://schemas.microsoft.com/office/powerpoint/2010/main" xmlns="" val="326198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The current model has four categories. Here, they are arranged</a:t>
            </a:r>
            <a:r>
              <a:rPr lang="nl-NL" baseline="0" smtClean="0"/>
              <a:t> from conceptual to organisational to logical to technical interoperability.</a:t>
            </a:r>
          </a:p>
          <a:p>
            <a:endParaRPr lang="nl-NL"/>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20</a:t>
            </a:fld>
            <a:endParaRPr lang="nl-NL"/>
          </a:p>
        </p:txBody>
      </p:sp>
    </p:spTree>
    <p:extLst>
      <p:ext uri="{BB962C8B-B14F-4D97-AF65-F5344CB8AC3E}">
        <p14:creationId xmlns:p14="http://schemas.microsoft.com/office/powerpoint/2010/main" xmlns="" val="1867790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For the medical domain, a refined EIF model is proposed, </a:t>
            </a:r>
            <a:r>
              <a:rPr lang="nl-NL" baseline="0" smtClean="0"/>
              <a:t>based upon the EIF model. More layers are needed to reflect the practical interoperability issues on different organisational levels.</a:t>
            </a:r>
          </a:p>
          <a:p>
            <a:r>
              <a:rPr lang="nl-NL" baseline="0" smtClean="0"/>
              <a:t> </a:t>
            </a:r>
            <a:endParaRPr lang="nl-NL" smtClean="0"/>
          </a:p>
          <a:p>
            <a:r>
              <a:rPr lang="nl-NL" smtClean="0"/>
              <a:t>Legal: here, the legal and regulatory constraints</a:t>
            </a:r>
            <a:r>
              <a:rPr lang="nl-NL" baseline="0" smtClean="0"/>
              <a:t> for health information exchange are checked.</a:t>
            </a:r>
          </a:p>
          <a:p>
            <a:r>
              <a:rPr lang="nl-NL" baseline="0" smtClean="0"/>
              <a:t>Organisational: split into Policy (high level contracts and agreements between organisations) and Care Process (alignment of medical processes).</a:t>
            </a:r>
          </a:p>
          <a:p>
            <a:r>
              <a:rPr lang="nl-NL" baseline="0" smtClean="0"/>
              <a:t>Semantic: the term ‘Information’ contains both semantic and syntactic interoperability. In this layer, both the content and its format are described</a:t>
            </a:r>
          </a:p>
          <a:p>
            <a:r>
              <a:rPr lang="nl-NL" baseline="0" smtClean="0"/>
              <a:t>Technical: Split into Applications and IT Infrastructure. In the Applications layer, import and export of information is managed. In the IT Infrastructure layer, communication and networking protocols are defined.</a:t>
            </a:r>
            <a:endParaRPr lang="nl-NL"/>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21</a:t>
            </a:fld>
            <a:endParaRPr lang="nl-NL"/>
          </a:p>
        </p:txBody>
      </p:sp>
    </p:spTree>
    <p:extLst>
      <p:ext uri="{BB962C8B-B14F-4D97-AF65-F5344CB8AC3E}">
        <p14:creationId xmlns:p14="http://schemas.microsoft.com/office/powerpoint/2010/main" xmlns="" val="421108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0975" lvl="0" indent="-180975">
              <a:buFont typeface="Arial" pitchFamily="34" charset="0"/>
              <a:buNone/>
            </a:pPr>
            <a:r>
              <a:rPr lang="en-GB" sz="1200" noProof="0" dirty="0" smtClean="0"/>
              <a:t>This</a:t>
            </a:r>
            <a:r>
              <a:rPr lang="en-GB" sz="1200" baseline="0" noProof="0" dirty="0" smtClean="0"/>
              <a:t> is the basic interoperability level model. Its main advantages are:</a:t>
            </a:r>
          </a:p>
          <a:p>
            <a:pPr marL="180975" lvl="0" indent="-180975">
              <a:buFont typeface="Arial" pitchFamily="34" charset="0"/>
              <a:buNone/>
            </a:pPr>
            <a:r>
              <a:rPr lang="en-GB" sz="1200" baseline="0" noProof="0" dirty="0" smtClean="0"/>
              <a:t> </a:t>
            </a:r>
            <a:endParaRPr lang="en-GB" sz="1200" noProof="0" dirty="0" smtClean="0"/>
          </a:p>
          <a:p>
            <a:pPr marL="180975" lvl="0" indent="-180975">
              <a:buFont typeface="Arial" pitchFamily="34" charset="0"/>
              <a:buChar char="•"/>
            </a:pPr>
            <a:r>
              <a:rPr lang="en-GB" sz="1200" noProof="0" dirty="0" smtClean="0"/>
              <a:t>Overview of the different interoperability aspects</a:t>
            </a:r>
          </a:p>
          <a:p>
            <a:pPr marL="180975" lvl="0" indent="-180975">
              <a:buFont typeface="Arial" pitchFamily="34" charset="0"/>
              <a:buChar char="•"/>
            </a:pPr>
            <a:r>
              <a:rPr lang="en-GB" sz="1200" noProof="0" dirty="0" smtClean="0"/>
              <a:t>Understandable by all stakeholders</a:t>
            </a:r>
          </a:p>
          <a:p>
            <a:pPr marL="180975" lvl="0" indent="-180975">
              <a:buFont typeface="Arial" pitchFamily="34" charset="0"/>
              <a:buChar char="•"/>
            </a:pPr>
            <a:r>
              <a:rPr lang="en-GB" sz="1200" noProof="0" dirty="0" smtClean="0"/>
              <a:t>Show the different levels of interoperability from an ‘outsider’ point of view</a:t>
            </a:r>
          </a:p>
          <a:p>
            <a:pPr marL="180975" lvl="0" indent="-180975">
              <a:buFont typeface="Arial" pitchFamily="34" charset="0"/>
              <a:buChar char="•"/>
            </a:pPr>
            <a:r>
              <a:rPr lang="en-GB" sz="1200" noProof="0" dirty="0" smtClean="0"/>
              <a:t>Based upon existing interoperability models</a:t>
            </a:r>
          </a:p>
          <a:p>
            <a:r>
              <a:rPr lang="en-GB" noProof="0" dirty="0" smtClean="0"/>
              <a:t>The two vertical bars are combinations of factors that are important</a:t>
            </a:r>
            <a:r>
              <a:rPr lang="en-GB" baseline="0" noProof="0" dirty="0" smtClean="0"/>
              <a:t> all the horizontal levels of interoperability</a:t>
            </a:r>
          </a:p>
          <a:p>
            <a:endParaRPr lang="en-GB" noProof="0" dirty="0"/>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22</a:t>
            </a:fld>
            <a:endParaRPr lang="nl-NL"/>
          </a:p>
        </p:txBody>
      </p:sp>
    </p:spTree>
    <p:extLst>
      <p:ext uri="{BB962C8B-B14F-4D97-AF65-F5344CB8AC3E}">
        <p14:creationId xmlns:p14="http://schemas.microsoft.com/office/powerpoint/2010/main" xmlns="" val="529081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Different parties</a:t>
            </a:r>
            <a:r>
              <a:rPr lang="nl-NL" baseline="0" smtClean="0"/>
              <a:t> are involved in the different layers of interoperability.</a:t>
            </a:r>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23</a:t>
            </a:fld>
            <a:endParaRPr lang="nl-NL"/>
          </a:p>
        </p:txBody>
      </p:sp>
    </p:spTree>
    <p:extLst>
      <p:ext uri="{BB962C8B-B14F-4D97-AF65-F5344CB8AC3E}">
        <p14:creationId xmlns:p14="http://schemas.microsoft.com/office/powerpoint/2010/main" xmlns="" val="197473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Standards</a:t>
            </a:r>
            <a:r>
              <a:rPr lang="nl-NL" baseline="0" smtClean="0"/>
              <a:t> on different levels of interoperability.</a:t>
            </a:r>
          </a:p>
          <a:p>
            <a:endParaRPr lang="nl-NL"/>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24</a:t>
            </a:fld>
            <a:endParaRPr lang="nl-NL"/>
          </a:p>
        </p:txBody>
      </p:sp>
    </p:spTree>
    <p:extLst>
      <p:ext uri="{BB962C8B-B14F-4D97-AF65-F5344CB8AC3E}">
        <p14:creationId xmlns:p14="http://schemas.microsoft.com/office/powerpoint/2010/main" xmlns="" val="360490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For the medical domain, a refined EIF model is proposed, </a:t>
            </a:r>
            <a:r>
              <a:rPr lang="nl-NL" baseline="0" smtClean="0"/>
              <a:t>based upon the EIF model. More layers are needed to reflect the practical interoperability issues on different organisational levels.</a:t>
            </a:r>
          </a:p>
          <a:p>
            <a:r>
              <a:rPr lang="nl-NL" baseline="0" smtClean="0"/>
              <a:t> </a:t>
            </a:r>
            <a:endParaRPr lang="nl-NL" smtClean="0"/>
          </a:p>
          <a:p>
            <a:r>
              <a:rPr lang="nl-NL" smtClean="0"/>
              <a:t>Legal: first you need to know what the constraints</a:t>
            </a:r>
            <a:r>
              <a:rPr lang="nl-NL" baseline="0" smtClean="0"/>
              <a:t> for health information exchange are</a:t>
            </a:r>
          </a:p>
          <a:p>
            <a:r>
              <a:rPr lang="nl-NL" baseline="0" smtClean="0"/>
              <a:t>Organisational: split into Policy (management level agreements between organisations) and Care Process (alignment of medical processes)</a:t>
            </a:r>
          </a:p>
          <a:p>
            <a:r>
              <a:rPr lang="nl-NL" baseline="0" smtClean="0"/>
              <a:t>Semantic: the term ‘Information’ contains both semantic and syntactic interoperability. In this layer, both the content and its format are described</a:t>
            </a:r>
          </a:p>
          <a:p>
            <a:r>
              <a:rPr lang="nl-NL" baseline="0" smtClean="0"/>
              <a:t>Technical: Split into Applications and IT Infrastructure. In the Applications layer, import and export of information is managed. In the IT Infrastructure layer, communication and networking protocols are defined.</a:t>
            </a:r>
            <a:endParaRPr lang="nl-NL"/>
          </a:p>
        </p:txBody>
      </p:sp>
      <p:sp>
        <p:nvSpPr>
          <p:cNvPr id="4" name="Tijdelijke aanduiding voor dianummer 3"/>
          <p:cNvSpPr>
            <a:spLocks noGrp="1"/>
          </p:cNvSpPr>
          <p:nvPr>
            <p:ph type="sldNum" sz="quarter" idx="10"/>
          </p:nvPr>
        </p:nvSpPr>
        <p:spPr/>
        <p:txBody>
          <a:bodyPr/>
          <a:lstStyle/>
          <a:p>
            <a:fld id="{9D8BDCC3-B094-4508-AC39-A828B9DEBD07}" type="slidenum">
              <a:rPr lang="nl-NL" smtClean="0"/>
              <a:pPr/>
              <a:t>25</a:t>
            </a:fld>
            <a:endParaRPr lang="nl-NL"/>
          </a:p>
        </p:txBody>
      </p:sp>
    </p:spTree>
    <p:extLst>
      <p:ext uri="{BB962C8B-B14F-4D97-AF65-F5344CB8AC3E}">
        <p14:creationId xmlns:p14="http://schemas.microsoft.com/office/powerpoint/2010/main" xmlns="" val="2599850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This slide shows the key messages that ere stated in the beginning</a:t>
            </a:r>
            <a:r>
              <a:rPr lang="en-GB" baseline="0" noProof="0" dirty="0" smtClean="0"/>
              <a:t> of this presentation. The second column states the solutions that are offered to realise the statements that are made in the first column </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26</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This is the last slide of </a:t>
            </a:r>
            <a:r>
              <a:rPr lang="en-GB" noProof="0" smtClean="0"/>
              <a:t>this presentation. </a:t>
            </a:r>
            <a:endParaRPr lang="en-GB" noProof="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27</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core partners are shown on the first two rows, the Supporting Expert Partners are listed in the bottom two rows.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3</a:t>
            </a:fld>
            <a:endParaRPr lang="nl-BE"/>
          </a:p>
        </p:txBody>
      </p:sp>
    </p:spTree>
    <p:extLst>
      <p:ext uri="{BB962C8B-B14F-4D97-AF65-F5344CB8AC3E}">
        <p14:creationId xmlns:p14="http://schemas.microsoft.com/office/powerpoint/2010/main" xmlns="" val="326198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validation partners organise</a:t>
            </a:r>
            <a:r>
              <a:rPr lang="en-GB" baseline="0" noProof="0" dirty="0" smtClean="0"/>
              <a:t> multi-nation summits where the shared use of standards, guidelines, tools, interoperability terms, use cases, testing and validation methods, and labelling and certification initiatives are disseminated and promoted </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pPr/>
              <a:t>4</a:t>
            </a:fld>
            <a:endParaRPr lang="nl-BE"/>
          </a:p>
        </p:txBody>
      </p:sp>
    </p:spTree>
    <p:extLst>
      <p:ext uri="{BB962C8B-B14F-4D97-AF65-F5344CB8AC3E}">
        <p14:creationId xmlns:p14="http://schemas.microsoft.com/office/powerpoint/2010/main" xmlns="" val="326198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Overview of the following slides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These are</a:t>
            </a:r>
            <a:r>
              <a:rPr lang="en-GB" baseline="0" noProof="0" dirty="0" smtClean="0"/>
              <a:t> the 3 key messages we would like to have acknowledged. At the end of this presentation, the same key messages are shown, including the solutions that Antilope offers in these matters.</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Starting</a:t>
            </a:r>
            <a:r>
              <a:rPr lang="en-GB" dirty="0" smtClean="0"/>
              <a:t> point: the </a:t>
            </a:r>
            <a:r>
              <a:rPr lang="en-GB" baseline="0" dirty="0" smtClean="0"/>
              <a:t> Use Cases that were selected by Deloitte from the eHealth European Interoperability Framework (report by Deloitte, 2012).</a:t>
            </a:r>
          </a:p>
          <a:p>
            <a:r>
              <a:rPr lang="en-GB" baseline="0" dirty="0" smtClean="0"/>
              <a:t>Goals: describe a number of internationally recognised use cases, provide suggestions for the use of standards and profiles in their deployment, and offer other tools for a shared understanding of interoperability levels and interoperability terms. See next slide for more details.</a:t>
            </a:r>
          </a:p>
          <a:p>
            <a:r>
              <a:rPr lang="en-GB" baseline="0" dirty="0" smtClean="0"/>
              <a:t>Second part: this presentation is part of that.</a:t>
            </a:r>
          </a:p>
          <a:p>
            <a:endParaRPr lang="en-GB"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914400" lvl="1" indent="-457200"/>
            <a:r>
              <a:rPr lang="en-GB" sz="1600" dirty="0" smtClean="0">
                <a:solidFill>
                  <a:schemeClr val="accent1">
                    <a:lumMod val="50000"/>
                  </a:schemeClr>
                </a:solidFill>
              </a:rPr>
              <a:t>Refined eHealth European Interoperability Framework </a:t>
            </a:r>
            <a:r>
              <a:rPr lang="en-GB" sz="1600" dirty="0" smtClean="0">
                <a:solidFill>
                  <a:srgbClr val="FF0000"/>
                </a:solidFill>
              </a:rPr>
              <a:t>– see slide 8</a:t>
            </a:r>
          </a:p>
          <a:p>
            <a:pPr marL="914400" lvl="1" indent="-457200"/>
            <a:r>
              <a:rPr lang="en-GB" sz="1600" dirty="0" smtClean="0">
                <a:solidFill>
                  <a:schemeClr val="accent1">
                    <a:lumMod val="50000"/>
                  </a:schemeClr>
                </a:solidFill>
              </a:rPr>
              <a:t>Set of Use Cases – see slide 9</a:t>
            </a:r>
          </a:p>
          <a:p>
            <a:pPr marL="914400" lvl="1" indent="-457200"/>
            <a:r>
              <a:rPr lang="en-GB" sz="1600" dirty="0" smtClean="0">
                <a:solidFill>
                  <a:schemeClr val="accent1">
                    <a:lumMod val="50000"/>
                  </a:schemeClr>
                </a:solidFill>
              </a:rPr>
              <a:t>Linking  to interoperability Standards and Profiles (through Realisation Scenarios) – see slides 10-14</a:t>
            </a:r>
          </a:p>
          <a:p>
            <a:pPr marL="914400" lvl="1" indent="-457200"/>
            <a:r>
              <a:rPr lang="en-GB" sz="1600" dirty="0" smtClean="0">
                <a:solidFill>
                  <a:schemeClr val="accent1">
                    <a:lumMod val="50000"/>
                  </a:schemeClr>
                </a:solidFill>
              </a:rPr>
              <a:t>Templates for description of Use Cases and Realisation Scenarios – see slide 14-16</a:t>
            </a:r>
          </a:p>
          <a:p>
            <a:pPr marL="914400" lvl="1" indent="-457200"/>
            <a:r>
              <a:rPr lang="en-GB" sz="1600" dirty="0" smtClean="0">
                <a:solidFill>
                  <a:schemeClr val="accent1">
                    <a:lumMod val="50000"/>
                  </a:schemeClr>
                </a:solidFill>
              </a:rPr>
              <a:t>Model for interoperability levels – see slide 17-21</a:t>
            </a:r>
          </a:p>
          <a:p>
            <a:pPr marL="914400" lvl="1" indent="-457200"/>
            <a:r>
              <a:rPr lang="en-GB" sz="1600" dirty="0" smtClean="0">
                <a:solidFill>
                  <a:schemeClr val="accent1">
                    <a:lumMod val="50000"/>
                  </a:schemeClr>
                </a:solidFill>
              </a:rPr>
              <a:t>Glossary of interoperability terms and definitions (no</a:t>
            </a:r>
            <a:r>
              <a:rPr lang="en-GB" sz="1600" baseline="0" dirty="0" smtClean="0">
                <a:solidFill>
                  <a:schemeClr val="accent1">
                    <a:lumMod val="50000"/>
                  </a:schemeClr>
                </a:solidFill>
              </a:rPr>
              <a:t> slides)</a:t>
            </a:r>
            <a:endParaRPr lang="en-GB" sz="1600" dirty="0" smtClean="0">
              <a:solidFill>
                <a:schemeClr val="accent1">
                  <a:lumMod val="50000"/>
                </a:schemeClr>
              </a:solidFill>
            </a:endParaRPr>
          </a:p>
          <a:p>
            <a:pPr marL="914400" lvl="1" indent="-457200"/>
            <a:r>
              <a:rPr lang="en-GB" sz="1600" dirty="0" smtClean="0">
                <a:solidFill>
                  <a:schemeClr val="accent1">
                    <a:lumMod val="50000"/>
                  </a:schemeClr>
                </a:solidFill>
              </a:rPr>
              <a:t>Overview of the IHE and Continua Profiles mentioned in the Antilope Use Cases (no slides)</a:t>
            </a:r>
          </a:p>
          <a:p>
            <a:pPr marL="914400" lvl="1" indent="-457200"/>
            <a:r>
              <a:rPr lang="en-GB" sz="1600" dirty="0" smtClean="0">
                <a:solidFill>
                  <a:schemeClr val="accent1">
                    <a:lumMod val="50000"/>
                  </a:schemeClr>
                </a:solidFill>
              </a:rPr>
              <a:t>Recommendations for governance and lifecycle</a:t>
            </a:r>
            <a:r>
              <a:rPr lang="en-GB" sz="1200" dirty="0" smtClean="0">
                <a:solidFill>
                  <a:schemeClr val="accent1">
                    <a:lumMod val="50000"/>
                  </a:schemeClr>
                </a:solidFill>
              </a:rPr>
              <a:t> (no slides)</a:t>
            </a:r>
          </a:p>
          <a:p>
            <a:pPr marL="914400" lvl="1" indent="-457200"/>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Antilope eEIF offers the structured description of a number of interoperability Use Cases (on different organisational scales), and their accompanying Realisation Scenarios. These can be used</a:t>
            </a:r>
            <a:r>
              <a:rPr lang="en-GB" baseline="0" noProof="0" dirty="0" smtClean="0"/>
              <a:t> as the basis for national and regional projects. Use Cases are implementation-independent, Realisation Scenarios describe a possible route towards implementation of that Use Case. For one Use case, more than one Realisation Scenario can be possible</a:t>
            </a:r>
            <a:endParaRPr lang="en-GB" noProof="0" dirty="0"/>
          </a:p>
        </p:txBody>
      </p:sp>
      <p:sp>
        <p:nvSpPr>
          <p:cNvPr id="4" name="Espace réservé du numéro de diapositive 3"/>
          <p:cNvSpPr>
            <a:spLocks noGrp="1"/>
          </p:cNvSpPr>
          <p:nvPr>
            <p:ph type="sldNum" sz="quarter" idx="10"/>
          </p:nvPr>
        </p:nvSpPr>
        <p:spPr/>
        <p:txBody>
          <a:bodyPr/>
          <a:lstStyle/>
          <a:p>
            <a:fld id="{E05A2133-86FF-420C-9D65-094166C0C5C3}" type="slidenum">
              <a:rPr lang="nl-BE" smtClean="0">
                <a:solidFill>
                  <a:prstClr val="black"/>
                </a:solidFill>
              </a:rPr>
              <a:pPr/>
              <a:t>9</a:t>
            </a:fld>
            <a:endParaRPr lang="nl-BE">
              <a:solidFill>
                <a:prstClr val="black"/>
              </a:solidFill>
            </a:endParaRPr>
          </a:p>
        </p:txBody>
      </p:sp>
    </p:spTree>
    <p:extLst>
      <p:ext uri="{BB962C8B-B14F-4D97-AF65-F5344CB8AC3E}">
        <p14:creationId xmlns:p14="http://schemas.microsoft.com/office/powerpoint/2010/main" xmlns="" val="21906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5-6-2014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5-6-2014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5-6-2014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tilope - Blank with 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5496" y="6119934"/>
            <a:ext cx="720080" cy="693442"/>
          </a:xfrm>
          <a:prstGeom prst="rect">
            <a:avLst/>
          </a:prstGeom>
        </p:spPr>
      </p:pic>
      <p:pic>
        <p:nvPicPr>
          <p:cNvPr id="25" name="Picture 2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68687" y="6130225"/>
            <a:ext cx="839817" cy="683151"/>
          </a:xfrm>
          <a:prstGeom prst="rect">
            <a:avLst/>
          </a:prstGeom>
        </p:spPr>
      </p:pic>
      <p:sp>
        <p:nvSpPr>
          <p:cNvPr id="32"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72BCE649-002C-4585-A116-273A3C9C0FC7}" type="datetime1">
              <a:rPr lang="nl-BE" smtClean="0"/>
              <a:pPr/>
              <a:t>5/06/2014</a:t>
            </a:fld>
            <a:endParaRPr lang="nl-BE" dirty="0"/>
          </a:p>
        </p:txBody>
      </p:sp>
      <p:sp>
        <p:nvSpPr>
          <p:cNvPr id="34"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2"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27384"/>
            <a:ext cx="9144000" cy="1196340"/>
          </a:xfrm>
          <a:prstGeom prst="rect">
            <a:avLst/>
          </a:prstGeom>
        </p:spPr>
      </p:pic>
      <p:sp>
        <p:nvSpPr>
          <p:cNvPr id="18"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2760" y="-27384"/>
            <a:ext cx="1943100" cy="1082040"/>
          </a:xfrm>
          <a:prstGeom prst="rect">
            <a:avLst/>
          </a:prstGeom>
        </p:spPr>
      </p:pic>
      <p:sp>
        <p:nvSpPr>
          <p:cNvPr id="21"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extLst>
      <p:ext uri="{BB962C8B-B14F-4D97-AF65-F5344CB8AC3E}">
        <p14:creationId xmlns:p14="http://schemas.microsoft.com/office/powerpoint/2010/main" xmlns="" val="383924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Antilope - Open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normAutofit/>
          </a:bodyPr>
          <a:lstStyle>
            <a:lvl1pPr>
              <a:defRPr sz="3200">
                <a:solidFill>
                  <a:srgbClr val="00446A"/>
                </a:solidFill>
              </a:defRPr>
            </a:lvl1pPr>
          </a:lstStyle>
          <a:p>
            <a:r>
              <a:rPr lang="en-US" dirty="0" smtClean="0"/>
              <a:t>Click to edit Master title style</a:t>
            </a:r>
            <a:endParaRPr lang="nl-BE" dirty="0"/>
          </a:p>
        </p:txBody>
      </p:sp>
      <p:sp>
        <p:nvSpPr>
          <p:cNvPr id="3" name="Subtitle 2"/>
          <p:cNvSpPr>
            <a:spLocks noGrp="1"/>
          </p:cNvSpPr>
          <p:nvPr>
            <p:ph type="subTitle" idx="1" hasCustomPrompt="1"/>
          </p:nvPr>
        </p:nvSpPr>
        <p:spPr>
          <a:xfrm>
            <a:off x="1371600" y="4318248"/>
            <a:ext cx="6400800" cy="1487016"/>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br>
              <a:rPr lang="en-US" dirty="0" smtClean="0"/>
            </a:br>
            <a:r>
              <a:rPr lang="en-US" dirty="0" smtClean="0"/>
              <a:t/>
            </a:r>
            <a:br>
              <a:rPr lang="en-US" dirty="0" smtClean="0"/>
            </a:br>
            <a:r>
              <a:rPr lang="en-US" dirty="0" err="1" smtClean="0"/>
              <a:t>Organisation</a:t>
            </a:r>
            <a:endParaRPr lang="nl-BE" dirty="0"/>
          </a:p>
        </p:txBody>
      </p:sp>
      <p:pic>
        <p:nvPicPr>
          <p:cNvPr id="21" name="Picture 2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7504" y="5821674"/>
            <a:ext cx="1008112" cy="970819"/>
          </a:xfrm>
          <a:prstGeom prst="rect">
            <a:avLst/>
          </a:prstGeom>
        </p:spPr>
      </p:pic>
      <p:pic>
        <p:nvPicPr>
          <p:cNvPr id="22" name="Picture 2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812360" y="5805264"/>
            <a:ext cx="1199857" cy="976026"/>
          </a:xfrm>
          <a:prstGeom prst="rect">
            <a:avLst/>
          </a:prstGeom>
        </p:spPr>
      </p:pic>
      <p:pic>
        <p:nvPicPr>
          <p:cNvPr id="8" name="Picture 3" descr="\\GIOTTO\Projects_Running\Antilope\Grafisch\LOGOS\Antilope_taglineVertical_300DPI.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75856" y="116632"/>
            <a:ext cx="2570162" cy="2216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2769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tilope -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7384"/>
            <a:ext cx="9144000" cy="1196340"/>
          </a:xfrm>
          <a:prstGeom prst="rect">
            <a:avLst/>
          </a:prstGeom>
        </p:spPr>
      </p:pic>
      <p:sp>
        <p:nvSpPr>
          <p:cNvPr id="1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sp>
        <p:nvSpPr>
          <p:cNvPr id="20"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srgbClr val="002060"/>
              </a:solidFill>
            </a:endParaRPr>
          </a:p>
        </p:txBody>
      </p:sp>
      <p:sp>
        <p:nvSpPr>
          <p:cNvPr id="23" name="Text Placeholder 22"/>
          <p:cNvSpPr>
            <a:spLocks noGrp="1"/>
          </p:cNvSpPr>
          <p:nvPr>
            <p:ph type="body" sz="quarter" idx="13"/>
          </p:nvPr>
        </p:nvSpPr>
        <p:spPr>
          <a:xfrm>
            <a:off x="468313" y="1412875"/>
            <a:ext cx="8207375" cy="439261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4"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pic>
        <p:nvPicPr>
          <p:cNvPr id="26" name="Picture 2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5496" y="6119934"/>
            <a:ext cx="720080" cy="693442"/>
          </a:xfrm>
          <a:prstGeom prst="rect">
            <a:avLst/>
          </a:prstGeom>
        </p:spPr>
      </p:pic>
      <p:pic>
        <p:nvPicPr>
          <p:cNvPr id="13" name="Picture 1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68687" y="6130225"/>
            <a:ext cx="839817" cy="683151"/>
          </a:xfrm>
          <a:prstGeom prst="rect">
            <a:avLst/>
          </a:prstGeom>
        </p:spPr>
      </p:pic>
      <p:sp>
        <p:nvSpPr>
          <p:cNvPr id="15"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450E6894-79F7-4140-A55D-FEA3BA00A1E9}" type="datetime1">
              <a:rPr lang="nl-BE" smtClean="0"/>
              <a:pPr/>
              <a:t>5/06/2014</a:t>
            </a:fld>
            <a:endParaRPr lang="nl-BE" dirty="0"/>
          </a:p>
        </p:txBody>
      </p:sp>
      <p:sp>
        <p:nvSpPr>
          <p:cNvPr id="16"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2760" y="-27384"/>
            <a:ext cx="1943100" cy="1082040"/>
          </a:xfrm>
          <a:prstGeom prst="rect">
            <a:avLst/>
          </a:prstGeom>
        </p:spPr>
      </p:pic>
    </p:spTree>
    <p:extLst>
      <p:ext uri="{BB962C8B-B14F-4D97-AF65-F5344CB8AC3E}">
        <p14:creationId xmlns:p14="http://schemas.microsoft.com/office/powerpoint/2010/main" xmlns="" val="414998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tilop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785395"/>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pic>
        <p:nvPicPr>
          <p:cNvPr id="17" name="Picture 1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5496" y="6119934"/>
            <a:ext cx="720080" cy="693442"/>
          </a:xfrm>
          <a:prstGeom prst="rect">
            <a:avLst/>
          </a:prstGeom>
        </p:spPr>
      </p:pic>
      <p:pic>
        <p:nvPicPr>
          <p:cNvPr id="18" name="Picture 1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68687" y="6130225"/>
            <a:ext cx="839817" cy="683151"/>
          </a:xfrm>
          <a:prstGeom prst="rect">
            <a:avLst/>
          </a:prstGeom>
        </p:spPr>
      </p:pic>
      <p:sp>
        <p:nvSpPr>
          <p:cNvPr id="24"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FAB4285C-215D-4FCD-BAA9-05A8EBD078CE}" type="datetime1">
              <a:rPr lang="nl-BE" smtClean="0"/>
              <a:pPr/>
              <a:t>5/06/2014</a:t>
            </a:fld>
            <a:endParaRPr lang="nl-BE" dirty="0"/>
          </a:p>
        </p:txBody>
      </p:sp>
      <p:sp>
        <p:nvSpPr>
          <p:cNvPr id="2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2"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4"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27384"/>
            <a:ext cx="9144000" cy="1196340"/>
          </a:xfrm>
          <a:prstGeom prst="rect">
            <a:avLst/>
          </a:prstGeom>
        </p:spPr>
      </p:pic>
      <p:sp>
        <p:nvSpPr>
          <p:cNvPr id="21"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3" name="Picture 2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2760" y="-27384"/>
            <a:ext cx="1943100" cy="1082040"/>
          </a:xfrm>
          <a:prstGeom prst="rect">
            <a:avLst/>
          </a:prstGeom>
        </p:spPr>
      </p:pic>
      <p:sp>
        <p:nvSpPr>
          <p:cNvPr id="27"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extLst>
      <p:ext uri="{BB962C8B-B14F-4D97-AF65-F5344CB8AC3E}">
        <p14:creationId xmlns:p14="http://schemas.microsoft.com/office/powerpoint/2010/main" xmlns="" val="87471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tilop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6584"/>
            <a:ext cx="5486400" cy="566738"/>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nl-BE" dirty="0"/>
          </a:p>
        </p:txBody>
      </p:sp>
      <p:sp>
        <p:nvSpPr>
          <p:cNvPr id="3" name="Picture Placeholder 2"/>
          <p:cNvSpPr>
            <a:spLocks noGrp="1"/>
          </p:cNvSpPr>
          <p:nvPr>
            <p:ph type="pic" idx="1"/>
          </p:nvPr>
        </p:nvSpPr>
        <p:spPr>
          <a:xfrm>
            <a:off x="2483768" y="1196752"/>
            <a:ext cx="4392488"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p:cNvSpPr>
            <a:spLocks noGrp="1"/>
          </p:cNvSpPr>
          <p:nvPr>
            <p:ph type="body" sz="half" idx="2"/>
          </p:nvPr>
        </p:nvSpPr>
        <p:spPr>
          <a:xfrm>
            <a:off x="1792288" y="5223322"/>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26" name="Picture 2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5496" y="6119934"/>
            <a:ext cx="720080" cy="693442"/>
          </a:xfrm>
          <a:prstGeom prst="rect">
            <a:avLst/>
          </a:prstGeom>
        </p:spPr>
      </p:pic>
      <p:pic>
        <p:nvPicPr>
          <p:cNvPr id="27" name="Picture 2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68687" y="6130225"/>
            <a:ext cx="839817" cy="683151"/>
          </a:xfrm>
          <a:prstGeom prst="rect">
            <a:avLst/>
          </a:prstGeom>
        </p:spPr>
      </p:pic>
      <p:sp>
        <p:nvSpPr>
          <p:cNvPr id="34" name="Date Placeholder 3"/>
          <p:cNvSpPr>
            <a:spLocks noGrp="1"/>
          </p:cNvSpPr>
          <p:nvPr>
            <p:ph type="dt" sz="half" idx="10"/>
          </p:nvPr>
        </p:nvSpPr>
        <p:spPr>
          <a:xfrm>
            <a:off x="1043608" y="6381328"/>
            <a:ext cx="1125488" cy="365125"/>
          </a:xfrm>
          <a:prstGeom prst="rect">
            <a:avLst/>
          </a:prstGeom>
        </p:spPr>
        <p:txBody>
          <a:bodyPr/>
          <a:lstStyle>
            <a:lvl1pPr algn="ctr">
              <a:defRPr sz="1200">
                <a:solidFill>
                  <a:srgbClr val="002060"/>
                </a:solidFill>
              </a:defRPr>
            </a:lvl1pPr>
          </a:lstStyle>
          <a:p>
            <a:fld id="{A0DCD0E5-0DC9-4694-AAAC-FEC97A680719}" type="datetime1">
              <a:rPr lang="nl-BE" smtClean="0"/>
              <a:pPr/>
              <a:t>5/06/2014</a:t>
            </a:fld>
            <a:endParaRPr lang="nl-BE" dirty="0"/>
          </a:p>
        </p:txBody>
      </p:sp>
      <p:sp>
        <p:nvSpPr>
          <p:cNvPr id="36"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5"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7"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27384"/>
            <a:ext cx="9144000" cy="1196340"/>
          </a:xfrm>
          <a:prstGeom prst="rect">
            <a:avLst/>
          </a:prstGeom>
        </p:spPr>
      </p:pic>
      <p:sp>
        <p:nvSpPr>
          <p:cNvPr id="22"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2760" y="-27384"/>
            <a:ext cx="1943100" cy="1082040"/>
          </a:xfrm>
          <a:prstGeom prst="rect">
            <a:avLst/>
          </a:prstGeom>
        </p:spPr>
      </p:pic>
      <p:sp>
        <p:nvSpPr>
          <p:cNvPr id="28" name="Title 1"/>
          <p:cNvSpPr txBox="1">
            <a:spLocks/>
          </p:cNvSpPr>
          <p:nvPr userDrawn="1"/>
        </p:nvSpPr>
        <p:spPr>
          <a:xfrm>
            <a:off x="1840340" y="44624"/>
            <a:ext cx="5539972" cy="101003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163C62"/>
                </a:solidFill>
                <a:latin typeface="+mj-lt"/>
                <a:ea typeface="+mj-ea"/>
                <a:cs typeface="+mj-cs"/>
              </a:defRPr>
            </a:lvl1pPr>
          </a:lstStyle>
          <a:p>
            <a:r>
              <a:rPr lang="en-US" smtClean="0"/>
              <a:t>Click to edit Master title style</a:t>
            </a:r>
            <a:endParaRPr lang="nl-BE" dirty="0"/>
          </a:p>
        </p:txBody>
      </p:sp>
    </p:spTree>
    <p:extLst>
      <p:ext uri="{BB962C8B-B14F-4D97-AF65-F5344CB8AC3E}">
        <p14:creationId xmlns:p14="http://schemas.microsoft.com/office/powerpoint/2010/main" xmlns="" val="884646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tilope - Blank with Titl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5496" y="6119934"/>
            <a:ext cx="720080" cy="693442"/>
          </a:xfrm>
          <a:prstGeom prst="rect">
            <a:avLst/>
          </a:prstGeom>
        </p:spPr>
      </p:pic>
      <p:pic>
        <p:nvPicPr>
          <p:cNvPr id="25" name="Picture 2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268687" y="6130225"/>
            <a:ext cx="839817" cy="683151"/>
          </a:xfrm>
          <a:prstGeom prst="rect">
            <a:avLst/>
          </a:prstGeom>
        </p:spPr>
      </p:pic>
      <p:sp>
        <p:nvSpPr>
          <p:cNvPr id="32"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72BCE649-002C-4585-A116-273A3C9C0FC7}" type="datetime1">
              <a:rPr lang="nl-BE" smtClean="0"/>
              <a:pPr/>
              <a:t>5/06/2014</a:t>
            </a:fld>
            <a:endParaRPr lang="nl-BE" dirty="0"/>
          </a:p>
        </p:txBody>
      </p:sp>
      <p:sp>
        <p:nvSpPr>
          <p:cNvPr id="34"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2" name="Line 2"/>
          <p:cNvSpPr>
            <a:spLocks noChangeShapeType="1"/>
          </p:cNvSpPr>
          <p:nvPr userDrawn="1"/>
        </p:nvSpPr>
        <p:spPr bwMode="auto">
          <a:xfrm flipH="1">
            <a:off x="1043608" y="6165304"/>
            <a:ext cx="7054552"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27384"/>
            <a:ext cx="9144000" cy="1196340"/>
          </a:xfrm>
          <a:prstGeom prst="rect">
            <a:avLst/>
          </a:prstGeom>
        </p:spPr>
      </p:pic>
      <p:sp>
        <p:nvSpPr>
          <p:cNvPr id="18" name="Line 2"/>
          <p:cNvSpPr>
            <a:spLocks noChangeShapeType="1"/>
          </p:cNvSpPr>
          <p:nvPr userDrawn="1"/>
        </p:nvSpPr>
        <p:spPr bwMode="auto">
          <a:xfrm flipH="1">
            <a:off x="0" y="1155224"/>
            <a:ext cx="9144000" cy="0"/>
          </a:xfrm>
          <a:prstGeom prst="line">
            <a:avLst/>
          </a:prstGeom>
          <a:noFill/>
          <a:ln w="28575">
            <a:solidFill>
              <a:schemeClr val="tx2"/>
            </a:solidFill>
            <a:round/>
            <a:headEnd/>
            <a:tailEnd/>
          </a:ln>
        </p:spPr>
        <p:txBody>
          <a:bodyPr lIns="0" tIns="0" rIns="0" bIns="0"/>
          <a:lstStyle/>
          <a:p>
            <a:endParaRPr lang="nl-BE">
              <a:solidFill>
                <a:prstClr val="black"/>
              </a:solidFill>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2760" y="-27384"/>
            <a:ext cx="1943100" cy="1082040"/>
          </a:xfrm>
          <a:prstGeom prst="rect">
            <a:avLst/>
          </a:prstGeom>
        </p:spPr>
      </p:pic>
      <p:sp>
        <p:nvSpPr>
          <p:cNvPr id="21"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Tree>
    <p:extLst>
      <p:ext uri="{BB962C8B-B14F-4D97-AF65-F5344CB8AC3E}">
        <p14:creationId xmlns:p14="http://schemas.microsoft.com/office/powerpoint/2010/main" xmlns="" val="383924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tilope - Blank no logos">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058A23BC-E3CC-48B5-A2A3-BBFC6A61E749}" type="datetime1">
              <a:rPr lang="nl-BE" smtClean="0"/>
              <a:pPr/>
              <a:t>5/06/2014</a:t>
            </a:fld>
            <a:endParaRPr lang="nl-BE" dirty="0"/>
          </a:p>
        </p:txBody>
      </p:sp>
      <p:sp>
        <p:nvSpPr>
          <p:cNvPr id="7"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
        <p:nvSpPr>
          <p:cNvPr id="8"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Tree>
    <p:extLst>
      <p:ext uri="{BB962C8B-B14F-4D97-AF65-F5344CB8AC3E}">
        <p14:creationId xmlns:p14="http://schemas.microsoft.com/office/powerpoint/2010/main" xmlns="" val="41513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5-6-2014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A1580A5-6AE9-4DF4-928A-72F6B4D3746B}" type="datetimeFigureOut">
              <a:rPr lang="nl-NL" smtClean="0"/>
              <a:pPr/>
              <a:t>5-6-2014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A1580A5-6AE9-4DF4-928A-72F6B4D3746B}" type="datetimeFigureOut">
              <a:rPr lang="nl-NL" smtClean="0"/>
              <a:pPr/>
              <a:t>5-6-2014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A1580A5-6AE9-4DF4-928A-72F6B4D3746B}" type="datetimeFigureOut">
              <a:rPr lang="nl-NL" smtClean="0"/>
              <a:pPr/>
              <a:t>5-6-2014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A1580A5-6AE9-4DF4-928A-72F6B4D3746B}" type="datetimeFigureOut">
              <a:rPr lang="nl-NL" smtClean="0"/>
              <a:pPr/>
              <a:t>5-6-2014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1580A5-6AE9-4DF4-928A-72F6B4D3746B}" type="datetimeFigureOut">
              <a:rPr lang="nl-NL" smtClean="0"/>
              <a:pPr/>
              <a:t>5-6-2014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1580A5-6AE9-4DF4-928A-72F6B4D3746B}" type="datetimeFigureOut">
              <a:rPr lang="nl-NL" smtClean="0"/>
              <a:pPr/>
              <a:t>5-6-2014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1580A5-6AE9-4DF4-928A-72F6B4D3746B}" type="datetimeFigureOut">
              <a:rPr lang="nl-NL" smtClean="0"/>
              <a:pPr/>
              <a:t>5-6-2014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6080E13-0193-4A40-ACAB-E11D79E3DDC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580A5-6AE9-4DF4-928A-72F6B4D3746B}" type="datetimeFigureOut">
              <a:rPr lang="nl-NL" smtClean="0"/>
              <a:pPr/>
              <a:t>5-6-2014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E13-0193-4A40-ACAB-E11D79E3DDC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nl-B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10" name="Date Placeholder 3"/>
          <p:cNvSpPr>
            <a:spLocks noGrp="1"/>
          </p:cNvSpPr>
          <p:nvPr>
            <p:ph type="dt" sz="half" idx="2"/>
          </p:nvPr>
        </p:nvSpPr>
        <p:spPr>
          <a:xfrm>
            <a:off x="1043608" y="6381328"/>
            <a:ext cx="1125488" cy="365125"/>
          </a:xfrm>
          <a:prstGeom prst="rect">
            <a:avLst/>
          </a:prstGeom>
        </p:spPr>
        <p:txBody>
          <a:bodyPr/>
          <a:lstStyle>
            <a:lvl1pPr algn="ctr">
              <a:defRPr sz="1200">
                <a:solidFill>
                  <a:srgbClr val="002060"/>
                </a:solidFill>
              </a:defRPr>
            </a:lvl1pPr>
          </a:lstStyle>
          <a:p>
            <a:fld id="{8149958A-9D13-459B-9725-D135980F6730}" type="datetime1">
              <a:rPr lang="nl-BE" smtClean="0"/>
              <a:pPr/>
              <a:t>5/06/2014</a:t>
            </a:fld>
            <a:endParaRPr lang="nl-BE" dirty="0"/>
          </a:p>
        </p:txBody>
      </p:sp>
      <p:sp>
        <p:nvSpPr>
          <p:cNvPr id="11" name="Footer Placeholder 4"/>
          <p:cNvSpPr>
            <a:spLocks noGrp="1"/>
          </p:cNvSpPr>
          <p:nvPr>
            <p:ph type="ftr" sz="quarter" idx="3"/>
          </p:nvPr>
        </p:nvSpPr>
        <p:spPr>
          <a:xfrm>
            <a:off x="2411760" y="6381328"/>
            <a:ext cx="4536504" cy="365125"/>
          </a:xfrm>
          <a:prstGeom prst="rect">
            <a:avLst/>
          </a:prstGeom>
        </p:spPr>
        <p:txBody>
          <a:bodyPr/>
          <a:lstStyle>
            <a:lvl1pPr algn="ctr">
              <a:defRPr sz="1200">
                <a:solidFill>
                  <a:srgbClr val="002060"/>
                </a:solidFill>
              </a:defRPr>
            </a:lvl1pPr>
          </a:lstStyle>
          <a:p>
            <a:r>
              <a:rPr lang="nl-BE" smtClean="0"/>
              <a:t>Produced by RAMIT</a:t>
            </a:r>
            <a:endParaRPr lang="nl-BE" dirty="0"/>
          </a:p>
        </p:txBody>
      </p:sp>
      <p:sp>
        <p:nvSpPr>
          <p:cNvPr id="12" name="Slide Number Placeholder 5"/>
          <p:cNvSpPr>
            <a:spLocks noGrp="1"/>
          </p:cNvSpPr>
          <p:nvPr>
            <p:ph type="sldNum" sz="quarter" idx="4"/>
          </p:nvPr>
        </p:nvSpPr>
        <p:spPr>
          <a:xfrm>
            <a:off x="7164288" y="6381328"/>
            <a:ext cx="936104" cy="365125"/>
          </a:xfrm>
          <a:prstGeom prst="rect">
            <a:avLst/>
          </a:prstGeom>
        </p:spPr>
        <p:txBody>
          <a:bodyPr/>
          <a:lstStyle>
            <a:lvl1pPr algn="ctr">
              <a:defRPr sz="1200">
                <a:solidFill>
                  <a:srgbClr val="002060"/>
                </a:solidFill>
              </a:defRPr>
            </a:lvl1pPr>
          </a:lstStyle>
          <a:p>
            <a:fld id="{03E47296-BEF6-4800-BEE8-E2788132C0A1}" type="slidenum">
              <a:rPr lang="nl-BE" smtClean="0"/>
              <a:pPr/>
              <a:t>‹nr.›</a:t>
            </a:fld>
            <a:endParaRPr lang="nl-BE"/>
          </a:p>
        </p:txBody>
      </p:sp>
    </p:spTree>
    <p:extLst>
      <p:ext uri="{BB962C8B-B14F-4D97-AF65-F5344CB8AC3E}">
        <p14:creationId xmlns:p14="http://schemas.microsoft.com/office/powerpoint/2010/main" xmlns="" val="42511010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vpelt@nictiz.n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hyperlink" Target="mailto:sprenger@nictiz.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antilope-project.eu/"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79055"/>
            <a:ext cx="8496944" cy="1470025"/>
          </a:xfrm>
        </p:spPr>
        <p:txBody>
          <a:bodyPr>
            <a:normAutofit/>
          </a:bodyPr>
          <a:lstStyle/>
          <a:p>
            <a:r>
              <a:rPr lang="en-US" dirty="0" smtClean="0"/>
              <a:t>Antilope – refinement of the eEIF</a:t>
            </a:r>
            <a:endParaRPr lang="nl-BE" dirty="0"/>
          </a:p>
        </p:txBody>
      </p:sp>
      <p:sp>
        <p:nvSpPr>
          <p:cNvPr id="3" name="Subtitle 2"/>
          <p:cNvSpPr>
            <a:spLocks noGrp="1"/>
          </p:cNvSpPr>
          <p:nvPr>
            <p:ph type="subTitle" idx="1"/>
          </p:nvPr>
        </p:nvSpPr>
        <p:spPr>
          <a:xfrm>
            <a:off x="1835696" y="4221088"/>
            <a:ext cx="3960440" cy="1440160"/>
          </a:xfrm>
        </p:spPr>
        <p:txBody>
          <a:bodyPr>
            <a:normAutofit fontScale="92500" lnSpcReduction="20000"/>
          </a:bodyPr>
          <a:lstStyle/>
          <a:p>
            <a:pPr algn="l"/>
            <a:r>
              <a:rPr lang="en-US" sz="2000" dirty="0" smtClean="0"/>
              <a:t>Vincent </a:t>
            </a:r>
            <a:r>
              <a:rPr lang="en-US" sz="2000" smtClean="0"/>
              <a:t>van </a:t>
            </a:r>
            <a:r>
              <a:rPr lang="en-US" sz="2000" smtClean="0"/>
              <a:t>Pelt	</a:t>
            </a:r>
            <a:r>
              <a:rPr lang="en-US" sz="2000" smtClean="0">
                <a:hlinkClick r:id="rId3"/>
              </a:rPr>
              <a:t>vanpelt@nictiz.nl</a:t>
            </a:r>
            <a:endParaRPr lang="en-US" sz="2000" dirty="0" smtClean="0"/>
          </a:p>
          <a:p>
            <a:pPr algn="l"/>
            <a:r>
              <a:rPr lang="en-US" sz="2000" smtClean="0"/>
              <a:t>Michiel </a:t>
            </a:r>
            <a:r>
              <a:rPr lang="en-US" sz="2000" smtClean="0"/>
              <a:t>Sprenger	</a:t>
            </a:r>
            <a:r>
              <a:rPr lang="en-US" sz="2000" smtClean="0">
                <a:hlinkClick r:id="rId4"/>
              </a:rPr>
              <a:t>sprenger@nictiz.nl</a:t>
            </a:r>
            <a:endParaRPr lang="en-US" sz="2000" smtClean="0"/>
          </a:p>
          <a:p>
            <a:pPr algn="l"/>
            <a:endParaRPr lang="en-US" sz="2000" dirty="0" smtClean="0"/>
          </a:p>
          <a:p>
            <a:pPr algn="l"/>
            <a:r>
              <a:rPr lang="en-US" sz="1800" dirty="0" smtClean="0"/>
              <a:t>Nictiz, the Netherlands</a:t>
            </a:r>
            <a:r>
              <a:rPr lang="en-US" sz="1800" smtClean="0"/>
              <a:t/>
            </a:r>
            <a:br>
              <a:rPr lang="en-US" sz="1800" smtClean="0"/>
            </a:br>
            <a:endParaRPr lang="en-US" sz="1800" dirty="0" smtClean="0"/>
          </a:p>
          <a:p>
            <a:pPr algn="l"/>
            <a:endParaRPr lang="en-US" sz="1800" dirty="0" smtClean="0"/>
          </a:p>
          <a:p>
            <a:pPr algn="l"/>
            <a:endParaRPr lang="en-US" sz="2000" dirty="0" smtClean="0"/>
          </a:p>
          <a:p>
            <a:pPr algn="l"/>
            <a:endParaRPr lang="nl-BE" sz="2000" dirty="0"/>
          </a:p>
        </p:txBody>
      </p:sp>
      <p:pic>
        <p:nvPicPr>
          <p:cNvPr id="4" name="Afbeelding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07904" y="5974432"/>
            <a:ext cx="1678317" cy="694928"/>
          </a:xfrm>
          <a:prstGeom prst="rect">
            <a:avLst/>
          </a:prstGeom>
        </p:spPr>
      </p:pic>
    </p:spTree>
    <p:extLst>
      <p:ext uri="{BB962C8B-B14F-4D97-AF65-F5344CB8AC3E}">
        <p14:creationId xmlns:p14="http://schemas.microsoft.com/office/powerpoint/2010/main" xmlns="" val="91751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1475656" y="188640"/>
            <a:ext cx="4608512" cy="576000"/>
          </a:xfrm>
          <a:prstGeom prst="rect">
            <a:avLst/>
          </a:prstGeom>
        </p:spPr>
        <p:txBody>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fontAlgn="auto">
              <a:spcAft>
                <a:spcPts val="0"/>
              </a:spcAft>
            </a:pPr>
            <a:r>
              <a:rPr lang="fr-FR" sz="2800" smtClean="0">
                <a:solidFill>
                  <a:schemeClr val="accent6">
                    <a:lumMod val="75000"/>
                  </a:schemeClr>
                </a:solidFill>
              </a:rPr>
              <a:t>1 - Antilope </a:t>
            </a:r>
            <a:r>
              <a:rPr lang="fr-FR" sz="2800" dirty="0" smtClean="0">
                <a:solidFill>
                  <a:schemeClr val="accent6">
                    <a:lumMod val="75000"/>
                  </a:schemeClr>
                </a:solidFill>
              </a:rPr>
              <a:t>Use Cases </a:t>
            </a:r>
            <a:endParaRPr lang="fr-FR" sz="2800" dirty="0">
              <a:solidFill>
                <a:schemeClr val="accent6">
                  <a:lumMod val="75000"/>
                </a:schemeClr>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955" y="155833"/>
            <a:ext cx="1050601" cy="608871"/>
          </a:xfrm>
          <a:prstGeom prst="rect">
            <a:avLst/>
          </a:prstGeom>
        </p:spPr>
      </p:pic>
      <p:graphicFrame>
        <p:nvGraphicFramePr>
          <p:cNvPr id="5" name="Tabel 4"/>
          <p:cNvGraphicFramePr>
            <a:graphicFrameLocks noGrp="1"/>
          </p:cNvGraphicFramePr>
          <p:nvPr/>
        </p:nvGraphicFramePr>
        <p:xfrm>
          <a:off x="251520" y="908720"/>
          <a:ext cx="8424936" cy="5666303"/>
        </p:xfrm>
        <a:graphic>
          <a:graphicData uri="http://schemas.openxmlformats.org/drawingml/2006/table">
            <a:tbl>
              <a:tblPr/>
              <a:tblGrid>
                <a:gridCol w="355620"/>
                <a:gridCol w="1901926"/>
                <a:gridCol w="3359078"/>
                <a:gridCol w="2808312"/>
              </a:tblGrid>
              <a:tr h="282554">
                <a:tc>
                  <a:txBody>
                    <a:bodyPr/>
                    <a:lstStyle/>
                    <a:p>
                      <a:pPr>
                        <a:spcBef>
                          <a:spcPts val="600"/>
                        </a:spcBef>
                        <a:spcAft>
                          <a:spcPts val="0"/>
                        </a:spcAft>
                      </a:pPr>
                      <a:r>
                        <a:rPr lang="en-GB" sz="1200" dirty="0">
                          <a:latin typeface="Calibri"/>
                          <a:ea typeface="Times New Roman"/>
                          <a:cs typeface="Calibri"/>
                        </a:rPr>
                        <a:t>#</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a:latin typeface="Calibri"/>
                          <a:ea typeface="Times New Roman"/>
                          <a:cs typeface="Calibri"/>
                        </a:rPr>
                        <a:t>Medical domain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marR="293370">
                        <a:spcBef>
                          <a:spcPts val="600"/>
                        </a:spcBef>
                        <a:spcAft>
                          <a:spcPts val="0"/>
                        </a:spcAft>
                      </a:pPr>
                      <a:r>
                        <a:rPr lang="en-GB" sz="1200">
                          <a:latin typeface="Calibri"/>
                          <a:ea typeface="Times New Roman"/>
                          <a:cs typeface="Calibri"/>
                        </a:rPr>
                        <a:t>Description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c>
                  <a:txBody>
                    <a:bodyPr/>
                    <a:lstStyle/>
                    <a:p>
                      <a:pPr>
                        <a:spcBef>
                          <a:spcPts val="600"/>
                        </a:spcBef>
                        <a:spcAft>
                          <a:spcPts val="0"/>
                        </a:spcAft>
                      </a:pPr>
                      <a:r>
                        <a:rPr lang="en-GB" sz="1200">
                          <a:latin typeface="Calibri"/>
                          <a:ea typeface="Times New Roman"/>
                          <a:cs typeface="Calibri"/>
                        </a:rPr>
                        <a:t>Scale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A6DE"/>
                    </a:solidFill>
                  </a:tcPr>
                </a:tc>
              </a:tr>
              <a:tr h="988896">
                <a:tc>
                  <a:txBody>
                    <a:bodyPr/>
                    <a:lstStyle/>
                    <a:p>
                      <a:pPr>
                        <a:spcBef>
                          <a:spcPts val="600"/>
                        </a:spcBef>
                        <a:spcAft>
                          <a:spcPts val="0"/>
                        </a:spcAft>
                      </a:pPr>
                      <a:r>
                        <a:rPr lang="en-GB" sz="1200">
                          <a:latin typeface="Calibri"/>
                          <a:ea typeface="Times New Roman"/>
                          <a:cs typeface="Calibri"/>
                        </a:rPr>
                        <a:t>1</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Medication</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e-Prescription and e-Dispensing</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 1a) Cross-border</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1b) </a:t>
                      </a:r>
                      <a:r>
                        <a:rPr lang="en-GB" sz="1200" dirty="0" smtClean="0">
                          <a:latin typeface="Calibri"/>
                          <a:ea typeface="Times New Roman"/>
                          <a:cs typeface="Calibri"/>
                        </a:rPr>
                        <a:t>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1c) Intra-hospital </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 1d) Citizens at home</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51087">
                <a:tc>
                  <a:txBody>
                    <a:bodyPr/>
                    <a:lstStyle/>
                    <a:p>
                      <a:pPr>
                        <a:spcBef>
                          <a:spcPts val="600"/>
                        </a:spcBef>
                        <a:spcAft>
                          <a:spcPts val="0"/>
                        </a:spcAft>
                      </a:pPr>
                      <a:r>
                        <a:rPr lang="en-GB" sz="1200">
                          <a:latin typeface="Calibri"/>
                          <a:ea typeface="Times New Roman"/>
                          <a:cs typeface="Calibri"/>
                        </a:rPr>
                        <a:t>2</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Radiology</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Request and results sharing workflow for radiology </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2a) National/Regional</a:t>
                      </a:r>
                      <a:endParaRPr lang="nl-NL" sz="1200" dirty="0">
                        <a:latin typeface="Calibri"/>
                        <a:ea typeface="Times New Roman"/>
                        <a:cs typeface="Calibri"/>
                      </a:endParaRPr>
                    </a:p>
                    <a:p>
                      <a:pPr>
                        <a:spcBef>
                          <a:spcPts val="600"/>
                        </a:spcBef>
                        <a:spcAft>
                          <a:spcPts val="0"/>
                        </a:spcAft>
                      </a:pPr>
                      <a:r>
                        <a:rPr lang="en-GB" sz="1200" dirty="0">
                          <a:latin typeface="Calibri"/>
                          <a:ea typeface="Times New Roman"/>
                          <a:cs typeface="Calibri"/>
                        </a:rPr>
                        <a:t>2b) Intra-hospital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79410">
                <a:tc>
                  <a:txBody>
                    <a:bodyPr/>
                    <a:lstStyle/>
                    <a:p>
                      <a:pPr>
                        <a:spcBef>
                          <a:spcPts val="600"/>
                        </a:spcBef>
                        <a:spcAft>
                          <a:spcPts val="0"/>
                        </a:spcAft>
                      </a:pPr>
                      <a:r>
                        <a:rPr lang="en-GB" sz="1200">
                          <a:latin typeface="Calibri"/>
                          <a:ea typeface="Times New Roman"/>
                          <a:cs typeface="Calibri"/>
                        </a:rPr>
                        <a:t>3</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Laboratory</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Request and results sharing workflow for laboratory </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3a)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3b) Intra-Hospital</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19992">
                <a:tc>
                  <a:txBody>
                    <a:bodyPr/>
                    <a:lstStyle/>
                    <a:p>
                      <a:pPr>
                        <a:spcBef>
                          <a:spcPts val="600"/>
                        </a:spcBef>
                        <a:spcAft>
                          <a:spcPts val="0"/>
                        </a:spcAft>
                      </a:pPr>
                      <a:r>
                        <a:rPr lang="en-GB" sz="1200">
                          <a:latin typeface="Calibri"/>
                          <a:ea typeface="Times New Roman"/>
                          <a:cs typeface="Calibri"/>
                        </a:rPr>
                        <a:t>4</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Patient Summary</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Patient Summary sharing</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4a) Cross-border</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4b) National/regional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4c) 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1065725">
                <a:tc>
                  <a:txBody>
                    <a:bodyPr/>
                    <a:lstStyle/>
                    <a:p>
                      <a:pPr>
                        <a:spcBef>
                          <a:spcPts val="600"/>
                        </a:spcBef>
                        <a:spcAft>
                          <a:spcPts val="0"/>
                        </a:spcAft>
                      </a:pPr>
                      <a:r>
                        <a:rPr lang="en-GB" sz="1200">
                          <a:latin typeface="Calibri"/>
                          <a:ea typeface="Times New Roman"/>
                          <a:cs typeface="Calibri"/>
                        </a:rPr>
                        <a:t>5</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Referral- and Discharge reporting</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Cross-enterprise Referral and Discharge Reporting </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National /Regional</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5a) Referral of patient from primary to secondary care</a:t>
                      </a:r>
                      <a:endParaRPr lang="nl-NL" sz="1200">
                        <a:latin typeface="Calibri"/>
                        <a:ea typeface="Times New Roman"/>
                        <a:cs typeface="Calibri"/>
                      </a:endParaRPr>
                    </a:p>
                    <a:p>
                      <a:pPr>
                        <a:spcBef>
                          <a:spcPts val="600"/>
                        </a:spcBef>
                        <a:spcAft>
                          <a:spcPts val="0"/>
                        </a:spcAft>
                      </a:pPr>
                      <a:r>
                        <a:rPr lang="en-GB" sz="1200">
                          <a:latin typeface="Calibri"/>
                          <a:ea typeface="Times New Roman"/>
                          <a:cs typeface="Calibri"/>
                        </a:rPr>
                        <a:t>5b) Discharge report from secondary care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6</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Participatory healthcare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Involvement by chronic patients in electronic documentation of healthcare information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527917">
                <a:tc>
                  <a:txBody>
                    <a:bodyPr/>
                    <a:lstStyle/>
                    <a:p>
                      <a:pPr>
                        <a:spcBef>
                          <a:spcPts val="600"/>
                        </a:spcBef>
                        <a:spcAft>
                          <a:spcPts val="0"/>
                        </a:spcAft>
                      </a:pPr>
                      <a:r>
                        <a:rPr lang="en-GB" sz="1200">
                          <a:latin typeface="Calibri"/>
                          <a:ea typeface="Times New Roman"/>
                          <a:cs typeface="Calibri"/>
                        </a:rPr>
                        <a:t>7</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Telemonitoring</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Remote monitoring and care of people at home or on the move using sensor devices</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Citizens at home</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29110">
                <a:tc>
                  <a:txBody>
                    <a:bodyPr/>
                    <a:lstStyle/>
                    <a:p>
                      <a:pPr>
                        <a:spcBef>
                          <a:spcPts val="600"/>
                        </a:spcBef>
                        <a:spcAft>
                          <a:spcPts val="0"/>
                        </a:spcAft>
                      </a:pPr>
                      <a:r>
                        <a:rPr lang="en-GB" sz="1200">
                          <a:latin typeface="Calibri"/>
                          <a:ea typeface="Times New Roman"/>
                          <a:cs typeface="Calibri"/>
                        </a:rPr>
                        <a:t>8</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Multidisciplinary consultation</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a:latin typeface="Calibri"/>
                          <a:ea typeface="Times New Roman"/>
                          <a:cs typeface="Calibri"/>
                        </a:rPr>
                        <a:t>Medical Board Review</a:t>
                      </a:r>
                      <a:endParaRPr lang="nl-NL" sz="120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Bef>
                          <a:spcPts val="600"/>
                        </a:spcBef>
                        <a:spcAft>
                          <a:spcPts val="0"/>
                        </a:spcAft>
                      </a:pPr>
                      <a:r>
                        <a:rPr lang="en-GB" sz="1200" dirty="0">
                          <a:latin typeface="Calibri"/>
                          <a:ea typeface="Times New Roman"/>
                          <a:cs typeface="Calibri"/>
                        </a:rPr>
                        <a:t>National/Regional</a:t>
                      </a:r>
                      <a:endParaRPr lang="nl-NL" sz="1200" dirty="0">
                        <a:latin typeface="Calibri"/>
                        <a:ea typeface="Times New Roman"/>
                        <a:cs typeface="Calibri"/>
                      </a:endParaRPr>
                    </a:p>
                  </a:txBody>
                  <a:tcPr marL="36000" marR="7391" marT="36000" marB="360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xmlns="" val="60727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352159" cy="3456285"/>
          </a:xfrm>
        </p:spPr>
        <p:txBody>
          <a:bodyPr>
            <a:normAutofit/>
          </a:bodyPr>
          <a:lstStyle/>
          <a:p>
            <a:r>
              <a:rPr lang="en-GB" dirty="0" smtClean="0">
                <a:solidFill>
                  <a:schemeClr val="accent1">
                    <a:lumMod val="50000"/>
                  </a:schemeClr>
                </a:solidFill>
              </a:rPr>
              <a:t>High-level Use Case </a:t>
            </a:r>
          </a:p>
          <a:p>
            <a:pPr lvl="1"/>
            <a:r>
              <a:rPr lang="en-GB" dirty="0" smtClean="0">
                <a:solidFill>
                  <a:schemeClr val="accent1">
                    <a:lumMod val="50000"/>
                  </a:schemeClr>
                </a:solidFill>
              </a:rPr>
              <a:t>Functional description of the interactions between the participants in a process, for a certain purpose. Implementation-agnostic.</a:t>
            </a:r>
            <a:br>
              <a:rPr lang="en-GB" dirty="0" smtClean="0">
                <a:solidFill>
                  <a:schemeClr val="accent1">
                    <a:lumMod val="50000"/>
                  </a:schemeClr>
                </a:solidFill>
              </a:rPr>
            </a:br>
            <a:endParaRPr lang="en-GB" dirty="0" smtClean="0">
              <a:solidFill>
                <a:schemeClr val="accent1">
                  <a:lumMod val="50000"/>
                </a:schemeClr>
              </a:solidFill>
            </a:endParaRPr>
          </a:p>
          <a:p>
            <a:r>
              <a:rPr lang="en-GB" dirty="0" smtClean="0">
                <a:solidFill>
                  <a:schemeClr val="accent1">
                    <a:lumMod val="50000"/>
                  </a:schemeClr>
                </a:solidFill>
              </a:rPr>
              <a:t>Realisation Scenario </a:t>
            </a:r>
          </a:p>
          <a:p>
            <a:pPr lvl="1"/>
            <a:r>
              <a:rPr lang="en-GB" dirty="0" smtClean="0">
                <a:solidFill>
                  <a:schemeClr val="accent1">
                    <a:lumMod val="50000"/>
                  </a:schemeClr>
                </a:solidFill>
              </a:rPr>
              <a:t>High level direction for the realisation of a Use Case</a:t>
            </a:r>
          </a:p>
          <a:p>
            <a:pPr lvl="1"/>
            <a:r>
              <a:rPr lang="en-GB" dirty="0" smtClean="0">
                <a:solidFill>
                  <a:schemeClr val="accent1">
                    <a:lumMod val="50000"/>
                  </a:schemeClr>
                </a:solidFill>
              </a:rPr>
              <a:t>Can be linked to interoperability Profiles.</a:t>
            </a:r>
            <a:br>
              <a:rPr lang="en-GB" dirty="0" smtClean="0">
                <a:solidFill>
                  <a:schemeClr val="accent1">
                    <a:lumMod val="50000"/>
                  </a:schemeClr>
                </a:solidFill>
              </a:rPr>
            </a:br>
            <a:endParaRPr lang="en-GB" dirty="0" smtClean="0">
              <a:solidFill>
                <a:schemeClr val="accent1">
                  <a:lumMod val="50000"/>
                </a:schemeClr>
              </a:solidFill>
            </a:endParaRPr>
          </a:p>
          <a:p>
            <a:pPr marL="0" indent="0">
              <a:buNone/>
            </a:pPr>
            <a:endParaRPr lang="en-GB" dirty="0">
              <a:solidFill>
                <a:schemeClr val="accent1">
                  <a:lumMod val="50000"/>
                </a:schemeClr>
              </a:solidFill>
            </a:endParaRPr>
          </a:p>
        </p:txBody>
      </p:sp>
      <p:sp>
        <p:nvSpPr>
          <p:cNvPr id="3" name="Titre 2"/>
          <p:cNvSpPr>
            <a:spLocks noGrp="1"/>
          </p:cNvSpPr>
          <p:nvPr>
            <p:ph type="title"/>
          </p:nvPr>
        </p:nvSpPr>
        <p:spPr>
          <a:xfrm>
            <a:off x="2156261" y="231172"/>
            <a:ext cx="4831478" cy="720000"/>
          </a:xfrm>
        </p:spPr>
        <p:txBody>
          <a:bodyPr/>
          <a:lstStyle/>
          <a:p>
            <a:pPr algn="ctr"/>
            <a:r>
              <a:rPr lang="en-GB" dirty="0" smtClean="0">
                <a:solidFill>
                  <a:schemeClr val="accent6">
                    <a:lumMod val="75000"/>
                  </a:schemeClr>
                </a:solidFill>
              </a:rPr>
              <a:t>Linking Use Cases to Profiles</a:t>
            </a:r>
            <a:endParaRPr lang="en-GB" dirty="0">
              <a:solidFill>
                <a:schemeClr val="accent6">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BE" dirty="0" smtClean="0"/>
              <a:t>Antilope</a:t>
            </a:r>
            <a:endParaRPr lang="nl-BE" dirty="0"/>
          </a:p>
        </p:txBody>
      </p:sp>
    </p:spTree>
    <p:extLst>
      <p:ext uri="{BB962C8B-B14F-4D97-AF65-F5344CB8AC3E}">
        <p14:creationId xmlns:p14="http://schemas.microsoft.com/office/powerpoint/2010/main" xmlns="" val="25196007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met pijl 8"/>
          <p:cNvCxnSpPr>
            <a:stCxn id="7" idx="2"/>
            <a:endCxn id="6" idx="0"/>
          </p:cNvCxnSpPr>
          <p:nvPr/>
        </p:nvCxnSpPr>
        <p:spPr>
          <a:xfrm>
            <a:off x="2519608" y="2132792"/>
            <a:ext cx="0" cy="624123"/>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6" idx="2"/>
            <a:endCxn id="14" idx="0"/>
          </p:cNvCxnSpPr>
          <p:nvPr/>
        </p:nvCxnSpPr>
        <p:spPr>
          <a:xfrm>
            <a:off x="2519608" y="3332915"/>
            <a:ext cx="0" cy="624123"/>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10" name="Tekstvak 9"/>
          <p:cNvSpPr txBox="1"/>
          <p:nvPr/>
        </p:nvSpPr>
        <p:spPr>
          <a:xfrm>
            <a:off x="2699792" y="3456547"/>
            <a:ext cx="3306611" cy="369332"/>
          </a:xfrm>
          <a:prstGeom prst="rect">
            <a:avLst/>
          </a:prstGeom>
          <a:noFill/>
        </p:spPr>
        <p:txBody>
          <a:bodyPr wrap="none" rtlCol="0">
            <a:spAutoFit/>
          </a:bodyPr>
          <a:lstStyle/>
          <a:p>
            <a:r>
              <a:rPr lang="en-GB" smtClean="0"/>
              <a:t>that can be realised by adopting</a:t>
            </a:r>
            <a:endParaRPr lang="en-GB" dirty="0"/>
          </a:p>
        </p:txBody>
      </p:sp>
      <p:sp>
        <p:nvSpPr>
          <p:cNvPr id="12" name="Tekstvak 11"/>
          <p:cNvSpPr txBox="1"/>
          <p:nvPr/>
        </p:nvSpPr>
        <p:spPr>
          <a:xfrm>
            <a:off x="2699792" y="4653072"/>
            <a:ext cx="1789336" cy="369332"/>
          </a:xfrm>
          <a:prstGeom prst="rect">
            <a:avLst/>
          </a:prstGeom>
          <a:noFill/>
        </p:spPr>
        <p:txBody>
          <a:bodyPr wrap="none" rtlCol="0">
            <a:spAutoFit/>
          </a:bodyPr>
          <a:lstStyle/>
          <a:p>
            <a:r>
              <a:rPr lang="en-US" smtClean="0"/>
              <a:t>That make use of</a:t>
            </a:r>
            <a:endParaRPr lang="en-US" dirty="0"/>
          </a:p>
        </p:txBody>
      </p:sp>
      <p:sp>
        <p:nvSpPr>
          <p:cNvPr id="18" name="Tekstvak 17"/>
          <p:cNvSpPr txBox="1"/>
          <p:nvPr/>
        </p:nvSpPr>
        <p:spPr>
          <a:xfrm>
            <a:off x="2699792" y="2267580"/>
            <a:ext cx="4536504" cy="369332"/>
          </a:xfrm>
          <a:prstGeom prst="rect">
            <a:avLst/>
          </a:prstGeom>
          <a:noFill/>
        </p:spPr>
        <p:txBody>
          <a:bodyPr wrap="square" rtlCol="0">
            <a:spAutoFit/>
          </a:bodyPr>
          <a:lstStyle/>
          <a:p>
            <a:r>
              <a:rPr lang="en-GB" smtClean="0"/>
              <a:t>Consists of certain</a:t>
            </a:r>
            <a:endParaRPr lang="en-GB" dirty="0"/>
          </a:p>
        </p:txBody>
      </p:sp>
      <p:sp>
        <p:nvSpPr>
          <p:cNvPr id="21" name="Titre 2"/>
          <p:cNvSpPr>
            <a:spLocks noGrp="1"/>
          </p:cNvSpPr>
          <p:nvPr>
            <p:ph type="title"/>
          </p:nvPr>
        </p:nvSpPr>
        <p:spPr>
          <a:xfrm>
            <a:off x="2156261" y="241885"/>
            <a:ext cx="4831478" cy="720000"/>
          </a:xfrm>
        </p:spPr>
        <p:txBody>
          <a:bodyPr/>
          <a:lstStyle/>
          <a:p>
            <a:pPr algn="ctr"/>
            <a:r>
              <a:rPr lang="en-GB" dirty="0" smtClean="0">
                <a:solidFill>
                  <a:schemeClr val="accent6">
                    <a:lumMod val="75000"/>
                  </a:schemeClr>
                </a:solidFill>
              </a:rPr>
              <a:t>Linking Use Cases to Profiles</a:t>
            </a:r>
            <a:endParaRPr lang="en-GB" dirty="0">
              <a:solidFill>
                <a:schemeClr val="accent6">
                  <a:lumMod val="75000"/>
                </a:schemeClr>
              </a:solidFill>
            </a:endParaRPr>
          </a:p>
        </p:txBody>
      </p:sp>
      <p:sp>
        <p:nvSpPr>
          <p:cNvPr id="7" name="Afgeronde rechthoek 6"/>
          <p:cNvSpPr/>
          <p:nvPr/>
        </p:nvSpPr>
        <p:spPr>
          <a:xfrm>
            <a:off x="1043608" y="1556792"/>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tIns="36000" bIns="36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chemeClr val="bg2">
                    <a:lumMod val="10000"/>
                  </a:schemeClr>
                </a:solidFill>
                <a:latin typeface="Calibri" pitchFamily="34" charset="0"/>
                <a:cs typeface="Calibri" pitchFamily="34" charset="0"/>
              </a:rPr>
              <a:t>Antilope Use Cases</a:t>
            </a:r>
            <a:endParaRPr kumimoji="0" lang="en-US"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27" name="Rechthoekige toelichting 26"/>
          <p:cNvSpPr/>
          <p:nvPr/>
        </p:nvSpPr>
        <p:spPr>
          <a:xfrm>
            <a:off x="5004048" y="1628768"/>
            <a:ext cx="3564000" cy="468000"/>
          </a:xfrm>
          <a:prstGeom prst="wedgeRectCallout">
            <a:avLst>
              <a:gd name="adj1" fmla="val -79232"/>
              <a:gd name="adj2" fmla="val -3638"/>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smtClean="0">
                <a:solidFill>
                  <a:schemeClr val="accent1">
                    <a:lumMod val="50000"/>
                  </a:schemeClr>
                </a:solidFill>
              </a:rPr>
              <a:t>Functional description of the interactions between the participants in </a:t>
            </a:r>
            <a:r>
              <a:rPr lang="en-US" sz="1200" smtClean="0">
                <a:solidFill>
                  <a:schemeClr val="accent1">
                    <a:lumMod val="50000"/>
                  </a:schemeClr>
                </a:solidFill>
              </a:rPr>
              <a:t>a </a:t>
            </a:r>
            <a:r>
              <a:rPr lang="en-US" sz="1200" smtClean="0">
                <a:solidFill>
                  <a:schemeClr val="accent1">
                    <a:lumMod val="50000"/>
                  </a:schemeClr>
                </a:solidFill>
              </a:rPr>
              <a:t>process. Implementation-agnostic</a:t>
            </a:r>
            <a:endParaRPr lang="en-US" sz="1200" dirty="0" smtClean="0">
              <a:solidFill>
                <a:schemeClr val="accent1">
                  <a:lumMod val="50000"/>
                </a:schemeClr>
              </a:solidFill>
            </a:endParaRPr>
          </a:p>
          <a:p>
            <a:endParaRPr lang="nl-NL" sz="1200" dirty="0">
              <a:solidFill>
                <a:schemeClr val="accent1">
                  <a:lumMod val="50000"/>
                </a:schemeClr>
              </a:solidFill>
            </a:endParaRPr>
          </a:p>
        </p:txBody>
      </p:sp>
      <p:sp>
        <p:nvSpPr>
          <p:cNvPr id="14" name="Afgeronde rechthoek 13"/>
          <p:cNvSpPr/>
          <p:nvPr/>
        </p:nvSpPr>
        <p:spPr>
          <a:xfrm>
            <a:off x="1043608" y="3957038"/>
            <a:ext cx="2952000" cy="576000"/>
          </a:xfrm>
          <a:prstGeom prst="roundRect">
            <a:avLst>
              <a:gd name="adj" fmla="val 429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tIns="36000" bIns="36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chemeClr val="bg2">
                    <a:lumMod val="10000"/>
                  </a:schemeClr>
                </a:solidFill>
                <a:latin typeface="Calibri" pitchFamily="34" charset="0"/>
                <a:cs typeface="Calibri" pitchFamily="34" charset="0"/>
              </a:rPr>
              <a:t>Realisation </a:t>
            </a:r>
            <a:r>
              <a:rPr lang="en-US" sz="1600" kern="0" dirty="0" smtClean="0">
                <a:solidFill>
                  <a:schemeClr val="bg2">
                    <a:lumMod val="10000"/>
                  </a:schemeClr>
                </a:solidFill>
                <a:latin typeface="Calibri" pitchFamily="34" charset="0"/>
                <a:cs typeface="Calibri" pitchFamily="34" charset="0"/>
              </a:rPr>
              <a:t>Scenarios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28" name="Rechthoekige toelichting 27"/>
          <p:cNvSpPr/>
          <p:nvPr/>
        </p:nvSpPr>
        <p:spPr>
          <a:xfrm>
            <a:off x="5004048" y="4041085"/>
            <a:ext cx="3564000" cy="468000"/>
          </a:xfrm>
          <a:prstGeom prst="wedgeRectCallout">
            <a:avLst>
              <a:gd name="adj1" fmla="val -78468"/>
              <a:gd name="adj2" fmla="val -6351"/>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High level direction for the realisation of a </a:t>
            </a:r>
            <a:r>
              <a:rPr lang="en-GB" sz="1200" smtClean="0">
                <a:solidFill>
                  <a:schemeClr val="accent1">
                    <a:lumMod val="50000"/>
                  </a:schemeClr>
                </a:solidFill>
              </a:rPr>
              <a:t>Use Case.</a:t>
            </a:r>
          </a:p>
          <a:p>
            <a:r>
              <a:rPr lang="en-GB" sz="1200" smtClean="0">
                <a:solidFill>
                  <a:schemeClr val="accent1">
                    <a:lumMod val="50000"/>
                  </a:schemeClr>
                </a:solidFill>
              </a:rPr>
              <a:t>Can </a:t>
            </a:r>
            <a:r>
              <a:rPr lang="en-GB" sz="1200" smtClean="0">
                <a:solidFill>
                  <a:schemeClr val="accent1">
                    <a:lumMod val="50000"/>
                  </a:schemeClr>
                </a:solidFill>
              </a:rPr>
              <a:t>be linked to interoperability Profiles</a:t>
            </a:r>
            <a:endParaRPr lang="en-GB" sz="1200" dirty="0" smtClean="0">
              <a:solidFill>
                <a:schemeClr val="accent1">
                  <a:lumMod val="50000"/>
                </a:schemeClr>
              </a:solidFill>
            </a:endParaRPr>
          </a:p>
          <a:p>
            <a:endParaRPr lang="nl-NL" sz="1200" dirty="0">
              <a:solidFill>
                <a:schemeClr val="accent1">
                  <a:lumMod val="50000"/>
                </a:schemeClr>
              </a:solidFill>
            </a:endParaRPr>
          </a:p>
        </p:txBody>
      </p:sp>
      <p:sp>
        <p:nvSpPr>
          <p:cNvPr id="6" name="Afgeronde rechthoek 5"/>
          <p:cNvSpPr/>
          <p:nvPr/>
        </p:nvSpPr>
        <p:spPr>
          <a:xfrm>
            <a:off x="1043608" y="2756915"/>
            <a:ext cx="2952000" cy="576000"/>
          </a:xfrm>
          <a:prstGeom prst="roundRect">
            <a:avLst>
              <a:gd name="adj" fmla="val 3002"/>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rstMaterial="metal"/>
        </p:spPr>
        <p:txBody>
          <a:bodyPr lIns="144000" tIns="36000" bIns="36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chemeClr val="bg2">
                    <a:lumMod val="10000"/>
                  </a:schemeClr>
                </a:solidFill>
                <a:latin typeface="Calibri" pitchFamily="34" charset="0"/>
                <a:cs typeface="Calibri" pitchFamily="34" charset="0"/>
              </a:rPr>
              <a:t>Functionalities and </a:t>
            </a:r>
            <a:r>
              <a:rPr lang="en-US" sz="1600" kern="0" dirty="0" smtClean="0">
                <a:solidFill>
                  <a:schemeClr val="bg2">
                    <a:lumMod val="10000"/>
                  </a:schemeClr>
                </a:solidFill>
                <a:latin typeface="Calibri" pitchFamily="34" charset="0"/>
                <a:cs typeface="Calibri" pitchFamily="34" charset="0"/>
              </a:rPr>
              <a:t>transactions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29" name="Rechthoekige toelichting 28"/>
          <p:cNvSpPr/>
          <p:nvPr/>
        </p:nvSpPr>
        <p:spPr>
          <a:xfrm>
            <a:off x="5004048" y="2828891"/>
            <a:ext cx="3564000" cy="468000"/>
          </a:xfrm>
          <a:prstGeom prst="wedgeRectCallout">
            <a:avLst>
              <a:gd name="adj1" fmla="val -79243"/>
              <a:gd name="adj2" fmla="val -924"/>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accent1">
                    <a:lumMod val="50000"/>
                  </a:schemeClr>
                </a:solidFill>
              </a:rPr>
              <a:t>Abstract processes (for instance, ‘patient </a:t>
            </a:r>
            <a:r>
              <a:rPr lang="en-GB" sz="1200" smtClean="0">
                <a:solidFill>
                  <a:schemeClr val="accent1">
                    <a:lumMod val="50000"/>
                  </a:schemeClr>
                </a:solidFill>
              </a:rPr>
              <a:t>login’, ‘create patient summary’ </a:t>
            </a:r>
            <a:r>
              <a:rPr lang="en-GB" sz="1200" smtClean="0">
                <a:solidFill>
                  <a:schemeClr val="accent1">
                    <a:lumMod val="50000"/>
                  </a:schemeClr>
                </a:solidFill>
              </a:rPr>
              <a:t>‘patient consent’ et </a:t>
            </a:r>
            <a:r>
              <a:rPr lang="en-GB" sz="1200" smtClean="0">
                <a:solidFill>
                  <a:schemeClr val="accent1">
                    <a:lumMod val="50000"/>
                  </a:schemeClr>
                </a:solidFill>
              </a:rPr>
              <a:t>cetera)</a:t>
            </a:r>
            <a:endParaRPr lang="nl-NL" sz="1200" dirty="0">
              <a:solidFill>
                <a:schemeClr val="accent1">
                  <a:lumMod val="50000"/>
                </a:schemeClr>
              </a:solidFill>
            </a:endParaRPr>
          </a:p>
        </p:txBody>
      </p:sp>
      <p:sp>
        <p:nvSpPr>
          <p:cNvPr id="8" name="Afgeronde rechthoek 7"/>
          <p:cNvSpPr/>
          <p:nvPr/>
        </p:nvSpPr>
        <p:spPr>
          <a:xfrm>
            <a:off x="1043608" y="5157192"/>
            <a:ext cx="2952000" cy="576000"/>
          </a:xfrm>
          <a:prstGeom prst="roundRect">
            <a:avLst>
              <a:gd name="adj" fmla="val 5583"/>
            </a:avLst>
          </a:prstGeom>
          <a:solidFill>
            <a:srgbClr val="DBE5F1"/>
          </a:solidFill>
          <a:ln w="9525" cap="flat" cmpd="sng" algn="ctr">
            <a:solidFill>
              <a:schemeClr val="accent1">
                <a:lumMod val="50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tIns="36000" bIns="36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 and Standards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30" name="Rechthoekige toelichting 29"/>
          <p:cNvSpPr/>
          <p:nvPr/>
        </p:nvSpPr>
        <p:spPr>
          <a:xfrm>
            <a:off x="5004048" y="5229168"/>
            <a:ext cx="3564000" cy="468000"/>
          </a:xfrm>
          <a:prstGeom prst="wedgeRectCallout">
            <a:avLst>
              <a:gd name="adj1" fmla="val -77615"/>
              <a:gd name="adj2" fmla="val -11570"/>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smtClean="0">
                <a:solidFill>
                  <a:schemeClr val="accent1">
                    <a:lumMod val="50000"/>
                  </a:schemeClr>
                </a:solidFill>
              </a:rPr>
              <a:t>Basic material for implementation guidelines (Profiles)</a:t>
            </a:r>
            <a:endParaRPr lang="nl-NL" sz="1200" dirty="0">
              <a:solidFill>
                <a:schemeClr val="accent1">
                  <a:lumMod val="50000"/>
                </a:schemeClr>
              </a:solidFill>
            </a:endParaRPr>
          </a:p>
        </p:txBody>
      </p:sp>
      <p:cxnSp>
        <p:nvCxnSpPr>
          <p:cNvPr id="25" name="Rechte verbindingslijn met pijl 24"/>
          <p:cNvCxnSpPr>
            <a:stCxn id="14" idx="2"/>
            <a:endCxn id="8" idx="0"/>
          </p:cNvCxnSpPr>
          <p:nvPr/>
        </p:nvCxnSpPr>
        <p:spPr>
          <a:xfrm>
            <a:off x="2519608" y="4533038"/>
            <a:ext cx="0" cy="624154"/>
          </a:xfrm>
          <a:prstGeom prst="straightConnector1">
            <a:avLst/>
          </a:prstGeom>
          <a:ln w="190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5759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Rechte verbindingslijn met pijl 75"/>
          <p:cNvCxnSpPr>
            <a:stCxn id="80" idx="0"/>
            <a:endCxn id="52" idx="2"/>
          </p:cNvCxnSpPr>
          <p:nvPr/>
        </p:nvCxnSpPr>
        <p:spPr>
          <a:xfrm flipV="1">
            <a:off x="4588017" y="5526757"/>
            <a:ext cx="0" cy="386587"/>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1" name="Afgeronde rechthoek 30"/>
          <p:cNvSpPr/>
          <p:nvPr/>
        </p:nvSpPr>
        <p:spPr>
          <a:xfrm>
            <a:off x="250017" y="306245"/>
            <a:ext cx="8676000" cy="1728000"/>
          </a:xfrm>
          <a:prstGeom prst="roundRect">
            <a:avLst>
              <a:gd name="adj" fmla="val 1647"/>
            </a:avLst>
          </a:prstGeom>
          <a:solidFill>
            <a:srgbClr val="DBE5F1"/>
          </a:solidFill>
          <a:ln w="9525" cap="flat" cmpd="sng" algn="ctr">
            <a:solidFill>
              <a:schemeClr val="accent1">
                <a:lumMod val="50000"/>
              </a:schemeClr>
            </a:solidFill>
            <a:prstDash val="solid"/>
          </a:ln>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Use Cases and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smtClean="0">
                <a:solidFill>
                  <a:schemeClr val="bg2">
                    <a:lumMod val="10000"/>
                  </a:schemeClr>
                </a:solidFill>
                <a:latin typeface="Calibri" pitchFamily="34" charset="0"/>
                <a:cs typeface="Calibri" pitchFamily="34" charset="0"/>
              </a:rPr>
              <a:t>Realisation Scenarios</a:t>
            </a:r>
            <a:endParaRPr kumimoji="0" lang="en-GB" sz="1600" b="0" i="0" u="none" strike="noStrike" kern="0" cap="none" spc="0" normalizeH="0" baseline="0">
              <a:ln>
                <a:noFill/>
              </a:ln>
              <a:solidFill>
                <a:schemeClr val="bg2">
                  <a:lumMod val="10000"/>
                </a:schemeClr>
              </a:solidFill>
              <a:effectLst/>
              <a:uLnTx/>
              <a:uFillTx/>
              <a:latin typeface="Calibri" pitchFamily="34" charset="0"/>
              <a:cs typeface="Calibri" pitchFamily="34" charset="0"/>
            </a:endParaRPr>
          </a:p>
        </p:txBody>
      </p:sp>
      <p:sp>
        <p:nvSpPr>
          <p:cNvPr id="35" name="Afgeronde rechthoek 34"/>
          <p:cNvSpPr/>
          <p:nvPr/>
        </p:nvSpPr>
        <p:spPr>
          <a:xfrm>
            <a:off x="3203848" y="389464"/>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Medication</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6" name="Afgeronde rechthoek 35"/>
          <p:cNvSpPr/>
          <p:nvPr/>
        </p:nvSpPr>
        <p:spPr>
          <a:xfrm>
            <a:off x="428596"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Radiology workflow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37" name="Afgeronde rechthoek 36"/>
          <p:cNvSpPr/>
          <p:nvPr/>
        </p:nvSpPr>
        <p:spPr>
          <a:xfrm>
            <a:off x="428596"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Laboratory workflow</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8" name="Afgeronde rechthoek 37"/>
          <p:cNvSpPr/>
          <p:nvPr/>
        </p:nvSpPr>
        <p:spPr>
          <a:xfrm>
            <a:off x="6083261" y="389464"/>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Patient Summaries</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39" name="Afgeronde rechthoek 38"/>
          <p:cNvSpPr/>
          <p:nvPr/>
        </p:nvSpPr>
        <p:spPr>
          <a:xfrm>
            <a:off x="3203848" y="902892"/>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Referral and discharge reports</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0" name="Afgeronde rechthoek 39"/>
          <p:cNvSpPr/>
          <p:nvPr/>
        </p:nvSpPr>
        <p:spPr>
          <a:xfrm>
            <a:off x="6083261" y="1403059"/>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Patient Data Entry</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43" name="Afgeronde rechthoek 42"/>
          <p:cNvSpPr/>
          <p:nvPr/>
        </p:nvSpPr>
        <p:spPr>
          <a:xfrm>
            <a:off x="3203848" y="1403059"/>
            <a:ext cx="2772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112F37"/>
                </a:solidFill>
                <a:latin typeface="Calibri" pitchFamily="34" charset="0"/>
                <a:cs typeface="Calibri" pitchFamily="34" charset="0"/>
              </a:rPr>
              <a:t>Medical Board Review</a:t>
            </a:r>
            <a:endParaRPr kumimoji="0" lang="en-US" sz="1200" b="0" i="0" u="none" strike="noStrike" kern="0" cap="none" spc="0" normalizeH="0" baseline="0" dirty="0">
              <a:ln>
                <a:noFill/>
              </a:ln>
              <a:solidFill>
                <a:srgbClr val="112F37"/>
              </a:solidFill>
              <a:effectLst/>
              <a:uLnTx/>
              <a:uFillTx/>
              <a:latin typeface="Calibri" pitchFamily="34" charset="0"/>
              <a:cs typeface="Calibri" pitchFamily="34" charset="0"/>
            </a:endParaRPr>
          </a:p>
        </p:txBody>
      </p:sp>
      <p:sp>
        <p:nvSpPr>
          <p:cNvPr id="50" name="Afgeronde rechthoek 49"/>
          <p:cNvSpPr/>
          <p:nvPr/>
        </p:nvSpPr>
        <p:spPr>
          <a:xfrm>
            <a:off x="6083261" y="902892"/>
            <a:ext cx="2628000" cy="396000"/>
          </a:xfrm>
          <a:prstGeom prst="roundRect">
            <a:avLst>
              <a:gd name="adj" fmla="val 5266"/>
            </a:avLst>
          </a:prstGeom>
          <a:solidFill>
            <a:srgbClr val="E1EBCD"/>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solidFill>
                  <a:srgbClr val="112F37"/>
                </a:solidFill>
                <a:latin typeface="Calibri" pitchFamily="34" charset="0"/>
                <a:cs typeface="Calibri" pitchFamily="34" charset="0"/>
              </a:rPr>
              <a:t>Telehome monitoring</a:t>
            </a:r>
            <a:endParaRPr kumimoji="0" lang="en-US" sz="1200" b="0" i="0" u="none" strike="noStrike" kern="0" cap="none" spc="0" normalizeH="0" baseline="0">
              <a:ln>
                <a:noFill/>
              </a:ln>
              <a:solidFill>
                <a:srgbClr val="112F37"/>
              </a:solidFill>
              <a:effectLst/>
              <a:uLnTx/>
              <a:uFillTx/>
              <a:latin typeface="Calibri" pitchFamily="34" charset="0"/>
              <a:cs typeface="Calibri" pitchFamily="34" charset="0"/>
            </a:endParaRPr>
          </a:p>
        </p:txBody>
      </p:sp>
      <p:sp>
        <p:nvSpPr>
          <p:cNvPr id="80" name="Afgeronde rechthoek 79"/>
          <p:cNvSpPr/>
          <p:nvPr/>
        </p:nvSpPr>
        <p:spPr>
          <a:xfrm>
            <a:off x="250017" y="5913344"/>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Standards</a:t>
            </a:r>
          </a:p>
        </p:txBody>
      </p:sp>
      <p:sp>
        <p:nvSpPr>
          <p:cNvPr id="83" name="Afgeronde rechthoek 82"/>
          <p:cNvSpPr/>
          <p:nvPr/>
        </p:nvSpPr>
        <p:spPr>
          <a:xfrm>
            <a:off x="140364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HL7</a:t>
            </a:r>
            <a:endParaRPr lang="en-US" sz="1400" kern="0">
              <a:latin typeface="Calibri" pitchFamily="34" charset="0"/>
              <a:cs typeface="Calibri" pitchFamily="34" charset="0"/>
            </a:endParaRPr>
          </a:p>
        </p:txBody>
      </p:sp>
      <p:sp>
        <p:nvSpPr>
          <p:cNvPr id="41" name="Afgeronde rechthoek 40"/>
          <p:cNvSpPr/>
          <p:nvPr/>
        </p:nvSpPr>
        <p:spPr>
          <a:xfrm>
            <a:off x="233975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dirty="0" smtClean="0">
                <a:latin typeface="Calibri" pitchFamily="34" charset="0"/>
                <a:cs typeface="Calibri" pitchFamily="34" charset="0"/>
              </a:rPr>
              <a:t>IHTSDO</a:t>
            </a:r>
            <a:endParaRPr lang="en-US" sz="1400" kern="0" dirty="0">
              <a:latin typeface="Calibri" pitchFamily="34" charset="0"/>
              <a:cs typeface="Calibri" pitchFamily="34" charset="0"/>
            </a:endParaRPr>
          </a:p>
        </p:txBody>
      </p:sp>
      <p:sp>
        <p:nvSpPr>
          <p:cNvPr id="45" name="Afgeronde rechthoek 44"/>
          <p:cNvSpPr/>
          <p:nvPr/>
        </p:nvSpPr>
        <p:spPr>
          <a:xfrm>
            <a:off x="327585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smtClean="0">
                <a:latin typeface="Calibri" pitchFamily="34" charset="0"/>
                <a:cs typeface="Calibri" pitchFamily="34" charset="0"/>
              </a:rPr>
              <a:t>LOINC</a:t>
            </a:r>
            <a:endParaRPr lang="en-US" sz="1400" kern="0">
              <a:latin typeface="Calibri" pitchFamily="34" charset="0"/>
              <a:cs typeface="Calibri" pitchFamily="34" charset="0"/>
            </a:endParaRPr>
          </a:p>
        </p:txBody>
      </p:sp>
      <p:sp>
        <p:nvSpPr>
          <p:cNvPr id="46" name="Afgeronde rechthoek 45"/>
          <p:cNvSpPr/>
          <p:nvPr/>
        </p:nvSpPr>
        <p:spPr>
          <a:xfrm>
            <a:off x="6084168"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CEN</a:t>
            </a:r>
            <a:endParaRPr lang="en-US" sz="1400" kern="0">
              <a:latin typeface="Calibri" pitchFamily="34" charset="0"/>
              <a:cs typeface="Calibri" pitchFamily="34" charset="0"/>
            </a:endParaRPr>
          </a:p>
        </p:txBody>
      </p:sp>
      <p:sp>
        <p:nvSpPr>
          <p:cNvPr id="48" name="Afgeronde rechthoek 47"/>
          <p:cNvSpPr/>
          <p:nvPr/>
        </p:nvSpPr>
        <p:spPr>
          <a:xfrm>
            <a:off x="7020272"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GS1</a:t>
            </a:r>
            <a:endParaRPr lang="en-US" sz="1400" kern="0" dirty="0">
              <a:latin typeface="Calibri" pitchFamily="34" charset="0"/>
              <a:cs typeface="Calibri" pitchFamily="34" charset="0"/>
            </a:endParaRPr>
          </a:p>
        </p:txBody>
      </p:sp>
      <p:sp>
        <p:nvSpPr>
          <p:cNvPr id="49" name="Afgeronde rechthoek 48"/>
          <p:cNvSpPr/>
          <p:nvPr/>
        </p:nvSpPr>
        <p:spPr>
          <a:xfrm>
            <a:off x="4211960"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en-US" sz="1400" kern="0" smtClean="0">
                <a:latin typeface="Calibri" pitchFamily="34" charset="0"/>
                <a:cs typeface="Calibri" pitchFamily="34" charset="0"/>
              </a:rPr>
              <a:t>ISO</a:t>
            </a:r>
            <a:endParaRPr lang="en-US" sz="1400" kern="0">
              <a:latin typeface="Calibri" pitchFamily="34" charset="0"/>
              <a:cs typeface="Calibri" pitchFamily="34" charset="0"/>
            </a:endParaRPr>
          </a:p>
        </p:txBody>
      </p:sp>
      <p:sp>
        <p:nvSpPr>
          <p:cNvPr id="51" name="Afgeronde rechthoek 50"/>
          <p:cNvSpPr/>
          <p:nvPr/>
        </p:nvSpPr>
        <p:spPr>
          <a:xfrm>
            <a:off x="5148064"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DICOM</a:t>
            </a:r>
            <a:endParaRPr lang="en-US" sz="1400" kern="0" dirty="0">
              <a:latin typeface="Calibri" pitchFamily="34" charset="0"/>
              <a:cs typeface="Calibri" pitchFamily="34" charset="0"/>
            </a:endParaRPr>
          </a:p>
        </p:txBody>
      </p:sp>
      <p:cxnSp>
        <p:nvCxnSpPr>
          <p:cNvPr id="42" name="Rechte verbindingslijn met pijl 41"/>
          <p:cNvCxnSpPr>
            <a:stCxn id="31" idx="2"/>
            <a:endCxn id="65" idx="0"/>
          </p:cNvCxnSpPr>
          <p:nvPr/>
        </p:nvCxnSpPr>
        <p:spPr>
          <a:xfrm>
            <a:off x="4588017" y="2034245"/>
            <a:ext cx="0" cy="35604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4716016" y="4545192"/>
            <a:ext cx="3302113" cy="349702"/>
          </a:xfrm>
          <a:prstGeom prst="rect">
            <a:avLst/>
          </a:prstGeom>
          <a:noFill/>
        </p:spPr>
        <p:txBody>
          <a:bodyPr wrap="none" lIns="36000" tIns="36000" rIns="36000" bIns="36000" rtlCol="0">
            <a:spAutoFit/>
          </a:bodyPr>
          <a:lstStyle/>
          <a:p>
            <a:r>
              <a:rPr lang="en-US" smtClean="0">
                <a:solidFill>
                  <a:schemeClr val="accent1">
                    <a:lumMod val="50000"/>
                  </a:schemeClr>
                </a:solidFill>
              </a:rPr>
              <a:t>can </a:t>
            </a:r>
            <a:r>
              <a:rPr lang="en-US" dirty="0" smtClean="0">
                <a:solidFill>
                  <a:schemeClr val="accent1">
                    <a:lumMod val="50000"/>
                  </a:schemeClr>
                </a:solidFill>
              </a:rPr>
              <a:t>be </a:t>
            </a:r>
            <a:r>
              <a:rPr lang="en-US" smtClean="0">
                <a:solidFill>
                  <a:schemeClr val="accent1">
                    <a:lumMod val="50000"/>
                  </a:schemeClr>
                </a:solidFill>
              </a:rPr>
              <a:t>implemented using Profiles</a:t>
            </a:r>
            <a:endParaRPr lang="en-US" dirty="0">
              <a:solidFill>
                <a:schemeClr val="accent1">
                  <a:lumMod val="50000"/>
                </a:schemeClr>
              </a:solidFill>
            </a:endParaRPr>
          </a:p>
        </p:txBody>
      </p:sp>
      <p:sp>
        <p:nvSpPr>
          <p:cNvPr id="52" name="Afgeronde rechthoek 51"/>
          <p:cNvSpPr/>
          <p:nvPr/>
        </p:nvSpPr>
        <p:spPr>
          <a:xfrm>
            <a:off x="250017" y="4914757"/>
            <a:ext cx="8676000" cy="612000"/>
          </a:xfrm>
          <a:prstGeom prst="roundRect">
            <a:avLst>
              <a:gd name="adj" fmla="val 3002"/>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ts val="21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Profiles</a:t>
            </a:r>
          </a:p>
        </p:txBody>
      </p:sp>
      <p:sp>
        <p:nvSpPr>
          <p:cNvPr id="54" name="Afgeronde rechthoek 53"/>
          <p:cNvSpPr/>
          <p:nvPr/>
        </p:nvSpPr>
        <p:spPr>
          <a:xfrm>
            <a:off x="1403648" y="5003763"/>
            <a:ext cx="1800000"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latin typeface="Calibri" pitchFamily="34" charset="0"/>
                <a:cs typeface="Calibri" pitchFamily="34" charset="0"/>
              </a:rPr>
              <a:t>IHE</a:t>
            </a:r>
            <a:endParaRPr kumimoji="0" lang="en-US" sz="1600" b="0" i="0" u="none" strike="noStrike" kern="0" cap="none" spc="0" normalizeH="0" baseline="0">
              <a:ln>
                <a:noFill/>
              </a:ln>
              <a:effectLst/>
              <a:uLnTx/>
              <a:uFillTx/>
              <a:latin typeface="Calibri" pitchFamily="34" charset="0"/>
              <a:cs typeface="Calibri" pitchFamily="34" charset="0"/>
            </a:endParaRPr>
          </a:p>
        </p:txBody>
      </p:sp>
      <p:sp>
        <p:nvSpPr>
          <p:cNvPr id="55" name="Afgeronde rechthoek 54"/>
          <p:cNvSpPr/>
          <p:nvPr/>
        </p:nvSpPr>
        <p:spPr>
          <a:xfrm>
            <a:off x="3420072" y="5003763"/>
            <a:ext cx="1800000"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smtClean="0">
                <a:latin typeface="Calibri" pitchFamily="34" charset="0"/>
                <a:cs typeface="Calibri" pitchFamily="34" charset="0"/>
              </a:rPr>
              <a:t>Continua</a:t>
            </a:r>
            <a:endParaRPr kumimoji="0" lang="en-US" sz="1600" b="0" i="0" u="none" strike="noStrike" kern="0" cap="none" spc="0" normalizeH="0" baseline="0">
              <a:ln>
                <a:noFill/>
              </a:ln>
              <a:effectLst/>
              <a:uLnTx/>
              <a:uFillTx/>
              <a:latin typeface="Calibri" pitchFamily="34" charset="0"/>
              <a:cs typeface="Calibri" pitchFamily="34" charset="0"/>
            </a:endParaRPr>
          </a:p>
        </p:txBody>
      </p:sp>
      <p:sp>
        <p:nvSpPr>
          <p:cNvPr id="65" name="Afgeronde rechthoek 64"/>
          <p:cNvSpPr/>
          <p:nvPr/>
        </p:nvSpPr>
        <p:spPr>
          <a:xfrm>
            <a:off x="250017" y="2390285"/>
            <a:ext cx="8676000" cy="2160240"/>
          </a:xfrm>
          <a:prstGeom prst="roundRect">
            <a:avLst>
              <a:gd name="adj" fmla="val 1398"/>
            </a:avLst>
          </a:prstGeom>
          <a:solidFill>
            <a:srgbClr val="DBE5F1"/>
          </a:solidFill>
          <a:ln w="9525" cap="flat" cmpd="sng" algn="ctr">
            <a:solidFill>
              <a:schemeClr val="accent1">
                <a:lumMod val="50000"/>
              </a:schemeClr>
            </a:solidFill>
            <a:prstDash val="solid"/>
          </a:ln>
          <a:effectLst/>
          <a:scene3d>
            <a:camera prst="orthographicFront"/>
            <a:lightRig rig="soft" dir="t"/>
          </a:scene3d>
          <a:sp3d prstMaterial="metal"/>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bg2">
                    <a:lumMod val="10000"/>
                  </a:schemeClr>
                </a:solidFill>
                <a:latin typeface="Calibri" pitchFamily="34" charset="0"/>
                <a:cs typeface="Calibri" pitchFamily="34" charset="0"/>
              </a:rPr>
              <a:t>Functionalities</a:t>
            </a:r>
            <a:endParaRPr kumimoji="0" lang="en-US" sz="1600" b="0" i="0" u="none" strike="noStrike" kern="0" cap="none" spc="0" normalizeH="0" baseline="0" dirty="0">
              <a:ln>
                <a:noFill/>
              </a:ln>
              <a:solidFill>
                <a:schemeClr val="bg2">
                  <a:lumMod val="10000"/>
                </a:schemeClr>
              </a:solidFill>
              <a:effectLst/>
              <a:uLnTx/>
              <a:uFillTx/>
              <a:latin typeface="Calibri" pitchFamily="34" charset="0"/>
              <a:cs typeface="Calibri" pitchFamily="34" charset="0"/>
            </a:endParaRPr>
          </a:p>
        </p:txBody>
      </p:sp>
      <p:sp>
        <p:nvSpPr>
          <p:cNvPr id="66" name="Afgeronde rechthoek 65"/>
          <p:cNvSpPr/>
          <p:nvPr/>
        </p:nvSpPr>
        <p:spPr>
          <a:xfrm>
            <a:off x="6157287" y="2463171"/>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Workflow descriptions</a:t>
            </a:r>
            <a:endParaRPr lang="en-US" sz="1600" kern="0" dirty="0">
              <a:latin typeface="Calibri" pitchFamily="34" charset="0"/>
              <a:cs typeface="Calibri" pitchFamily="34" charset="0"/>
            </a:endParaRPr>
          </a:p>
        </p:txBody>
      </p:sp>
      <p:sp>
        <p:nvSpPr>
          <p:cNvPr id="67" name="Afgeronde rechthoek 66"/>
          <p:cNvSpPr/>
          <p:nvPr/>
        </p:nvSpPr>
        <p:spPr>
          <a:xfrm>
            <a:off x="6161430"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Patient Identification</a:t>
            </a:r>
            <a:endParaRPr lang="en-US" sz="1400" kern="0" dirty="0">
              <a:latin typeface="Calibri" pitchFamily="34" charset="0"/>
              <a:cs typeface="Calibri" pitchFamily="34" charset="0"/>
            </a:endParaRPr>
          </a:p>
        </p:txBody>
      </p:sp>
      <p:sp>
        <p:nvSpPr>
          <p:cNvPr id="69" name="Afgeronde rechthoek 68"/>
          <p:cNvSpPr/>
          <p:nvPr/>
        </p:nvSpPr>
        <p:spPr>
          <a:xfrm>
            <a:off x="3347864" y="2481343"/>
            <a:ext cx="2628000" cy="396000"/>
          </a:xfrm>
          <a:prstGeom prst="roundRect">
            <a:avLst>
              <a:gd name="adj" fmla="val 5266"/>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Workflow interoperability</a:t>
            </a:r>
            <a:endParaRPr lang="en-US" sz="1600" kern="0" dirty="0">
              <a:latin typeface="Calibri" pitchFamily="34" charset="0"/>
              <a:cs typeface="Calibri" pitchFamily="34" charset="0"/>
            </a:endParaRPr>
          </a:p>
        </p:txBody>
      </p:sp>
      <p:sp>
        <p:nvSpPr>
          <p:cNvPr id="70" name="Afgeronde rechthoek 69"/>
          <p:cNvSpPr/>
          <p:nvPr/>
        </p:nvSpPr>
        <p:spPr>
          <a:xfrm>
            <a:off x="6157287"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Terminology</a:t>
            </a:r>
            <a:endParaRPr lang="en-US" sz="1600" kern="0" dirty="0">
              <a:latin typeface="Calibri" pitchFamily="34" charset="0"/>
              <a:cs typeface="Calibri" pitchFamily="34" charset="0"/>
            </a:endParaRPr>
          </a:p>
        </p:txBody>
      </p:sp>
      <p:sp>
        <p:nvSpPr>
          <p:cNvPr id="72" name="Afgeronde rechthoek 71"/>
          <p:cNvSpPr/>
          <p:nvPr/>
        </p:nvSpPr>
        <p:spPr>
          <a:xfrm>
            <a:off x="3347864" y="3464377"/>
            <a:ext cx="2628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Access Control</a:t>
            </a:r>
            <a:endParaRPr lang="en-US" sz="1400" kern="0" dirty="0">
              <a:latin typeface="Calibri" pitchFamily="34" charset="0"/>
              <a:cs typeface="Calibri" pitchFamily="34" charset="0"/>
            </a:endParaRPr>
          </a:p>
        </p:txBody>
      </p:sp>
      <p:sp>
        <p:nvSpPr>
          <p:cNvPr id="74" name="Afgeronde rechthoek 73"/>
          <p:cNvSpPr/>
          <p:nvPr/>
        </p:nvSpPr>
        <p:spPr>
          <a:xfrm>
            <a:off x="3347864"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latin typeface="Calibri" pitchFamily="34" charset="0"/>
                <a:cs typeface="Calibri" pitchFamily="34" charset="0"/>
              </a:rPr>
              <a:t>Document</a:t>
            </a:r>
            <a:endParaRPr lang="en-US" sz="1600" kern="0" dirty="0">
              <a:latin typeface="Calibri" pitchFamily="34" charset="0"/>
              <a:cs typeface="Calibri" pitchFamily="34" charset="0"/>
            </a:endParaRPr>
          </a:p>
        </p:txBody>
      </p:sp>
      <p:sp>
        <p:nvSpPr>
          <p:cNvPr id="78" name="Afgeronde rechthoek 77"/>
          <p:cNvSpPr/>
          <p:nvPr/>
        </p:nvSpPr>
        <p:spPr>
          <a:xfrm>
            <a:off x="502622" y="2966349"/>
            <a:ext cx="2628000" cy="396000"/>
          </a:xfrm>
          <a:prstGeom prst="roundRect">
            <a:avLst>
              <a:gd name="adj" fmla="val 5583"/>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GB" sz="1600" kern="0" dirty="0" smtClean="0">
                <a:latin typeface="Calibri" pitchFamily="34" charset="0"/>
                <a:cs typeface="Calibri" pitchFamily="34" charset="0"/>
              </a:rPr>
              <a:t>Content</a:t>
            </a:r>
            <a:endParaRPr lang="en-GB" sz="1600" kern="0" dirty="0">
              <a:latin typeface="Calibri" pitchFamily="34" charset="0"/>
              <a:cs typeface="Calibri" pitchFamily="34" charset="0"/>
            </a:endParaRPr>
          </a:p>
        </p:txBody>
      </p:sp>
      <p:sp>
        <p:nvSpPr>
          <p:cNvPr id="79" name="Afgeronde rechthoek 78"/>
          <p:cNvSpPr/>
          <p:nvPr/>
        </p:nvSpPr>
        <p:spPr>
          <a:xfrm>
            <a:off x="502622" y="3464377"/>
            <a:ext cx="2628000" cy="396000"/>
          </a:xfrm>
          <a:prstGeom prst="roundRect">
            <a:avLst>
              <a:gd name="adj" fmla="val 4852"/>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latin typeface="Calibri" pitchFamily="34" charset="0"/>
                <a:cs typeface="Calibri" pitchFamily="34" charset="0"/>
              </a:rPr>
              <a:t>HCP Identification</a:t>
            </a:r>
            <a:endParaRPr lang="en-US" sz="1400" kern="0" dirty="0">
              <a:latin typeface="Calibri" pitchFamily="34" charset="0"/>
              <a:cs typeface="Calibri" pitchFamily="34" charset="0"/>
            </a:endParaRPr>
          </a:p>
        </p:txBody>
      </p:sp>
      <p:sp>
        <p:nvSpPr>
          <p:cNvPr id="84" name="Afgeronde rechthoek 83"/>
          <p:cNvSpPr/>
          <p:nvPr/>
        </p:nvSpPr>
        <p:spPr>
          <a:xfrm>
            <a:off x="502622"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 Cross-community Services</a:t>
            </a:r>
            <a:endParaRPr lang="en-US" sz="1600" kern="0" dirty="0">
              <a:latin typeface="Calibri" pitchFamily="34" charset="0"/>
              <a:cs typeface="Calibri" pitchFamily="34" charset="0"/>
            </a:endParaRPr>
          </a:p>
        </p:txBody>
      </p:sp>
      <p:sp>
        <p:nvSpPr>
          <p:cNvPr id="85" name="Afgeronde rechthoek 84"/>
          <p:cNvSpPr/>
          <p:nvPr/>
        </p:nvSpPr>
        <p:spPr>
          <a:xfrm>
            <a:off x="3347864"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latin typeface="Calibri" pitchFamily="34" charset="0"/>
                <a:cs typeface="Calibri" pitchFamily="34" charset="0"/>
              </a:rPr>
              <a:t>Intra-community</a:t>
            </a:r>
            <a:endParaRPr lang="en-US" sz="1600" kern="0" dirty="0">
              <a:latin typeface="Calibri" pitchFamily="34" charset="0"/>
              <a:cs typeface="Calibri" pitchFamily="34" charset="0"/>
            </a:endParaRPr>
          </a:p>
        </p:txBody>
      </p:sp>
      <p:sp>
        <p:nvSpPr>
          <p:cNvPr id="86" name="Afgeronde rechthoek 85"/>
          <p:cNvSpPr/>
          <p:nvPr/>
        </p:nvSpPr>
        <p:spPr>
          <a:xfrm>
            <a:off x="6157287" y="3974461"/>
            <a:ext cx="2628000" cy="396000"/>
          </a:xfrm>
          <a:prstGeom prst="roundRect">
            <a:avLst>
              <a:gd name="adj" fmla="val 5583"/>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latin typeface="Calibri" pitchFamily="34" charset="0"/>
                <a:cs typeface="Calibri" pitchFamily="34" charset="0"/>
              </a:rPr>
              <a:t>Communication  </a:t>
            </a:r>
            <a:endParaRPr lang="en-US" sz="1600" kern="0" dirty="0">
              <a:latin typeface="Calibri" pitchFamily="34" charset="0"/>
              <a:cs typeface="Calibri" pitchFamily="34" charset="0"/>
            </a:endParaRPr>
          </a:p>
        </p:txBody>
      </p:sp>
      <p:cxnSp>
        <p:nvCxnSpPr>
          <p:cNvPr id="89" name="Rechte verbindingslijn met pijl 88"/>
          <p:cNvCxnSpPr>
            <a:stCxn id="65" idx="2"/>
            <a:endCxn id="52" idx="0"/>
          </p:cNvCxnSpPr>
          <p:nvPr/>
        </p:nvCxnSpPr>
        <p:spPr>
          <a:xfrm>
            <a:off x="4588017" y="4550525"/>
            <a:ext cx="0" cy="364232"/>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94" name="Tekstvak 93"/>
          <p:cNvSpPr txBox="1"/>
          <p:nvPr/>
        </p:nvSpPr>
        <p:spPr>
          <a:xfrm>
            <a:off x="4716016" y="2034437"/>
            <a:ext cx="4427984" cy="349702"/>
          </a:xfrm>
          <a:prstGeom prst="rect">
            <a:avLst/>
          </a:prstGeom>
          <a:noFill/>
        </p:spPr>
        <p:txBody>
          <a:bodyPr wrap="square" lIns="36000" tIns="36000" rIns="36000" bIns="36000" rtlCol="0">
            <a:spAutoFit/>
          </a:bodyPr>
          <a:lstStyle/>
          <a:p>
            <a:r>
              <a:rPr lang="en-US" dirty="0" smtClean="0">
                <a:solidFill>
                  <a:schemeClr val="accent1">
                    <a:lumMod val="50000"/>
                  </a:schemeClr>
                </a:solidFill>
              </a:rPr>
              <a:t>Consist </a:t>
            </a:r>
            <a:r>
              <a:rPr lang="en-US" smtClean="0">
                <a:solidFill>
                  <a:schemeClr val="accent1">
                    <a:lumMod val="50000"/>
                  </a:schemeClr>
                </a:solidFill>
              </a:rPr>
              <a:t>of a combination of functionalities</a:t>
            </a:r>
            <a:endParaRPr lang="en-US" dirty="0">
              <a:solidFill>
                <a:schemeClr val="accent1">
                  <a:lumMod val="50000"/>
                </a:schemeClr>
              </a:solidFill>
            </a:endParaRPr>
          </a:p>
        </p:txBody>
      </p:sp>
      <p:sp>
        <p:nvSpPr>
          <p:cNvPr id="98" name="Tekstvak 97"/>
          <p:cNvSpPr txBox="1"/>
          <p:nvPr/>
        </p:nvSpPr>
        <p:spPr>
          <a:xfrm>
            <a:off x="4716016" y="5519396"/>
            <a:ext cx="2496123" cy="349702"/>
          </a:xfrm>
          <a:prstGeom prst="rect">
            <a:avLst/>
          </a:prstGeom>
          <a:noFill/>
        </p:spPr>
        <p:txBody>
          <a:bodyPr wrap="none" lIns="36000" tIns="36000" rIns="36000" bIns="36000" rtlCol="0">
            <a:spAutoFit/>
          </a:bodyPr>
          <a:lstStyle/>
          <a:p>
            <a:r>
              <a:rPr lang="en-US" smtClean="0">
                <a:solidFill>
                  <a:schemeClr val="accent1">
                    <a:lumMod val="50000"/>
                  </a:schemeClr>
                </a:solidFill>
              </a:rPr>
              <a:t>are </a:t>
            </a:r>
            <a:r>
              <a:rPr lang="en-US" dirty="0" smtClean="0">
                <a:solidFill>
                  <a:schemeClr val="accent1">
                    <a:lumMod val="50000"/>
                  </a:schemeClr>
                </a:solidFill>
              </a:rPr>
              <a:t>based upon standards</a:t>
            </a:r>
            <a:endParaRPr lang="en-US" dirty="0">
              <a:solidFill>
                <a:schemeClr val="accent1">
                  <a:lumMod val="50000"/>
                </a:schemeClr>
              </a:solidFill>
            </a:endParaRPr>
          </a:p>
        </p:txBody>
      </p:sp>
      <p:sp>
        <p:nvSpPr>
          <p:cNvPr id="44" name="Afgeronde rechthoek 43"/>
          <p:cNvSpPr/>
          <p:nvPr/>
        </p:nvSpPr>
        <p:spPr>
          <a:xfrm>
            <a:off x="7956376" y="6004402"/>
            <a:ext cx="828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indent="0" fontAlgn="auto">
              <a:lnSpc>
                <a:spcPct val="100000"/>
              </a:lnSpc>
              <a:spcBef>
                <a:spcPts val="0"/>
              </a:spcBef>
              <a:spcAft>
                <a:spcPts val="0"/>
              </a:spcAft>
              <a:buClrTx/>
              <a:buSzTx/>
              <a:buFontTx/>
              <a:buNone/>
              <a:tabLst/>
              <a:defRPr/>
            </a:pPr>
            <a:r>
              <a:rPr lang="en-US" sz="1400" kern="0" dirty="0" smtClean="0">
                <a:latin typeface="Calibri" pitchFamily="34" charset="0"/>
                <a:cs typeface="Calibri" pitchFamily="34" charset="0"/>
              </a:rPr>
              <a:t>…</a:t>
            </a:r>
            <a:endParaRPr lang="en-US" sz="1400" kern="0" dirty="0">
              <a:latin typeface="Calibri" pitchFamily="34" charset="0"/>
              <a:cs typeface="Calibri" pitchFamily="34" charset="0"/>
            </a:endParaRPr>
          </a:p>
        </p:txBody>
      </p:sp>
      <p:sp>
        <p:nvSpPr>
          <p:cNvPr id="53" name="Afgeronde rechthoek 52"/>
          <p:cNvSpPr/>
          <p:nvPr/>
        </p:nvSpPr>
        <p:spPr>
          <a:xfrm>
            <a:off x="5436096" y="5003763"/>
            <a:ext cx="1800000" cy="396000"/>
          </a:xfrm>
          <a:prstGeom prst="roundRect">
            <a:avLst>
              <a:gd name="adj" fmla="val 5583"/>
            </a:avLst>
          </a:prstGeom>
          <a:solidFill>
            <a:srgbClr val="82E4E6"/>
          </a:solidFill>
          <a:ln w="12700" cap="flat" cmpd="sng" algn="ctr">
            <a:solidFill>
              <a:schemeClr val="accent1">
                <a:lumMod val="75000"/>
              </a:schemeClr>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latin typeface="Calibri" pitchFamily="34" charset="0"/>
                <a:cs typeface="Calibri" pitchFamily="34" charset="0"/>
              </a:rPr>
              <a:t>…</a:t>
            </a:r>
            <a:endParaRPr kumimoji="0" lang="en-US" sz="1600" b="0" i="0" u="none" strike="noStrike" kern="0" cap="none" spc="0" normalizeH="0" baseline="0" dirty="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xmlns="" val="3751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Afgeronde rechthoek 57"/>
          <p:cNvSpPr/>
          <p:nvPr/>
        </p:nvSpPr>
        <p:spPr>
          <a:xfrm>
            <a:off x="6089174" y="5157192"/>
            <a:ext cx="2772000" cy="1548000"/>
          </a:xfrm>
          <a:prstGeom prst="roundRect">
            <a:avLst>
              <a:gd name="adj" fmla="val 2501"/>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Communication</a:t>
            </a:r>
            <a:endParaRPr lang="en-US" sz="1600" kern="0" dirty="0">
              <a:solidFill>
                <a:srgbClr val="18414C"/>
              </a:solidFill>
              <a:latin typeface="Calibri" pitchFamily="34" charset="0"/>
              <a:cs typeface="Calibri" pitchFamily="34" charset="0"/>
            </a:endParaRPr>
          </a:p>
        </p:txBody>
      </p:sp>
      <p:sp>
        <p:nvSpPr>
          <p:cNvPr id="27" name="Afgeronde rechthoek 26"/>
          <p:cNvSpPr/>
          <p:nvPr/>
        </p:nvSpPr>
        <p:spPr>
          <a:xfrm>
            <a:off x="6088267" y="181338"/>
            <a:ext cx="2772000" cy="1548000"/>
          </a:xfrm>
          <a:prstGeom prst="roundRect">
            <a:avLst>
              <a:gd name="adj" fmla="val 2184"/>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Workflow descriptions</a:t>
            </a:r>
            <a:endParaRPr lang="en-US" sz="1600" kern="0" dirty="0">
              <a:solidFill>
                <a:srgbClr val="18414C"/>
              </a:solidFill>
              <a:latin typeface="Calibri" pitchFamily="34" charset="0"/>
              <a:cs typeface="Calibri" pitchFamily="34" charset="0"/>
            </a:endParaRPr>
          </a:p>
        </p:txBody>
      </p:sp>
      <p:sp>
        <p:nvSpPr>
          <p:cNvPr id="26" name="Afgeronde rechthoek 25"/>
          <p:cNvSpPr/>
          <p:nvPr/>
        </p:nvSpPr>
        <p:spPr>
          <a:xfrm>
            <a:off x="6092410" y="3491684"/>
            <a:ext cx="2772000" cy="1548000"/>
          </a:xfrm>
          <a:prstGeom prst="roundRect">
            <a:avLst>
              <a:gd name="adj" fmla="val 2284"/>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Patient Identification</a:t>
            </a:r>
            <a:endParaRPr lang="en-US" sz="1400" kern="0" dirty="0">
              <a:solidFill>
                <a:srgbClr val="18414C"/>
              </a:solidFill>
              <a:latin typeface="Calibri" pitchFamily="34" charset="0"/>
              <a:cs typeface="Calibri" pitchFamily="34" charset="0"/>
            </a:endParaRPr>
          </a:p>
        </p:txBody>
      </p:sp>
      <p:sp>
        <p:nvSpPr>
          <p:cNvPr id="103" name="Afgeronde rechthoek 102"/>
          <p:cNvSpPr/>
          <p:nvPr/>
        </p:nvSpPr>
        <p:spPr>
          <a:xfrm>
            <a:off x="3150890" y="181338"/>
            <a:ext cx="2772000" cy="1548000"/>
          </a:xfrm>
          <a:prstGeom prst="roundRect">
            <a:avLst>
              <a:gd name="adj" fmla="val 2698"/>
            </a:avLst>
          </a:prstGeom>
          <a:solidFill>
            <a:schemeClr val="accent6">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Workflow interoperability</a:t>
            </a:r>
            <a:endParaRPr lang="en-US" sz="1600" kern="0" dirty="0">
              <a:solidFill>
                <a:srgbClr val="18414C"/>
              </a:solidFill>
              <a:latin typeface="Calibri" pitchFamily="34" charset="0"/>
              <a:cs typeface="Calibri" pitchFamily="34" charset="0"/>
            </a:endParaRPr>
          </a:p>
        </p:txBody>
      </p:sp>
      <p:sp>
        <p:nvSpPr>
          <p:cNvPr id="102" name="Afgeronde rechthoek 101"/>
          <p:cNvSpPr/>
          <p:nvPr/>
        </p:nvSpPr>
        <p:spPr>
          <a:xfrm>
            <a:off x="6088267"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Terminology</a:t>
            </a:r>
            <a:endParaRPr lang="en-US" sz="1600" kern="0" dirty="0">
              <a:solidFill>
                <a:srgbClr val="18414C"/>
              </a:solidFill>
              <a:latin typeface="Calibri" pitchFamily="34" charset="0"/>
              <a:cs typeface="Calibri" pitchFamily="34" charset="0"/>
            </a:endParaRPr>
          </a:p>
        </p:txBody>
      </p:sp>
      <p:sp>
        <p:nvSpPr>
          <p:cNvPr id="68" name="Afgeronde rechthoek 67"/>
          <p:cNvSpPr/>
          <p:nvPr/>
        </p:nvSpPr>
        <p:spPr>
          <a:xfrm>
            <a:off x="3150890" y="3491684"/>
            <a:ext cx="2772000" cy="1548000"/>
          </a:xfrm>
          <a:prstGeom prst="roundRect">
            <a:avLst>
              <a:gd name="adj" fmla="val 2501"/>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400" kern="0" dirty="0" smtClean="0">
                <a:solidFill>
                  <a:srgbClr val="18414C"/>
                </a:solidFill>
                <a:latin typeface="Calibri" pitchFamily="34" charset="0"/>
                <a:cs typeface="Calibri" pitchFamily="34" charset="0"/>
              </a:rPr>
              <a:t>Access Control</a:t>
            </a:r>
            <a:endParaRPr lang="en-US" sz="1400" kern="0" dirty="0">
              <a:solidFill>
                <a:srgbClr val="18414C"/>
              </a:solidFill>
              <a:latin typeface="Calibri" pitchFamily="34" charset="0"/>
              <a:cs typeface="Calibri" pitchFamily="34" charset="0"/>
            </a:endParaRPr>
          </a:p>
        </p:txBody>
      </p:sp>
      <p:sp>
        <p:nvSpPr>
          <p:cNvPr id="73" name="Afgeronde rechthoek 72"/>
          <p:cNvSpPr/>
          <p:nvPr/>
        </p:nvSpPr>
        <p:spPr>
          <a:xfrm>
            <a:off x="3150890"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600" kern="0" dirty="0" smtClean="0">
                <a:solidFill>
                  <a:srgbClr val="18414C"/>
                </a:solidFill>
                <a:latin typeface="Calibri" pitchFamily="34" charset="0"/>
                <a:cs typeface="Calibri" pitchFamily="34" charset="0"/>
              </a:rPr>
              <a:t>Document</a:t>
            </a:r>
            <a:endParaRPr lang="en-US" sz="1600" kern="0" dirty="0">
              <a:solidFill>
                <a:srgbClr val="18414C"/>
              </a:solidFill>
              <a:latin typeface="Calibri" pitchFamily="34" charset="0"/>
              <a:cs typeface="Calibri" pitchFamily="34" charset="0"/>
            </a:endParaRPr>
          </a:p>
        </p:txBody>
      </p:sp>
      <p:sp>
        <p:nvSpPr>
          <p:cNvPr id="75" name="Afgeronde rechthoek 74"/>
          <p:cNvSpPr/>
          <p:nvPr/>
        </p:nvSpPr>
        <p:spPr>
          <a:xfrm>
            <a:off x="206299" y="1824412"/>
            <a:ext cx="2772000" cy="1548000"/>
          </a:xfrm>
          <a:prstGeom prst="roundRect">
            <a:avLst>
              <a:gd name="adj" fmla="val 2501"/>
            </a:avLst>
          </a:prstGeom>
          <a:solidFill>
            <a:srgbClr val="FFFF66"/>
          </a:solidFill>
          <a:ln w="6350" cap="flat" cmpd="sng" algn="ctr">
            <a:solidFill>
              <a:schemeClr val="tx1"/>
            </a:solidFill>
            <a:prstDash val="solid"/>
          </a:ln>
          <a:effectLst/>
          <a:scene3d>
            <a:camera prst="orthographicFront"/>
            <a:lightRig rig="soft" dir="t"/>
          </a:scene3d>
          <a:sp3d/>
        </p:spPr>
        <p:txBody>
          <a:bodyPr lIns="144000" rtlCol="0" anchor="t" anchorCtr="0"/>
          <a:lstStyle/>
          <a:p>
            <a:pPr>
              <a:defRPr/>
            </a:pPr>
            <a:r>
              <a:rPr lang="en-US" sz="1600" kern="0" dirty="0" smtClean="0">
                <a:solidFill>
                  <a:srgbClr val="18414C"/>
                </a:solidFill>
                <a:latin typeface="Calibri" pitchFamily="34" charset="0"/>
                <a:cs typeface="Calibri" pitchFamily="34" charset="0"/>
              </a:rPr>
              <a:t>Content</a:t>
            </a:r>
            <a:endParaRPr lang="en-US" sz="1600" kern="0" dirty="0">
              <a:solidFill>
                <a:srgbClr val="18414C"/>
              </a:solidFill>
              <a:latin typeface="Calibri" pitchFamily="34" charset="0"/>
              <a:cs typeface="Calibri" pitchFamily="34" charset="0"/>
            </a:endParaRPr>
          </a:p>
        </p:txBody>
      </p:sp>
      <p:sp>
        <p:nvSpPr>
          <p:cNvPr id="95" name="Afgeronde rechthoek 94"/>
          <p:cNvSpPr/>
          <p:nvPr/>
        </p:nvSpPr>
        <p:spPr>
          <a:xfrm>
            <a:off x="206299" y="3491684"/>
            <a:ext cx="2772000" cy="1548000"/>
          </a:xfrm>
          <a:prstGeom prst="roundRect">
            <a:avLst>
              <a:gd name="adj" fmla="val 2797"/>
            </a:avLst>
          </a:prstGeom>
          <a:solidFill>
            <a:schemeClr val="accent1">
              <a:lumMod val="40000"/>
              <a:lumOff val="60000"/>
            </a:schemeClr>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fontAlgn="auto">
              <a:lnSpc>
                <a:spcPct val="100000"/>
              </a:lnSpc>
              <a:spcBef>
                <a:spcPts val="0"/>
              </a:spcBef>
              <a:spcAft>
                <a:spcPts val="0"/>
              </a:spcAft>
              <a:buClrTx/>
              <a:buSzTx/>
              <a:buFontTx/>
              <a:buNone/>
              <a:tabLst/>
              <a:defRPr/>
            </a:pPr>
            <a:r>
              <a:rPr lang="en-US" sz="1400" kern="0" dirty="0" smtClean="0">
                <a:solidFill>
                  <a:srgbClr val="18414C"/>
                </a:solidFill>
                <a:latin typeface="Calibri" pitchFamily="34" charset="0"/>
                <a:cs typeface="Calibri" pitchFamily="34" charset="0"/>
              </a:rPr>
              <a:t>HCP Identification</a:t>
            </a:r>
            <a:endParaRPr lang="en-US" sz="1400" kern="0" dirty="0">
              <a:solidFill>
                <a:srgbClr val="18414C"/>
              </a:solidFill>
              <a:latin typeface="Calibri" pitchFamily="34" charset="0"/>
              <a:cs typeface="Calibri" pitchFamily="34" charset="0"/>
            </a:endParaRPr>
          </a:p>
        </p:txBody>
      </p:sp>
      <p:sp>
        <p:nvSpPr>
          <p:cNvPr id="33" name="Afgeronde rechthoek 32"/>
          <p:cNvSpPr/>
          <p:nvPr/>
        </p:nvSpPr>
        <p:spPr>
          <a:xfrm>
            <a:off x="215824" y="5139135"/>
            <a:ext cx="2772000" cy="1548000"/>
          </a:xfrm>
          <a:prstGeom prst="roundRect">
            <a:avLst>
              <a:gd name="adj" fmla="val 2502"/>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en-US" sz="1600" kern="0" dirty="0" smtClean="0">
                <a:solidFill>
                  <a:srgbClr val="18414C"/>
                </a:solidFill>
                <a:latin typeface="Calibri" pitchFamily="34" charset="0"/>
                <a:cs typeface="Calibri" pitchFamily="34" charset="0"/>
              </a:rPr>
              <a:t> Cross-community</a:t>
            </a:r>
            <a:endParaRPr lang="en-US" sz="1600" kern="0" dirty="0">
              <a:solidFill>
                <a:srgbClr val="18414C"/>
              </a:solidFill>
              <a:latin typeface="Calibri" pitchFamily="34" charset="0"/>
              <a:cs typeface="Calibri" pitchFamily="34" charset="0"/>
            </a:endParaRPr>
          </a:p>
        </p:txBody>
      </p:sp>
      <p:sp>
        <p:nvSpPr>
          <p:cNvPr id="34" name="Afgeronde rechthoek 33"/>
          <p:cNvSpPr/>
          <p:nvPr/>
        </p:nvSpPr>
        <p:spPr>
          <a:xfrm>
            <a:off x="3150890" y="5139135"/>
            <a:ext cx="2772000" cy="1548000"/>
          </a:xfrm>
          <a:prstGeom prst="roundRect">
            <a:avLst>
              <a:gd name="adj" fmla="val 2356"/>
            </a:avLst>
          </a:prstGeom>
          <a:solidFill>
            <a:srgbClr val="92D050"/>
          </a:solidFill>
          <a:ln w="6350" cap="flat" cmpd="sng" algn="ctr">
            <a:solidFill>
              <a:schemeClr val="tx1"/>
            </a:solidFill>
            <a:prstDash val="solid"/>
          </a:ln>
          <a:effectLst/>
          <a:scene3d>
            <a:camera prst="orthographicFront"/>
            <a:lightRig rig="soft" dir="t"/>
          </a:scene3d>
          <a:sp3d/>
        </p:spPr>
        <p:txBody>
          <a:bodyPr lIns="144000" rtlCol="0" anchor="t" anchorCtr="0"/>
          <a:lstStyle/>
          <a:p>
            <a:pPr fontAlgn="auto">
              <a:spcBef>
                <a:spcPts val="0"/>
              </a:spcBef>
              <a:spcAft>
                <a:spcPts val="0"/>
              </a:spcAft>
              <a:defRPr/>
            </a:pPr>
            <a:r>
              <a:rPr lang="en-US" sz="1600" kern="0" dirty="0" smtClean="0">
                <a:solidFill>
                  <a:srgbClr val="18414C"/>
                </a:solidFill>
                <a:latin typeface="Calibri" pitchFamily="34" charset="0"/>
                <a:cs typeface="Calibri" pitchFamily="34" charset="0"/>
              </a:rPr>
              <a:t>Intra-community</a:t>
            </a:r>
            <a:endParaRPr lang="en-US" sz="1600" kern="0" dirty="0">
              <a:solidFill>
                <a:srgbClr val="18414C"/>
              </a:solidFill>
              <a:latin typeface="Calibri" pitchFamily="34" charset="0"/>
              <a:cs typeface="Calibri" pitchFamily="34" charset="0"/>
            </a:endParaRPr>
          </a:p>
        </p:txBody>
      </p:sp>
      <p:sp>
        <p:nvSpPr>
          <p:cNvPr id="16" name="Afgeronde rechthoek 15"/>
          <p:cNvSpPr/>
          <p:nvPr/>
        </p:nvSpPr>
        <p:spPr>
          <a:xfrm>
            <a:off x="621055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SVS</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Shared  Value Sets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4" name="Afgeronde rechthoek 23"/>
          <p:cNvSpPr/>
          <p:nvPr/>
        </p:nvSpPr>
        <p:spPr>
          <a:xfrm>
            <a:off x="3286994"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BPPC</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Consent</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25" name="Afgeronde rechthoek 24"/>
          <p:cNvSpPr/>
          <p:nvPr/>
        </p:nvSpPr>
        <p:spPr>
          <a:xfrm>
            <a:off x="3286994"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ATNA</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Audit Trailing &amp; NA</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31" name="Afgeronde rechthoek 30"/>
          <p:cNvSpPr/>
          <p:nvPr/>
        </p:nvSpPr>
        <p:spPr>
          <a:xfrm>
            <a:off x="621055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PIX/PDQ</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Patient Discovery</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0" name="Afgeronde rechthoek 39"/>
          <p:cNvSpPr/>
          <p:nvPr/>
        </p:nvSpPr>
        <p:spPr>
          <a:xfrm>
            <a:off x="328536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XDS, XDR</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Sharing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5" name="Afgeronde rechthoek 44"/>
          <p:cNvSpPr/>
          <p:nvPr/>
        </p:nvSpPr>
        <p:spPr>
          <a:xfrm>
            <a:off x="3286994"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DEN</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Encryption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6" name="Afgeronde rechthoek 45"/>
          <p:cNvSpPr/>
          <p:nvPr/>
        </p:nvSpPr>
        <p:spPr>
          <a:xfrm>
            <a:off x="3286994"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DSG</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Signature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8" name="Afgeronde rechthoek 47"/>
          <p:cNvSpPr/>
          <p:nvPr/>
        </p:nvSpPr>
        <p:spPr>
          <a:xfrm>
            <a:off x="349175"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HPD</a:t>
            </a:r>
            <a:r>
              <a:rPr lang="en-US" sz="1400" kern="0" dirty="0" smtClean="0">
                <a:solidFill>
                  <a:sysClr val="window" lastClr="FFFFFF"/>
                </a:solidFill>
                <a:latin typeface="Calibri" pitchFamily="34" charset="0"/>
                <a:ea typeface="Dotum" pitchFamily="34" charset="-127"/>
              </a:rPr>
              <a:t> </a:t>
            </a:r>
            <a:r>
              <a:rPr lang="en-US" sz="1100" kern="0" dirty="0" smtClean="0">
                <a:solidFill>
                  <a:schemeClr val="bg1"/>
                </a:solidFill>
                <a:latin typeface="Calibri" pitchFamily="34" charset="0"/>
                <a:ea typeface="Dotum" pitchFamily="34" charset="-127"/>
              </a:rPr>
              <a:t>Healthcare Provider Discovery</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49" name="Afgeronde rechthoek 48"/>
          <p:cNvSpPr/>
          <p:nvPr/>
        </p:nvSpPr>
        <p:spPr>
          <a:xfrm>
            <a:off x="349175" y="551619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XCA</a:t>
            </a:r>
            <a:r>
              <a:rPr lang="en-US" sz="1200" kern="0" dirty="0" smtClean="0">
                <a:solidFill>
                  <a:sysClr val="window" lastClr="FFFFFF"/>
                </a:solidFill>
                <a:latin typeface="Calibri" pitchFamily="34" charset="0"/>
                <a:ea typeface="Dotum" pitchFamily="34" charset="-127"/>
              </a:rPr>
              <a:t> Cross-Community Access</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1" name="Afgeronde rechthoek 40"/>
          <p:cNvSpPr/>
          <p:nvPr/>
        </p:nvSpPr>
        <p:spPr>
          <a:xfrm>
            <a:off x="3286994" y="384176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200" kern="0" dirty="0" smtClean="0">
                <a:solidFill>
                  <a:srgbClr val="FFFF00"/>
                </a:solidFill>
                <a:latin typeface="Calibri" pitchFamily="34" charset="0"/>
                <a:ea typeface="Dotum" pitchFamily="34" charset="-127"/>
              </a:rPr>
              <a:t>XUA(++)</a:t>
            </a:r>
            <a:r>
              <a:rPr lang="en-US" sz="1100" kern="0" dirty="0" smtClean="0">
                <a:solidFill>
                  <a:schemeClr val="bg1"/>
                </a:solidFill>
                <a:latin typeface="Calibri" pitchFamily="34" charset="0"/>
                <a:ea typeface="Dotum" pitchFamily="34" charset="-127"/>
              </a:rPr>
              <a:t> Rights and Authorization</a:t>
            </a:r>
            <a:endParaRPr lang="en-US" sz="1200" kern="0" dirty="0">
              <a:solidFill>
                <a:schemeClr val="bg1"/>
              </a:solidFill>
              <a:latin typeface="Calibri" pitchFamily="34" charset="0"/>
              <a:ea typeface="Dotum" pitchFamily="34" charset="-127"/>
            </a:endParaRPr>
          </a:p>
        </p:txBody>
      </p:sp>
      <p:sp>
        <p:nvSpPr>
          <p:cNvPr id="50" name="Afgeronde rechthoek 49"/>
          <p:cNvSpPr/>
          <p:nvPr/>
        </p:nvSpPr>
        <p:spPr>
          <a:xfrm>
            <a:off x="3286994"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XDW</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Workflow </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38" name="Afgeronde rechthoek 37"/>
          <p:cNvSpPr/>
          <p:nvPr/>
        </p:nvSpPr>
        <p:spPr>
          <a:xfrm>
            <a:off x="3286994"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XTB-WD </a:t>
            </a:r>
            <a:r>
              <a:rPr lang="en-US" sz="1200" kern="0" dirty="0" smtClean="0">
                <a:solidFill>
                  <a:schemeClr val="bg1"/>
                </a:solidFill>
                <a:latin typeface="Calibri" pitchFamily="34" charset="0"/>
                <a:ea typeface="Dotum" pitchFamily="34" charset="-127"/>
              </a:rPr>
              <a:t> Medical Board Review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39" name="Afgeronde rechthoek 38"/>
          <p:cNvSpPr/>
          <p:nvPr/>
        </p:nvSpPr>
        <p:spPr>
          <a:xfrm>
            <a:off x="3286994"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XBeR-WD</a:t>
            </a:r>
            <a:r>
              <a:rPr lang="en-US" sz="1200" kern="0" dirty="0" smtClean="0">
                <a:solidFill>
                  <a:schemeClr val="bg1"/>
                </a:solidFill>
                <a:latin typeface="Calibri" pitchFamily="34" charset="0"/>
                <a:ea typeface="Dotum" pitchFamily="34" charset="-127"/>
              </a:rPr>
              <a:t> Basic eReferral</a:t>
            </a:r>
            <a:endParaRPr kumimoji="0" lang="en-US" sz="12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1" name="Afgeronde rechthoek 50"/>
          <p:cNvSpPr/>
          <p:nvPr/>
        </p:nvSpPr>
        <p:spPr>
          <a:xfrm>
            <a:off x="3285365"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smtClean="0">
                <a:solidFill>
                  <a:srgbClr val="FFFF00"/>
                </a:solidFill>
                <a:latin typeface="Calibri" pitchFamily="34" charset="0"/>
                <a:ea typeface="Dotum" pitchFamily="34" charset="-127"/>
              </a:rPr>
              <a:t>CT</a:t>
            </a:r>
            <a:r>
              <a:rPr lang="en-US" sz="1400" kern="0" smtClean="0">
                <a:solidFill>
                  <a:sysClr val="window" lastClr="FFFFFF"/>
                </a:solidFill>
                <a:latin typeface="Calibri" pitchFamily="34" charset="0"/>
                <a:ea typeface="Dotum" pitchFamily="34" charset="-127"/>
              </a:rPr>
              <a:t> </a:t>
            </a:r>
            <a:r>
              <a:rPr lang="en-US" sz="1200" kern="0" smtClean="0">
                <a:solidFill>
                  <a:sysClr val="window" lastClr="FFFFFF"/>
                </a:solidFill>
                <a:latin typeface="Calibri" pitchFamily="34" charset="0"/>
                <a:ea typeface="Dotum" pitchFamily="34" charset="-127"/>
              </a:rPr>
              <a:t>Consistent Time</a:t>
            </a:r>
            <a:endParaRPr kumimoji="0" lang="en-US" sz="1400" b="0" i="0" u="none" strike="noStrike" kern="0" cap="none" spc="0" normalizeH="0" baseline="0">
              <a:ln>
                <a:noFill/>
              </a:ln>
              <a:solidFill>
                <a:sysClr val="window" lastClr="FFFFFF"/>
              </a:solidFill>
              <a:effectLst/>
              <a:uLnTx/>
              <a:uFillTx/>
              <a:latin typeface="Calibri" pitchFamily="34" charset="0"/>
              <a:ea typeface="Dotum" pitchFamily="34" charset="-127"/>
            </a:endParaRPr>
          </a:p>
        </p:txBody>
      </p:sp>
      <p:sp>
        <p:nvSpPr>
          <p:cNvPr id="53" name="Afgeronde rechthoek 52"/>
          <p:cNvSpPr/>
          <p:nvPr/>
        </p:nvSpPr>
        <p:spPr>
          <a:xfrm>
            <a:off x="34917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XD-LAB  </a:t>
            </a:r>
            <a:r>
              <a:rPr lang="en-US" sz="1100" kern="0" dirty="0" smtClean="0">
                <a:solidFill>
                  <a:schemeClr val="bg1"/>
                </a:solidFill>
                <a:latin typeface="Calibri" pitchFamily="34" charset="0"/>
                <a:ea typeface="Dotum" pitchFamily="34" charset="-127"/>
              </a:rPr>
              <a:t>Sharing Laboratory Results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4" name="Afgeronde rechthoek 53"/>
          <p:cNvSpPr/>
          <p:nvPr/>
        </p:nvSpPr>
        <p:spPr>
          <a:xfrm>
            <a:off x="6210555" y="422754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PAM </a:t>
            </a:r>
            <a:r>
              <a:rPr lang="en-US" sz="1200" kern="0" dirty="0" smtClean="0">
                <a:solidFill>
                  <a:sysClr val="window" lastClr="FFFFFF"/>
                </a:solidFill>
                <a:latin typeface="Calibri" pitchFamily="34" charset="0"/>
                <a:ea typeface="Dotum" pitchFamily="34" charset="-127"/>
              </a:rPr>
              <a:t>Patient Administration Mgt</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6" name="Afgeronde rechthoek 55"/>
          <p:cNvSpPr/>
          <p:nvPr/>
        </p:nvSpPr>
        <p:spPr>
          <a:xfrm>
            <a:off x="6210555" y="2562860"/>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RTM</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Rosetta Terminology Mapping</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5" name="Afgeronde rechthoek 54"/>
          <p:cNvSpPr/>
          <p:nvPr/>
        </p:nvSpPr>
        <p:spPr>
          <a:xfrm>
            <a:off x="6223665" y="551723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B889DB"/>
                </a:solidFill>
              </a:rPr>
              <a:t>HRN</a:t>
            </a:r>
            <a:r>
              <a:rPr lang="en-US" sz="1200" dirty="0" smtClean="0">
                <a:solidFill>
                  <a:srgbClr val="B889DB"/>
                </a:solidFill>
              </a:rPr>
              <a:t> </a:t>
            </a:r>
            <a:r>
              <a:rPr lang="en-US" sz="1200" dirty="0" smtClean="0">
                <a:solidFill>
                  <a:schemeClr val="bg1"/>
                </a:solidFill>
              </a:rPr>
              <a:t>Health Record Network</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9" name="Afgeronde rechthoek 58"/>
          <p:cNvSpPr/>
          <p:nvPr/>
        </p:nvSpPr>
        <p:spPr>
          <a:xfrm>
            <a:off x="6210555" y="4605511"/>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XCPD</a:t>
            </a:r>
            <a:r>
              <a:rPr lang="en-US" sz="12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Cross-Comm. Patient Discovery</a:t>
            </a:r>
            <a:endParaRPr kumimoji="0" lang="en-US" sz="12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0" name="Afgeronde rechthoek 59"/>
          <p:cNvSpPr/>
          <p:nvPr/>
        </p:nvSpPr>
        <p:spPr>
          <a:xfrm>
            <a:off x="6218659"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LCSD</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Laboratory Code Sets Distribution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1" name="Afgeronde rechthoek 60"/>
          <p:cNvSpPr/>
          <p:nvPr/>
        </p:nvSpPr>
        <p:spPr>
          <a:xfrm>
            <a:off x="6218659" y="588842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200" dirty="0" smtClean="0">
                <a:solidFill>
                  <a:srgbClr val="B889DB"/>
                </a:solidFill>
              </a:rPr>
              <a:t>WAN, LAN, PAN </a:t>
            </a:r>
            <a:r>
              <a:rPr lang="en-US" sz="1200" dirty="0" smtClean="0">
                <a:solidFill>
                  <a:schemeClr val="bg1"/>
                </a:solidFill>
              </a:rPr>
              <a:t>Network protocols</a:t>
            </a:r>
            <a:endParaRPr kumimoji="0" lang="en-US" sz="1400" b="0" i="0" u="none" strike="noStrike" kern="0" cap="none" spc="0" normalizeH="0" baseline="0" dirty="0">
              <a:ln>
                <a:noFill/>
              </a:ln>
              <a:solidFill>
                <a:srgbClr val="B889DB"/>
              </a:solidFill>
              <a:effectLst/>
              <a:uLnTx/>
              <a:uFillTx/>
              <a:latin typeface="Calibri" pitchFamily="34" charset="0"/>
              <a:ea typeface="Dotum" pitchFamily="34" charset="-127"/>
            </a:endParaRPr>
          </a:p>
        </p:txBody>
      </p:sp>
      <p:sp>
        <p:nvSpPr>
          <p:cNvPr id="62" name="Afgeronde rechthoek 61"/>
          <p:cNvSpPr/>
          <p:nvPr/>
        </p:nvSpPr>
        <p:spPr>
          <a:xfrm>
            <a:off x="6210555" y="92640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SWF </a:t>
            </a:r>
            <a:r>
              <a:rPr lang="en-US" sz="1200" kern="0" dirty="0" smtClean="0">
                <a:solidFill>
                  <a:schemeClr val="bg1"/>
                </a:solidFill>
                <a:latin typeface="Calibri" pitchFamily="34" charset="0"/>
                <a:ea typeface="Dotum" pitchFamily="34" charset="-127"/>
              </a:rPr>
              <a:t>Scheduled Workflow (Radiol.)</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3" name="Afgeronde rechthoek 62"/>
          <p:cNvSpPr/>
          <p:nvPr/>
        </p:nvSpPr>
        <p:spPr>
          <a:xfrm>
            <a:off x="349175" y="2176289"/>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XPHR</a:t>
            </a:r>
            <a:r>
              <a:rPr lang="en-US" sz="1400" kern="0" dirty="0" smtClean="0">
                <a:solidFill>
                  <a:sysClr val="window" lastClr="FFFFFF"/>
                </a:solidFill>
                <a:latin typeface="Calibri" pitchFamily="34" charset="0"/>
                <a:ea typeface="Dotum" pitchFamily="34" charset="-127"/>
              </a:rPr>
              <a:t> </a:t>
            </a:r>
            <a:r>
              <a:rPr lang="en-US" sz="1100" kern="0" dirty="0" smtClean="0">
                <a:solidFill>
                  <a:sysClr val="window" lastClr="FFFFFF"/>
                </a:solidFill>
                <a:latin typeface="Calibri" pitchFamily="34" charset="0"/>
                <a:ea typeface="Dotum" pitchFamily="34" charset="-127"/>
              </a:rPr>
              <a:t>Exch. of Personal Health Record</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43" name="Afgeronde rechthoek 42"/>
          <p:cNvSpPr/>
          <p:nvPr/>
        </p:nvSpPr>
        <p:spPr>
          <a:xfrm>
            <a:off x="3275856" y="2949327"/>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DSUB</a:t>
            </a:r>
            <a:r>
              <a:rPr lang="en-US" sz="1400" kern="0" dirty="0" smtClean="0">
                <a:solidFill>
                  <a:sysClr val="window" lastClr="FFFFFF"/>
                </a:solidFill>
                <a:latin typeface="Calibri" pitchFamily="34" charset="0"/>
                <a:ea typeface="Dotum" pitchFamily="34" charset="-127"/>
              </a:rPr>
              <a:t> </a:t>
            </a:r>
            <a:r>
              <a:rPr lang="en-US" sz="1200" kern="0" dirty="0" smtClean="0">
                <a:solidFill>
                  <a:sysClr val="window" lastClr="FFFFFF"/>
                </a:solidFill>
                <a:latin typeface="Calibri" pitchFamily="34" charset="0"/>
                <a:ea typeface="Dotum" pitchFamily="34" charset="-127"/>
              </a:rPr>
              <a:t>Document Notification</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4" name="Afgeronde rechthoek 63"/>
          <p:cNvSpPr/>
          <p:nvPr/>
        </p:nvSpPr>
        <p:spPr>
          <a:xfrm>
            <a:off x="349175" y="2949327"/>
            <a:ext cx="838449"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DIS, PRE</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65" name="Afgeronde rechthoek 64"/>
          <p:cNvSpPr/>
          <p:nvPr/>
        </p:nvSpPr>
        <p:spPr>
          <a:xfrm>
            <a:off x="1249175" y="2949327"/>
            <a:ext cx="16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00"/>
                </a:solidFill>
                <a:latin typeface="Calibri" pitchFamily="34" charset="0"/>
                <a:ea typeface="Dotum" pitchFamily="34" charset="-127"/>
              </a:rPr>
              <a:t>MS </a:t>
            </a:r>
            <a:r>
              <a:rPr lang="en-US" sz="1100" kern="0" dirty="0" smtClean="0">
                <a:solidFill>
                  <a:schemeClr val="bg1"/>
                </a:solidFill>
                <a:latin typeface="Calibri" pitchFamily="34" charset="0"/>
                <a:ea typeface="Dotum" pitchFamily="34" charset="-127"/>
              </a:rPr>
              <a:t>Medical Summaries</a:t>
            </a:r>
            <a:endParaRPr kumimoji="0" lang="en-US" sz="1400" b="0" i="0" u="none" strike="noStrike" kern="0" cap="none" spc="0" normalizeH="0" baseline="0" dirty="0">
              <a:ln>
                <a:noFill/>
              </a:ln>
              <a:solidFill>
                <a:sysClr val="window" lastClr="FFFFFF"/>
              </a:solidFill>
              <a:effectLst/>
              <a:uLnTx/>
              <a:uFillTx/>
              <a:latin typeface="Calibri" pitchFamily="34" charset="0"/>
              <a:ea typeface="Dotum" pitchFamily="34" charset="-127"/>
            </a:endParaRPr>
          </a:p>
        </p:txBody>
      </p:sp>
      <p:sp>
        <p:nvSpPr>
          <p:cNvPr id="57" name="Afgeronde rechthoek 56"/>
          <p:cNvSpPr/>
          <p:nvPr/>
        </p:nvSpPr>
        <p:spPr>
          <a:xfrm>
            <a:off x="6218659" y="6260652"/>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lvl="0">
              <a:defRPr/>
            </a:pPr>
            <a:r>
              <a:rPr lang="en-US" sz="1400" dirty="0" smtClean="0">
                <a:solidFill>
                  <a:srgbClr val="FFFF00"/>
                </a:solidFill>
              </a:rPr>
              <a:t>DEC  </a:t>
            </a:r>
            <a:r>
              <a:rPr lang="en-US" sz="1200" dirty="0" smtClean="0">
                <a:solidFill>
                  <a:schemeClr val="bg1"/>
                </a:solidFill>
              </a:rPr>
              <a:t>Device-Enterprise Communic.</a:t>
            </a:r>
            <a:endParaRPr kumimoji="0" lang="en-US" sz="1400" b="0" i="0" u="none" strike="noStrike" kern="0" cap="none" spc="0" normalizeH="0" baseline="0" dirty="0">
              <a:ln>
                <a:noFill/>
              </a:ln>
              <a:solidFill>
                <a:srgbClr val="FFFF00"/>
              </a:solidFill>
              <a:effectLst/>
              <a:uLnTx/>
              <a:uFillTx/>
              <a:latin typeface="Calibri" pitchFamily="34" charset="0"/>
              <a:ea typeface="Dotum" pitchFamily="34" charset="-127"/>
            </a:endParaRPr>
          </a:p>
        </p:txBody>
      </p:sp>
      <p:sp>
        <p:nvSpPr>
          <p:cNvPr id="67" name="Afgeronde rechthoek 66"/>
          <p:cNvSpPr/>
          <p:nvPr/>
        </p:nvSpPr>
        <p:spPr>
          <a:xfrm>
            <a:off x="6210555" y="1316385"/>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CMPD </a:t>
            </a:r>
            <a:r>
              <a:rPr lang="en-US" sz="1100" kern="0" dirty="0" smtClean="0">
                <a:solidFill>
                  <a:schemeClr val="bg1"/>
                </a:solidFill>
                <a:latin typeface="Calibri" pitchFamily="34" charset="0"/>
                <a:ea typeface="Dotum" pitchFamily="34" charset="-127"/>
              </a:rPr>
              <a:t>Commun. Medic. PRE and DIS</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69" name="Afgeronde rechthoek 68"/>
          <p:cNvSpPr/>
          <p:nvPr/>
        </p:nvSpPr>
        <p:spPr>
          <a:xfrm>
            <a:off x="6210555" y="538133"/>
            <a:ext cx="2520000" cy="324000"/>
          </a:xfrm>
          <a:prstGeom prst="roundRect">
            <a:avLst/>
          </a:prstGeom>
          <a:solidFill>
            <a:srgbClr val="18414C"/>
          </a:solidFill>
          <a:ln w="12700" cap="flat" cmpd="sng" algn="ctr">
            <a:noFill/>
            <a:prstDash val="solid"/>
          </a:ln>
          <a:effectLst>
            <a:outerShdw blurRad="139700" dist="114300" dir="2700000" algn="tl" rotWithShape="0">
              <a:prstClr val="black">
                <a:alpha val="30000"/>
              </a:prstClr>
            </a:outerShdw>
          </a:effectLst>
          <a:scene3d>
            <a:camera prst="orthographicFront"/>
            <a:lightRig rig="soft" dir="t"/>
          </a:scene3d>
          <a:sp3d>
            <a:bevelT w="127000" h="63500"/>
          </a:sp3d>
        </p:spPr>
        <p:txBody>
          <a:bodyPr lIns="90000" tIns="36000" rtlCol="0" anchor="ctr"/>
          <a:lstStyle/>
          <a:p>
            <a:pPr>
              <a:defRPr/>
            </a:pPr>
            <a:r>
              <a:rPr lang="en-US" sz="1400" kern="0" dirty="0" smtClean="0">
                <a:solidFill>
                  <a:srgbClr val="FFFF00"/>
                </a:solidFill>
                <a:latin typeface="Calibri" pitchFamily="34" charset="0"/>
                <a:ea typeface="Dotum" pitchFamily="34" charset="-127"/>
              </a:rPr>
              <a:t>LTW </a:t>
            </a:r>
            <a:r>
              <a:rPr lang="en-US" sz="1200" kern="0" dirty="0" smtClean="0">
                <a:solidFill>
                  <a:schemeClr val="bg1"/>
                </a:solidFill>
                <a:latin typeface="Calibri" pitchFamily="34" charset="0"/>
                <a:ea typeface="Dotum" pitchFamily="34" charset="-127"/>
              </a:rPr>
              <a:t>Laboratory Testing Workflow</a:t>
            </a:r>
            <a:endParaRPr kumimoji="0" lang="en-US" sz="1400" b="0" i="0" u="none" strike="noStrike" kern="0" cap="none" spc="0" normalizeH="0" baseline="0" dirty="0">
              <a:ln>
                <a:noFill/>
              </a:ln>
              <a:solidFill>
                <a:schemeClr val="bg1"/>
              </a:solidFill>
              <a:effectLst/>
              <a:uLnTx/>
              <a:uFillTx/>
              <a:latin typeface="Calibri" pitchFamily="34" charset="0"/>
              <a:ea typeface="Dotum" pitchFamily="34" charset="-127"/>
            </a:endParaRPr>
          </a:p>
        </p:txBody>
      </p:sp>
      <p:sp>
        <p:nvSpPr>
          <p:cNvPr id="52" name="Tekstvak 51"/>
          <p:cNvSpPr txBox="1"/>
          <p:nvPr/>
        </p:nvSpPr>
        <p:spPr>
          <a:xfrm>
            <a:off x="206298" y="181338"/>
            <a:ext cx="2565501" cy="1295868"/>
          </a:xfrm>
          <a:prstGeom prst="rect">
            <a:avLst/>
          </a:prstGeom>
          <a:noFill/>
        </p:spPr>
        <p:txBody>
          <a:bodyPr wrap="square" rtlCol="0">
            <a:spAutoFit/>
          </a:bodyPr>
          <a:lstStyle/>
          <a:p>
            <a:pPr>
              <a:lnSpc>
                <a:spcPct val="150000"/>
              </a:lnSpc>
            </a:pPr>
            <a:r>
              <a:rPr lang="en-GB" dirty="0" smtClean="0">
                <a:solidFill>
                  <a:schemeClr val="accent1">
                    <a:lumMod val="50000"/>
                  </a:schemeClr>
                </a:solidFill>
              </a:rPr>
              <a:t>Using Profiles to </a:t>
            </a:r>
          </a:p>
          <a:p>
            <a:pPr>
              <a:lnSpc>
                <a:spcPct val="150000"/>
              </a:lnSpc>
            </a:pPr>
            <a:r>
              <a:rPr lang="en-GB" smtClean="0">
                <a:solidFill>
                  <a:schemeClr val="accent1">
                    <a:lumMod val="50000"/>
                  </a:schemeClr>
                </a:solidFill>
              </a:rPr>
              <a:t>realise functionalities in Realisation Scenarios</a:t>
            </a:r>
            <a:endParaRPr lang="nl-NL" dirty="0">
              <a:solidFill>
                <a:schemeClr val="accent1">
                  <a:lumMod val="50000"/>
                </a:schemeClr>
              </a:solidFill>
            </a:endParaRPr>
          </a:p>
        </p:txBody>
      </p:sp>
    </p:spTree>
    <p:extLst>
      <p:ext uri="{BB962C8B-B14F-4D97-AF65-F5344CB8AC3E}">
        <p14:creationId xmlns:p14="http://schemas.microsoft.com/office/powerpoint/2010/main" xmlns="" val="375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blinds(horizontal)">
                                      <p:cBhvr>
                                        <p:cTn id="16" dur="500"/>
                                        <p:tgtEl>
                                          <p:spTgt spid="6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linds(horizontal)">
                                      <p:cBhvr>
                                        <p:cTn id="19" dur="500"/>
                                        <p:tgtEl>
                                          <p:spTgt spid="6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linds(horizontal)">
                                      <p:cBhvr>
                                        <p:cTn id="28" dur="500"/>
                                        <p:tgtEl>
                                          <p:spTgt spid="4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linds(horizontal)">
                                      <p:cBhvr>
                                        <p:cTn id="31" dur="500"/>
                                        <p:tgtEl>
                                          <p:spTgt spid="4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linds(horizontal)">
                                      <p:cBhvr>
                                        <p:cTn id="34" dur="500"/>
                                        <p:tgtEl>
                                          <p:spTgt spid="5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linds(horizontal)">
                                      <p:cBhvr>
                                        <p:cTn id="37" dur="500"/>
                                        <p:tgtEl>
                                          <p:spTgt spid="5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linds(horizontal)">
                                      <p:cBhvr>
                                        <p:cTn id="40" dur="500"/>
                                        <p:tgtEl>
                                          <p:spTgt spid="6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linds(horizontal)">
                                      <p:cBhvr>
                                        <p:cTn id="46" dur="500"/>
                                        <p:tgtEl>
                                          <p:spTgt spid="4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blinds(horizontal)">
                                      <p:cBhvr>
                                        <p:cTn id="49" dur="500"/>
                                        <p:tgtEl>
                                          <p:spTgt spid="6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linds(horizontal)">
                                      <p:cBhvr>
                                        <p:cTn id="61" dur="500"/>
                                        <p:tgtEl>
                                          <p:spTgt spid="4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blinds(horizontal)">
                                      <p:cBhvr>
                                        <p:cTn id="64" dur="500"/>
                                        <p:tgtEl>
                                          <p:spTgt spid="4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blinds(horizontal)">
                                      <p:cBhvr>
                                        <p:cTn id="67" dur="500"/>
                                        <p:tgtEl>
                                          <p:spTgt spid="5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blinds(horizontal)">
                                      <p:cBhvr>
                                        <p:cTn id="70" dur="500"/>
                                        <p:tgtEl>
                                          <p:spTgt spid="5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blinds(horizontal)">
                                      <p:cBhvr>
                                        <p:cTn id="76" dur="500"/>
                                        <p:tgtEl>
                                          <p:spTgt spid="4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blinds(horizontal)">
                                      <p:cBhvr>
                                        <p:cTn id="79" dur="500"/>
                                        <p:tgtEl>
                                          <p:spTgt spid="49"/>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blinds(horizontal)">
                                      <p:cBhvr>
                                        <p:cTn id="85" dur="500"/>
                                        <p:tgtEl>
                                          <p:spTgt spid="5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blinds(horizontal)">
                                      <p:cBhvr>
                                        <p:cTn id="88" dur="500"/>
                                        <p:tgtEl>
                                          <p:spTgt spid="6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blinds(horizontal)">
                                      <p:cBhvr>
                                        <p:cTn id="9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31" grpId="0" animBg="1"/>
      <p:bldP spid="40" grpId="0" animBg="1"/>
      <p:bldP spid="45" grpId="0" animBg="1"/>
      <p:bldP spid="46" grpId="0" animBg="1"/>
      <p:bldP spid="48" grpId="0" animBg="1"/>
      <p:bldP spid="49" grpId="0" animBg="1"/>
      <p:bldP spid="41" grpId="0" animBg="1"/>
      <p:bldP spid="50" grpId="0" animBg="1"/>
      <p:bldP spid="38" grpId="0" animBg="1"/>
      <p:bldP spid="39" grpId="0" animBg="1"/>
      <p:bldP spid="51" grpId="0" animBg="1"/>
      <p:bldP spid="53" grpId="0" animBg="1"/>
      <p:bldP spid="54" grpId="0" animBg="1"/>
      <p:bldP spid="56" grpId="0" animBg="1"/>
      <p:bldP spid="55" grpId="0" animBg="1"/>
      <p:bldP spid="59" grpId="0" animBg="1"/>
      <p:bldP spid="60" grpId="0" animBg="1"/>
      <p:bldP spid="61" grpId="0" animBg="1"/>
      <p:bldP spid="62" grpId="0" animBg="1"/>
      <p:bldP spid="63" grpId="0" animBg="1"/>
      <p:bldP spid="43" grpId="0" animBg="1"/>
      <p:bldP spid="64" grpId="0" animBg="1"/>
      <p:bldP spid="65" grpId="0" animBg="1"/>
      <p:bldP spid="57" grpId="0" animBg="1"/>
      <p:bldP spid="67"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10" name="TitelPresentatie"/>
          <p:cNvSpPr txBox="1">
            <a:spLocks/>
          </p:cNvSpPr>
          <p:nvPr/>
        </p:nvSpPr>
        <p:spPr>
          <a:xfrm>
            <a:off x="251520" y="1347552"/>
            <a:ext cx="8784976" cy="3449600"/>
          </a:xfrm>
          <a:prstGeom prst="rect">
            <a:avLst/>
          </a:prstGeom>
        </p:spPr>
        <p:txBody>
          <a:bodyPr vert="horz" lIns="91440" tIns="36000" rIns="91440" bIns="36000" rtlCol="0" anchor="t" anchorCtr="0">
            <a:noAutofit/>
          </a:bodyPr>
          <a:lstStyle/>
          <a:p>
            <a:pPr marR="0" lvl="0" indent="266700" defTabSz="914400" rtl="0" eaLnBrk="1" fontAlgn="auto" latinLnBrk="0" hangingPunct="1">
              <a:lnSpc>
                <a:spcPct val="150000"/>
              </a:lnSpc>
              <a:spcBef>
                <a:spcPct val="0"/>
              </a:spcBef>
              <a:spcAft>
                <a:spcPts val="0"/>
              </a:spcAft>
              <a:buClrTx/>
              <a:buSzTx/>
              <a:buFont typeface="Arial" pitchFamily="34" charset="0"/>
              <a:buChar char="•"/>
              <a:tabLst/>
              <a:defRPr/>
            </a:pPr>
            <a:r>
              <a:rPr lang="en-US" dirty="0" smtClean="0">
                <a:solidFill>
                  <a:schemeClr val="accent1">
                    <a:lumMod val="50000"/>
                  </a:schemeClr>
                </a:solidFill>
                <a:latin typeface="+mj-lt"/>
                <a:ea typeface="+mj-ea"/>
                <a:cs typeface="+mj-cs"/>
              </a:rPr>
              <a:t>Structured description of Use Cases and accompanying Realisation Scenarios</a:t>
            </a:r>
            <a:br>
              <a:rPr lang="en-US" dirty="0" smtClean="0">
                <a:solidFill>
                  <a:schemeClr val="accent1">
                    <a:lumMod val="50000"/>
                  </a:schemeClr>
                </a:solidFill>
                <a:latin typeface="+mj-lt"/>
                <a:ea typeface="+mj-ea"/>
                <a:cs typeface="+mj-cs"/>
              </a:rPr>
            </a:br>
            <a:endParaRPr lang="en-US" dirty="0" smtClean="0">
              <a:solidFill>
                <a:schemeClr val="accent1">
                  <a:lumMod val="50000"/>
                </a:schemeClr>
              </a:solidFill>
              <a:latin typeface="+mj-lt"/>
              <a:ea typeface="+mj-ea"/>
              <a:cs typeface="+mj-cs"/>
            </a:endParaRPr>
          </a:p>
          <a:p>
            <a:pPr lvl="0" indent="266700">
              <a:lnSpc>
                <a:spcPct val="150000"/>
              </a:lnSpc>
              <a:spcBef>
                <a:spcPct val="0"/>
              </a:spcBef>
              <a:buFont typeface="Arial" pitchFamily="34" charset="0"/>
              <a:buChar char="•"/>
              <a:defRPr/>
            </a:pPr>
            <a:r>
              <a:rPr lang="en-US" dirty="0" smtClean="0">
                <a:solidFill>
                  <a:schemeClr val="accent1">
                    <a:lumMod val="50000"/>
                  </a:schemeClr>
                </a:solidFill>
                <a:latin typeface="+mj-lt"/>
                <a:ea typeface="+mj-ea"/>
                <a:cs typeface="+mj-cs"/>
              </a:rPr>
              <a:t>Separate templates for the  Use Case (= </a:t>
            </a:r>
            <a:r>
              <a:rPr lang="en-US" dirty="0" smtClean="0">
                <a:solidFill>
                  <a:schemeClr val="accent1">
                    <a:lumMod val="50000"/>
                  </a:schemeClr>
                </a:solidFill>
              </a:rPr>
              <a:t>problem description </a:t>
            </a:r>
            <a:r>
              <a:rPr lang="en-US" dirty="0" smtClean="0">
                <a:solidFill>
                  <a:schemeClr val="accent1">
                    <a:lumMod val="50000"/>
                  </a:schemeClr>
                </a:solidFill>
                <a:latin typeface="+mj-lt"/>
                <a:ea typeface="+mj-ea"/>
                <a:cs typeface="+mj-cs"/>
              </a:rPr>
              <a:t>) </a:t>
            </a:r>
            <a:br>
              <a:rPr lang="en-US" dirty="0" smtClean="0">
                <a:solidFill>
                  <a:schemeClr val="accent1">
                    <a:lumMod val="50000"/>
                  </a:schemeClr>
                </a:solidFill>
                <a:latin typeface="+mj-lt"/>
                <a:ea typeface="+mj-ea"/>
                <a:cs typeface="+mj-cs"/>
              </a:rPr>
            </a:br>
            <a:r>
              <a:rPr lang="en-US" dirty="0" smtClean="0">
                <a:solidFill>
                  <a:schemeClr val="accent1">
                    <a:lumMod val="50000"/>
                  </a:schemeClr>
                </a:solidFill>
                <a:latin typeface="+mj-lt"/>
                <a:ea typeface="+mj-ea"/>
                <a:cs typeface="+mj-cs"/>
              </a:rPr>
              <a:t>      and the Realisation Scenario (= solution direction )</a:t>
            </a:r>
            <a:br>
              <a:rPr lang="en-US" dirty="0" smtClean="0">
                <a:solidFill>
                  <a:schemeClr val="accent1">
                    <a:lumMod val="50000"/>
                  </a:schemeClr>
                </a:solidFill>
                <a:latin typeface="+mj-lt"/>
                <a:ea typeface="+mj-ea"/>
                <a:cs typeface="+mj-cs"/>
              </a:rPr>
            </a:br>
            <a:endParaRPr lang="en-US" dirty="0" smtClean="0">
              <a:solidFill>
                <a:schemeClr val="accent1">
                  <a:lumMod val="50000"/>
                </a:schemeClr>
              </a:solidFill>
              <a:latin typeface="+mj-lt"/>
              <a:ea typeface="+mj-ea"/>
              <a:cs typeface="+mj-cs"/>
            </a:endParaRPr>
          </a:p>
          <a:p>
            <a:pPr marR="0" lvl="0" indent="266700" defTabSz="914400" rtl="0" eaLnBrk="1" fontAlgn="auto" latinLnBrk="0" hangingPunct="1">
              <a:lnSpc>
                <a:spcPct val="150000"/>
              </a:lnSpc>
              <a:spcBef>
                <a:spcPct val="0"/>
              </a:spcBef>
              <a:spcAft>
                <a:spcPts val="0"/>
              </a:spcAft>
              <a:buClrTx/>
              <a:buSzTx/>
              <a:buFont typeface="Arial" pitchFamily="34" charset="0"/>
              <a:buChar char="•"/>
              <a:tabLst/>
              <a:defRPr/>
            </a:pPr>
            <a:r>
              <a:rPr lang="en-US" dirty="0" smtClean="0">
                <a:solidFill>
                  <a:schemeClr val="accent1">
                    <a:lumMod val="50000"/>
                  </a:schemeClr>
                </a:solidFill>
                <a:latin typeface="+mj-lt"/>
                <a:ea typeface="+mj-ea"/>
                <a:cs typeface="+mj-cs"/>
              </a:rPr>
              <a:t>Can be used for the structured description of additional Use Cases.</a:t>
            </a:r>
            <a:endParaRPr kumimoji="0" lang="en-GB"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1" name="Titre 2"/>
          <p:cNvSpPr>
            <a:spLocks noGrp="1"/>
          </p:cNvSpPr>
          <p:nvPr>
            <p:ph type="title"/>
          </p:nvPr>
        </p:nvSpPr>
        <p:spPr>
          <a:xfrm>
            <a:off x="1724212" y="239462"/>
            <a:ext cx="6088148" cy="720000"/>
          </a:xfrm>
        </p:spPr>
        <p:txBody>
          <a:bodyPr>
            <a:normAutofit/>
          </a:bodyPr>
          <a:lstStyle/>
          <a:p>
            <a:pPr algn="ctr"/>
            <a:r>
              <a:rPr lang="en-GB" smtClean="0">
                <a:solidFill>
                  <a:schemeClr val="accent6">
                    <a:lumMod val="75000"/>
                  </a:schemeClr>
                </a:solidFill>
              </a:rPr>
              <a:t>2 - Templates </a:t>
            </a:r>
            <a:r>
              <a:rPr lang="en-GB" dirty="0" smtClean="0">
                <a:solidFill>
                  <a:schemeClr val="accent6">
                    <a:lumMod val="75000"/>
                  </a:schemeClr>
                </a:solidFill>
              </a:rPr>
              <a:t>for Use </a:t>
            </a:r>
            <a:r>
              <a:rPr lang="en-GB" smtClean="0">
                <a:solidFill>
                  <a:schemeClr val="accent6">
                    <a:lumMod val="75000"/>
                  </a:schemeClr>
                </a:solidFill>
              </a:rPr>
              <a:t>Case description</a:t>
            </a:r>
            <a:endParaRPr lang="en-GB" dirty="0">
              <a:solidFill>
                <a:schemeClr val="accent6">
                  <a:lumMod val="75000"/>
                </a:schemeClr>
              </a:solidFill>
            </a:endParaRPr>
          </a:p>
        </p:txBody>
      </p:sp>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11" name="Titre 2"/>
          <p:cNvSpPr>
            <a:spLocks noGrp="1"/>
          </p:cNvSpPr>
          <p:nvPr>
            <p:ph type="title"/>
          </p:nvPr>
        </p:nvSpPr>
        <p:spPr>
          <a:xfrm>
            <a:off x="2156261" y="228829"/>
            <a:ext cx="4831478" cy="720000"/>
          </a:xfrm>
        </p:spPr>
        <p:txBody>
          <a:bodyPr>
            <a:normAutofit/>
          </a:bodyPr>
          <a:lstStyle/>
          <a:p>
            <a:pPr algn="ctr"/>
            <a:r>
              <a:rPr lang="en-GB" sz="2400" dirty="0" smtClean="0">
                <a:solidFill>
                  <a:schemeClr val="accent6">
                    <a:lumMod val="75000"/>
                  </a:schemeClr>
                </a:solidFill>
              </a:rPr>
              <a:t>Use Case description template</a:t>
            </a:r>
            <a:endParaRPr lang="en-GB" sz="2400" dirty="0">
              <a:solidFill>
                <a:schemeClr val="accent6">
                  <a:lumMod val="75000"/>
                </a:schemeClr>
              </a:solidFill>
            </a:endParaRPr>
          </a:p>
        </p:txBody>
      </p:sp>
      <p:graphicFrame>
        <p:nvGraphicFramePr>
          <p:cNvPr id="8" name="Tabel 7"/>
          <p:cNvGraphicFramePr>
            <a:graphicFrameLocks noGrp="1"/>
          </p:cNvGraphicFramePr>
          <p:nvPr/>
        </p:nvGraphicFramePr>
        <p:xfrm>
          <a:off x="1043608" y="1225327"/>
          <a:ext cx="7056784" cy="4824536"/>
        </p:xfrm>
        <a:graphic>
          <a:graphicData uri="http://schemas.openxmlformats.org/drawingml/2006/table">
            <a:tbl>
              <a:tblPr/>
              <a:tblGrid>
                <a:gridCol w="1583403"/>
                <a:gridCol w="5473381"/>
              </a:tblGrid>
              <a:tr h="234335">
                <a:tc>
                  <a:txBody>
                    <a:bodyPr/>
                    <a:lstStyle/>
                    <a:p>
                      <a:pPr>
                        <a:spcAft>
                          <a:spcPts val="0"/>
                        </a:spcAft>
                      </a:pPr>
                      <a:r>
                        <a:rPr lang="en-GB" sz="1200" dirty="0">
                          <a:latin typeface="Calibri"/>
                          <a:ea typeface="MS Mincho"/>
                          <a:cs typeface="Calibri"/>
                        </a:rPr>
                        <a:t>Title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(Number and) Name of the Use Case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298">
                <a:tc>
                  <a:txBody>
                    <a:bodyPr/>
                    <a:lstStyle/>
                    <a:p>
                      <a:pPr>
                        <a:spcAft>
                          <a:spcPts val="0"/>
                        </a:spcAft>
                      </a:pPr>
                      <a:r>
                        <a:rPr lang="en-GB" sz="1200">
                          <a:latin typeface="Calibri"/>
                          <a:ea typeface="MS Mincho"/>
                          <a:cs typeface="Calibri"/>
                        </a:rPr>
                        <a:t>Purpose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Purpose of a Use Case describes the objective  that needs </a:t>
                      </a:r>
                      <a:endParaRPr lang="nl-NL" sz="1200" dirty="0">
                        <a:latin typeface="Calibri"/>
                        <a:ea typeface="Times New Roman"/>
                        <a:cs typeface="Calibri"/>
                      </a:endParaRPr>
                    </a:p>
                    <a:p>
                      <a:pPr>
                        <a:spcAft>
                          <a:spcPts val="0"/>
                        </a:spcAft>
                      </a:pPr>
                      <a:r>
                        <a:rPr lang="en-GB" sz="1200" dirty="0">
                          <a:latin typeface="Calibri"/>
                          <a:ea typeface="MS Mincho"/>
                          <a:cs typeface="Calibri"/>
                        </a:rPr>
                        <a:t>to be achieved, the goal of the use case. It also describes the relevance of the Use Case (both from the care process and the economical viewpoint).</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809330">
                <a:tc>
                  <a:txBody>
                    <a:bodyPr/>
                    <a:lstStyle/>
                    <a:p>
                      <a:pPr>
                        <a:spcAft>
                          <a:spcPts val="0"/>
                        </a:spcAft>
                      </a:pPr>
                      <a:r>
                        <a:rPr lang="en-GB" sz="1200">
                          <a:latin typeface="Calibri"/>
                          <a:ea typeface="MS Mincho"/>
                          <a:cs typeface="Calibri"/>
                        </a:rPr>
                        <a:t>Domain</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The key functional domain of the Use </a:t>
                      </a:r>
                      <a:r>
                        <a:rPr lang="en-GB" sz="1200" dirty="0" smtClean="0">
                          <a:latin typeface="Calibri"/>
                          <a:ea typeface="MS Mincho"/>
                          <a:cs typeface="Calibri"/>
                        </a:rPr>
                        <a:t>Case:</a:t>
                      </a:r>
                      <a:endParaRPr lang="nl-NL" sz="1200" dirty="0">
                        <a:latin typeface="Calibri"/>
                        <a:ea typeface="Times New Roman"/>
                        <a:cs typeface="Calibri"/>
                      </a:endParaRPr>
                    </a:p>
                    <a:p>
                      <a:pPr marL="0" lvl="0" indent="0">
                        <a:spcAft>
                          <a:spcPts val="0"/>
                        </a:spcAft>
                        <a:buFont typeface="Symbol"/>
                        <a:buNone/>
                      </a:pPr>
                      <a:r>
                        <a:rPr lang="en-GB" sz="1200" dirty="0" smtClean="0">
                          <a:latin typeface="Calibri"/>
                          <a:ea typeface="MS Mincho"/>
                          <a:cs typeface="Calibri"/>
                        </a:rPr>
                        <a:t>Medication, Radiology, Laboratory, Patient Summary, Referral </a:t>
                      </a:r>
                      <a:r>
                        <a:rPr lang="en-GB" sz="1200" dirty="0">
                          <a:latin typeface="Calibri"/>
                          <a:ea typeface="MS Mincho"/>
                          <a:cs typeface="Calibri"/>
                        </a:rPr>
                        <a:t>and Discharge </a:t>
                      </a:r>
                      <a:r>
                        <a:rPr lang="en-GB" sz="1200" dirty="0" smtClean="0">
                          <a:latin typeface="Calibri"/>
                          <a:ea typeface="MS Mincho"/>
                          <a:cs typeface="Calibri"/>
                        </a:rPr>
                        <a:t>Reporting, Participatory</a:t>
                      </a:r>
                      <a:r>
                        <a:rPr lang="en-GB" sz="1200" baseline="0" dirty="0" smtClean="0">
                          <a:latin typeface="Calibri"/>
                          <a:ea typeface="MS Mincho"/>
                          <a:cs typeface="Calibri"/>
                        </a:rPr>
                        <a:t> </a:t>
                      </a:r>
                      <a:r>
                        <a:rPr lang="en-GB" sz="1200" dirty="0" smtClean="0">
                          <a:latin typeface="Calibri"/>
                          <a:ea typeface="MS Mincho"/>
                          <a:cs typeface="Calibri"/>
                        </a:rPr>
                        <a:t>healthcare, Telemonitoring, Multidisciplinary </a:t>
                      </a:r>
                      <a:r>
                        <a:rPr lang="en-GB" sz="1200" dirty="0">
                          <a:latin typeface="Calibri"/>
                          <a:ea typeface="MS Mincho"/>
                          <a:cs typeface="Calibri"/>
                        </a:rPr>
                        <a:t>consultation</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759142">
                <a:tc>
                  <a:txBody>
                    <a:bodyPr/>
                    <a:lstStyle/>
                    <a:p>
                      <a:pPr>
                        <a:spcAft>
                          <a:spcPts val="0"/>
                        </a:spcAft>
                      </a:pPr>
                      <a:r>
                        <a:rPr lang="en-GB" sz="1200">
                          <a:latin typeface="Calibri"/>
                          <a:ea typeface="MS Mincho"/>
                          <a:cs typeface="Calibri"/>
                        </a:rPr>
                        <a:t>Scale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Tahoma"/>
                        </a:rPr>
                        <a:t>Organisational dimensions of the Use. The  following scales have been defined for the Antilope Use </a:t>
                      </a:r>
                      <a:r>
                        <a:rPr lang="en-GB" sz="1200" dirty="0">
                          <a:latin typeface="Calibri"/>
                          <a:ea typeface="MS Mincho"/>
                          <a:cs typeface="Calibri"/>
                        </a:rPr>
                        <a:t>Cases:</a:t>
                      </a:r>
                      <a:endParaRPr lang="nl-NL" sz="1200" dirty="0">
                        <a:latin typeface="Calibri"/>
                        <a:ea typeface="Times New Roman"/>
                        <a:cs typeface="Calibri"/>
                      </a:endParaRPr>
                    </a:p>
                    <a:p>
                      <a:pPr marL="342900" lvl="0" indent="-342900">
                        <a:spcAft>
                          <a:spcPts val="0"/>
                        </a:spcAft>
                        <a:buFont typeface="Symbol"/>
                        <a:buNone/>
                      </a:pPr>
                      <a:r>
                        <a:rPr lang="en-GB" sz="1200" dirty="0" smtClean="0">
                          <a:latin typeface="Calibri"/>
                          <a:ea typeface="MS Mincho"/>
                          <a:cs typeface="Tahoma"/>
                        </a:rPr>
                        <a:t>Cross-border, National/regional, Intra-hospital, Citizens </a:t>
                      </a:r>
                      <a:r>
                        <a:rPr lang="en-GB" sz="1200" dirty="0">
                          <a:latin typeface="Calibri"/>
                          <a:ea typeface="MS Mincho"/>
                          <a:cs typeface="Tahoma"/>
                        </a:rPr>
                        <a:t>at home and on the move</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200">
                          <a:latin typeface="Calibri"/>
                          <a:ea typeface="MS Mincho"/>
                          <a:cs typeface="Calibri"/>
                        </a:rPr>
                        <a:t>Business Case</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The Business Case explains the ‘why’ of the Use Case. It describes the relevance of the Use Case (both medical and economical). This part can contain a short SWOT analysis.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34335">
                <a:tc>
                  <a:txBody>
                    <a:bodyPr/>
                    <a:lstStyle/>
                    <a:p>
                      <a:pPr>
                        <a:spcAft>
                          <a:spcPts val="0"/>
                        </a:spcAft>
                      </a:pPr>
                      <a:r>
                        <a:rPr lang="en-GB" sz="1200">
                          <a:latin typeface="Calibri"/>
                          <a:ea typeface="MS Mincho"/>
                          <a:cs typeface="Calibri"/>
                        </a:rPr>
                        <a:t>Context</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Describes the current situation, influencing factors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200">
                          <a:latin typeface="Calibri"/>
                          <a:ea typeface="MS Mincho"/>
                          <a:cs typeface="Calibri"/>
                        </a:rPr>
                        <a:t>Information </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High-level description of what type of information is shared, like ‘patient summary’ or ‘medication prescription’</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35170">
                <a:tc>
                  <a:txBody>
                    <a:bodyPr/>
                    <a:lstStyle/>
                    <a:p>
                      <a:pPr>
                        <a:spcAft>
                          <a:spcPts val="0"/>
                        </a:spcAft>
                      </a:pPr>
                      <a:r>
                        <a:rPr lang="en-GB" sz="1200">
                          <a:latin typeface="Calibri"/>
                          <a:ea typeface="MS Mincho"/>
                          <a:cs typeface="Calibri"/>
                        </a:rPr>
                        <a:t>Participants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List of the main participants in the process. These can be individuals or organisational units. They are real-world parties.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78878">
                <a:tc>
                  <a:txBody>
                    <a:bodyPr/>
                    <a:lstStyle/>
                    <a:p>
                      <a:pPr>
                        <a:spcAft>
                          <a:spcPts val="0"/>
                        </a:spcAft>
                      </a:pPr>
                      <a:r>
                        <a:rPr lang="en-GB" sz="1200">
                          <a:latin typeface="Calibri"/>
                          <a:ea typeface="MS Mincho"/>
                          <a:cs typeface="Calibri"/>
                        </a:rPr>
                        <a:t>Workflow steps</a:t>
                      </a:r>
                      <a:endParaRPr lang="nl-NL" sz="120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Real-world, functional description of a sequence of interactions between the participants in the different interaction steps of a process</a:t>
                      </a:r>
                      <a:endParaRPr lang="nl-NL" sz="1200" dirty="0">
                        <a:latin typeface="Calibri"/>
                        <a:ea typeface="Times New Roman"/>
                        <a:cs typeface="Calibri"/>
                      </a:endParaRPr>
                    </a:p>
                  </a:txBody>
                  <a:tcPr marL="49029" marR="49029" marT="12711" marB="12711">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2"/>
          </p:nvPr>
        </p:nvSpPr>
        <p:spPr/>
        <p:txBody>
          <a:bodyPr/>
          <a:lstStyle/>
          <a:p>
            <a:fld id="{72BCE649-002C-4585-A116-273A3C9C0FC7}" type="datetime1">
              <a:rPr lang="nl-BE" smtClean="0"/>
              <a:pPr/>
              <a:t>5/06/2014</a:t>
            </a:fld>
            <a:endParaRPr lang="nl-BE" dirty="0"/>
          </a:p>
        </p:txBody>
      </p:sp>
      <p:sp>
        <p:nvSpPr>
          <p:cNvPr id="3" name="Tijdelijke aanduiding voor dianummer 2"/>
          <p:cNvSpPr>
            <a:spLocks noGrp="1"/>
          </p:cNvSpPr>
          <p:nvPr>
            <p:ph type="sldNum" sz="quarter" idx="4"/>
          </p:nvPr>
        </p:nvSpPr>
        <p:spPr/>
        <p:txBody>
          <a:bodyPr/>
          <a:lstStyle/>
          <a:p>
            <a:fld id="{03E47296-BEF6-4800-BEE8-E2788132C0A1}" type="slidenum">
              <a:rPr lang="nl-BE" smtClean="0"/>
              <a:pPr/>
              <a:t>17</a:t>
            </a:fld>
            <a:endParaRPr lang="nl-BE"/>
          </a:p>
        </p:txBody>
      </p:sp>
      <p:sp>
        <p:nvSpPr>
          <p:cNvPr id="4" name="Tijdelijke aanduiding voor voettekst 3"/>
          <p:cNvSpPr>
            <a:spLocks noGrp="1"/>
          </p:cNvSpPr>
          <p:nvPr>
            <p:ph type="ftr" sz="quarter" idx="3"/>
          </p:nvPr>
        </p:nvSpPr>
        <p:spPr/>
        <p:txBody>
          <a:bodyPr/>
          <a:lstStyle/>
          <a:p>
            <a:r>
              <a:rPr lang="nl-BE" smtClean="0"/>
              <a:t>Produced by RAMIT</a:t>
            </a:r>
            <a:endParaRPr lang="nl-BE" dirty="0"/>
          </a:p>
        </p:txBody>
      </p:sp>
      <p:sp>
        <p:nvSpPr>
          <p:cNvPr id="11" name="Titre 2"/>
          <p:cNvSpPr>
            <a:spLocks noGrp="1"/>
          </p:cNvSpPr>
          <p:nvPr>
            <p:ph type="title"/>
          </p:nvPr>
        </p:nvSpPr>
        <p:spPr>
          <a:xfrm>
            <a:off x="1580197" y="239462"/>
            <a:ext cx="5983606" cy="720000"/>
          </a:xfrm>
        </p:spPr>
        <p:txBody>
          <a:bodyPr>
            <a:noAutofit/>
          </a:bodyPr>
          <a:lstStyle/>
          <a:p>
            <a:pPr algn="ctr"/>
            <a:r>
              <a:rPr lang="en-GB" sz="2400" dirty="0" smtClean="0">
                <a:solidFill>
                  <a:schemeClr val="accent6">
                    <a:lumMod val="75000"/>
                  </a:schemeClr>
                </a:solidFill>
              </a:rPr>
              <a:t>Realisation Scenario description template</a:t>
            </a:r>
            <a:endParaRPr lang="en-GB" sz="2400" dirty="0">
              <a:solidFill>
                <a:schemeClr val="accent6">
                  <a:lumMod val="75000"/>
                </a:schemeClr>
              </a:solidFill>
            </a:endParaRPr>
          </a:p>
        </p:txBody>
      </p:sp>
      <p:graphicFrame>
        <p:nvGraphicFramePr>
          <p:cNvPr id="7" name="Tabel 6"/>
          <p:cNvGraphicFramePr>
            <a:graphicFrameLocks noGrp="1"/>
          </p:cNvGraphicFramePr>
          <p:nvPr/>
        </p:nvGraphicFramePr>
        <p:xfrm>
          <a:off x="1043608" y="1340768"/>
          <a:ext cx="7056784" cy="4176464"/>
        </p:xfrm>
        <a:graphic>
          <a:graphicData uri="http://schemas.openxmlformats.org/drawingml/2006/table">
            <a:tbl>
              <a:tblPr/>
              <a:tblGrid>
                <a:gridCol w="1543041"/>
                <a:gridCol w="5513743"/>
              </a:tblGrid>
              <a:tr h="225732">
                <a:tc>
                  <a:txBody>
                    <a:bodyPr/>
                    <a:lstStyle/>
                    <a:p>
                      <a:pPr>
                        <a:spcAft>
                          <a:spcPts val="0"/>
                        </a:spcAft>
                      </a:pPr>
                      <a:r>
                        <a:rPr lang="en-GB" sz="1200">
                          <a:latin typeface="Calibri"/>
                          <a:ea typeface="MS Mincho"/>
                          <a:cs typeface="Calibri"/>
                        </a:rPr>
                        <a:t>Title</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(Number and) Name of the </a:t>
                      </a:r>
                      <a:r>
                        <a:rPr lang="en-GB" sz="1200" dirty="0" smtClean="0">
                          <a:latin typeface="Calibri"/>
                          <a:ea typeface="MS Mincho"/>
                          <a:cs typeface="Calibri"/>
                        </a:rPr>
                        <a:t>Realisation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70548">
                <a:tc>
                  <a:txBody>
                    <a:bodyPr/>
                    <a:lstStyle/>
                    <a:p>
                      <a:pPr>
                        <a:spcAft>
                          <a:spcPts val="0"/>
                        </a:spcAft>
                      </a:pPr>
                      <a:r>
                        <a:rPr lang="en-GB" sz="1200">
                          <a:latin typeface="Calibri"/>
                          <a:ea typeface="MS Mincho"/>
                          <a:cs typeface="Calibri"/>
                        </a:rPr>
                        <a:t>Related Use Case</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Use Case </a:t>
                      </a:r>
                      <a:r>
                        <a:rPr lang="en-GB" sz="1200" dirty="0" smtClean="0">
                          <a:latin typeface="Calibri"/>
                          <a:ea typeface="MS Mincho"/>
                          <a:cs typeface="Calibri"/>
                        </a:rPr>
                        <a:t>that </a:t>
                      </a:r>
                      <a:r>
                        <a:rPr lang="en-GB" sz="1200" dirty="0">
                          <a:latin typeface="Calibri"/>
                          <a:ea typeface="MS Mincho"/>
                          <a:cs typeface="Calibri"/>
                        </a:rPr>
                        <a:t>this Realisation Scenario is related to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225732">
                <a:tc>
                  <a:txBody>
                    <a:bodyPr/>
                    <a:lstStyle/>
                    <a:p>
                      <a:pPr>
                        <a:spcAft>
                          <a:spcPts val="0"/>
                        </a:spcAft>
                      </a:pPr>
                      <a:r>
                        <a:rPr lang="en-GB" sz="1200">
                          <a:latin typeface="Calibri"/>
                          <a:ea typeface="MS Mincho"/>
                          <a:cs typeface="Calibri"/>
                        </a:rPr>
                        <a:t>Scenario context</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Information and background about the real-world scenario.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625033">
                <a:tc>
                  <a:txBody>
                    <a:bodyPr/>
                    <a:lstStyle/>
                    <a:p>
                      <a:pPr>
                        <a:spcAft>
                          <a:spcPts val="0"/>
                        </a:spcAft>
                      </a:pPr>
                      <a:r>
                        <a:rPr lang="en-GB" sz="1200">
                          <a:latin typeface="Calibri"/>
                          <a:ea typeface="MS Mincho"/>
                          <a:cs typeface="Calibri"/>
                        </a:rPr>
                        <a:t>Actors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List of the main participating systems, also (confusingly) called Actors, in the process. In this context, an Actor is an ICT system, as opposed to a participant (see above). Actors are involved with each other through transactions.</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412562">
                <a:tc>
                  <a:txBody>
                    <a:bodyPr/>
                    <a:lstStyle/>
                    <a:p>
                      <a:pPr>
                        <a:spcAft>
                          <a:spcPts val="0"/>
                        </a:spcAft>
                      </a:pPr>
                      <a:r>
                        <a:rPr lang="en-GB" sz="1200">
                          <a:latin typeface="Calibri"/>
                          <a:ea typeface="MS Mincho"/>
                          <a:cs typeface="Calibri"/>
                        </a:rPr>
                        <a:t>Transactions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Interoperability workflow steps describing the process steps between systems, including the information that is exchanged.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1218071">
                <a:tc>
                  <a:txBody>
                    <a:bodyPr/>
                    <a:lstStyle/>
                    <a:p>
                      <a:pPr>
                        <a:spcAft>
                          <a:spcPts val="0"/>
                        </a:spcAft>
                      </a:pPr>
                      <a:r>
                        <a:rPr lang="en-GB" sz="1200">
                          <a:latin typeface="Calibri"/>
                          <a:ea typeface="MS Mincho"/>
                          <a:cs typeface="Calibri"/>
                        </a:rPr>
                        <a:t>Process flow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numbered list of process steps (optionally accompanied by a schematic overview), describing transactions between systems (actors), and the information ‘units ’that are exchanged. The process flow describes the interoperability steps, i.e. the steps </a:t>
                      </a:r>
                      <a:r>
                        <a:rPr lang="en-GB" sz="1200" u="sng">
                          <a:latin typeface="Calibri"/>
                          <a:ea typeface="MS Mincho"/>
                          <a:cs typeface="Calibri"/>
                        </a:rPr>
                        <a:t>between</a:t>
                      </a:r>
                      <a:r>
                        <a:rPr lang="en-GB" sz="1200">
                          <a:latin typeface="Calibri"/>
                          <a:ea typeface="MS Mincho"/>
                          <a:cs typeface="Calibri"/>
                        </a:rPr>
                        <a:t> the systems, and not the steps </a:t>
                      </a:r>
                      <a:r>
                        <a:rPr lang="en-GB" sz="1200" u="sng">
                          <a:latin typeface="Calibri"/>
                          <a:ea typeface="MS Mincho"/>
                          <a:cs typeface="Calibri"/>
                        </a:rPr>
                        <a:t>within </a:t>
                      </a:r>
                      <a:r>
                        <a:rPr lang="en-GB" sz="1200">
                          <a:latin typeface="Calibri"/>
                          <a:ea typeface="MS Mincho"/>
                          <a:cs typeface="Calibri"/>
                        </a:rPr>
                        <a:t>the systems. </a:t>
                      </a:r>
                      <a:endParaRPr lang="nl-NL" sz="1200">
                        <a:latin typeface="Calibri"/>
                        <a:ea typeface="Times New Roman"/>
                        <a:cs typeface="Calibri"/>
                      </a:endParaRPr>
                    </a:p>
                    <a:p>
                      <a:pPr>
                        <a:spcAft>
                          <a:spcPts val="0"/>
                        </a:spcAft>
                      </a:pPr>
                      <a:r>
                        <a:rPr lang="en-GB" sz="1200">
                          <a:latin typeface="Calibri"/>
                          <a:ea typeface="MS Mincho"/>
                          <a:cs typeface="Calibri"/>
                        </a:rPr>
                        <a:t>The process flow can be linked to IHE and/or Continua Profiles.</a:t>
                      </a:r>
                      <a:endParaRPr lang="nl-NL" sz="1200">
                        <a:latin typeface="Calibri"/>
                        <a:ea typeface="Times New Roman"/>
                        <a:cs typeface="Calibri"/>
                      </a:endParaRPr>
                    </a:p>
                    <a:p>
                      <a:pPr>
                        <a:spcAft>
                          <a:spcPts val="0"/>
                        </a:spcAft>
                      </a:pPr>
                      <a:r>
                        <a:rPr lang="en-GB" sz="1200">
                          <a:latin typeface="Calibri"/>
                          <a:ea typeface="MS Mincho"/>
                          <a:cs typeface="Calibri"/>
                        </a:rPr>
                        <a:t>In this part, also swimming lanes and other schemas can be used</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200">
                          <a:latin typeface="Calibri"/>
                          <a:ea typeface="MS Mincho"/>
                          <a:cs typeface="Calibri"/>
                        </a:rPr>
                        <a:t>Linked Profiles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a:latin typeface="Calibri"/>
                          <a:ea typeface="MS Mincho"/>
                          <a:cs typeface="Calibri"/>
                        </a:rPr>
                        <a:t>A list of Profiles that are relevant for the entire process flow, and a numbered list of the Profiles that can be linked to the Process flow steps. </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r h="599393">
                <a:tc>
                  <a:txBody>
                    <a:bodyPr/>
                    <a:lstStyle/>
                    <a:p>
                      <a:pPr>
                        <a:spcAft>
                          <a:spcPts val="0"/>
                        </a:spcAft>
                      </a:pPr>
                      <a:r>
                        <a:rPr lang="en-GB" sz="1200">
                          <a:latin typeface="Calibri"/>
                          <a:ea typeface="MS Mincho"/>
                          <a:cs typeface="Calibri"/>
                        </a:rPr>
                        <a:t>Possible issues</a:t>
                      </a:r>
                      <a:endParaRPr lang="nl-NL" sz="120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c>
                  <a:txBody>
                    <a:bodyPr/>
                    <a:lstStyle/>
                    <a:p>
                      <a:pPr>
                        <a:spcAft>
                          <a:spcPts val="0"/>
                        </a:spcAft>
                      </a:pPr>
                      <a:r>
                        <a:rPr lang="en-GB" sz="1200" dirty="0">
                          <a:latin typeface="Calibri"/>
                          <a:ea typeface="MS Mincho"/>
                          <a:cs typeface="Calibri"/>
                        </a:rPr>
                        <a:t>Issues such as  legislation and guidelines, social acceptance, language issues, architectural flaws, et cetera, that may affect the realisation of this scenario.</a:t>
                      </a:r>
                      <a:endParaRPr lang="nl-NL" sz="1200" dirty="0">
                        <a:latin typeface="Calibri"/>
                        <a:ea typeface="Times New Roman"/>
                        <a:cs typeface="Calibri"/>
                      </a:endParaRPr>
                    </a:p>
                  </a:txBody>
                  <a:tcPr marL="67318" marR="67318" marT="17453" marB="17453">
                    <a:lnL w="12700" cap="flat" cmpd="sng" algn="ctr">
                      <a:solidFill>
                        <a:srgbClr val="C4BC96"/>
                      </a:solidFill>
                      <a:prstDash val="solid"/>
                      <a:round/>
                      <a:headEnd type="none" w="med" len="med"/>
                      <a:tailEnd type="none" w="med" len="med"/>
                    </a:lnL>
                    <a:lnR w="12700" cap="flat" cmpd="sng" algn="ctr">
                      <a:solidFill>
                        <a:srgbClr val="C4BC96"/>
                      </a:solidFill>
                      <a:prstDash val="solid"/>
                      <a:round/>
                      <a:headEnd type="none" w="med" len="med"/>
                      <a:tailEnd type="none" w="med" len="med"/>
                    </a:lnR>
                    <a:lnT w="12700" cap="flat" cmpd="sng" algn="ctr">
                      <a:solidFill>
                        <a:srgbClr val="C4BC96"/>
                      </a:solidFill>
                      <a:prstDash val="solid"/>
                      <a:round/>
                      <a:headEnd type="none" w="med" len="med"/>
                      <a:tailEnd type="none" w="med" len="med"/>
                    </a:lnT>
                    <a:lnB w="12700" cap="flat" cmpd="sng" algn="ctr">
                      <a:solidFill>
                        <a:srgbClr val="C4BC9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2"/>
          </p:nvPr>
        </p:nvSpPr>
        <p:spPr/>
        <p:txBody>
          <a:bodyPr/>
          <a:lstStyle/>
          <a:p>
            <a:fld id="{72BCE649-002C-4585-A116-273A3C9C0FC7}" type="datetime1">
              <a:rPr lang="nl-BE" smtClean="0"/>
              <a:pPr/>
              <a:t>5/06/2014</a:t>
            </a:fld>
            <a:endParaRPr lang="nl-BE" dirty="0"/>
          </a:p>
        </p:txBody>
      </p:sp>
      <p:sp>
        <p:nvSpPr>
          <p:cNvPr id="3" name="Tijdelijke aanduiding voor dianummer 2"/>
          <p:cNvSpPr>
            <a:spLocks noGrp="1"/>
          </p:cNvSpPr>
          <p:nvPr>
            <p:ph type="sldNum" sz="quarter" idx="4"/>
          </p:nvPr>
        </p:nvSpPr>
        <p:spPr/>
        <p:txBody>
          <a:bodyPr/>
          <a:lstStyle/>
          <a:p>
            <a:fld id="{03E47296-BEF6-4800-BEE8-E2788132C0A1}" type="slidenum">
              <a:rPr lang="nl-BE" smtClean="0"/>
              <a:pPr/>
              <a:t>18</a:t>
            </a:fld>
            <a:endParaRPr lang="nl-BE"/>
          </a:p>
        </p:txBody>
      </p:sp>
      <p:sp>
        <p:nvSpPr>
          <p:cNvPr id="4" name="Tijdelijke aanduiding voor voettekst 3"/>
          <p:cNvSpPr>
            <a:spLocks noGrp="1"/>
          </p:cNvSpPr>
          <p:nvPr>
            <p:ph type="ftr" sz="quarter" idx="3"/>
          </p:nvPr>
        </p:nvSpPr>
        <p:spPr/>
        <p:txBody>
          <a:bodyPr/>
          <a:lstStyle/>
          <a:p>
            <a:r>
              <a:rPr lang="nl-BE" smtClean="0"/>
              <a:t>Produced by RAMIT</a:t>
            </a:r>
            <a:endParaRPr lang="nl-BE" dirty="0"/>
          </a:p>
        </p:txBody>
      </p:sp>
      <p:sp>
        <p:nvSpPr>
          <p:cNvPr id="5" name="Titel 4"/>
          <p:cNvSpPr>
            <a:spLocks noGrp="1"/>
          </p:cNvSpPr>
          <p:nvPr>
            <p:ph type="title"/>
          </p:nvPr>
        </p:nvSpPr>
        <p:spPr>
          <a:xfrm>
            <a:off x="1802014" y="239382"/>
            <a:ext cx="5539972" cy="720000"/>
          </a:xfrm>
        </p:spPr>
        <p:txBody>
          <a:bodyPr>
            <a:normAutofit/>
          </a:bodyPr>
          <a:lstStyle/>
          <a:p>
            <a:pPr lvl="0"/>
            <a:r>
              <a:rPr lang="en-US" smtClean="0">
                <a:solidFill>
                  <a:schemeClr val="accent6">
                    <a:lumMod val="75000"/>
                  </a:schemeClr>
                </a:solidFill>
              </a:rPr>
              <a:t>3 - Refined interoperability model</a:t>
            </a:r>
            <a:endParaRPr lang="nl-NL" sz="2000" dirty="0">
              <a:solidFill>
                <a:schemeClr val="accent1">
                  <a:lumMod val="50000"/>
                </a:schemeClr>
              </a:solidFill>
            </a:endParaRPr>
          </a:p>
        </p:txBody>
      </p:sp>
      <p:pic>
        <p:nvPicPr>
          <p:cNvPr id="8" name="Afbeelding 7" descr="interoperability levels.jpg"/>
          <p:cNvPicPr>
            <a:picLocks noChangeAspect="1"/>
          </p:cNvPicPr>
          <p:nvPr/>
        </p:nvPicPr>
        <p:blipFill>
          <a:blip r:embed="rId3" cstate="print"/>
          <a:stretch>
            <a:fillRect/>
          </a:stretch>
        </p:blipFill>
        <p:spPr>
          <a:xfrm>
            <a:off x="467544" y="2132856"/>
            <a:ext cx="8054422" cy="3456384"/>
          </a:xfrm>
          <a:prstGeom prst="rect">
            <a:avLst/>
          </a:prstGeom>
        </p:spPr>
      </p:pic>
      <p:sp>
        <p:nvSpPr>
          <p:cNvPr id="9" name="TitelPresentatie"/>
          <p:cNvSpPr txBox="1">
            <a:spLocks/>
          </p:cNvSpPr>
          <p:nvPr/>
        </p:nvSpPr>
        <p:spPr>
          <a:xfrm>
            <a:off x="467544" y="1412776"/>
            <a:ext cx="8676456"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smtClean="0">
                <a:solidFill>
                  <a:schemeClr val="accent1">
                    <a:lumMod val="50000"/>
                  </a:schemeClr>
                </a:solidFill>
                <a:latin typeface="+mj-lt"/>
                <a:ea typeface="+mj-ea"/>
                <a:cs typeface="+mj-cs"/>
              </a:rPr>
              <a:t>Background - many </a:t>
            </a:r>
            <a:r>
              <a:rPr lang="en-US" sz="2000" dirty="0" smtClean="0">
                <a:solidFill>
                  <a:schemeClr val="accent1">
                    <a:lumMod val="50000"/>
                  </a:schemeClr>
                </a:solidFill>
                <a:latin typeface="+mj-lt"/>
                <a:ea typeface="+mj-ea"/>
                <a:cs typeface="+mj-cs"/>
              </a:rPr>
              <a:t>different approaches for arranging interoperability levels</a:t>
            </a:r>
            <a:endParaRPr lang="en-US" sz="2000" dirty="0" smtClean="0">
              <a:solidFill>
                <a:schemeClr val="accent1">
                  <a:lumMod val="50000"/>
                </a:schemeClr>
              </a:solidFill>
            </a:endParaRPr>
          </a:p>
        </p:txBody>
      </p:sp>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HL7 SAIF.jpg"/>
          <p:cNvPicPr>
            <a:picLocks noChangeAspect="1"/>
          </p:cNvPicPr>
          <p:nvPr/>
        </p:nvPicPr>
        <p:blipFill>
          <a:blip r:embed="rId3" cstate="print"/>
          <a:stretch>
            <a:fillRect/>
          </a:stretch>
        </p:blipFill>
        <p:spPr>
          <a:xfrm>
            <a:off x="-36512" y="3744156"/>
            <a:ext cx="4133652" cy="3104389"/>
          </a:xfrm>
          <a:prstGeom prst="rect">
            <a:avLst/>
          </a:prstGeom>
        </p:spPr>
      </p:pic>
      <p:pic>
        <p:nvPicPr>
          <p:cNvPr id="14" name="Afbeelding 13" descr="iop levels 0-6.jpg"/>
          <p:cNvPicPr>
            <a:picLocks noChangeAspect="1"/>
          </p:cNvPicPr>
          <p:nvPr/>
        </p:nvPicPr>
        <p:blipFill>
          <a:blip r:embed="rId4" cstate="print"/>
          <a:stretch>
            <a:fillRect/>
          </a:stretch>
        </p:blipFill>
        <p:spPr>
          <a:xfrm>
            <a:off x="107504" y="1268760"/>
            <a:ext cx="1440160" cy="2438291"/>
          </a:xfrm>
          <a:prstGeom prst="rect">
            <a:avLst/>
          </a:prstGeom>
        </p:spPr>
      </p:pic>
      <p:pic>
        <p:nvPicPr>
          <p:cNvPr id="11" name="Afbeelding 10" descr="240px-NIST_Enterprise_Architecture_Model.jpg"/>
          <p:cNvPicPr>
            <a:picLocks noChangeAspect="1"/>
          </p:cNvPicPr>
          <p:nvPr/>
        </p:nvPicPr>
        <p:blipFill>
          <a:blip r:embed="rId5" cstate="print"/>
          <a:stretch>
            <a:fillRect/>
          </a:stretch>
        </p:blipFill>
        <p:spPr>
          <a:xfrm>
            <a:off x="6444208" y="3356993"/>
            <a:ext cx="2304256" cy="2640294"/>
          </a:xfrm>
          <a:prstGeom prst="rect">
            <a:avLst/>
          </a:prstGeom>
        </p:spPr>
      </p:pic>
      <p:sp>
        <p:nvSpPr>
          <p:cNvPr id="4" name="Tijdelijke aanduiding voor voettekst 3"/>
          <p:cNvSpPr>
            <a:spLocks noGrp="1"/>
          </p:cNvSpPr>
          <p:nvPr>
            <p:ph type="ftr" sz="quarter" idx="3"/>
          </p:nvPr>
        </p:nvSpPr>
        <p:spPr/>
        <p:txBody>
          <a:bodyPr/>
          <a:lstStyle/>
          <a:p>
            <a:r>
              <a:rPr lang="nl-BE" dirty="0" smtClean="0"/>
              <a:t>Antilope</a:t>
            </a:r>
            <a:endParaRPr lang="nl-BE" dirty="0"/>
          </a:p>
        </p:txBody>
      </p:sp>
      <p:sp>
        <p:nvSpPr>
          <p:cNvPr id="5" name="Titel 4"/>
          <p:cNvSpPr>
            <a:spLocks noGrp="1"/>
          </p:cNvSpPr>
          <p:nvPr>
            <p:ph type="title"/>
          </p:nvPr>
        </p:nvSpPr>
        <p:spPr>
          <a:xfrm>
            <a:off x="1742422" y="1391558"/>
            <a:ext cx="3621666" cy="432000"/>
          </a:xfrm>
        </p:spPr>
        <p:txBody>
          <a:bodyPr>
            <a:noAutofit/>
          </a:bodyPr>
          <a:lstStyle/>
          <a:p>
            <a:pPr lvl="0"/>
            <a:r>
              <a:rPr lang="en-US" sz="1800" dirty="0" smtClean="0">
                <a:solidFill>
                  <a:schemeClr val="accent1">
                    <a:lumMod val="50000"/>
                  </a:schemeClr>
                </a:solidFill>
              </a:rPr>
              <a:t>Many different representations</a:t>
            </a:r>
            <a:endParaRPr lang="nl-NL" sz="1800" dirty="0">
              <a:solidFill>
                <a:schemeClr val="accent1">
                  <a:lumMod val="50000"/>
                </a:schemeClr>
              </a:solidFill>
            </a:endParaRPr>
          </a:p>
        </p:txBody>
      </p:sp>
      <p:pic>
        <p:nvPicPr>
          <p:cNvPr id="9" name="Afbeelding 8" descr="Calliope tempeltje.bmp"/>
          <p:cNvPicPr>
            <a:picLocks noChangeAspect="1"/>
          </p:cNvPicPr>
          <p:nvPr/>
        </p:nvPicPr>
        <p:blipFill>
          <a:blip r:embed="rId6" cstate="print"/>
          <a:stretch>
            <a:fillRect/>
          </a:stretch>
        </p:blipFill>
        <p:spPr>
          <a:xfrm>
            <a:off x="3692536" y="3429000"/>
            <a:ext cx="3111712" cy="2448272"/>
          </a:xfrm>
          <a:prstGeom prst="rect">
            <a:avLst/>
          </a:prstGeom>
        </p:spPr>
      </p:pic>
      <p:pic>
        <p:nvPicPr>
          <p:cNvPr id="8" name="Afbeelding 7" descr="eEIF model.jpg"/>
          <p:cNvPicPr>
            <a:picLocks noChangeAspect="1"/>
          </p:cNvPicPr>
          <p:nvPr/>
        </p:nvPicPr>
        <p:blipFill>
          <a:blip r:embed="rId7" cstate="print"/>
          <a:stretch>
            <a:fillRect/>
          </a:stretch>
        </p:blipFill>
        <p:spPr>
          <a:xfrm>
            <a:off x="5868144" y="1338904"/>
            <a:ext cx="2993221" cy="2090095"/>
          </a:xfrm>
          <a:prstGeom prst="rect">
            <a:avLst/>
          </a:prstGeom>
        </p:spPr>
      </p:pic>
      <p:sp>
        <p:nvSpPr>
          <p:cNvPr id="10" name="Titel 4"/>
          <p:cNvSpPr txBox="1">
            <a:spLocks/>
          </p:cNvSpPr>
          <p:nvPr/>
        </p:nvSpPr>
        <p:spPr>
          <a:xfrm>
            <a:off x="1802014" y="239382"/>
            <a:ext cx="5539972" cy="720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accent6">
                    <a:lumMod val="75000"/>
                  </a:schemeClr>
                </a:solidFill>
                <a:effectLst/>
                <a:uLnTx/>
                <a:uFillTx/>
                <a:latin typeface="+mj-lt"/>
                <a:ea typeface="+mj-ea"/>
                <a:cs typeface="+mj-cs"/>
              </a:rPr>
              <a:t>Background</a:t>
            </a:r>
            <a:endParaRPr kumimoji="0" lang="nl-NL" sz="1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12" name="TitelPresentatie"/>
          <p:cNvSpPr txBox="1">
            <a:spLocks/>
          </p:cNvSpPr>
          <p:nvPr/>
        </p:nvSpPr>
        <p:spPr>
          <a:xfrm>
            <a:off x="1742422" y="1916832"/>
            <a:ext cx="4032448" cy="115212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dirty="0" smtClean="0">
                <a:solidFill>
                  <a:srgbClr val="163C62"/>
                </a:solidFill>
                <a:latin typeface="+mj-lt"/>
                <a:ea typeface="+mj-ea"/>
                <a:cs typeface="+mj-cs"/>
              </a:rPr>
              <a:t>Often:</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generic to be applicable, or</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solidFill>
                  <a:srgbClr val="163C62"/>
                </a:solidFill>
                <a:latin typeface="+mj-lt"/>
                <a:ea typeface="+mj-ea"/>
                <a:cs typeface="+mj-cs"/>
              </a:rPr>
              <a:t>too technical to be understandable, or</a:t>
            </a:r>
          </a:p>
          <a:p>
            <a:pPr marL="180975" indent="-180975">
              <a:spcBef>
                <a:spcPct val="0"/>
              </a:spcBef>
              <a:buFont typeface="Arial" pitchFamily="34" charset="0"/>
              <a:buChar char="•"/>
              <a:defRPr/>
            </a:pPr>
            <a:r>
              <a:rPr lang="en-US" dirty="0" smtClean="0">
                <a:solidFill>
                  <a:srgbClr val="163C62"/>
                </a:solidFill>
                <a:latin typeface="+mj-lt"/>
                <a:ea typeface="+mj-ea"/>
                <a:cs typeface="+mj-cs"/>
              </a:rPr>
              <a:t>too extensive to be </a:t>
            </a:r>
            <a:r>
              <a:rPr lang="en-US" dirty="0" smtClean="0">
                <a:solidFill>
                  <a:srgbClr val="163C62"/>
                </a:solidFill>
              </a:rPr>
              <a:t>practical</a:t>
            </a: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lang="en-US" dirty="0" smtClean="0">
              <a:solidFill>
                <a:srgbClr val="163C62"/>
              </a:solidFill>
              <a:latin typeface="+mj-lt"/>
              <a:ea typeface="+mj-ea"/>
              <a:cs typeface="+mj-cs"/>
            </a:endParaRPr>
          </a:p>
          <a:p>
            <a:pPr marL="180975" marR="0" lvl="0" indent="-180975"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srgbClr val="163C62"/>
              </a:solidFill>
              <a:effectLst/>
              <a:uLnTx/>
              <a:uFillTx/>
              <a:latin typeface="+mj-lt"/>
              <a:ea typeface="+mj-ea"/>
              <a:cs typeface="+mj-cs"/>
            </a:endParaRPr>
          </a:p>
        </p:txBody>
      </p:sp>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02014" y="188640"/>
            <a:ext cx="4930226" cy="732632"/>
          </a:xfrm>
        </p:spPr>
        <p:txBody>
          <a:bodyPr/>
          <a:lstStyle/>
          <a:p>
            <a:pPr algn="ctr"/>
            <a:r>
              <a:rPr lang="nl-NL" dirty="0" err="1" smtClean="0">
                <a:solidFill>
                  <a:schemeClr val="accent6">
                    <a:lumMod val="75000"/>
                  </a:schemeClr>
                </a:solidFill>
              </a:rPr>
              <a:t>Introduction</a:t>
            </a:r>
            <a:endParaRPr lang="nl-NL" dirty="0">
              <a:solidFill>
                <a:schemeClr val="accent6">
                  <a:lumMod val="75000"/>
                </a:schemeClr>
              </a:solidFill>
            </a:endParaRPr>
          </a:p>
        </p:txBody>
      </p:sp>
      <p:sp>
        <p:nvSpPr>
          <p:cNvPr id="5" name="Espace réservé du pied de page 4"/>
          <p:cNvSpPr>
            <a:spLocks noGrp="1"/>
          </p:cNvSpPr>
          <p:nvPr>
            <p:ph type="ftr" sz="quarter" idx="3"/>
          </p:nvPr>
        </p:nvSpPr>
        <p:spPr/>
        <p:txBody>
          <a:bodyPr/>
          <a:lstStyle/>
          <a:p>
            <a:r>
              <a:rPr lang="nl-NL" dirty="0" smtClean="0"/>
              <a:t>Antilope</a:t>
            </a:r>
            <a:endParaRPr lang="nl-NL" dirty="0"/>
          </a:p>
        </p:txBody>
      </p:sp>
      <p:pic>
        <p:nvPicPr>
          <p:cNvPr id="21" name="Afbeelding 20" descr="FotovanLouka.jpg"/>
          <p:cNvPicPr>
            <a:picLocks noChangeAspect="1"/>
          </p:cNvPicPr>
          <p:nvPr/>
        </p:nvPicPr>
        <p:blipFill>
          <a:blip r:embed="rId3" cstate="print"/>
          <a:stretch>
            <a:fillRect/>
          </a:stretch>
        </p:blipFill>
        <p:spPr>
          <a:xfrm>
            <a:off x="6516216" y="1484784"/>
            <a:ext cx="1656184" cy="1953847"/>
          </a:xfrm>
          <a:prstGeom prst="rect">
            <a:avLst/>
          </a:prstGeom>
        </p:spPr>
      </p:pic>
      <p:sp>
        <p:nvSpPr>
          <p:cNvPr id="22" name="Espace réservé du texte 1"/>
          <p:cNvSpPr>
            <a:spLocks noGrp="1"/>
          </p:cNvSpPr>
          <p:nvPr>
            <p:ph type="body" sz="quarter" idx="13"/>
          </p:nvPr>
        </p:nvSpPr>
        <p:spPr>
          <a:xfrm>
            <a:off x="467545" y="2780928"/>
            <a:ext cx="5904656" cy="2880320"/>
          </a:xfrm>
        </p:spPr>
        <p:txBody>
          <a:bodyPr>
            <a:normAutofit/>
          </a:bodyPr>
          <a:lstStyle/>
          <a:p>
            <a:pPr>
              <a:buNone/>
            </a:pPr>
            <a:r>
              <a:rPr lang="en-GB" dirty="0" smtClean="0">
                <a:solidFill>
                  <a:schemeClr val="accent1">
                    <a:lumMod val="50000"/>
                  </a:schemeClr>
                </a:solidFill>
              </a:rPr>
              <a:t>Vincent van Pelt, MD</a:t>
            </a:r>
          </a:p>
          <a:p>
            <a:pPr>
              <a:buNone/>
            </a:pPr>
            <a:r>
              <a:rPr lang="en-GB" dirty="0" smtClean="0">
                <a:solidFill>
                  <a:schemeClr val="accent1">
                    <a:lumMod val="50000"/>
                  </a:schemeClr>
                </a:solidFill>
              </a:rPr>
              <a:t>Michiel Sprenger, PhD</a:t>
            </a:r>
          </a:p>
          <a:p>
            <a:pPr>
              <a:buNone/>
            </a:pPr>
            <a:endParaRPr lang="en-GB" dirty="0" smtClean="0">
              <a:solidFill>
                <a:schemeClr val="accent1">
                  <a:lumMod val="50000"/>
                </a:schemeClr>
              </a:solidFill>
            </a:endParaRPr>
          </a:p>
          <a:p>
            <a:pPr>
              <a:buNone/>
            </a:pPr>
            <a:r>
              <a:rPr lang="en-GB" dirty="0" smtClean="0">
                <a:solidFill>
                  <a:schemeClr val="accent1">
                    <a:lumMod val="50000"/>
                  </a:schemeClr>
                </a:solidFill>
              </a:rPr>
              <a:t>Nictiz, the Netherlands</a:t>
            </a:r>
          </a:p>
          <a:p>
            <a:pPr>
              <a:buNone/>
            </a:pPr>
            <a:r>
              <a:rPr lang="en-GB" dirty="0" smtClean="0">
                <a:solidFill>
                  <a:schemeClr val="accent1">
                    <a:lumMod val="50000"/>
                  </a:schemeClr>
                </a:solidFill>
              </a:rPr>
              <a:t>National Healthcare ICT Competence Centre</a:t>
            </a:r>
          </a:p>
          <a:p>
            <a:pPr>
              <a:buNone/>
            </a:pPr>
            <a:endParaRPr lang="en-GB" dirty="0" smtClean="0">
              <a:solidFill>
                <a:schemeClr val="accent1">
                  <a:lumMod val="50000"/>
                </a:schemeClr>
              </a:solidFill>
            </a:endParaRPr>
          </a:p>
        </p:txBody>
      </p:sp>
      <p:pic>
        <p:nvPicPr>
          <p:cNvPr id="2" name="Afbeelding 1"/>
          <p:cNvPicPr>
            <a:picLocks noChangeAspect="1"/>
          </p:cNvPicPr>
          <p:nvPr/>
        </p:nvPicPr>
        <p:blipFill rotWithShape="1">
          <a:blip r:embed="rId4" cstate="print">
            <a:extLst>
              <a:ext uri="{28A0092B-C50C-407E-A947-70E740481C1C}">
                <a14:useLocalDpi xmlns:a14="http://schemas.microsoft.com/office/drawing/2010/main" xmlns="" val="0"/>
              </a:ext>
            </a:extLst>
          </a:blip>
          <a:srcRect b="18847"/>
          <a:stretch/>
        </p:blipFill>
        <p:spPr>
          <a:xfrm>
            <a:off x="6516216" y="3603885"/>
            <a:ext cx="1656184" cy="2030267"/>
          </a:xfrm>
          <a:prstGeom prst="rect">
            <a:avLst/>
          </a:prstGeom>
        </p:spPr>
      </p:pic>
    </p:spTree>
    <p:extLst>
      <p:ext uri="{BB962C8B-B14F-4D97-AF65-F5344CB8AC3E}">
        <p14:creationId xmlns:p14="http://schemas.microsoft.com/office/powerpoint/2010/main" xmlns="" val="3938253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tel 4"/>
          <p:cNvSpPr>
            <a:spLocks noGrp="1"/>
          </p:cNvSpPr>
          <p:nvPr>
            <p:ph type="title"/>
          </p:nvPr>
        </p:nvSpPr>
        <p:spPr>
          <a:xfrm>
            <a:off x="1763688" y="188640"/>
            <a:ext cx="6017808" cy="864096"/>
          </a:xfrm>
        </p:spPr>
        <p:txBody>
          <a:bodyPr>
            <a:normAutofit/>
          </a:bodyPr>
          <a:lstStyle/>
          <a:p>
            <a:pPr lvl="0"/>
            <a:r>
              <a:rPr lang="en-GB" sz="2400" smtClean="0">
                <a:solidFill>
                  <a:schemeClr val="accent6">
                    <a:lumMod val="75000"/>
                  </a:schemeClr>
                </a:solidFill>
              </a:rPr>
              <a:t>eEIF – current model</a:t>
            </a:r>
            <a:endParaRPr lang="en-GB" sz="2400" dirty="0">
              <a:solidFill>
                <a:schemeClr val="accent6">
                  <a:lumMod val="75000"/>
                </a:schemeClr>
              </a:solidFill>
            </a:endParaRPr>
          </a:p>
        </p:txBody>
      </p:sp>
      <p:sp>
        <p:nvSpPr>
          <p:cNvPr id="10" name="Afgeronde rechthoek 9"/>
          <p:cNvSpPr/>
          <p:nvPr/>
        </p:nvSpPr>
        <p:spPr>
          <a:xfrm rot="16200000">
            <a:off x="-790162" y="3783830"/>
            <a:ext cx="3276000" cy="679571"/>
          </a:xfrm>
          <a:prstGeom prst="roundRect">
            <a:avLst>
              <a:gd name="adj" fmla="val 5583"/>
            </a:avLst>
          </a:prstGeom>
          <a:solidFill>
            <a:schemeClr val="tx2">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smtClean="0">
                <a:ln>
                  <a:noFill/>
                </a:ln>
                <a:solidFill>
                  <a:srgbClr val="18414C"/>
                </a:solidFill>
                <a:effectLst/>
                <a:uLnTx/>
                <a:uFillTx/>
                <a:latin typeface="Calibri" pitchFamily="34" charset="0"/>
                <a:cs typeface="Calibri" pitchFamily="34" charset="0"/>
              </a:rPr>
              <a:t>Principles, Governance, </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smtClean="0">
                <a:ln>
                  <a:noFill/>
                </a:ln>
                <a:solidFill>
                  <a:srgbClr val="18414C"/>
                </a:solidFill>
                <a:effectLst/>
                <a:uLnTx/>
                <a:uFillTx/>
                <a:latin typeface="Calibri" pitchFamily="34" charset="0"/>
                <a:cs typeface="Calibri" pitchFamily="34" charset="0"/>
              </a:rPr>
              <a:t>Agreements, Use Cases</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cxnSp>
        <p:nvCxnSpPr>
          <p:cNvPr id="13" name="Rechte verbindingslijn met pijl 12"/>
          <p:cNvCxnSpPr/>
          <p:nvPr/>
        </p:nvCxnSpPr>
        <p:spPr>
          <a:xfrm>
            <a:off x="4067944" y="2492896"/>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Afgeronde rechthoek 14"/>
          <p:cNvSpPr/>
          <p:nvPr/>
        </p:nvSpPr>
        <p:spPr>
          <a:xfrm>
            <a:off x="4176272" y="3789040"/>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From conceptual to technical</a:t>
            </a:r>
          </a:p>
        </p:txBody>
      </p:sp>
      <p:sp>
        <p:nvSpPr>
          <p:cNvPr id="17" name="Afgeronde rechthoek 16"/>
          <p:cNvSpPr/>
          <p:nvPr/>
        </p:nvSpPr>
        <p:spPr>
          <a:xfrm>
            <a:off x="1475849" y="3356992"/>
            <a:ext cx="1656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Organisational</a:t>
            </a:r>
          </a:p>
        </p:txBody>
      </p:sp>
      <p:sp>
        <p:nvSpPr>
          <p:cNvPr id="18" name="Afgeronde rechthoek 17"/>
          <p:cNvSpPr/>
          <p:nvPr/>
        </p:nvSpPr>
        <p:spPr>
          <a:xfrm>
            <a:off x="1475849" y="5085184"/>
            <a:ext cx="1656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Technical</a:t>
            </a:r>
            <a:endParaRPr lang="nl-NL" sz="1600" kern="0">
              <a:solidFill>
                <a:srgbClr val="18414C"/>
              </a:solidFill>
              <a:latin typeface="Calibri" pitchFamily="34" charset="0"/>
              <a:cs typeface="Calibri" pitchFamily="34" charset="0"/>
            </a:endParaRPr>
          </a:p>
        </p:txBody>
      </p:sp>
      <p:sp>
        <p:nvSpPr>
          <p:cNvPr id="19" name="Afgeronde rechthoek 18"/>
          <p:cNvSpPr/>
          <p:nvPr/>
        </p:nvSpPr>
        <p:spPr>
          <a:xfrm>
            <a:off x="1475849" y="2492896"/>
            <a:ext cx="1656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a:t>
            </a:r>
          </a:p>
        </p:txBody>
      </p:sp>
      <p:sp>
        <p:nvSpPr>
          <p:cNvPr id="20" name="Afgeronde rechthoek 19"/>
          <p:cNvSpPr/>
          <p:nvPr/>
        </p:nvSpPr>
        <p:spPr>
          <a:xfrm>
            <a:off x="1475849" y="4221088"/>
            <a:ext cx="1656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Semantic</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xmlns="" val="36990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p:cNvSpPr/>
          <p:nvPr/>
        </p:nvSpPr>
        <p:spPr>
          <a:xfrm>
            <a:off x="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Afgeronde rechthoek 8"/>
          <p:cNvSpPr/>
          <p:nvPr/>
        </p:nvSpPr>
        <p:spPr>
          <a:xfrm>
            <a:off x="1475849" y="3356992"/>
            <a:ext cx="1656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Organisational</a:t>
            </a:r>
          </a:p>
        </p:txBody>
      </p:sp>
      <p:sp>
        <p:nvSpPr>
          <p:cNvPr id="11" name="Afgeronde rechthoek 10"/>
          <p:cNvSpPr/>
          <p:nvPr/>
        </p:nvSpPr>
        <p:spPr>
          <a:xfrm>
            <a:off x="1475849" y="5085184"/>
            <a:ext cx="1656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Technical</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1475849" y="2492896"/>
            <a:ext cx="1656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a:t>
            </a:r>
          </a:p>
        </p:txBody>
      </p:sp>
      <p:sp>
        <p:nvSpPr>
          <p:cNvPr id="23" name="Afgeronde rechthoek 22"/>
          <p:cNvSpPr/>
          <p:nvPr/>
        </p:nvSpPr>
        <p:spPr>
          <a:xfrm>
            <a:off x="1475849" y="4221088"/>
            <a:ext cx="1656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Semantic</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0" name="Afgeronde rechthoek 9"/>
          <p:cNvSpPr/>
          <p:nvPr/>
        </p:nvSpPr>
        <p:spPr>
          <a:xfrm>
            <a:off x="3527841"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12" name="Afgeronde rechthoek 11"/>
          <p:cNvSpPr/>
          <p:nvPr/>
        </p:nvSpPr>
        <p:spPr>
          <a:xfrm>
            <a:off x="3527841"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3" name="Afgeronde rechthoek 12"/>
          <p:cNvSpPr/>
          <p:nvPr/>
        </p:nvSpPr>
        <p:spPr>
          <a:xfrm>
            <a:off x="3527841"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14" name="Afgeronde rechthoek 13"/>
          <p:cNvSpPr/>
          <p:nvPr/>
        </p:nvSpPr>
        <p:spPr>
          <a:xfrm>
            <a:off x="3527841"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15" name="Afgeronde rechthoek 14"/>
          <p:cNvSpPr/>
          <p:nvPr/>
        </p:nvSpPr>
        <p:spPr>
          <a:xfrm>
            <a:off x="3527841"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6" name="Afgeronde rechthoek 15"/>
          <p:cNvSpPr/>
          <p:nvPr/>
        </p:nvSpPr>
        <p:spPr>
          <a:xfrm>
            <a:off x="3527841"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cxnSp>
        <p:nvCxnSpPr>
          <p:cNvPr id="17" name="Rechte verbindingslijn 16"/>
          <p:cNvCxnSpPr>
            <a:stCxn id="9" idx="3"/>
            <a:endCxn id="10" idx="1"/>
          </p:cNvCxnSpPr>
          <p:nvPr/>
        </p:nvCxnSpPr>
        <p:spPr>
          <a:xfrm>
            <a:off x="3131849" y="3554992"/>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a:stCxn id="9" idx="3"/>
            <a:endCxn id="12" idx="1"/>
          </p:cNvCxnSpPr>
          <p:nvPr/>
        </p:nvCxnSpPr>
        <p:spPr>
          <a:xfrm flipV="1">
            <a:off x="3131849" y="3266960"/>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Rechte verbindingslijn 18"/>
          <p:cNvCxnSpPr>
            <a:stCxn id="23" idx="3"/>
            <a:endCxn id="15" idx="1"/>
          </p:cNvCxnSpPr>
          <p:nvPr/>
        </p:nvCxnSpPr>
        <p:spPr>
          <a:xfrm>
            <a:off x="3131849" y="4419088"/>
            <a:ext cx="395992" cy="0"/>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chte verbindingslijn 19"/>
          <p:cNvCxnSpPr>
            <a:stCxn id="11" idx="3"/>
            <a:endCxn id="16" idx="1"/>
          </p:cNvCxnSpPr>
          <p:nvPr/>
        </p:nvCxnSpPr>
        <p:spPr>
          <a:xfrm flipV="1">
            <a:off x="3131849" y="4995152"/>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Rechte verbindingslijn 21"/>
          <p:cNvCxnSpPr>
            <a:stCxn id="11" idx="3"/>
            <a:endCxn id="13" idx="1"/>
          </p:cNvCxnSpPr>
          <p:nvPr/>
        </p:nvCxnSpPr>
        <p:spPr>
          <a:xfrm>
            <a:off x="3131849" y="5283184"/>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chte verbindingslijn 23"/>
          <p:cNvCxnSpPr>
            <a:stCxn id="21" idx="3"/>
            <a:endCxn id="14" idx="1"/>
          </p:cNvCxnSpPr>
          <p:nvPr/>
        </p:nvCxnSpPr>
        <p:spPr>
          <a:xfrm>
            <a:off x="3131849" y="2690896"/>
            <a:ext cx="395992" cy="0"/>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3" name="Afgeronde rechthoek 42"/>
          <p:cNvSpPr/>
          <p:nvPr/>
        </p:nvSpPr>
        <p:spPr>
          <a:xfrm>
            <a:off x="5904464" y="3645024"/>
            <a:ext cx="2844000" cy="39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400" kern="0" dirty="0" err="1" smtClean="0">
                <a:solidFill>
                  <a:srgbClr val="18414C"/>
                </a:solidFill>
                <a:latin typeface="Calibri" pitchFamily="34" charset="0"/>
                <a:cs typeface="Calibri" pitchFamily="34" charset="0"/>
              </a:rPr>
              <a:t>Alignment</a:t>
            </a:r>
            <a:r>
              <a:rPr lang="nl-NL" sz="1400" kern="0" dirty="0" smtClean="0">
                <a:solidFill>
                  <a:srgbClr val="18414C"/>
                </a:solidFill>
                <a:latin typeface="Calibri" pitchFamily="34" charset="0"/>
                <a:cs typeface="Calibri" pitchFamily="34" charset="0"/>
              </a:rPr>
              <a:t> </a:t>
            </a:r>
            <a:r>
              <a:rPr lang="nl-NL" sz="1400" kern="0" smtClean="0">
                <a:solidFill>
                  <a:srgbClr val="18414C"/>
                </a:solidFill>
                <a:latin typeface="Calibri" pitchFamily="34" charset="0"/>
                <a:cs typeface="Calibri" pitchFamily="34" charset="0"/>
              </a:rPr>
              <a:t>of care processes</a:t>
            </a:r>
            <a:endParaRPr lang="nl-NL" sz="1400" kern="0" dirty="0">
              <a:solidFill>
                <a:srgbClr val="18414C"/>
              </a:solidFill>
              <a:latin typeface="Calibri" pitchFamily="34" charset="0"/>
              <a:cs typeface="Calibri" pitchFamily="34" charset="0"/>
            </a:endParaRPr>
          </a:p>
        </p:txBody>
      </p:sp>
      <p:sp>
        <p:nvSpPr>
          <p:cNvPr id="44" name="Afgeronde rechthoek 43"/>
          <p:cNvSpPr/>
          <p:nvPr/>
        </p:nvSpPr>
        <p:spPr>
          <a:xfrm>
            <a:off x="5904464" y="3068960"/>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Collaboration agreements</a:t>
            </a:r>
          </a:p>
        </p:txBody>
      </p:sp>
      <p:sp>
        <p:nvSpPr>
          <p:cNvPr id="45" name="Afgeronde rechthoek 44"/>
          <p:cNvSpPr/>
          <p:nvPr/>
        </p:nvSpPr>
        <p:spPr>
          <a:xfrm>
            <a:off x="5904464" y="4797152"/>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smtClean="0">
                <a:solidFill>
                  <a:srgbClr val="18414C"/>
                </a:solidFill>
                <a:latin typeface="Calibri" pitchFamily="34" charset="0"/>
                <a:cs typeface="Calibri" pitchFamily="34" charset="0"/>
              </a:rPr>
              <a:t>Integration in healthcare systems</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46" name="Afgeronde rechthoek 45"/>
          <p:cNvSpPr/>
          <p:nvPr/>
        </p:nvSpPr>
        <p:spPr>
          <a:xfrm>
            <a:off x="5904464" y="5373216"/>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a:defRPr/>
            </a:pPr>
            <a:r>
              <a:rPr lang="nl-NL" sz="1400" kern="0" smtClean="0">
                <a:solidFill>
                  <a:srgbClr val="18414C"/>
                </a:solidFill>
                <a:latin typeface="Calibri" pitchFamily="34" charset="0"/>
                <a:cs typeface="Calibri" pitchFamily="34" charset="0"/>
              </a:rPr>
              <a:t>Communication protocols</a:t>
            </a:r>
            <a:endParaRPr lang="nl-NL" sz="1400" kern="0" dirty="0">
              <a:solidFill>
                <a:srgbClr val="18414C"/>
              </a:solidFill>
              <a:latin typeface="Calibri" pitchFamily="34" charset="0"/>
              <a:cs typeface="Calibri" pitchFamily="34" charset="0"/>
            </a:endParaRPr>
          </a:p>
        </p:txBody>
      </p:sp>
      <p:sp>
        <p:nvSpPr>
          <p:cNvPr id="47" name="Afgeronde rechthoek 46"/>
          <p:cNvSpPr/>
          <p:nvPr/>
        </p:nvSpPr>
        <p:spPr>
          <a:xfrm>
            <a:off x="5904464" y="2492896"/>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Legal  and regulatory constraints</a:t>
            </a:r>
          </a:p>
        </p:txBody>
      </p:sp>
      <p:sp>
        <p:nvSpPr>
          <p:cNvPr id="48" name="Afgeronde rechthoek 47"/>
          <p:cNvSpPr/>
          <p:nvPr/>
        </p:nvSpPr>
        <p:spPr>
          <a:xfrm>
            <a:off x="5904464" y="4221088"/>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smtClean="0">
                <a:solidFill>
                  <a:srgbClr val="18414C"/>
                </a:solidFill>
                <a:latin typeface="Calibri" pitchFamily="34" charset="0"/>
                <a:cs typeface="Calibri" pitchFamily="34" charset="0"/>
              </a:rPr>
              <a:t>Meaning and format of information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52" name="Afgeronde rechthoek 51"/>
          <p:cNvSpPr/>
          <p:nvPr/>
        </p:nvSpPr>
        <p:spPr>
          <a:xfrm rot="16200000">
            <a:off x="-538206" y="39332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53" name="Afgeronde rechthoek 52"/>
          <p:cNvSpPr/>
          <p:nvPr/>
        </p:nvSpPr>
        <p:spPr>
          <a:xfrm rot="16200000">
            <a:off x="-1044463" y="39332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55" name="Titel 4"/>
          <p:cNvSpPr txBox="1">
            <a:spLocks/>
          </p:cNvSpPr>
          <p:nvPr/>
        </p:nvSpPr>
        <p:spPr>
          <a:xfrm>
            <a:off x="1763688" y="188640"/>
            <a:ext cx="6017808" cy="8640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smtClean="0">
                <a:ln>
                  <a:noFill/>
                </a:ln>
                <a:solidFill>
                  <a:schemeClr val="accent6">
                    <a:lumMod val="75000"/>
                  </a:schemeClr>
                </a:solidFill>
                <a:effectLst/>
                <a:uLnTx/>
                <a:uFillTx/>
                <a:latin typeface="+mj-lt"/>
                <a:ea typeface="+mj-ea"/>
                <a:cs typeface="+mj-cs"/>
              </a:rPr>
              <a:t>eEIF – refined model</a:t>
            </a:r>
            <a:endParaRPr kumimoji="0" lang="en-GB" sz="2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36990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1+#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9" name="Afgeronde rechthoek 78"/>
          <p:cNvSpPr/>
          <p:nvPr/>
        </p:nvSpPr>
        <p:spPr>
          <a:xfrm>
            <a:off x="6516216" y="2349328"/>
            <a:ext cx="2520000" cy="4032000"/>
          </a:xfrm>
          <a:prstGeom prst="roundRect">
            <a:avLst>
              <a:gd name="adj" fmla="val 5583"/>
            </a:avLst>
          </a:prstGeom>
          <a:solidFill>
            <a:srgbClr val="F0EEEC"/>
          </a:solidFill>
          <a:ln w="6350" cap="flat" cmpd="sng" algn="ctr">
            <a:noFill/>
            <a:prstDash val="solid"/>
          </a:ln>
          <a:effectLst/>
          <a:scene3d>
            <a:camera prst="orthographicFront"/>
            <a:lightRig rig="soft" dir="t"/>
          </a:scene3d>
          <a:sp3d/>
        </p:spPr>
        <p:txBody>
          <a:bodyPr lIns="144000" rtlCol="0" anchor="t" anchorCtr="0"/>
          <a:lstStyle/>
          <a:p>
            <a:pPr defTabSz="914400" fontAlgn="auto">
              <a:spcBef>
                <a:spcPts val="0"/>
              </a:spcBef>
              <a:spcAft>
                <a:spcPts val="0"/>
              </a:spcAft>
              <a:defRPr/>
            </a:pPr>
            <a:r>
              <a:rPr lang="en-GB" sz="1200" kern="0" dirty="0" smtClean="0">
                <a:solidFill>
                  <a:srgbClr val="18414C"/>
                </a:solidFill>
                <a:latin typeface="Calibri" pitchFamily="34" charset="0"/>
                <a:cs typeface="Calibri" pitchFamily="34" charset="0"/>
              </a:rPr>
              <a:t>Organisation B</a:t>
            </a:r>
          </a:p>
        </p:txBody>
      </p:sp>
      <p:sp>
        <p:nvSpPr>
          <p:cNvPr id="78" name="Afgeronde rechthoek 77"/>
          <p:cNvSpPr/>
          <p:nvPr/>
        </p:nvSpPr>
        <p:spPr>
          <a:xfrm>
            <a:off x="144016" y="2349328"/>
            <a:ext cx="2520000" cy="4032000"/>
          </a:xfrm>
          <a:prstGeom prst="roundRect">
            <a:avLst>
              <a:gd name="adj" fmla="val 5583"/>
            </a:avLst>
          </a:prstGeom>
          <a:solidFill>
            <a:srgbClr val="F0EEEC"/>
          </a:solidFill>
          <a:ln w="6350" cap="flat" cmpd="sng" algn="ctr">
            <a:noFill/>
            <a:prstDash val="solid"/>
          </a:ln>
          <a:effectLst/>
          <a:scene3d>
            <a:camera prst="orthographicFront"/>
            <a:lightRig rig="soft" dir="t"/>
          </a:scene3d>
          <a:sp3d/>
        </p:spPr>
        <p:txBody>
          <a:bodyPr lIns="144000" rtlCol="0" anchor="t" anchorCtr="0"/>
          <a:lstStyle/>
          <a:p>
            <a:pPr defTabSz="914400" fontAlgn="auto">
              <a:spcBef>
                <a:spcPts val="0"/>
              </a:spcBef>
              <a:spcAft>
                <a:spcPts val="0"/>
              </a:spcAft>
              <a:defRPr/>
            </a:pPr>
            <a:r>
              <a:rPr lang="en-GB" sz="1200" kern="0" dirty="0" smtClean="0">
                <a:solidFill>
                  <a:srgbClr val="18414C"/>
                </a:solidFill>
                <a:latin typeface="Calibri" pitchFamily="34" charset="0"/>
                <a:cs typeface="Calibri" pitchFamily="34" charset="0"/>
              </a:rPr>
              <a:t>Organisation A</a:t>
            </a:r>
          </a:p>
        </p:txBody>
      </p:sp>
      <p:sp>
        <p:nvSpPr>
          <p:cNvPr id="8" name="Afgeronde rechthoek 7"/>
          <p:cNvSpPr/>
          <p:nvPr/>
        </p:nvSpPr>
        <p:spPr>
          <a:xfrm>
            <a:off x="323528" y="4005512"/>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9" name="Afgeronde rechthoek 8"/>
          <p:cNvSpPr/>
          <p:nvPr/>
        </p:nvSpPr>
        <p:spPr>
          <a:xfrm>
            <a:off x="323528" y="3429448"/>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1" name="Afgeronde rechthoek 10"/>
          <p:cNvSpPr/>
          <p:nvPr/>
        </p:nvSpPr>
        <p:spPr>
          <a:xfrm>
            <a:off x="323528" y="5733704"/>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323528" y="2853384"/>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3" name="Afgeronde rechthoek 22"/>
          <p:cNvSpPr/>
          <p:nvPr/>
        </p:nvSpPr>
        <p:spPr>
          <a:xfrm>
            <a:off x="323528" y="4581576"/>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20" name="Afgeronde rechthoek 19"/>
          <p:cNvSpPr/>
          <p:nvPr/>
        </p:nvSpPr>
        <p:spPr>
          <a:xfrm>
            <a:off x="323528" y="5157640"/>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13" name="Titre 2"/>
          <p:cNvSpPr>
            <a:spLocks noGrp="1"/>
          </p:cNvSpPr>
          <p:nvPr>
            <p:ph type="title"/>
          </p:nvPr>
        </p:nvSpPr>
        <p:spPr>
          <a:xfrm>
            <a:off x="2156261" y="239462"/>
            <a:ext cx="4831478" cy="720000"/>
          </a:xfrm>
        </p:spPr>
        <p:txBody>
          <a:bodyPr>
            <a:normAutofit fontScale="90000"/>
          </a:bodyPr>
          <a:lstStyle/>
          <a:p>
            <a:r>
              <a:rPr lang="en-GB" sz="2400" dirty="0" smtClean="0">
                <a:solidFill>
                  <a:schemeClr val="accent6">
                    <a:lumMod val="75000"/>
                  </a:schemeClr>
                </a:solidFill>
              </a:rPr>
              <a:t>Interoperability means</a:t>
            </a:r>
            <a:r>
              <a:rPr lang="en-GB" sz="2400" smtClean="0">
                <a:solidFill>
                  <a:schemeClr val="accent6">
                    <a:lumMod val="75000"/>
                  </a:schemeClr>
                </a:solidFill>
              </a:rPr>
              <a:t/>
            </a:r>
            <a:br>
              <a:rPr lang="en-GB" sz="2400" smtClean="0">
                <a:solidFill>
                  <a:schemeClr val="accent6">
                    <a:lumMod val="75000"/>
                  </a:schemeClr>
                </a:solidFill>
              </a:rPr>
            </a:br>
            <a:r>
              <a:rPr lang="en-GB" sz="2400" smtClean="0">
                <a:solidFill>
                  <a:schemeClr val="accent6">
                    <a:lumMod val="75000"/>
                  </a:schemeClr>
                </a:solidFill>
              </a:rPr>
              <a:t>alignment on </a:t>
            </a:r>
            <a:r>
              <a:rPr lang="en-GB" sz="2400" dirty="0" smtClean="0">
                <a:solidFill>
                  <a:schemeClr val="accent6">
                    <a:lumMod val="75000"/>
                  </a:schemeClr>
                </a:solidFill>
              </a:rPr>
              <a:t>different levels</a:t>
            </a:r>
            <a:endParaRPr lang="en-GB" sz="2400" dirty="0">
              <a:solidFill>
                <a:schemeClr val="accent6">
                  <a:lumMod val="75000"/>
                </a:schemeClr>
              </a:solidFill>
            </a:endParaRPr>
          </a:p>
        </p:txBody>
      </p:sp>
      <p:sp>
        <p:nvSpPr>
          <p:cNvPr id="14" name="TitelPresentatie"/>
          <p:cNvSpPr txBox="1">
            <a:spLocks/>
          </p:cNvSpPr>
          <p:nvPr/>
        </p:nvSpPr>
        <p:spPr>
          <a:xfrm>
            <a:off x="467544" y="1412776"/>
            <a:ext cx="5688632" cy="432048"/>
          </a:xfrm>
          <a:prstGeom prst="rect">
            <a:avLst/>
          </a:prstGeom>
        </p:spPr>
        <p:txBody>
          <a:bodyPr vert="horz" lIns="91440" tIns="45720" rIns="91440" bIns="45720" rtlCol="0" anchor="t" anchorCtr="0">
            <a:noAutofit/>
          </a:bodyPr>
          <a:lstStyle/>
          <a:p>
            <a:pPr marL="180975" marR="0" lvl="0" indent="-180975" defTabSz="914400" rtl="0" eaLnBrk="1" fontAlgn="auto" latinLnBrk="0" hangingPunct="1">
              <a:lnSpc>
                <a:spcPct val="100000"/>
              </a:lnSpc>
              <a:spcBef>
                <a:spcPct val="0"/>
              </a:spcBef>
              <a:spcAft>
                <a:spcPts val="0"/>
              </a:spcAft>
              <a:buClrTx/>
              <a:buSzTx/>
              <a:tabLst/>
              <a:defRPr/>
            </a:pPr>
            <a:r>
              <a:rPr lang="en-US" sz="2000" smtClean="0">
                <a:solidFill>
                  <a:schemeClr val="accent1">
                    <a:lumMod val="50000"/>
                  </a:schemeClr>
                </a:solidFill>
                <a:latin typeface="+mj-lt"/>
                <a:ea typeface="+mj-ea"/>
                <a:cs typeface="+mj-cs"/>
              </a:rPr>
              <a:t>Interoperability between organisations</a:t>
            </a:r>
            <a:endParaRPr lang="en-US" sz="2000" dirty="0" smtClean="0">
              <a:solidFill>
                <a:schemeClr val="accent1">
                  <a:lumMod val="50000"/>
                </a:schemeClr>
              </a:solidFill>
            </a:endParaRPr>
          </a:p>
        </p:txBody>
      </p:sp>
      <p:sp>
        <p:nvSpPr>
          <p:cNvPr id="15" name="Afgeronde rechthoek 14"/>
          <p:cNvSpPr/>
          <p:nvPr/>
        </p:nvSpPr>
        <p:spPr>
          <a:xfrm>
            <a:off x="6696472" y="4005512"/>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16" name="Afgeronde rechthoek 15"/>
          <p:cNvSpPr/>
          <p:nvPr/>
        </p:nvSpPr>
        <p:spPr>
          <a:xfrm>
            <a:off x="6696472" y="3429448"/>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7" name="Afgeronde rechthoek 16"/>
          <p:cNvSpPr/>
          <p:nvPr/>
        </p:nvSpPr>
        <p:spPr>
          <a:xfrm>
            <a:off x="6696472" y="5733704"/>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18" name="Afgeronde rechthoek 17"/>
          <p:cNvSpPr/>
          <p:nvPr/>
        </p:nvSpPr>
        <p:spPr>
          <a:xfrm>
            <a:off x="6696472" y="2853384"/>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22" name="Afgeronde rechthoek 21"/>
          <p:cNvSpPr/>
          <p:nvPr/>
        </p:nvSpPr>
        <p:spPr>
          <a:xfrm>
            <a:off x="6696472" y="4581576"/>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27" name="Afgeronde rechthoek 26"/>
          <p:cNvSpPr/>
          <p:nvPr/>
        </p:nvSpPr>
        <p:spPr>
          <a:xfrm>
            <a:off x="6696472" y="5157640"/>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28" name="Afgeronde rechthoek 27"/>
          <p:cNvSpPr/>
          <p:nvPr/>
        </p:nvSpPr>
        <p:spPr>
          <a:xfrm>
            <a:off x="2867254" y="4005512"/>
            <a:ext cx="3420000" cy="39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400" kern="0" dirty="0" err="1" smtClean="0">
                <a:solidFill>
                  <a:srgbClr val="18414C"/>
                </a:solidFill>
                <a:latin typeface="Calibri" pitchFamily="34" charset="0"/>
                <a:cs typeface="Calibri" pitchFamily="34" charset="0"/>
              </a:rPr>
              <a:t>Alignment</a:t>
            </a:r>
            <a:r>
              <a:rPr lang="nl-NL" sz="1400" kern="0" dirty="0" smtClean="0">
                <a:solidFill>
                  <a:srgbClr val="18414C"/>
                </a:solidFill>
                <a:latin typeface="Calibri" pitchFamily="34" charset="0"/>
                <a:cs typeface="Calibri" pitchFamily="34" charset="0"/>
              </a:rPr>
              <a:t> of care </a:t>
            </a:r>
            <a:r>
              <a:rPr lang="nl-NL" sz="1400" kern="0" dirty="0" err="1" smtClean="0">
                <a:solidFill>
                  <a:srgbClr val="18414C"/>
                </a:solidFill>
                <a:latin typeface="Calibri" pitchFamily="34" charset="0"/>
                <a:cs typeface="Calibri" pitchFamily="34" charset="0"/>
              </a:rPr>
              <a:t>processes</a:t>
            </a:r>
            <a:r>
              <a:rPr lang="nl-NL" sz="1400" kern="0" dirty="0" smtClean="0">
                <a:solidFill>
                  <a:srgbClr val="18414C"/>
                </a:solidFill>
                <a:latin typeface="Calibri" pitchFamily="34" charset="0"/>
                <a:cs typeface="Calibri" pitchFamily="34" charset="0"/>
              </a:rPr>
              <a:t> and </a:t>
            </a:r>
            <a:r>
              <a:rPr lang="nl-NL" sz="1400" kern="0" dirty="0" err="1" smtClean="0">
                <a:solidFill>
                  <a:srgbClr val="18414C"/>
                </a:solidFill>
                <a:latin typeface="Calibri" pitchFamily="34" charset="0"/>
                <a:cs typeface="Calibri" pitchFamily="34" charset="0"/>
              </a:rPr>
              <a:t>workflows</a:t>
            </a:r>
            <a:endParaRPr lang="nl-NL" sz="1400" kern="0" dirty="0">
              <a:solidFill>
                <a:srgbClr val="18414C"/>
              </a:solidFill>
              <a:latin typeface="Calibri" pitchFamily="34" charset="0"/>
              <a:cs typeface="Calibri" pitchFamily="34" charset="0"/>
            </a:endParaRPr>
          </a:p>
        </p:txBody>
      </p:sp>
      <p:sp>
        <p:nvSpPr>
          <p:cNvPr id="29" name="Afgeronde rechthoek 28"/>
          <p:cNvSpPr/>
          <p:nvPr/>
        </p:nvSpPr>
        <p:spPr>
          <a:xfrm>
            <a:off x="2867254" y="3429448"/>
            <a:ext cx="3420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Collaboration agreements</a:t>
            </a:r>
          </a:p>
        </p:txBody>
      </p:sp>
      <p:sp>
        <p:nvSpPr>
          <p:cNvPr id="30" name="Afgeronde rechthoek 29"/>
          <p:cNvSpPr/>
          <p:nvPr/>
        </p:nvSpPr>
        <p:spPr>
          <a:xfrm>
            <a:off x="2867254" y="5157640"/>
            <a:ext cx="3420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smtClean="0">
                <a:solidFill>
                  <a:srgbClr val="18414C"/>
                </a:solidFill>
                <a:latin typeface="Calibri" pitchFamily="34" charset="0"/>
                <a:cs typeface="Calibri" pitchFamily="34" charset="0"/>
              </a:rPr>
              <a:t>Integration in healthcare applications</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31" name="Afgeronde rechthoek 30"/>
          <p:cNvSpPr/>
          <p:nvPr/>
        </p:nvSpPr>
        <p:spPr>
          <a:xfrm>
            <a:off x="2867254" y="5733704"/>
            <a:ext cx="3420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400" kern="0" smtClean="0">
                <a:solidFill>
                  <a:srgbClr val="18414C"/>
                </a:solidFill>
                <a:latin typeface="Calibri" pitchFamily="34" charset="0"/>
                <a:cs typeface="Calibri" pitchFamily="34" charset="0"/>
              </a:rPr>
              <a:t>Communication- and network protocols</a:t>
            </a:r>
            <a:endParaRPr lang="nl-NL" sz="1400" kern="0" dirty="0">
              <a:solidFill>
                <a:srgbClr val="18414C"/>
              </a:solidFill>
              <a:latin typeface="Calibri" pitchFamily="34" charset="0"/>
              <a:cs typeface="Calibri" pitchFamily="34" charset="0"/>
            </a:endParaRPr>
          </a:p>
        </p:txBody>
      </p:sp>
      <p:sp>
        <p:nvSpPr>
          <p:cNvPr id="32" name="Afgeronde rechthoek 31"/>
          <p:cNvSpPr/>
          <p:nvPr/>
        </p:nvSpPr>
        <p:spPr>
          <a:xfrm>
            <a:off x="2867254" y="2853384"/>
            <a:ext cx="3420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en-GB" sz="1400" kern="0" smtClean="0">
                <a:solidFill>
                  <a:srgbClr val="18414C"/>
                </a:solidFill>
                <a:latin typeface="Calibri" pitchFamily="34" charset="0"/>
                <a:cs typeface="Calibri" pitchFamily="34" charset="0"/>
              </a:rPr>
              <a:t>Compatible legislation and regulations</a:t>
            </a:r>
          </a:p>
        </p:txBody>
      </p:sp>
      <p:sp>
        <p:nvSpPr>
          <p:cNvPr id="33" name="Afgeronde rechthoek 32"/>
          <p:cNvSpPr/>
          <p:nvPr/>
        </p:nvSpPr>
        <p:spPr>
          <a:xfrm>
            <a:off x="2867254" y="4581576"/>
            <a:ext cx="3420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400" kern="0" dirty="0" smtClean="0">
                <a:solidFill>
                  <a:srgbClr val="18414C"/>
                </a:solidFill>
                <a:latin typeface="Calibri" pitchFamily="34" charset="0"/>
                <a:cs typeface="Calibri" pitchFamily="34" charset="0"/>
              </a:rPr>
              <a:t>Datamodel, </a:t>
            </a:r>
            <a:r>
              <a:rPr lang="nl-NL" sz="1400" kern="0" dirty="0" err="1" smtClean="0">
                <a:solidFill>
                  <a:srgbClr val="18414C"/>
                </a:solidFill>
                <a:latin typeface="Calibri" pitchFamily="34" charset="0"/>
                <a:cs typeface="Calibri" pitchFamily="34" charset="0"/>
              </a:rPr>
              <a:t>terminologies</a:t>
            </a:r>
            <a:r>
              <a:rPr lang="nl-NL" sz="1400" kern="0" dirty="0" smtClean="0">
                <a:solidFill>
                  <a:srgbClr val="18414C"/>
                </a:solidFill>
                <a:latin typeface="Calibri" pitchFamily="34" charset="0"/>
                <a:cs typeface="Calibri" pitchFamily="34" charset="0"/>
              </a:rPr>
              <a:t>, </a:t>
            </a:r>
            <a:r>
              <a:rPr lang="nl-NL" sz="1400" kern="0" dirty="0" err="1" smtClean="0">
                <a:solidFill>
                  <a:srgbClr val="18414C"/>
                </a:solidFill>
                <a:latin typeface="Calibri" pitchFamily="34" charset="0"/>
                <a:cs typeface="Calibri" pitchFamily="34" charset="0"/>
              </a:rPr>
              <a:t>formatting</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cxnSp>
        <p:nvCxnSpPr>
          <p:cNvPr id="34" name="Rechte verbindingslijn met pijl 33"/>
          <p:cNvCxnSpPr>
            <a:stCxn id="32" idx="1"/>
            <a:endCxn id="21" idx="3"/>
          </p:cNvCxnSpPr>
          <p:nvPr/>
        </p:nvCxnSpPr>
        <p:spPr>
          <a:xfrm flipH="1">
            <a:off x="2447528" y="3051384"/>
            <a:ext cx="41972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29" idx="1"/>
            <a:endCxn id="9" idx="3"/>
          </p:cNvCxnSpPr>
          <p:nvPr/>
        </p:nvCxnSpPr>
        <p:spPr>
          <a:xfrm flipH="1">
            <a:off x="2447528" y="3627448"/>
            <a:ext cx="41972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28" idx="1"/>
            <a:endCxn id="8" idx="3"/>
          </p:cNvCxnSpPr>
          <p:nvPr/>
        </p:nvCxnSpPr>
        <p:spPr>
          <a:xfrm flipH="1">
            <a:off x="2447528" y="4203512"/>
            <a:ext cx="41972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a:stCxn id="33" idx="1"/>
            <a:endCxn id="23" idx="3"/>
          </p:cNvCxnSpPr>
          <p:nvPr/>
        </p:nvCxnSpPr>
        <p:spPr>
          <a:xfrm flipH="1">
            <a:off x="2447528" y="4779576"/>
            <a:ext cx="41972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30" idx="1"/>
            <a:endCxn id="20" idx="3"/>
          </p:cNvCxnSpPr>
          <p:nvPr/>
        </p:nvCxnSpPr>
        <p:spPr>
          <a:xfrm flipH="1">
            <a:off x="2447528" y="5355640"/>
            <a:ext cx="41972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a:stCxn id="31" idx="1"/>
            <a:endCxn id="11" idx="3"/>
          </p:cNvCxnSpPr>
          <p:nvPr/>
        </p:nvCxnSpPr>
        <p:spPr>
          <a:xfrm flipH="1">
            <a:off x="2447528" y="5931704"/>
            <a:ext cx="419726"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6" name="Rechte verbindingslijn met pijl 55"/>
          <p:cNvCxnSpPr>
            <a:stCxn id="32" idx="3"/>
            <a:endCxn id="18" idx="1"/>
          </p:cNvCxnSpPr>
          <p:nvPr/>
        </p:nvCxnSpPr>
        <p:spPr>
          <a:xfrm>
            <a:off x="6287254" y="3051384"/>
            <a:ext cx="396000"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9" name="Rechte verbindingslijn met pijl 58"/>
          <p:cNvCxnSpPr>
            <a:stCxn id="29" idx="3"/>
            <a:endCxn id="16" idx="1"/>
          </p:cNvCxnSpPr>
          <p:nvPr/>
        </p:nvCxnSpPr>
        <p:spPr>
          <a:xfrm>
            <a:off x="6287254" y="3627448"/>
            <a:ext cx="396000"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4" name="Rechte verbindingslijn met pijl 63"/>
          <p:cNvCxnSpPr>
            <a:stCxn id="28" idx="3"/>
            <a:endCxn id="15" idx="1"/>
          </p:cNvCxnSpPr>
          <p:nvPr/>
        </p:nvCxnSpPr>
        <p:spPr>
          <a:xfrm>
            <a:off x="6287254" y="4203512"/>
            <a:ext cx="396000"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7" name="Rechte verbindingslijn met pijl 66"/>
          <p:cNvCxnSpPr>
            <a:stCxn id="33" idx="3"/>
            <a:endCxn id="22" idx="1"/>
          </p:cNvCxnSpPr>
          <p:nvPr/>
        </p:nvCxnSpPr>
        <p:spPr>
          <a:xfrm>
            <a:off x="6287254" y="4779576"/>
            <a:ext cx="396000"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0" name="Rechte verbindingslijn met pijl 69"/>
          <p:cNvCxnSpPr>
            <a:stCxn id="30" idx="3"/>
            <a:endCxn id="27" idx="1"/>
          </p:cNvCxnSpPr>
          <p:nvPr/>
        </p:nvCxnSpPr>
        <p:spPr>
          <a:xfrm>
            <a:off x="6287254" y="5355640"/>
            <a:ext cx="396000"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3" name="Rechte verbindingslijn met pijl 72"/>
          <p:cNvCxnSpPr>
            <a:stCxn id="31" idx="3"/>
            <a:endCxn id="17" idx="1"/>
          </p:cNvCxnSpPr>
          <p:nvPr/>
        </p:nvCxnSpPr>
        <p:spPr>
          <a:xfrm>
            <a:off x="6287254" y="5931704"/>
            <a:ext cx="396000" cy="0"/>
          </a:xfrm>
          <a:prstGeom prst="straightConnector1">
            <a:avLst/>
          </a:prstGeom>
          <a:ln w="127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9945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p:cNvSpPr/>
          <p:nvPr/>
        </p:nvSpPr>
        <p:spPr>
          <a:xfrm>
            <a:off x="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Afgeronde rechthoek 8"/>
          <p:cNvSpPr/>
          <p:nvPr/>
        </p:nvSpPr>
        <p:spPr>
          <a:xfrm>
            <a:off x="1475849" y="3356992"/>
            <a:ext cx="1656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Organisational</a:t>
            </a:r>
          </a:p>
        </p:txBody>
      </p:sp>
      <p:sp>
        <p:nvSpPr>
          <p:cNvPr id="11" name="Afgeronde rechthoek 10"/>
          <p:cNvSpPr/>
          <p:nvPr/>
        </p:nvSpPr>
        <p:spPr>
          <a:xfrm>
            <a:off x="1475849" y="5085184"/>
            <a:ext cx="1656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Technical</a:t>
            </a:r>
            <a:endParaRPr lang="nl-NL" sz="1600" kern="0">
              <a:solidFill>
                <a:srgbClr val="18414C"/>
              </a:solidFill>
              <a:latin typeface="Calibri" pitchFamily="34" charset="0"/>
              <a:cs typeface="Calibri" pitchFamily="34" charset="0"/>
            </a:endParaRPr>
          </a:p>
        </p:txBody>
      </p:sp>
      <p:sp>
        <p:nvSpPr>
          <p:cNvPr id="21" name="Afgeronde rechthoek 20"/>
          <p:cNvSpPr/>
          <p:nvPr/>
        </p:nvSpPr>
        <p:spPr>
          <a:xfrm>
            <a:off x="1475849" y="2492896"/>
            <a:ext cx="1656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a:t>
            </a:r>
          </a:p>
        </p:txBody>
      </p:sp>
      <p:sp>
        <p:nvSpPr>
          <p:cNvPr id="23" name="Afgeronde rechthoek 22"/>
          <p:cNvSpPr/>
          <p:nvPr/>
        </p:nvSpPr>
        <p:spPr>
          <a:xfrm>
            <a:off x="1475849" y="4221088"/>
            <a:ext cx="1656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Semantic</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0" name="Afgeronde rechthoek 9"/>
          <p:cNvSpPr/>
          <p:nvPr/>
        </p:nvSpPr>
        <p:spPr>
          <a:xfrm>
            <a:off x="3527841"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12" name="Afgeronde rechthoek 11"/>
          <p:cNvSpPr/>
          <p:nvPr/>
        </p:nvSpPr>
        <p:spPr>
          <a:xfrm>
            <a:off x="3527841"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3" name="Afgeronde rechthoek 12"/>
          <p:cNvSpPr/>
          <p:nvPr/>
        </p:nvSpPr>
        <p:spPr>
          <a:xfrm>
            <a:off x="3527841"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14" name="Afgeronde rechthoek 13"/>
          <p:cNvSpPr/>
          <p:nvPr/>
        </p:nvSpPr>
        <p:spPr>
          <a:xfrm>
            <a:off x="3527841"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15" name="Afgeronde rechthoek 14"/>
          <p:cNvSpPr/>
          <p:nvPr/>
        </p:nvSpPr>
        <p:spPr>
          <a:xfrm>
            <a:off x="3527841"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6" name="Afgeronde rechthoek 15"/>
          <p:cNvSpPr/>
          <p:nvPr/>
        </p:nvSpPr>
        <p:spPr>
          <a:xfrm>
            <a:off x="3527841"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cxnSp>
        <p:nvCxnSpPr>
          <p:cNvPr id="17" name="Rechte verbindingslijn 16"/>
          <p:cNvCxnSpPr>
            <a:stCxn id="9" idx="3"/>
            <a:endCxn id="10" idx="1"/>
          </p:cNvCxnSpPr>
          <p:nvPr/>
        </p:nvCxnSpPr>
        <p:spPr>
          <a:xfrm>
            <a:off x="3131849" y="3554992"/>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a:stCxn id="9" idx="3"/>
            <a:endCxn id="12" idx="1"/>
          </p:cNvCxnSpPr>
          <p:nvPr/>
        </p:nvCxnSpPr>
        <p:spPr>
          <a:xfrm flipV="1">
            <a:off x="3131849" y="3266960"/>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Rechte verbindingslijn 18"/>
          <p:cNvCxnSpPr>
            <a:stCxn id="23" idx="3"/>
            <a:endCxn id="15" idx="1"/>
          </p:cNvCxnSpPr>
          <p:nvPr/>
        </p:nvCxnSpPr>
        <p:spPr>
          <a:xfrm>
            <a:off x="3131849" y="4419088"/>
            <a:ext cx="395992" cy="0"/>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chte verbindingslijn 19"/>
          <p:cNvCxnSpPr>
            <a:stCxn id="11" idx="3"/>
            <a:endCxn id="16" idx="1"/>
          </p:cNvCxnSpPr>
          <p:nvPr/>
        </p:nvCxnSpPr>
        <p:spPr>
          <a:xfrm flipV="1">
            <a:off x="3131849" y="4995152"/>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Rechte verbindingslijn 21"/>
          <p:cNvCxnSpPr>
            <a:stCxn id="11" idx="3"/>
            <a:endCxn id="13" idx="1"/>
          </p:cNvCxnSpPr>
          <p:nvPr/>
        </p:nvCxnSpPr>
        <p:spPr>
          <a:xfrm>
            <a:off x="3131849" y="5283184"/>
            <a:ext cx="395992" cy="288032"/>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chte verbindingslijn 23"/>
          <p:cNvCxnSpPr>
            <a:stCxn id="21" idx="3"/>
            <a:endCxn id="14" idx="1"/>
          </p:cNvCxnSpPr>
          <p:nvPr/>
        </p:nvCxnSpPr>
        <p:spPr>
          <a:xfrm>
            <a:off x="3131849" y="2690896"/>
            <a:ext cx="395992" cy="0"/>
          </a:xfrm>
          <a:prstGeom prst="line">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2" name="Afgeronde rechthoek 51"/>
          <p:cNvSpPr/>
          <p:nvPr/>
        </p:nvSpPr>
        <p:spPr>
          <a:xfrm rot="16200000">
            <a:off x="-538206" y="39332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53" name="Afgeronde rechthoek 52"/>
          <p:cNvSpPr/>
          <p:nvPr/>
        </p:nvSpPr>
        <p:spPr>
          <a:xfrm rot="16200000">
            <a:off x="-1044463" y="39332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55" name="Titel 4"/>
          <p:cNvSpPr txBox="1">
            <a:spLocks/>
          </p:cNvSpPr>
          <p:nvPr/>
        </p:nvSpPr>
        <p:spPr>
          <a:xfrm>
            <a:off x="1763688" y="188640"/>
            <a:ext cx="6017808" cy="8640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smtClean="0">
                <a:ln>
                  <a:noFill/>
                </a:ln>
                <a:solidFill>
                  <a:schemeClr val="accent6">
                    <a:lumMod val="75000"/>
                  </a:schemeClr>
                </a:solidFill>
                <a:effectLst/>
                <a:uLnTx/>
                <a:uFillTx/>
                <a:latin typeface="+mj-lt"/>
                <a:ea typeface="+mj-ea"/>
                <a:cs typeface="+mj-cs"/>
              </a:rPr>
              <a:t>eEIF – stakeholders</a:t>
            </a:r>
            <a:endParaRPr kumimoji="0" lang="nl-NL" sz="2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28" name="Afgeronde rechthoek 27"/>
          <p:cNvSpPr/>
          <p:nvPr/>
        </p:nvSpPr>
        <p:spPr>
          <a:xfrm>
            <a:off x="5916706" y="3049867"/>
            <a:ext cx="1404000" cy="504056"/>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Policy makers</a:t>
            </a:r>
            <a:endParaRPr lang="nl-NL" sz="1200" kern="0" dirty="0" smtClean="0">
              <a:solidFill>
                <a:srgbClr val="18414C"/>
              </a:solidFill>
              <a:latin typeface="Calibri" pitchFamily="34" charset="0"/>
              <a:cs typeface="Calibri" pitchFamily="34" charset="0"/>
            </a:endParaRPr>
          </a:p>
        </p:txBody>
      </p:sp>
      <p:sp>
        <p:nvSpPr>
          <p:cNvPr id="29" name="Afgeronde rechthoek 28"/>
          <p:cNvSpPr/>
          <p:nvPr/>
        </p:nvSpPr>
        <p:spPr>
          <a:xfrm>
            <a:off x="7467568" y="3481345"/>
            <a:ext cx="1404000" cy="111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professionals</a:t>
            </a:r>
            <a:endParaRPr lang="nl-NL" sz="1200" kern="0" dirty="0">
              <a:solidFill>
                <a:srgbClr val="18414C"/>
              </a:solidFill>
              <a:latin typeface="Calibri" pitchFamily="34" charset="0"/>
              <a:cs typeface="Calibri" pitchFamily="34" charset="0"/>
            </a:endParaRPr>
          </a:p>
        </p:txBody>
      </p:sp>
      <p:sp>
        <p:nvSpPr>
          <p:cNvPr id="30" name="Afgeronde rechthoek 29"/>
          <p:cNvSpPr/>
          <p:nvPr/>
        </p:nvSpPr>
        <p:spPr>
          <a:xfrm>
            <a:off x="5930284" y="4441465"/>
            <a:ext cx="1404000" cy="504056"/>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err="1" smtClean="0">
                <a:solidFill>
                  <a:srgbClr val="18414C"/>
                </a:solidFill>
                <a:latin typeface="Calibri" pitchFamily="34" charset="0"/>
                <a:cs typeface="Calibri" pitchFamily="34" charset="0"/>
              </a:rPr>
              <a:t>Information</a:t>
            </a:r>
            <a:r>
              <a:rPr lang="nl-NL" sz="1200" kern="0" smtClean="0">
                <a:solidFill>
                  <a:srgbClr val="18414C"/>
                </a:solidFill>
                <a:latin typeface="Calibri" pitchFamily="34" charset="0"/>
                <a:cs typeface="Calibri" pitchFamily="34" charset="0"/>
              </a:rPr>
              <a:t> analysts, coders</a:t>
            </a:r>
            <a:endParaRPr lang="nl-NL" sz="1200" kern="0" dirty="0">
              <a:solidFill>
                <a:srgbClr val="18414C"/>
              </a:solidFill>
              <a:latin typeface="Calibri" pitchFamily="34" charset="0"/>
              <a:cs typeface="Calibri" pitchFamily="34" charset="0"/>
            </a:endParaRPr>
          </a:p>
        </p:txBody>
      </p:sp>
      <p:sp>
        <p:nvSpPr>
          <p:cNvPr id="31" name="Afgeronde rechthoek 30"/>
          <p:cNvSpPr/>
          <p:nvPr/>
        </p:nvSpPr>
        <p:spPr>
          <a:xfrm>
            <a:off x="7467568" y="2479503"/>
            <a:ext cx="1404000" cy="930404"/>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Healthcare managers</a:t>
            </a:r>
            <a:endParaRPr lang="nl-NL" sz="1200" kern="0" dirty="0">
              <a:solidFill>
                <a:srgbClr val="18414C"/>
              </a:solidFill>
              <a:latin typeface="Calibri" pitchFamily="34" charset="0"/>
              <a:cs typeface="Calibri" pitchFamily="34" charset="0"/>
            </a:endParaRPr>
          </a:p>
        </p:txBody>
      </p:sp>
      <p:sp>
        <p:nvSpPr>
          <p:cNvPr id="32" name="Afgeronde rechthoek 31"/>
          <p:cNvSpPr/>
          <p:nvPr/>
        </p:nvSpPr>
        <p:spPr>
          <a:xfrm>
            <a:off x="5916706" y="5030123"/>
            <a:ext cx="1404000" cy="707742"/>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architects</a:t>
            </a:r>
            <a:endParaRPr lang="nl-NL" sz="1200" kern="0" dirty="0">
              <a:solidFill>
                <a:srgbClr val="18414C"/>
              </a:solidFill>
              <a:latin typeface="Calibri" pitchFamily="34" charset="0"/>
              <a:cs typeface="Calibri" pitchFamily="34" charset="0"/>
            </a:endParaRPr>
          </a:p>
        </p:txBody>
      </p:sp>
      <p:sp>
        <p:nvSpPr>
          <p:cNvPr id="33" name="Afgeronde rechthoek 32"/>
          <p:cNvSpPr/>
          <p:nvPr/>
        </p:nvSpPr>
        <p:spPr>
          <a:xfrm>
            <a:off x="5916706" y="2479503"/>
            <a:ext cx="1404000" cy="504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Regulators and advisors</a:t>
            </a:r>
            <a:endParaRPr lang="nl-NL" sz="1200" kern="0" dirty="0" smtClean="0">
              <a:solidFill>
                <a:srgbClr val="18414C"/>
              </a:solidFill>
              <a:latin typeface="Calibri" pitchFamily="34" charset="0"/>
              <a:cs typeface="Calibri" pitchFamily="34" charset="0"/>
            </a:endParaRPr>
          </a:p>
        </p:txBody>
      </p:sp>
      <p:sp>
        <p:nvSpPr>
          <p:cNvPr id="34" name="Afgeronde rechthoek 33"/>
          <p:cNvSpPr/>
          <p:nvPr/>
        </p:nvSpPr>
        <p:spPr>
          <a:xfrm>
            <a:off x="7467568" y="4659159"/>
            <a:ext cx="1404000" cy="1055004"/>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System engineers</a:t>
            </a:r>
            <a:endParaRPr lang="nl-NL" sz="1200" kern="0" dirty="0">
              <a:solidFill>
                <a:srgbClr val="18414C"/>
              </a:solidFill>
              <a:latin typeface="Calibri" pitchFamily="34" charset="0"/>
              <a:cs typeface="Calibri" pitchFamily="34" charset="0"/>
            </a:endParaRPr>
          </a:p>
        </p:txBody>
      </p:sp>
      <p:sp>
        <p:nvSpPr>
          <p:cNvPr id="35" name="Afgeronde rechthoek 34"/>
          <p:cNvSpPr/>
          <p:nvPr/>
        </p:nvSpPr>
        <p:spPr>
          <a:xfrm>
            <a:off x="5916706" y="3625931"/>
            <a:ext cx="1404000" cy="720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t" anchorCtr="0"/>
          <a:lstStyle/>
          <a:p>
            <a:pPr>
              <a:defRPr/>
            </a:pPr>
            <a:r>
              <a:rPr lang="nl-NL" sz="1200" kern="0" smtClean="0">
                <a:solidFill>
                  <a:srgbClr val="18414C"/>
                </a:solidFill>
                <a:latin typeface="Calibri" pitchFamily="34" charset="0"/>
                <a:cs typeface="Calibri" pitchFamily="34" charset="0"/>
              </a:rPr>
              <a:t>Information architects, business analysts</a:t>
            </a:r>
            <a:endParaRPr lang="nl-NL" sz="1200" kern="0" dirty="0">
              <a:solidFill>
                <a:srgbClr val="18414C"/>
              </a:solidFill>
              <a:latin typeface="Calibri" pitchFamily="34" charset="0"/>
              <a:cs typeface="Calibri" pitchFamily="34" charset="0"/>
            </a:endParaRPr>
          </a:p>
        </p:txBody>
      </p:sp>
    </p:spTree>
    <p:extLst>
      <p:ext uri="{BB962C8B-B14F-4D97-AF65-F5344CB8AC3E}">
        <p14:creationId xmlns:p14="http://schemas.microsoft.com/office/powerpoint/2010/main" xmlns="" val="3699090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p:cNvSpPr/>
          <p:nvPr/>
        </p:nvSpPr>
        <p:spPr>
          <a:xfrm>
            <a:off x="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Afgeronde rechthoek 9"/>
          <p:cNvSpPr/>
          <p:nvPr/>
        </p:nvSpPr>
        <p:spPr>
          <a:xfrm>
            <a:off x="3527841"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12" name="Afgeronde rechthoek 11"/>
          <p:cNvSpPr/>
          <p:nvPr/>
        </p:nvSpPr>
        <p:spPr>
          <a:xfrm>
            <a:off x="3527841"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3" name="Afgeronde rechthoek 12"/>
          <p:cNvSpPr/>
          <p:nvPr/>
        </p:nvSpPr>
        <p:spPr>
          <a:xfrm>
            <a:off x="3527841"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14" name="Afgeronde rechthoek 13"/>
          <p:cNvSpPr/>
          <p:nvPr/>
        </p:nvSpPr>
        <p:spPr>
          <a:xfrm>
            <a:off x="3527841"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15" name="Afgeronde rechthoek 14"/>
          <p:cNvSpPr/>
          <p:nvPr/>
        </p:nvSpPr>
        <p:spPr>
          <a:xfrm>
            <a:off x="3527841"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6" name="Afgeronde rechthoek 15"/>
          <p:cNvSpPr/>
          <p:nvPr/>
        </p:nvSpPr>
        <p:spPr>
          <a:xfrm>
            <a:off x="3527841"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52" name="Afgeronde rechthoek 51"/>
          <p:cNvSpPr/>
          <p:nvPr/>
        </p:nvSpPr>
        <p:spPr>
          <a:xfrm rot="16200000">
            <a:off x="1406010" y="39332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53" name="Afgeronde rechthoek 52"/>
          <p:cNvSpPr/>
          <p:nvPr/>
        </p:nvSpPr>
        <p:spPr>
          <a:xfrm rot="16200000">
            <a:off x="899753" y="39332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55" name="Titel 4"/>
          <p:cNvSpPr txBox="1">
            <a:spLocks/>
          </p:cNvSpPr>
          <p:nvPr/>
        </p:nvSpPr>
        <p:spPr>
          <a:xfrm>
            <a:off x="1763688" y="188640"/>
            <a:ext cx="5184576" cy="8640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smtClean="0">
                <a:ln>
                  <a:noFill/>
                </a:ln>
                <a:solidFill>
                  <a:schemeClr val="accent6">
                    <a:lumMod val="75000"/>
                  </a:schemeClr>
                </a:solidFill>
                <a:effectLst/>
                <a:uLnTx/>
                <a:uFillTx/>
                <a:latin typeface="+mj-lt"/>
                <a:ea typeface="+mj-ea"/>
                <a:cs typeface="+mj-cs"/>
              </a:rPr>
              <a:t>eEIF – linking to standards and profiles</a:t>
            </a:r>
            <a:endParaRPr kumimoji="0" lang="nl-NL" sz="2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28" name="Afgeronde rechthoek 27"/>
          <p:cNvSpPr/>
          <p:nvPr/>
        </p:nvSpPr>
        <p:spPr>
          <a:xfrm>
            <a:off x="5891590" y="3645024"/>
            <a:ext cx="2844000" cy="396000"/>
          </a:xfrm>
          <a:prstGeom prst="roundRect">
            <a:avLst>
              <a:gd name="adj" fmla="val 4852"/>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a:defRPr/>
            </a:pPr>
            <a:r>
              <a:rPr lang="nl-NL" sz="1400" kern="0" smtClean="0">
                <a:solidFill>
                  <a:srgbClr val="18414C"/>
                </a:solidFill>
                <a:latin typeface="Calibri" pitchFamily="34" charset="0"/>
                <a:cs typeface="Calibri" pitchFamily="34" charset="0"/>
              </a:rPr>
              <a:t>Use </a:t>
            </a:r>
            <a:r>
              <a:rPr lang="nl-NL" sz="1400" kern="0" smtClean="0">
                <a:solidFill>
                  <a:srgbClr val="18414C"/>
                </a:solidFill>
                <a:latin typeface="Calibri" pitchFamily="34" charset="0"/>
                <a:cs typeface="Calibri" pitchFamily="34" charset="0"/>
              </a:rPr>
              <a:t>Cases </a:t>
            </a:r>
            <a:r>
              <a:rPr lang="nl-NL" sz="1400" kern="0" smtClean="0">
                <a:solidFill>
                  <a:srgbClr val="18414C"/>
                </a:solidFill>
                <a:latin typeface="Calibri" pitchFamily="34" charset="0"/>
                <a:cs typeface="Calibri" pitchFamily="34" charset="0"/>
              </a:rPr>
              <a:t>, IHE-XDW</a:t>
            </a:r>
            <a:endParaRPr lang="nl-NL" sz="1400" kern="0" dirty="0">
              <a:solidFill>
                <a:srgbClr val="18414C"/>
              </a:solidFill>
              <a:latin typeface="Calibri" pitchFamily="34" charset="0"/>
              <a:cs typeface="Calibri" pitchFamily="34" charset="0"/>
            </a:endParaRPr>
          </a:p>
        </p:txBody>
      </p:sp>
      <p:sp>
        <p:nvSpPr>
          <p:cNvPr id="29" name="Afgeronde rechthoek 28"/>
          <p:cNvSpPr/>
          <p:nvPr/>
        </p:nvSpPr>
        <p:spPr>
          <a:xfrm>
            <a:off x="5891590" y="3068960"/>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a:defRPr/>
            </a:pPr>
            <a:r>
              <a:rPr lang="nl-NL" sz="1400" kern="0" smtClean="0">
                <a:solidFill>
                  <a:srgbClr val="18414C"/>
                </a:solidFill>
                <a:latin typeface="Calibri" pitchFamily="34" charset="0"/>
                <a:cs typeface="Calibri" pitchFamily="34" charset="0"/>
              </a:rPr>
              <a:t>(Standardised) contracts</a:t>
            </a:r>
          </a:p>
        </p:txBody>
      </p:sp>
      <p:sp>
        <p:nvSpPr>
          <p:cNvPr id="30" name="Afgeronde rechthoek 29"/>
          <p:cNvSpPr/>
          <p:nvPr/>
        </p:nvSpPr>
        <p:spPr>
          <a:xfrm>
            <a:off x="5891590" y="4797152"/>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lvl="0">
              <a:defRPr/>
            </a:pPr>
            <a:r>
              <a:rPr kumimoji="0" lang="nl-NL" sz="1400" b="0" i="0" u="none" strike="noStrike" kern="0" cap="none" spc="0" normalizeH="0" baseline="0" dirty="0" smtClean="0">
                <a:ln>
                  <a:noFill/>
                </a:ln>
                <a:solidFill>
                  <a:srgbClr val="18414C"/>
                </a:solidFill>
                <a:effectLst/>
                <a:uLnTx/>
                <a:uFillTx/>
                <a:latin typeface="Calibri" pitchFamily="34" charset="0"/>
                <a:cs typeface="Calibri" pitchFamily="34" charset="0"/>
              </a:rPr>
              <a:t>IHE, </a:t>
            </a:r>
            <a:r>
              <a:rPr lang="nl-NL" sz="1400" kern="0" dirty="0" smtClean="0">
                <a:solidFill>
                  <a:srgbClr val="18414C"/>
                </a:solidFill>
                <a:latin typeface="Calibri" pitchFamily="34" charset="0"/>
                <a:cs typeface="Calibri" pitchFamily="34" charset="0"/>
              </a:rPr>
              <a:t>CHA, HL7</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31" name="Afgeronde rechthoek 30"/>
          <p:cNvSpPr/>
          <p:nvPr/>
        </p:nvSpPr>
        <p:spPr>
          <a:xfrm>
            <a:off x="5891590" y="5373216"/>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a:defRPr/>
            </a:pPr>
            <a:r>
              <a:rPr lang="nl-NL" sz="1400" kern="0" smtClean="0">
                <a:solidFill>
                  <a:srgbClr val="18414C"/>
                </a:solidFill>
                <a:latin typeface="Calibri" pitchFamily="34" charset="0"/>
                <a:cs typeface="Calibri" pitchFamily="34" charset="0"/>
              </a:rPr>
              <a:t>IHE-XDS, CHA, XML, RESTful, TCP-IP</a:t>
            </a:r>
            <a:endParaRPr lang="nl-NL" sz="1400" kern="0" dirty="0">
              <a:solidFill>
                <a:srgbClr val="18414C"/>
              </a:solidFill>
              <a:latin typeface="Calibri" pitchFamily="34" charset="0"/>
              <a:cs typeface="Calibri" pitchFamily="34" charset="0"/>
            </a:endParaRPr>
          </a:p>
        </p:txBody>
      </p:sp>
      <p:sp>
        <p:nvSpPr>
          <p:cNvPr id="32" name="Afgeronde rechthoek 31"/>
          <p:cNvSpPr/>
          <p:nvPr/>
        </p:nvSpPr>
        <p:spPr>
          <a:xfrm>
            <a:off x="5891590" y="2492896"/>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defTabSz="914400" fontAlgn="auto">
              <a:spcBef>
                <a:spcPts val="0"/>
              </a:spcBef>
              <a:spcAft>
                <a:spcPts val="0"/>
              </a:spcAft>
              <a:defRPr/>
            </a:pPr>
            <a:r>
              <a:rPr lang="nl-NL" sz="1400" kern="0" smtClean="0">
                <a:solidFill>
                  <a:srgbClr val="18414C"/>
                </a:solidFill>
                <a:latin typeface="Calibri" pitchFamily="34" charset="0"/>
                <a:cs typeface="Calibri" pitchFamily="34" charset="0"/>
              </a:rPr>
              <a:t>Laws, healthcare guidelines</a:t>
            </a:r>
          </a:p>
        </p:txBody>
      </p:sp>
      <p:sp>
        <p:nvSpPr>
          <p:cNvPr id="33" name="Afgeronde rechthoek 32"/>
          <p:cNvSpPr/>
          <p:nvPr/>
        </p:nvSpPr>
        <p:spPr>
          <a:xfrm>
            <a:off x="5891590" y="4221088"/>
            <a:ext cx="2844000" cy="396000"/>
          </a:xfrm>
          <a:prstGeom prst="roundRect">
            <a:avLst>
              <a:gd name="adj" fmla="val 5583"/>
            </a:avLst>
          </a:prstGeom>
          <a:solidFill>
            <a:srgbClr val="E3E0DD"/>
          </a:solidFill>
          <a:ln w="6350" cap="flat" cmpd="sng" algn="ctr">
            <a:noFill/>
            <a:prstDash val="solid"/>
          </a:ln>
          <a:effectLst/>
          <a:scene3d>
            <a:camera prst="orthographicFront"/>
            <a:lightRig rig="soft" dir="t"/>
          </a:scene3d>
          <a:sp3d/>
        </p:spPr>
        <p:txBody>
          <a:bodyPr lIns="144000" rtlCol="0" anchor="ctr" anchorCtr="0"/>
          <a:lstStyle/>
          <a:p>
            <a:pPr lvl="0">
              <a:defRPr/>
            </a:pPr>
            <a:r>
              <a:rPr lang="nl-NL" sz="1400" kern="0" dirty="0" smtClean="0">
                <a:solidFill>
                  <a:srgbClr val="18414C"/>
                </a:solidFill>
                <a:latin typeface="Calibri" pitchFamily="34" charset="0"/>
                <a:cs typeface="Calibri" pitchFamily="34" charset="0"/>
              </a:rPr>
              <a:t>HL7</a:t>
            </a:r>
            <a:r>
              <a:rPr lang="nl-NL" sz="1400" kern="0" smtClean="0">
                <a:solidFill>
                  <a:srgbClr val="18414C"/>
                </a:solidFill>
                <a:latin typeface="Calibri" pitchFamily="34" charset="0"/>
                <a:cs typeface="Calibri" pitchFamily="34" charset="0"/>
              </a:rPr>
              <a:t>, </a:t>
            </a:r>
            <a:r>
              <a:rPr lang="nl-NL" sz="1400" kern="0" smtClean="0">
                <a:solidFill>
                  <a:srgbClr val="18414C"/>
                </a:solidFill>
                <a:latin typeface="Calibri" pitchFamily="34" charset="0"/>
                <a:cs typeface="Calibri" pitchFamily="34" charset="0"/>
              </a:rPr>
              <a:t>IHE, </a:t>
            </a:r>
            <a:r>
              <a:rPr lang="nl-NL" sz="1400" kern="0" dirty="0" smtClean="0">
                <a:solidFill>
                  <a:srgbClr val="18414C"/>
                </a:solidFill>
                <a:latin typeface="Calibri" pitchFamily="34" charset="0"/>
                <a:cs typeface="Calibri" pitchFamily="34" charset="0"/>
              </a:rPr>
              <a:t>SNOMED-CT, LOINC</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xmlns="" val="3699090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p:cNvSpPr/>
          <p:nvPr/>
        </p:nvSpPr>
        <p:spPr>
          <a:xfrm>
            <a:off x="0" y="1340768"/>
            <a:ext cx="9144000" cy="551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Afgeronde rechthoek 9"/>
          <p:cNvSpPr/>
          <p:nvPr/>
        </p:nvSpPr>
        <p:spPr>
          <a:xfrm>
            <a:off x="3527841" y="3645024"/>
            <a:ext cx="2124000" cy="396000"/>
          </a:xfrm>
          <a:prstGeom prst="roundRect">
            <a:avLst>
              <a:gd name="adj" fmla="val 4852"/>
            </a:avLst>
          </a:prstGeom>
          <a:solidFill>
            <a:schemeClr val="accent6">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Care Process</a:t>
            </a:r>
            <a:endParaRPr lang="nl-NL" sz="1600" kern="0">
              <a:solidFill>
                <a:srgbClr val="18414C"/>
              </a:solidFill>
              <a:latin typeface="Calibri" pitchFamily="34" charset="0"/>
              <a:cs typeface="Calibri" pitchFamily="34" charset="0"/>
            </a:endParaRPr>
          </a:p>
        </p:txBody>
      </p:sp>
      <p:sp>
        <p:nvSpPr>
          <p:cNvPr id="12" name="Afgeronde rechthoek 11"/>
          <p:cNvSpPr/>
          <p:nvPr/>
        </p:nvSpPr>
        <p:spPr>
          <a:xfrm>
            <a:off x="3527841" y="3068960"/>
            <a:ext cx="2124000" cy="396000"/>
          </a:xfrm>
          <a:prstGeom prst="roundRect">
            <a:avLst>
              <a:gd name="adj" fmla="val 5583"/>
            </a:avLst>
          </a:prstGeom>
          <a:solidFill>
            <a:schemeClr val="accent6">
              <a:lumMod val="60000"/>
              <a:lumOff val="4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Policy</a:t>
            </a:r>
          </a:p>
        </p:txBody>
      </p:sp>
      <p:sp>
        <p:nvSpPr>
          <p:cNvPr id="13" name="Afgeronde rechthoek 12"/>
          <p:cNvSpPr/>
          <p:nvPr/>
        </p:nvSpPr>
        <p:spPr>
          <a:xfrm>
            <a:off x="3527841" y="5373216"/>
            <a:ext cx="2124000" cy="396000"/>
          </a:xfrm>
          <a:prstGeom prst="roundRect">
            <a:avLst>
              <a:gd name="adj" fmla="val 5583"/>
            </a:avLst>
          </a:prstGeom>
          <a:solidFill>
            <a:srgbClr val="92D050"/>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defTabSz="914400" fontAlgn="auto">
              <a:spcBef>
                <a:spcPts val="0"/>
              </a:spcBef>
              <a:spcAft>
                <a:spcPts val="0"/>
              </a:spcAft>
              <a:defRPr/>
            </a:pPr>
            <a:r>
              <a:rPr lang="nl-NL" sz="1600" kern="0" smtClean="0">
                <a:solidFill>
                  <a:srgbClr val="18414C"/>
                </a:solidFill>
                <a:latin typeface="Calibri" pitchFamily="34" charset="0"/>
                <a:cs typeface="Calibri" pitchFamily="34" charset="0"/>
              </a:rPr>
              <a:t>IT Infrastructure</a:t>
            </a:r>
            <a:endParaRPr lang="nl-NL" sz="1600" kern="0">
              <a:solidFill>
                <a:srgbClr val="18414C"/>
              </a:solidFill>
              <a:latin typeface="Calibri" pitchFamily="34" charset="0"/>
              <a:cs typeface="Calibri" pitchFamily="34" charset="0"/>
            </a:endParaRPr>
          </a:p>
        </p:txBody>
      </p:sp>
      <p:sp>
        <p:nvSpPr>
          <p:cNvPr id="14" name="Afgeronde rechthoek 13"/>
          <p:cNvSpPr/>
          <p:nvPr/>
        </p:nvSpPr>
        <p:spPr>
          <a:xfrm>
            <a:off x="3527841" y="2492896"/>
            <a:ext cx="2124000" cy="396000"/>
          </a:xfrm>
          <a:prstGeom prst="roundRect">
            <a:avLst>
              <a:gd name="adj" fmla="val 5583"/>
            </a:avLst>
          </a:prstGeom>
          <a:solidFill>
            <a:srgbClr val="CE90B8"/>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600" kern="0" smtClean="0">
                <a:solidFill>
                  <a:srgbClr val="18414C"/>
                </a:solidFill>
                <a:latin typeface="Calibri" pitchFamily="34" charset="0"/>
                <a:cs typeface="Calibri" pitchFamily="34" charset="0"/>
              </a:rPr>
              <a:t>Legal and regulatory</a:t>
            </a:r>
          </a:p>
        </p:txBody>
      </p:sp>
      <p:sp>
        <p:nvSpPr>
          <p:cNvPr id="15" name="Afgeronde rechthoek 14"/>
          <p:cNvSpPr/>
          <p:nvPr/>
        </p:nvSpPr>
        <p:spPr>
          <a:xfrm>
            <a:off x="3527841" y="4221088"/>
            <a:ext cx="2124000" cy="396000"/>
          </a:xfrm>
          <a:prstGeom prst="roundRect">
            <a:avLst>
              <a:gd name="adj" fmla="val 5583"/>
            </a:avLst>
          </a:prstGeom>
          <a:solidFill>
            <a:srgbClr val="FFFF66"/>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nl-NL" sz="1600" kern="0" smtClean="0">
                <a:solidFill>
                  <a:srgbClr val="18414C"/>
                </a:solidFill>
                <a:latin typeface="Calibri" pitchFamily="34" charset="0"/>
                <a:cs typeface="Calibri" pitchFamily="34" charset="0"/>
              </a:rPr>
              <a:t>Information</a:t>
            </a:r>
            <a:endParaRPr kumimoji="0" lang="nl-NL" sz="1600" b="0" i="0" u="none" strike="noStrike" kern="0" cap="none" spc="0" normalizeH="0" baseline="0">
              <a:ln>
                <a:noFill/>
              </a:ln>
              <a:solidFill>
                <a:srgbClr val="18414C"/>
              </a:solidFill>
              <a:effectLst/>
              <a:uLnTx/>
              <a:uFillTx/>
              <a:latin typeface="Calibri" pitchFamily="34" charset="0"/>
              <a:cs typeface="Calibri" pitchFamily="34" charset="0"/>
            </a:endParaRPr>
          </a:p>
        </p:txBody>
      </p:sp>
      <p:sp>
        <p:nvSpPr>
          <p:cNvPr id="16" name="Afgeronde rechthoek 15"/>
          <p:cNvSpPr/>
          <p:nvPr/>
        </p:nvSpPr>
        <p:spPr>
          <a:xfrm>
            <a:off x="3527841" y="4797152"/>
            <a:ext cx="2124000" cy="396000"/>
          </a:xfrm>
          <a:prstGeom prst="roundRect">
            <a:avLst>
              <a:gd name="adj" fmla="val 5583"/>
            </a:avLst>
          </a:prstGeom>
          <a:solidFill>
            <a:srgbClr val="BDD965"/>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marR="0" lvl="0" indent="0">
              <a:lnSpc>
                <a:spcPct val="100000"/>
              </a:lnSpc>
              <a:buClrTx/>
              <a:buSzTx/>
              <a:buFontTx/>
              <a:buNone/>
              <a:tabLst/>
              <a:defRPr/>
            </a:pPr>
            <a:r>
              <a:rPr lang="nl-NL" sz="1600" kern="0" smtClean="0">
                <a:solidFill>
                  <a:srgbClr val="18414C"/>
                </a:solidFill>
                <a:latin typeface="Calibri" pitchFamily="34" charset="0"/>
                <a:cs typeface="Calibri" pitchFamily="34" charset="0"/>
              </a:rPr>
              <a:t>Applications</a:t>
            </a:r>
          </a:p>
        </p:txBody>
      </p:sp>
      <p:sp>
        <p:nvSpPr>
          <p:cNvPr id="52" name="Afgeronde rechthoek 51"/>
          <p:cNvSpPr/>
          <p:nvPr/>
        </p:nvSpPr>
        <p:spPr>
          <a:xfrm rot="16200000">
            <a:off x="1406010" y="3933216"/>
            <a:ext cx="3276000" cy="396000"/>
          </a:xfrm>
          <a:prstGeom prst="roundRect">
            <a:avLst>
              <a:gd name="adj" fmla="val 5583"/>
            </a:avLst>
          </a:prstGeom>
          <a:solidFill>
            <a:srgbClr val="B3D2FF"/>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lvl="0">
              <a:defRPr/>
            </a:pPr>
            <a:r>
              <a:rPr lang="nl-NL" sz="1400" kern="0" smtClean="0">
                <a:solidFill>
                  <a:srgbClr val="18414C"/>
                </a:solidFill>
                <a:latin typeface="Calibri" pitchFamily="34" charset="0"/>
                <a:cs typeface="Calibri" pitchFamily="34" charset="0"/>
              </a:rPr>
              <a:t>Standards  and Profiles, </a:t>
            </a:r>
            <a:r>
              <a:rPr kumimoji="0" lang="nl-NL" sz="1400" b="0" i="0" u="none" strike="noStrike" kern="0" cap="none" spc="0" normalizeH="0" baseline="0" smtClean="0">
                <a:ln>
                  <a:noFill/>
                </a:ln>
                <a:solidFill>
                  <a:srgbClr val="18414C"/>
                </a:solidFill>
                <a:effectLst/>
                <a:uLnTx/>
                <a:uFillTx/>
                <a:latin typeface="Calibri" pitchFamily="34" charset="0"/>
                <a:cs typeface="Calibri" pitchFamily="34" charset="0"/>
              </a:rPr>
              <a:t>Certification</a:t>
            </a:r>
            <a:endParaRPr kumimoji="0" lang="nl-NL" sz="1400" b="0" i="0" u="none" strike="noStrike" kern="0" cap="none" spc="0" normalizeH="0" baseline="0" dirty="0">
              <a:ln>
                <a:noFill/>
              </a:ln>
              <a:solidFill>
                <a:srgbClr val="18414C"/>
              </a:solidFill>
              <a:effectLst/>
              <a:uLnTx/>
              <a:uFillTx/>
              <a:latin typeface="Calibri" pitchFamily="34" charset="0"/>
              <a:cs typeface="Calibri" pitchFamily="34" charset="0"/>
            </a:endParaRPr>
          </a:p>
        </p:txBody>
      </p:sp>
      <p:sp>
        <p:nvSpPr>
          <p:cNvPr id="53" name="Afgeronde rechthoek 52"/>
          <p:cNvSpPr/>
          <p:nvPr/>
        </p:nvSpPr>
        <p:spPr>
          <a:xfrm rot="16200000">
            <a:off x="899753" y="3933216"/>
            <a:ext cx="3276000" cy="396000"/>
          </a:xfrm>
          <a:prstGeom prst="roundRect">
            <a:avLst>
              <a:gd name="adj" fmla="val 5583"/>
            </a:avLst>
          </a:prstGeom>
          <a:solidFill>
            <a:schemeClr val="accent1">
              <a:lumMod val="40000"/>
              <a:lumOff val="60000"/>
            </a:schemeClr>
          </a:solidFill>
          <a:ln w="6350" cap="flat" cmpd="sng" algn="ctr">
            <a:solidFill>
              <a:schemeClr val="tx1"/>
            </a:solidFill>
            <a:prstDash val="solid"/>
          </a:ln>
          <a:effectLst>
            <a:outerShdw blurRad="101600" dist="114300" dir="2700000" algn="tl" rotWithShape="0">
              <a:prstClr val="black">
                <a:alpha val="30000"/>
              </a:prstClr>
            </a:outerShdw>
          </a:effectLst>
          <a:scene3d>
            <a:camera prst="orthographicFront"/>
            <a:lightRig rig="soft" dir="t"/>
          </a:scene3d>
          <a:sp3d/>
        </p:spPr>
        <p:txBody>
          <a:bodyPr lIns="144000" rtlCol="0" anchor="t" anchorCtr="0"/>
          <a:lstStyle/>
          <a:p>
            <a:pPr>
              <a:defRPr/>
            </a:pPr>
            <a:r>
              <a:rPr lang="nl-NL" sz="1400" kern="0" smtClean="0">
                <a:solidFill>
                  <a:srgbClr val="18414C"/>
                </a:solidFill>
                <a:latin typeface="Calibri" pitchFamily="34" charset="0"/>
                <a:cs typeface="Calibri" pitchFamily="34" charset="0"/>
              </a:rPr>
              <a:t>Security, Governance</a:t>
            </a:r>
            <a:endParaRPr lang="nl-NL" sz="1400" kern="0" dirty="0">
              <a:solidFill>
                <a:srgbClr val="18414C"/>
              </a:solidFill>
              <a:latin typeface="Calibri" pitchFamily="34" charset="0"/>
              <a:cs typeface="Calibri" pitchFamily="34" charset="0"/>
            </a:endParaRPr>
          </a:p>
        </p:txBody>
      </p:sp>
      <p:sp>
        <p:nvSpPr>
          <p:cNvPr id="55" name="Titel 4"/>
          <p:cNvSpPr txBox="1">
            <a:spLocks/>
          </p:cNvSpPr>
          <p:nvPr/>
        </p:nvSpPr>
        <p:spPr>
          <a:xfrm>
            <a:off x="1763688" y="188640"/>
            <a:ext cx="6017808" cy="8640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smtClean="0">
                <a:ln>
                  <a:noFill/>
                </a:ln>
                <a:solidFill>
                  <a:schemeClr val="accent6">
                    <a:lumMod val="75000"/>
                  </a:schemeClr>
                </a:solidFill>
                <a:effectLst/>
                <a:uLnTx/>
                <a:uFillTx/>
                <a:latin typeface="+mj-lt"/>
                <a:ea typeface="+mj-ea"/>
                <a:cs typeface="+mj-cs"/>
              </a:rPr>
              <a:t>eEIF –refined</a:t>
            </a:r>
            <a:r>
              <a:rPr kumimoji="0" lang="nl-NL" sz="2400" b="0" i="0" u="none" strike="noStrike" kern="1200" cap="none" spc="0" normalizeH="0" noProof="0" smtClean="0">
                <a:ln>
                  <a:noFill/>
                </a:ln>
                <a:solidFill>
                  <a:schemeClr val="accent6">
                    <a:lumMod val="75000"/>
                  </a:schemeClr>
                </a:solidFill>
                <a:effectLst/>
                <a:uLnTx/>
                <a:uFillTx/>
                <a:latin typeface="+mj-lt"/>
                <a:ea typeface="+mj-ea"/>
                <a:cs typeface="+mj-cs"/>
              </a:rPr>
              <a:t> interoperability model</a:t>
            </a:r>
            <a:endParaRPr kumimoji="0" lang="nl-NL" sz="2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3699090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239382"/>
            <a:ext cx="5479550" cy="720000"/>
          </a:xfrm>
        </p:spPr>
        <p:txBody>
          <a:bodyPr>
            <a:normAutofit/>
          </a:bodyPr>
          <a:lstStyle/>
          <a:p>
            <a:pPr algn="ctr"/>
            <a:r>
              <a:rPr lang="en-GB" sz="2400" dirty="0" smtClean="0">
                <a:solidFill>
                  <a:schemeClr val="accent6">
                    <a:lumMod val="75000"/>
                  </a:schemeClr>
                </a:solidFill>
              </a:rPr>
              <a:t>Three key messages</a:t>
            </a:r>
            <a:endParaRPr lang="en-GB" sz="2400" dirty="0">
              <a:solidFill>
                <a:schemeClr val="accent6">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NL" dirty="0" smtClean="0"/>
              <a:t>Antilope</a:t>
            </a:r>
            <a:endParaRPr lang="nl-NL" dirty="0"/>
          </a:p>
        </p:txBody>
      </p:sp>
      <p:graphicFrame>
        <p:nvGraphicFramePr>
          <p:cNvPr id="7" name="Tabel 6"/>
          <p:cNvGraphicFramePr>
            <a:graphicFrameLocks noGrp="1"/>
          </p:cNvGraphicFramePr>
          <p:nvPr/>
        </p:nvGraphicFramePr>
        <p:xfrm>
          <a:off x="323528" y="1844824"/>
          <a:ext cx="8568952" cy="3413370"/>
        </p:xfrm>
        <a:graphic>
          <a:graphicData uri="http://schemas.openxmlformats.org/drawingml/2006/table">
            <a:tbl>
              <a:tblPr firstRow="1" bandRow="1">
                <a:tableStyleId>{5940675A-B579-460E-94D1-54222C63F5DA}</a:tableStyleId>
              </a:tblPr>
              <a:tblGrid>
                <a:gridCol w="3954901"/>
                <a:gridCol w="4614051"/>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Interoperability requires a shared definition of interoperability levels, terms</a:t>
                      </a:r>
                      <a:r>
                        <a:rPr lang="en-GB" sz="1600" baseline="0" noProof="0" dirty="0" smtClean="0">
                          <a:solidFill>
                            <a:schemeClr val="accent1">
                              <a:lumMod val="50000"/>
                            </a:schemeClr>
                          </a:solidFill>
                        </a:rPr>
                        <a:t> </a:t>
                      </a:r>
                      <a:r>
                        <a:rPr lang="en-GB" sz="16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Antilope offers a set of Use Cases, a glossary</a:t>
                      </a:r>
                      <a:r>
                        <a:rPr lang="en-US" sz="1600" baseline="0" noProof="0" dirty="0" smtClean="0">
                          <a:solidFill>
                            <a:schemeClr val="accent1">
                              <a:lumMod val="50000"/>
                            </a:schemeClr>
                          </a:solidFill>
                        </a:rPr>
                        <a:t> of interoperability terms and </a:t>
                      </a:r>
                      <a:r>
                        <a:rPr lang="en-US" sz="1600" noProof="0" dirty="0" smtClean="0">
                          <a:solidFill>
                            <a:schemeClr val="accent1">
                              <a:lumMod val="50000"/>
                            </a:schemeClr>
                          </a:solidFill>
                        </a:rPr>
                        <a:t>definitions, a</a:t>
                      </a:r>
                      <a:r>
                        <a:rPr lang="en-US" sz="1600" baseline="0" noProof="0" dirty="0" smtClean="0">
                          <a:solidFill>
                            <a:schemeClr val="accent1">
                              <a:lumMod val="50000"/>
                            </a:schemeClr>
                          </a:solidFill>
                        </a:rPr>
                        <a:t> schema for </a:t>
                      </a:r>
                      <a:r>
                        <a:rPr lang="en-US" sz="1600" noProof="0" dirty="0" smtClean="0">
                          <a:solidFill>
                            <a:schemeClr val="accent1">
                              <a:lumMod val="50000"/>
                            </a:schemeClr>
                          </a:solidFill>
                        </a:rPr>
                        <a:t> interoperability</a:t>
                      </a:r>
                      <a:r>
                        <a:rPr lang="en-US" sz="1600" baseline="0" noProof="0" dirty="0" smtClean="0">
                          <a:solidFill>
                            <a:schemeClr val="accent1">
                              <a:lumMod val="50000"/>
                            </a:schemeClr>
                          </a:solidFill>
                        </a:rPr>
                        <a:t> levels,</a:t>
                      </a:r>
                      <a:r>
                        <a:rPr lang="en-US" sz="1600" noProof="0" dirty="0" smtClean="0">
                          <a:solidFill>
                            <a:schemeClr val="accent1">
                              <a:lumMod val="50000"/>
                            </a:schemeClr>
                          </a:solidFill>
                        </a:rPr>
                        <a:t> and a template</a:t>
                      </a:r>
                      <a:r>
                        <a:rPr lang="en-US" sz="1600" baseline="0" noProof="0" dirty="0" smtClean="0">
                          <a:solidFill>
                            <a:schemeClr val="accent1">
                              <a:lumMod val="50000"/>
                            </a:schemeClr>
                          </a:solidFill>
                        </a:rPr>
                        <a:t> for the </a:t>
                      </a:r>
                      <a:r>
                        <a:rPr lang="en-US" sz="1600" noProof="0" dirty="0" smtClean="0">
                          <a:solidFill>
                            <a:schemeClr val="accent1">
                              <a:lumMod val="50000"/>
                            </a:schemeClr>
                          </a:solidFill>
                        </a:rPr>
                        <a:t>description of use cases.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22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Use Cases are important building blocks in the realisation of interoperability</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can be used as practical starting points for national/regional eHealth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5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solidFill>
                            <a:schemeClr val="accent1">
                              <a:lumMod val="50000"/>
                            </a:schemeClr>
                          </a:solidFill>
                        </a:rPr>
                        <a:t>Using</a:t>
                      </a:r>
                      <a:r>
                        <a:rPr lang="en-GB" sz="16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accent1">
                              <a:lumMod val="50000"/>
                            </a:schemeClr>
                          </a:solidFill>
                        </a:rPr>
                        <a:t>The Antilope Use Cases are linked to proven and widely accepted standards and profiles. </a:t>
                      </a:r>
                      <a:endParaRPr lang="en-GB" sz="16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7544" y="1628800"/>
            <a:ext cx="8207375" cy="3312368"/>
          </a:xfrm>
        </p:spPr>
        <p:txBody>
          <a:bodyPr>
            <a:normAutofit/>
          </a:bodyPr>
          <a:lstStyle/>
          <a:p>
            <a:pPr>
              <a:buNone/>
            </a:pPr>
            <a:r>
              <a:rPr lang="en-GB" dirty="0" smtClean="0">
                <a:solidFill>
                  <a:schemeClr val="accent1">
                    <a:lumMod val="50000"/>
                  </a:schemeClr>
                </a:solidFill>
              </a:rPr>
              <a:t>More information is available at the Antilope website:</a:t>
            </a:r>
          </a:p>
          <a:p>
            <a:pPr>
              <a:buNone/>
            </a:pPr>
            <a:endParaRPr lang="en-GB" dirty="0" smtClean="0">
              <a:solidFill>
                <a:schemeClr val="accent1">
                  <a:lumMod val="50000"/>
                </a:schemeClr>
              </a:solidFill>
            </a:endParaRPr>
          </a:p>
          <a:p>
            <a:pPr>
              <a:buNone/>
            </a:pPr>
            <a:r>
              <a:rPr lang="en-GB" dirty="0" smtClean="0">
                <a:solidFill>
                  <a:schemeClr val="accent1">
                    <a:lumMod val="50000"/>
                  </a:schemeClr>
                </a:solidFill>
                <a:hlinkClick r:id="rId3"/>
              </a:rPr>
              <a:t>http://www.antilope-project.eu/</a:t>
            </a:r>
            <a:endParaRPr lang="en-GB" dirty="0" smtClean="0">
              <a:solidFill>
                <a:schemeClr val="accent1">
                  <a:lumMod val="50000"/>
                </a:schemeClr>
              </a:solidFill>
            </a:endParaRPr>
          </a:p>
        </p:txBody>
      </p:sp>
      <p:sp>
        <p:nvSpPr>
          <p:cNvPr id="6" name="Espace réservé du pied de page 4"/>
          <p:cNvSpPr>
            <a:spLocks noGrp="1"/>
          </p:cNvSpPr>
          <p:nvPr>
            <p:ph type="ftr" sz="quarter" idx="3"/>
          </p:nvPr>
        </p:nvSpPr>
        <p:spPr/>
        <p:txBody>
          <a:bodyPr/>
          <a:lstStyle/>
          <a:p>
            <a:r>
              <a:rPr lang="en-GB" dirty="0" smtClean="0"/>
              <a:t>Antilope </a:t>
            </a:r>
            <a:endParaRPr lang="en-GB" dirty="0"/>
          </a:p>
        </p:txBody>
      </p:sp>
      <p:sp>
        <p:nvSpPr>
          <p:cNvPr id="11" name="Titre 2"/>
          <p:cNvSpPr txBox="1">
            <a:spLocks/>
          </p:cNvSpPr>
          <p:nvPr/>
        </p:nvSpPr>
        <p:spPr>
          <a:xfrm>
            <a:off x="2804333" y="241885"/>
            <a:ext cx="3535334" cy="720000"/>
          </a:xfrm>
          <a:prstGeom prst="rect">
            <a:avLst/>
          </a:prstGeom>
        </p:spPr>
        <p:txBody>
          <a:bodyPr vert="horz" lIns="91440" tIns="45720" rIns="91440" bIns="45720" rtlCol="0" anchor="ctr">
            <a:normAutofit/>
          </a:bodyPr>
          <a:lstStyle/>
          <a:p>
            <a:pPr marL="514350" indent="-514350" algn="ctr">
              <a:spcBef>
                <a:spcPct val="0"/>
              </a:spcBef>
            </a:pPr>
            <a:r>
              <a:rPr lang="en-GB" sz="2400" dirty="0" smtClean="0">
                <a:solidFill>
                  <a:schemeClr val="accent6">
                    <a:lumMod val="75000"/>
                  </a:schemeClr>
                </a:solidFill>
              </a:rPr>
              <a:t>Further information</a:t>
            </a:r>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p:cNvSpPr/>
          <p:nvPr/>
        </p:nvSpPr>
        <p:spPr>
          <a:xfrm>
            <a:off x="179512" y="1268760"/>
            <a:ext cx="8784000" cy="504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a:xfrm>
            <a:off x="1802014" y="104080"/>
            <a:ext cx="5539972" cy="1010031"/>
          </a:xfrm>
        </p:spPr>
        <p:txBody>
          <a:bodyPr/>
          <a:lstStyle/>
          <a:p>
            <a:pPr algn="ctr"/>
            <a:r>
              <a:rPr lang="nl-NL" smtClean="0">
                <a:solidFill>
                  <a:schemeClr val="accent6">
                    <a:lumMod val="75000"/>
                  </a:schemeClr>
                </a:solidFill>
              </a:rPr>
              <a:t>Antilope Core- and Expert </a:t>
            </a:r>
            <a:r>
              <a:rPr lang="nl-NL" dirty="0" smtClean="0">
                <a:solidFill>
                  <a:schemeClr val="accent6">
                    <a:lumMod val="75000"/>
                  </a:schemeClr>
                </a:solidFill>
              </a:rPr>
              <a:t>Partners </a:t>
            </a:r>
            <a:endParaRPr lang="nl-NL" dirty="0">
              <a:solidFill>
                <a:schemeClr val="accent6">
                  <a:lumMod val="75000"/>
                </a:schemeClr>
              </a:solidFill>
            </a:endParaRPr>
          </a:p>
        </p:txBody>
      </p:sp>
      <p:sp>
        <p:nvSpPr>
          <p:cNvPr id="5" name="Espace réservé du pied de page 4"/>
          <p:cNvSpPr>
            <a:spLocks noGrp="1"/>
          </p:cNvSpPr>
          <p:nvPr>
            <p:ph type="ftr" sz="quarter" idx="3"/>
          </p:nvPr>
        </p:nvSpPr>
        <p:spPr/>
        <p:txBody>
          <a:bodyPr/>
          <a:lstStyle/>
          <a:p>
            <a:r>
              <a:rPr lang="nl-NL" dirty="0" smtClean="0"/>
              <a:t>Antilope</a:t>
            </a:r>
            <a:endParaRPr lang="nl-NL" dirty="0"/>
          </a:p>
        </p:txBody>
      </p:sp>
      <p:pic>
        <p:nvPicPr>
          <p:cNvPr id="7" name="Billede 62" descr="C:\Users\MHM\AppData\Local\Microsoft\Windows\Temporary Internet Files\Content.Word\01 MedCom.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556792"/>
            <a:ext cx="1658136" cy="907300"/>
          </a:xfrm>
          <a:prstGeom prst="rect">
            <a:avLst/>
          </a:prstGeom>
          <a:noFill/>
          <a:ln>
            <a:noFill/>
          </a:ln>
        </p:spPr>
      </p:pic>
      <p:pic>
        <p:nvPicPr>
          <p:cNvPr id="9" name="Billede 64" descr="C:\Users\MHM\Pictures\eurorec-eu.png"/>
          <p:cNvPicPr/>
          <p:nvPr/>
        </p:nvPicPr>
        <p:blipFill rotWithShape="1">
          <a:blip r:embed="rId4" cstate="print">
            <a:extLst>
              <a:ext uri="{28A0092B-C50C-407E-A947-70E740481C1C}">
                <a14:useLocalDpi xmlns:a14="http://schemas.microsoft.com/office/drawing/2010/main" xmlns="" val="0"/>
              </a:ext>
            </a:extLst>
          </a:blip>
          <a:srcRect l="12501" t="30264" r="15789" b="28289"/>
          <a:stretch/>
        </p:blipFill>
        <p:spPr bwMode="auto">
          <a:xfrm>
            <a:off x="6412477" y="1556792"/>
            <a:ext cx="1471892" cy="907300"/>
          </a:xfrm>
          <a:prstGeom prst="rect">
            <a:avLst/>
          </a:prstGeom>
          <a:noFill/>
          <a:ln>
            <a:noFill/>
          </a:ln>
          <a:extLst>
            <a:ext uri="{53640926-AAD7-44D8-BBD7-CCE9431645EC}">
              <a14:shadowObscured xmlns:a14="http://schemas.microsoft.com/office/drawing/2010/main" xmlns=""/>
            </a:ext>
          </a:extLst>
        </p:spPr>
      </p:pic>
      <p:pic>
        <p:nvPicPr>
          <p:cNvPr id="10" name="Billede 65" descr="C:\Users\MHM\AppData\Local\Microsoft\Windows\Temporary Internet Files\Content.Word\04 Continua.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624" y="2835341"/>
            <a:ext cx="1354115" cy="953699"/>
          </a:xfrm>
          <a:prstGeom prst="rect">
            <a:avLst/>
          </a:prstGeom>
          <a:noFill/>
          <a:ln>
            <a:noFill/>
          </a:ln>
        </p:spPr>
      </p:pic>
      <p:pic>
        <p:nvPicPr>
          <p:cNvPr id="11" name="Billede 66" descr="C:\Users\MHM\AppData\Local\Microsoft\Windows\Temporary Internet Files\Content.Word\05 NICTIZ.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19872" y="3051365"/>
            <a:ext cx="2232247" cy="809683"/>
          </a:xfrm>
          <a:prstGeom prst="rect">
            <a:avLst/>
          </a:prstGeom>
          <a:noFill/>
          <a:ln>
            <a:noFill/>
          </a:ln>
        </p:spPr>
      </p:pic>
      <p:pic>
        <p:nvPicPr>
          <p:cNvPr id="12" name="Billede 67" descr="C:\Users\MHM\AppData\Local\Microsoft\Windows\Temporary Internet Files\Content.Word\06 ETSI.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08204" y="2884934"/>
            <a:ext cx="1475737" cy="760090"/>
          </a:xfrm>
          <a:prstGeom prst="rect">
            <a:avLst/>
          </a:prstGeom>
          <a:noFill/>
          <a:ln>
            <a:noFill/>
          </a:ln>
        </p:spPr>
      </p:pic>
      <p:pic>
        <p:nvPicPr>
          <p:cNvPr id="13" name="Billede 68" descr="C:\Users\MHM\AppData\Local\Microsoft\Windows\Temporary Internet Files\Content.Word\07 EeHF.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43608" y="4447913"/>
            <a:ext cx="1028737" cy="417648"/>
          </a:xfrm>
          <a:prstGeom prst="rect">
            <a:avLst/>
          </a:prstGeom>
          <a:noFill/>
          <a:ln>
            <a:noFill/>
          </a:ln>
        </p:spPr>
      </p:pic>
      <p:pic>
        <p:nvPicPr>
          <p:cNvPr id="14" name="Billede 69" descr="C:\Users\MHM\AppData\Local\Microsoft\Windows\Temporary Internet Files\Content.Word\08 EHTEL.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87825" y="4447913"/>
            <a:ext cx="1025380" cy="351157"/>
          </a:xfrm>
          <a:prstGeom prst="rect">
            <a:avLst/>
          </a:prstGeom>
          <a:noFill/>
          <a:ln>
            <a:noFill/>
          </a:ln>
        </p:spPr>
      </p:pic>
      <p:pic>
        <p:nvPicPr>
          <p:cNvPr id="15" name="Billede 75" descr="C:\Users\MHM\AppData\Local\Microsoft\Windows\Temporary Internet Files\Content.Word\23 IVZ.JPG"/>
          <p:cNvPicPr/>
          <p:nvPr/>
        </p:nvPicPr>
        <p:blipFill rotWithShape="1">
          <a:blip r:embed="rId10" cstate="print">
            <a:extLst>
              <a:ext uri="{28A0092B-C50C-407E-A947-70E740481C1C}">
                <a14:useLocalDpi xmlns:a14="http://schemas.microsoft.com/office/drawing/2010/main" xmlns="" val="0"/>
              </a:ext>
            </a:extLst>
          </a:blip>
          <a:srcRect l="8291" t="25933" r="8808" b="27064"/>
          <a:stretch/>
        </p:blipFill>
        <p:spPr bwMode="auto">
          <a:xfrm>
            <a:off x="6052436" y="4447914"/>
            <a:ext cx="1903940" cy="417647"/>
          </a:xfrm>
          <a:prstGeom prst="rect">
            <a:avLst/>
          </a:prstGeom>
          <a:noFill/>
          <a:ln>
            <a:noFill/>
          </a:ln>
          <a:extLst>
            <a:ext uri="{53640926-AAD7-44D8-BBD7-CCE9431645EC}">
              <a14:shadowObscured xmlns:a14="http://schemas.microsoft.com/office/drawing/2010/main" xmlns=""/>
            </a:ext>
          </a:extLst>
        </p:spPr>
      </p:pic>
      <p:pic>
        <p:nvPicPr>
          <p:cNvPr id="16" name="Billede 70" descr="C:\Users\MHM\AppData\Local\Microsoft\Windows\Temporary Internet Files\Content.Word\09 CEN TC251.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645870" y="4424629"/>
            <a:ext cx="862234" cy="440932"/>
          </a:xfrm>
          <a:prstGeom prst="rect">
            <a:avLst/>
          </a:prstGeom>
          <a:noFill/>
          <a:ln>
            <a:noFill/>
          </a:ln>
        </p:spPr>
      </p:pic>
      <p:pic>
        <p:nvPicPr>
          <p:cNvPr id="17" name="Billede 73" descr="C:\Users\MHM\Pictures\HL7-International-Logo.gif"/>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123728" y="5095987"/>
            <a:ext cx="576064" cy="576063"/>
          </a:xfrm>
          <a:prstGeom prst="rect">
            <a:avLst/>
          </a:prstGeom>
          <a:noFill/>
          <a:ln>
            <a:noFill/>
          </a:ln>
        </p:spPr>
      </p:pic>
      <p:pic>
        <p:nvPicPr>
          <p:cNvPr id="18" name="Billede 72" descr="C:\Users\MHM\AppData\Local\Microsoft\Windows\Temporary Internet Files\Content.Word\11 ilim.png"/>
          <p:cNvPicPr/>
          <p:nvPr/>
        </p:nvPicPr>
        <p:blipFill rotWithShape="1">
          <a:blip r:embed="rId13" cstate="print">
            <a:extLst>
              <a:ext uri="{28A0092B-C50C-407E-A947-70E740481C1C}">
                <a14:useLocalDpi xmlns:a14="http://schemas.microsoft.com/office/drawing/2010/main" xmlns="" val="0"/>
              </a:ext>
            </a:extLst>
          </a:blip>
          <a:srcRect t="27301" r="4854" b="27307"/>
          <a:stretch/>
        </p:blipFill>
        <p:spPr bwMode="auto">
          <a:xfrm>
            <a:off x="3851920" y="5157192"/>
            <a:ext cx="941610" cy="576064"/>
          </a:xfrm>
          <a:prstGeom prst="rect">
            <a:avLst/>
          </a:prstGeom>
          <a:noFill/>
          <a:ln>
            <a:noFill/>
          </a:ln>
          <a:extLst>
            <a:ext uri="{53640926-AAD7-44D8-BBD7-CCE9431645EC}">
              <a14:shadowObscured xmlns:a14="http://schemas.microsoft.com/office/drawing/2010/main" xmlns=""/>
            </a:ext>
          </a:extLst>
        </p:spPr>
      </p:pic>
      <p:pic>
        <p:nvPicPr>
          <p:cNvPr id="19" name="Billede 71" descr="C:\Users\MHM\AppData\Local\Microsoft\Windows\Temporary Internet Files\Content.Word\10 en13606.png"/>
          <p:cNvPicPr/>
          <p:nvPr/>
        </p:nvPicPr>
        <p:blipFill rotWithShape="1">
          <a:blip r:embed="rId14" cstate="print">
            <a:extLst>
              <a:ext uri="{28A0092B-C50C-407E-A947-70E740481C1C}">
                <a14:useLocalDpi xmlns:a14="http://schemas.microsoft.com/office/drawing/2010/main" xmlns="" val="0"/>
              </a:ext>
            </a:extLst>
          </a:blip>
          <a:srcRect l="-1" t="27679" r="-5357" b="18750"/>
          <a:stretch/>
        </p:blipFill>
        <p:spPr bwMode="auto">
          <a:xfrm>
            <a:off x="5580112" y="5095987"/>
            <a:ext cx="1224136" cy="781285"/>
          </a:xfrm>
          <a:prstGeom prst="rect">
            <a:avLst/>
          </a:prstGeom>
          <a:noFill/>
          <a:ln>
            <a:noFill/>
          </a:ln>
          <a:extLst>
            <a:ext uri="{53640926-AAD7-44D8-BBD7-CCE9431645EC}">
              <a14:shadowObscured xmlns:a14="http://schemas.microsoft.com/office/drawing/2010/main" xmlns=""/>
            </a:ext>
          </a:extLst>
        </p:spPr>
      </p:pic>
      <p:pic>
        <p:nvPicPr>
          <p:cNvPr id="20" name="Picture 15"/>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671901" y="1711077"/>
            <a:ext cx="1872207" cy="753015"/>
          </a:xfrm>
          <a:prstGeom prst="rect">
            <a:avLst/>
          </a:prstGeom>
          <a:noFill/>
          <a:ln>
            <a:noFill/>
          </a:ln>
          <a:extLst/>
        </p:spPr>
      </p:pic>
    </p:spTree>
    <p:extLst>
      <p:ext uri="{BB962C8B-B14F-4D97-AF65-F5344CB8AC3E}">
        <p14:creationId xmlns:p14="http://schemas.microsoft.com/office/powerpoint/2010/main" xmlns="" val="393825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9755" y="1169042"/>
            <a:ext cx="4434245" cy="5688958"/>
          </a:xfrm>
          <a:prstGeom prst="rect">
            <a:avLst/>
          </a:prstGeom>
          <a:solidFill>
            <a:srgbClr val="F3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1" y="5373216"/>
            <a:ext cx="777127" cy="650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re 2"/>
          <p:cNvSpPr>
            <a:spLocks noGrp="1"/>
          </p:cNvSpPr>
          <p:nvPr>
            <p:ph type="title"/>
          </p:nvPr>
        </p:nvSpPr>
        <p:spPr>
          <a:xfrm>
            <a:off x="1802014" y="104080"/>
            <a:ext cx="5539972" cy="1010031"/>
          </a:xfrm>
        </p:spPr>
        <p:txBody>
          <a:bodyPr/>
          <a:lstStyle/>
          <a:p>
            <a:pPr algn="ctr"/>
            <a:r>
              <a:rPr lang="nl-NL" dirty="0" smtClean="0">
                <a:solidFill>
                  <a:schemeClr val="accent6">
                    <a:lumMod val="75000"/>
                  </a:schemeClr>
                </a:solidFill>
              </a:rPr>
              <a:t>Antilope Validation Partners </a:t>
            </a:r>
            <a:endParaRPr lang="nl-NL" dirty="0">
              <a:solidFill>
                <a:schemeClr val="accent6">
                  <a:lumMod val="75000"/>
                </a:schemeClr>
              </a:solidFill>
            </a:endParaRPr>
          </a:p>
        </p:txBody>
      </p:sp>
      <p:sp>
        <p:nvSpPr>
          <p:cNvPr id="6" name="Espace réservé du numéro de diapositive 5"/>
          <p:cNvSpPr>
            <a:spLocks noGrp="1"/>
          </p:cNvSpPr>
          <p:nvPr>
            <p:ph type="sldNum" sz="quarter" idx="4"/>
          </p:nvPr>
        </p:nvSpPr>
        <p:spPr/>
        <p:txBody>
          <a:bodyPr/>
          <a:lstStyle/>
          <a:p>
            <a:fld id="{03E47296-BEF6-4800-BEE8-E2788132C0A1}" type="slidenum">
              <a:rPr lang="nl-NL" smtClean="0"/>
              <a:pPr/>
              <a:t>4</a:t>
            </a:fld>
            <a:endParaRPr lang="nl-NL"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85449" y="4072852"/>
            <a:ext cx="983065" cy="983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232" t="32697" r="7197" b="33651"/>
          <a:stretch/>
        </p:blipFill>
        <p:spPr bwMode="auto">
          <a:xfrm>
            <a:off x="4709755" y="1631533"/>
            <a:ext cx="1734453" cy="666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13228" y="4818478"/>
            <a:ext cx="1327506" cy="482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20072" y="6096048"/>
            <a:ext cx="749800" cy="645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94454" y="2307974"/>
            <a:ext cx="1165055" cy="402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descr="C:\Users\MHM\Pictures\prorec-be.g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61456" y="2786394"/>
            <a:ext cx="1031050" cy="4492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6355" t="23327" r="6462" b="22496"/>
          <a:stretch/>
        </p:blipFill>
        <p:spPr bwMode="auto">
          <a:xfrm>
            <a:off x="4820897" y="3326549"/>
            <a:ext cx="1512168" cy="470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979771" y="3856808"/>
            <a:ext cx="1194421" cy="469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6" name="Picture 12" descr="C:\Users\MHM\Pictures\mediq.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130574" y="1281080"/>
            <a:ext cx="892815" cy="32918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pe 54"/>
          <p:cNvGrpSpPr/>
          <p:nvPr/>
        </p:nvGrpSpPr>
        <p:grpSpPr>
          <a:xfrm>
            <a:off x="128483" y="1268760"/>
            <a:ext cx="4227494" cy="4766339"/>
            <a:chOff x="755576" y="404664"/>
            <a:chExt cx="4442884" cy="5852318"/>
          </a:xfrm>
        </p:grpSpPr>
        <p:sp>
          <p:nvSpPr>
            <p:cNvPr id="83" name="Freeform 6"/>
            <p:cNvSpPr>
              <a:spLocks/>
            </p:cNvSpPr>
            <p:nvPr/>
          </p:nvSpPr>
          <p:spPr bwMode="auto">
            <a:xfrm>
              <a:off x="4841790" y="5305387"/>
              <a:ext cx="50401" cy="76129"/>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5" name="Freeform 8"/>
            <p:cNvSpPr>
              <a:spLocks/>
            </p:cNvSpPr>
            <p:nvPr/>
          </p:nvSpPr>
          <p:spPr bwMode="auto">
            <a:xfrm>
              <a:off x="4822405" y="5038940"/>
              <a:ext cx="337288" cy="266447"/>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6" name="Freeform 9"/>
            <p:cNvSpPr>
              <a:spLocks/>
            </p:cNvSpPr>
            <p:nvPr/>
          </p:nvSpPr>
          <p:spPr bwMode="auto">
            <a:xfrm>
              <a:off x="4174969" y="4977089"/>
              <a:ext cx="279135" cy="252172"/>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7" name="Freeform 10"/>
            <p:cNvSpPr>
              <a:spLocks/>
            </p:cNvSpPr>
            <p:nvPr/>
          </p:nvSpPr>
          <p:spPr bwMode="auto">
            <a:xfrm>
              <a:off x="4043156" y="4939023"/>
              <a:ext cx="205475" cy="513863"/>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8" name="Freeform 11"/>
            <p:cNvSpPr>
              <a:spLocks/>
            </p:cNvSpPr>
            <p:nvPr/>
          </p:nvSpPr>
          <p:spPr bwMode="auto">
            <a:xfrm>
              <a:off x="4380442" y="4677333"/>
              <a:ext cx="697835" cy="490070"/>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79646">
                    <a:lumMod val="75000"/>
                  </a:srgbClr>
                </a:solidFill>
                <a:effectLst/>
                <a:uLnTx/>
                <a:uFillTx/>
              </a:endParaRPr>
            </a:p>
          </p:txBody>
        </p:sp>
        <p:sp>
          <p:nvSpPr>
            <p:cNvPr id="89" name="Freeform 12"/>
            <p:cNvSpPr>
              <a:spLocks/>
            </p:cNvSpPr>
            <p:nvPr/>
          </p:nvSpPr>
          <p:spPr bwMode="auto">
            <a:xfrm>
              <a:off x="4124570" y="3982667"/>
              <a:ext cx="1054506" cy="78031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BACC6">
                    <a:lumMod val="20000"/>
                    <a:lumOff val="80000"/>
                  </a:srgbClr>
                </a:solidFill>
                <a:effectLst/>
                <a:uLnTx/>
                <a:uFillTx/>
              </a:endParaRPr>
            </a:p>
          </p:txBody>
        </p:sp>
        <p:sp>
          <p:nvSpPr>
            <p:cNvPr id="90" name="Freeform 13"/>
            <p:cNvSpPr>
              <a:spLocks/>
            </p:cNvSpPr>
            <p:nvPr/>
          </p:nvSpPr>
          <p:spPr bwMode="auto">
            <a:xfrm>
              <a:off x="4810775" y="3958879"/>
              <a:ext cx="387685" cy="504347"/>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1" name="Freeform 14"/>
            <p:cNvSpPr>
              <a:spLocks/>
            </p:cNvSpPr>
            <p:nvPr/>
          </p:nvSpPr>
          <p:spPr bwMode="auto">
            <a:xfrm>
              <a:off x="755576" y="5015152"/>
              <a:ext cx="410948" cy="880225"/>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2" name="Freeform 15"/>
            <p:cNvSpPr>
              <a:spLocks/>
            </p:cNvSpPr>
            <p:nvPr/>
          </p:nvSpPr>
          <p:spPr bwMode="auto">
            <a:xfrm>
              <a:off x="2546687" y="4087343"/>
              <a:ext cx="542761" cy="29975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C0504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3" name="Freeform 16"/>
            <p:cNvSpPr>
              <a:spLocks/>
            </p:cNvSpPr>
            <p:nvPr/>
          </p:nvSpPr>
          <p:spPr bwMode="auto">
            <a:xfrm>
              <a:off x="3368582" y="4225326"/>
              <a:ext cx="356671" cy="237900"/>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4" name="Freeform 17"/>
            <p:cNvSpPr>
              <a:spLocks/>
            </p:cNvSpPr>
            <p:nvPr/>
          </p:nvSpPr>
          <p:spPr bwMode="auto">
            <a:xfrm>
              <a:off x="2946002" y="3858959"/>
              <a:ext cx="829648" cy="437734"/>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C000"/>
                </a:solidFill>
                <a:effectLst/>
                <a:uLnTx/>
                <a:uFillTx/>
              </a:endParaRPr>
            </a:p>
          </p:txBody>
        </p:sp>
        <p:sp>
          <p:nvSpPr>
            <p:cNvPr id="95" name="Freeform 18"/>
            <p:cNvSpPr>
              <a:spLocks/>
            </p:cNvSpPr>
            <p:nvPr/>
          </p:nvSpPr>
          <p:spPr bwMode="auto">
            <a:xfrm>
              <a:off x="3232891" y="3521145"/>
              <a:ext cx="728851" cy="413943"/>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6" name="Freeform 19"/>
            <p:cNvSpPr>
              <a:spLocks noEditPoints="1"/>
            </p:cNvSpPr>
            <p:nvPr/>
          </p:nvSpPr>
          <p:spPr bwMode="auto">
            <a:xfrm>
              <a:off x="4198232" y="2136571"/>
              <a:ext cx="612544" cy="375880"/>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7" name="Freeform 20"/>
            <p:cNvSpPr>
              <a:spLocks noEditPoints="1"/>
            </p:cNvSpPr>
            <p:nvPr/>
          </p:nvSpPr>
          <p:spPr bwMode="auto">
            <a:xfrm>
              <a:off x="2794806" y="2441081"/>
              <a:ext cx="469101" cy="49958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8" name="Freeform 21"/>
            <p:cNvSpPr>
              <a:spLocks/>
            </p:cNvSpPr>
            <p:nvPr/>
          </p:nvSpPr>
          <p:spPr bwMode="auto">
            <a:xfrm>
              <a:off x="3969496" y="4334759"/>
              <a:ext cx="484608" cy="732729"/>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C00000"/>
                </a:solidFill>
                <a:effectLst/>
                <a:uLnTx/>
                <a:uFillTx/>
              </a:endParaRPr>
            </a:p>
          </p:txBody>
        </p:sp>
        <p:sp>
          <p:nvSpPr>
            <p:cNvPr id="99" name="Freeform 22"/>
            <p:cNvSpPr>
              <a:spLocks/>
            </p:cNvSpPr>
            <p:nvPr/>
          </p:nvSpPr>
          <p:spPr bwMode="auto">
            <a:xfrm>
              <a:off x="3632210" y="4501289"/>
              <a:ext cx="503993" cy="575714"/>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0" name="Freeform 23"/>
            <p:cNvSpPr>
              <a:spLocks/>
            </p:cNvSpPr>
            <p:nvPr/>
          </p:nvSpPr>
          <p:spPr bwMode="auto">
            <a:xfrm>
              <a:off x="3387965" y="4272905"/>
              <a:ext cx="643560" cy="618539"/>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1" name="Freeform 24"/>
            <p:cNvSpPr>
              <a:spLocks/>
            </p:cNvSpPr>
            <p:nvPr/>
          </p:nvSpPr>
          <p:spPr bwMode="auto">
            <a:xfrm>
              <a:off x="4136201" y="2650431"/>
              <a:ext cx="581529" cy="404428"/>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2" name="Freeform 25"/>
            <p:cNvSpPr>
              <a:spLocks/>
            </p:cNvSpPr>
            <p:nvPr/>
          </p:nvSpPr>
          <p:spPr bwMode="auto">
            <a:xfrm>
              <a:off x="4112940" y="2388746"/>
              <a:ext cx="748236" cy="375880"/>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3" name="Freeform 26"/>
            <p:cNvSpPr>
              <a:spLocks noEditPoints="1"/>
            </p:cNvSpPr>
            <p:nvPr/>
          </p:nvSpPr>
          <p:spPr bwMode="auto">
            <a:xfrm>
              <a:off x="4031525" y="2816964"/>
              <a:ext cx="337288" cy="185559"/>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EEECE1">
                <a:lumMod val="1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4" name="Freeform 27"/>
            <p:cNvSpPr>
              <a:spLocks/>
            </p:cNvSpPr>
            <p:nvPr/>
          </p:nvSpPr>
          <p:spPr bwMode="auto">
            <a:xfrm>
              <a:off x="3426735" y="2902606"/>
              <a:ext cx="1077769" cy="956354"/>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5" name="Freeform 28"/>
            <p:cNvSpPr>
              <a:spLocks/>
            </p:cNvSpPr>
            <p:nvPr/>
          </p:nvSpPr>
          <p:spPr bwMode="auto">
            <a:xfrm>
              <a:off x="3756269" y="3768561"/>
              <a:ext cx="593161" cy="318783"/>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6" name="Freeform 29"/>
            <p:cNvSpPr>
              <a:spLocks/>
            </p:cNvSpPr>
            <p:nvPr/>
          </p:nvSpPr>
          <p:spPr bwMode="auto">
            <a:xfrm>
              <a:off x="3674854" y="3935088"/>
              <a:ext cx="724975" cy="46628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9BBB59">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7" name="Freeform 30"/>
            <p:cNvSpPr>
              <a:spLocks noEditPoints="1"/>
            </p:cNvSpPr>
            <p:nvPr/>
          </p:nvSpPr>
          <p:spPr bwMode="auto">
            <a:xfrm>
              <a:off x="2620346" y="4187263"/>
              <a:ext cx="1341395" cy="176997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8" name="Freeform 31"/>
            <p:cNvSpPr>
              <a:spLocks noEditPoints="1"/>
            </p:cNvSpPr>
            <p:nvPr/>
          </p:nvSpPr>
          <p:spPr bwMode="auto">
            <a:xfrm>
              <a:off x="1123877" y="1951009"/>
              <a:ext cx="992477" cy="1746179"/>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9" name="Freeform 33"/>
            <p:cNvSpPr>
              <a:spLocks/>
            </p:cNvSpPr>
            <p:nvPr/>
          </p:nvSpPr>
          <p:spPr bwMode="auto">
            <a:xfrm>
              <a:off x="848621" y="2840752"/>
              <a:ext cx="472977" cy="60426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F7964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0" name="Freeform 35"/>
            <p:cNvSpPr>
              <a:spLocks/>
            </p:cNvSpPr>
            <p:nvPr/>
          </p:nvSpPr>
          <p:spPr bwMode="auto">
            <a:xfrm>
              <a:off x="3969496" y="566435"/>
              <a:ext cx="1085522" cy="1546343"/>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1" name="Freeform 36"/>
            <p:cNvSpPr>
              <a:spLocks noEditPoints="1"/>
            </p:cNvSpPr>
            <p:nvPr/>
          </p:nvSpPr>
          <p:spPr bwMode="auto">
            <a:xfrm>
              <a:off x="2507919" y="404664"/>
              <a:ext cx="2345504" cy="198407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2" name="Freeform 37"/>
            <p:cNvSpPr>
              <a:spLocks noEditPoints="1"/>
            </p:cNvSpPr>
            <p:nvPr/>
          </p:nvSpPr>
          <p:spPr bwMode="auto">
            <a:xfrm>
              <a:off x="848621" y="4748705"/>
              <a:ext cx="1473208" cy="1308443"/>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3" name="Freeform 38"/>
            <p:cNvSpPr>
              <a:spLocks noEditPoints="1"/>
            </p:cNvSpPr>
            <p:nvPr/>
          </p:nvSpPr>
          <p:spPr bwMode="auto">
            <a:xfrm>
              <a:off x="4124570" y="5091278"/>
              <a:ext cx="880049" cy="1165704"/>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4F81BD">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4" name="Freeform 39"/>
            <p:cNvSpPr>
              <a:spLocks noEditPoints="1"/>
            </p:cNvSpPr>
            <p:nvPr/>
          </p:nvSpPr>
          <p:spPr bwMode="auto">
            <a:xfrm>
              <a:off x="3120463" y="718690"/>
              <a:ext cx="1190199" cy="21601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5" name="Freeform 40"/>
            <p:cNvSpPr>
              <a:spLocks/>
            </p:cNvSpPr>
            <p:nvPr/>
          </p:nvSpPr>
          <p:spPr bwMode="auto">
            <a:xfrm>
              <a:off x="2546687" y="3682916"/>
              <a:ext cx="73662" cy="114192"/>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6" name="Freeform 41"/>
            <p:cNvSpPr>
              <a:spLocks noEditPoints="1"/>
            </p:cNvSpPr>
            <p:nvPr/>
          </p:nvSpPr>
          <p:spPr bwMode="auto">
            <a:xfrm>
              <a:off x="1391383" y="3521145"/>
              <a:ext cx="1554624" cy="1646262"/>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CC33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solidFill>
                    <a:srgbClr val="FF0000"/>
                  </a:solidFill>
                </a:ln>
                <a:solidFill>
                  <a:prstClr val="black"/>
                </a:solidFill>
                <a:effectLst/>
                <a:uLnTx/>
                <a:uFillTx/>
              </a:endParaRPr>
            </a:p>
          </p:txBody>
        </p:sp>
        <p:sp>
          <p:nvSpPr>
            <p:cNvPr id="117" name="Freeform 42"/>
            <p:cNvSpPr>
              <a:spLocks noEditPoints="1"/>
            </p:cNvSpPr>
            <p:nvPr/>
          </p:nvSpPr>
          <p:spPr bwMode="auto">
            <a:xfrm>
              <a:off x="2551894" y="2912800"/>
              <a:ext cx="984724" cy="125610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8064A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8" name="Freeform 43"/>
            <p:cNvSpPr>
              <a:spLocks/>
            </p:cNvSpPr>
            <p:nvPr/>
          </p:nvSpPr>
          <p:spPr bwMode="auto">
            <a:xfrm>
              <a:off x="2201646" y="3445016"/>
              <a:ext cx="407072" cy="323542"/>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19" name="Freeform 44"/>
            <p:cNvSpPr>
              <a:spLocks/>
            </p:cNvSpPr>
            <p:nvPr/>
          </p:nvSpPr>
          <p:spPr bwMode="auto">
            <a:xfrm>
              <a:off x="2302444" y="3130990"/>
              <a:ext cx="410948" cy="437734"/>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20" name="Freeform 46"/>
          <p:cNvSpPr>
            <a:spLocks/>
          </p:cNvSpPr>
          <p:nvPr/>
        </p:nvSpPr>
        <p:spPr bwMode="auto">
          <a:xfrm>
            <a:off x="4959873" y="5796288"/>
            <a:ext cx="260199" cy="152991"/>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21" name="Rektangel 45"/>
          <p:cNvSpPr/>
          <p:nvPr/>
        </p:nvSpPr>
        <p:spPr>
          <a:xfrm>
            <a:off x="6613271" y="1196752"/>
            <a:ext cx="2423225" cy="497840"/>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Denmark, Norway, Sweden Finland, Iceland, Estonia, Lithuania, Latvia</a:t>
            </a:r>
            <a:endParaRPr lang="en-US" sz="1100" b="1" dirty="0">
              <a:solidFill>
                <a:schemeClr val="tx1"/>
              </a:solidFill>
              <a:effectLst>
                <a:outerShdw blurRad="38100" dist="38100" dir="2700000" algn="tl">
                  <a:srgbClr val="000000">
                    <a:alpha val="43137"/>
                  </a:srgbClr>
                </a:outerShdw>
              </a:effectLst>
            </a:endParaRPr>
          </a:p>
        </p:txBody>
      </p:sp>
      <p:sp>
        <p:nvSpPr>
          <p:cNvPr id="122" name="Rektangel 46"/>
          <p:cNvSpPr/>
          <p:nvPr/>
        </p:nvSpPr>
        <p:spPr>
          <a:xfrm>
            <a:off x="6613270" y="1803109"/>
            <a:ext cx="2423226" cy="380607"/>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Poland, Czech Republic, Slovakia, Hungary</a:t>
            </a:r>
            <a:endParaRPr lang="en-US" sz="1100" b="1" dirty="0">
              <a:solidFill>
                <a:schemeClr val="tx1"/>
              </a:solidFill>
              <a:effectLst>
                <a:outerShdw blurRad="38100" dist="38100" dir="2700000" algn="tl">
                  <a:srgbClr val="000000">
                    <a:alpha val="43137"/>
                  </a:srgbClr>
                </a:outerShdw>
              </a:effectLst>
            </a:endParaRPr>
          </a:p>
        </p:txBody>
      </p:sp>
      <p:sp>
        <p:nvSpPr>
          <p:cNvPr id="123" name="Rektangel 47"/>
          <p:cNvSpPr/>
          <p:nvPr/>
        </p:nvSpPr>
        <p:spPr>
          <a:xfrm>
            <a:off x="6613270" y="2363394"/>
            <a:ext cx="2429918" cy="296668"/>
          </a:xfrm>
          <a:prstGeom prst="rect">
            <a:avLst/>
          </a:prstGeom>
          <a:solidFill>
            <a:schemeClr val="accent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effectLst>
                  <a:outerShdw blurRad="38100" dist="38100" dir="2700000" algn="tl">
                    <a:srgbClr val="000000">
                      <a:alpha val="43137"/>
                    </a:srgbClr>
                  </a:outerShdw>
                </a:effectLst>
              </a:rPr>
              <a:t>Ireland, United Kingdom</a:t>
            </a:r>
            <a:endParaRPr lang="en-US" sz="1050" b="1" dirty="0">
              <a:solidFill>
                <a:schemeClr val="tx1"/>
              </a:solidFill>
              <a:effectLst>
                <a:outerShdw blurRad="38100" dist="38100" dir="2700000" algn="tl">
                  <a:srgbClr val="000000">
                    <a:alpha val="43137"/>
                  </a:srgbClr>
                </a:outerShdw>
              </a:effectLst>
            </a:endParaRPr>
          </a:p>
        </p:txBody>
      </p:sp>
      <p:sp>
        <p:nvSpPr>
          <p:cNvPr id="124" name="Rektangel 48"/>
          <p:cNvSpPr/>
          <p:nvPr/>
        </p:nvSpPr>
        <p:spPr>
          <a:xfrm>
            <a:off x="6613270" y="2862231"/>
            <a:ext cx="2429917" cy="27592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Belgium, The Netherlands, Luxemburg</a:t>
            </a:r>
            <a:endParaRPr lang="en-US" sz="1100" b="1" dirty="0">
              <a:solidFill>
                <a:schemeClr val="tx1"/>
              </a:solidFill>
              <a:effectLst>
                <a:outerShdw blurRad="38100" dist="38100" dir="2700000" algn="tl">
                  <a:srgbClr val="000000">
                    <a:alpha val="43137"/>
                  </a:srgbClr>
                </a:outerShdw>
              </a:effectLst>
            </a:endParaRPr>
          </a:p>
        </p:txBody>
      </p:sp>
      <p:sp>
        <p:nvSpPr>
          <p:cNvPr id="125" name="Rektangel 49"/>
          <p:cNvSpPr/>
          <p:nvPr/>
        </p:nvSpPr>
        <p:spPr>
          <a:xfrm>
            <a:off x="6613270" y="4947895"/>
            <a:ext cx="2429918" cy="298379"/>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Italy, Malta</a:t>
            </a:r>
            <a:endParaRPr lang="en-US" sz="1100" b="1" dirty="0">
              <a:solidFill>
                <a:schemeClr val="tx1"/>
              </a:solidFill>
              <a:effectLst>
                <a:outerShdw blurRad="38100" dist="38100" dir="2700000" algn="tl">
                  <a:srgbClr val="000000">
                    <a:alpha val="43137"/>
                  </a:srgbClr>
                </a:outerShdw>
              </a:effectLst>
            </a:endParaRPr>
          </a:p>
        </p:txBody>
      </p:sp>
      <p:sp>
        <p:nvSpPr>
          <p:cNvPr id="126" name="Rektangel 50"/>
          <p:cNvSpPr/>
          <p:nvPr/>
        </p:nvSpPr>
        <p:spPr>
          <a:xfrm>
            <a:off x="6613270" y="5523704"/>
            <a:ext cx="2429918" cy="353568"/>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Portugal, Spain</a:t>
            </a:r>
            <a:endParaRPr lang="en-US" sz="1100" b="1" dirty="0">
              <a:solidFill>
                <a:schemeClr val="tx1"/>
              </a:solidFill>
              <a:effectLst>
                <a:outerShdw blurRad="38100" dist="38100" dir="2700000" algn="tl">
                  <a:srgbClr val="000000">
                    <a:alpha val="43137"/>
                  </a:srgbClr>
                </a:outerShdw>
              </a:effectLst>
            </a:endParaRPr>
          </a:p>
        </p:txBody>
      </p:sp>
      <p:sp>
        <p:nvSpPr>
          <p:cNvPr id="127" name="Rektangel 51"/>
          <p:cNvSpPr/>
          <p:nvPr/>
        </p:nvSpPr>
        <p:spPr>
          <a:xfrm>
            <a:off x="6613270" y="4345776"/>
            <a:ext cx="2429918" cy="388989"/>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Slovenia, Croatia,  Serbia, Bosnia, FYE Macedonia, Montenegro</a:t>
            </a:r>
            <a:endParaRPr lang="en-US" sz="1100" b="1" dirty="0">
              <a:solidFill>
                <a:schemeClr val="tx1"/>
              </a:solidFill>
              <a:effectLst>
                <a:outerShdw blurRad="38100" dist="38100" dir="2700000" algn="tl">
                  <a:srgbClr val="000000">
                    <a:alpha val="43137"/>
                  </a:srgbClr>
                </a:outerShdw>
              </a:effectLst>
            </a:endParaRPr>
          </a:p>
        </p:txBody>
      </p:sp>
      <p:sp>
        <p:nvSpPr>
          <p:cNvPr id="128" name="Rektangel 53"/>
          <p:cNvSpPr/>
          <p:nvPr/>
        </p:nvSpPr>
        <p:spPr>
          <a:xfrm>
            <a:off x="6613270" y="6193014"/>
            <a:ext cx="2429918" cy="360040"/>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Romania, Bulgaria, Greece, Cyprus, Turkey</a:t>
            </a:r>
            <a:endParaRPr lang="en-US" sz="1100" b="1" dirty="0">
              <a:solidFill>
                <a:schemeClr val="tx1"/>
              </a:solidFill>
              <a:effectLst>
                <a:outerShdw blurRad="38100" dist="38100" dir="2700000" algn="tl">
                  <a:srgbClr val="000000">
                    <a:alpha val="43137"/>
                  </a:srgbClr>
                </a:outerShdw>
              </a:effectLst>
            </a:endParaRPr>
          </a:p>
        </p:txBody>
      </p:sp>
      <p:sp>
        <p:nvSpPr>
          <p:cNvPr id="130" name="Rektangel 53"/>
          <p:cNvSpPr/>
          <p:nvPr/>
        </p:nvSpPr>
        <p:spPr>
          <a:xfrm>
            <a:off x="6613270" y="3908418"/>
            <a:ext cx="2429918" cy="260586"/>
          </a:xfrm>
          <a:prstGeom prst="rect">
            <a:avLst/>
          </a:prstGeom>
          <a:solidFill>
            <a:schemeClr val="accent4">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Germany, Austria</a:t>
            </a:r>
            <a:endParaRPr lang="en-US" sz="1100" b="1" dirty="0">
              <a:solidFill>
                <a:schemeClr val="tx1"/>
              </a:solidFill>
              <a:effectLst>
                <a:outerShdw blurRad="38100" dist="38100" dir="2700000" algn="tl">
                  <a:srgbClr val="000000">
                    <a:alpha val="43137"/>
                  </a:srgbClr>
                </a:outerShdw>
              </a:effectLst>
            </a:endParaRPr>
          </a:p>
        </p:txBody>
      </p:sp>
      <p:sp>
        <p:nvSpPr>
          <p:cNvPr id="131" name="Rektangel 51"/>
          <p:cNvSpPr/>
          <p:nvPr/>
        </p:nvSpPr>
        <p:spPr>
          <a:xfrm>
            <a:off x="6613271" y="3413363"/>
            <a:ext cx="2429917" cy="265443"/>
          </a:xfrm>
          <a:prstGeom prst="rect">
            <a:avLst/>
          </a:prstGeom>
          <a:solidFill>
            <a:srgbClr val="CC33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effectLst>
                  <a:outerShdw blurRad="38100" dist="38100" dir="2700000" algn="tl">
                    <a:srgbClr val="000000">
                      <a:alpha val="43137"/>
                    </a:srgbClr>
                  </a:outerShdw>
                </a:effectLst>
              </a:rPr>
              <a:t> France, Switzerland,</a:t>
            </a:r>
            <a:endParaRPr lang="en-US" sz="1100" b="1" dirty="0">
              <a:solidFill>
                <a:schemeClr val="tx1"/>
              </a:solidFill>
              <a:effectLst>
                <a:outerShdw blurRad="38100" dist="38100" dir="2700000" algn="tl">
                  <a:srgbClr val="000000">
                    <a:alpha val="43137"/>
                  </a:srgbClr>
                </a:outerShdw>
              </a:effectLst>
            </a:endParaRPr>
          </a:p>
        </p:txBody>
      </p:sp>
      <p:sp>
        <p:nvSpPr>
          <p:cNvPr id="5" name="Espace réservé du pied de page 4"/>
          <p:cNvSpPr>
            <a:spLocks noGrp="1"/>
          </p:cNvSpPr>
          <p:nvPr>
            <p:ph type="ftr" sz="quarter" idx="3"/>
          </p:nvPr>
        </p:nvSpPr>
        <p:spPr>
          <a:xfrm>
            <a:off x="3327514" y="6381328"/>
            <a:ext cx="2488972" cy="365125"/>
          </a:xfrm>
        </p:spPr>
        <p:txBody>
          <a:bodyPr/>
          <a:lstStyle/>
          <a:p>
            <a:r>
              <a:rPr lang="nl-NL" dirty="0"/>
              <a:t>Antilope</a:t>
            </a:r>
          </a:p>
        </p:txBody>
      </p:sp>
      <p:sp>
        <p:nvSpPr>
          <p:cNvPr id="74" name="Rechthoek 73"/>
          <p:cNvSpPr/>
          <p:nvPr/>
        </p:nvSpPr>
        <p:spPr>
          <a:xfrm>
            <a:off x="971600" y="5949280"/>
            <a:ext cx="38164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xmlns="" val="131528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7544" y="1628800"/>
            <a:ext cx="8207375" cy="4176464"/>
          </a:xfrm>
        </p:spPr>
        <p:txBody>
          <a:bodyPr>
            <a:normAutofit/>
          </a:bodyPr>
          <a:lstStyle/>
          <a:p>
            <a:r>
              <a:rPr lang="en-GB" dirty="0" smtClean="0">
                <a:solidFill>
                  <a:schemeClr val="accent1">
                    <a:lumMod val="50000"/>
                  </a:schemeClr>
                </a:solidFill>
              </a:rPr>
              <a:t>Three key messages</a:t>
            </a:r>
          </a:p>
          <a:p>
            <a:r>
              <a:rPr lang="en-GB" smtClean="0">
                <a:solidFill>
                  <a:schemeClr val="accent1">
                    <a:lumMod val="50000"/>
                  </a:schemeClr>
                </a:solidFill>
              </a:rPr>
              <a:t>Goals and deliverables of Antilope</a:t>
            </a:r>
            <a:endParaRPr lang="en-GB" dirty="0" smtClean="0">
              <a:solidFill>
                <a:schemeClr val="accent1">
                  <a:lumMod val="50000"/>
                </a:schemeClr>
              </a:solidFill>
            </a:endParaRPr>
          </a:p>
          <a:p>
            <a:r>
              <a:rPr lang="en-GB" dirty="0" smtClean="0">
                <a:solidFill>
                  <a:schemeClr val="accent1">
                    <a:lumMod val="50000"/>
                  </a:schemeClr>
                </a:solidFill>
              </a:rPr>
              <a:t>eHealth European Interoperability Framework</a:t>
            </a:r>
          </a:p>
          <a:p>
            <a:pPr lvl="1"/>
            <a:r>
              <a:rPr lang="en-GB" dirty="0" smtClean="0">
                <a:solidFill>
                  <a:schemeClr val="accent1">
                    <a:lumMod val="50000"/>
                  </a:schemeClr>
                </a:solidFill>
              </a:rPr>
              <a:t>Antilope Use Cases</a:t>
            </a:r>
          </a:p>
          <a:p>
            <a:pPr lvl="1"/>
            <a:r>
              <a:rPr lang="en-GB" dirty="0" smtClean="0">
                <a:solidFill>
                  <a:schemeClr val="accent1">
                    <a:lumMod val="50000"/>
                  </a:schemeClr>
                </a:solidFill>
              </a:rPr>
              <a:t>Linking Use Cases to IHE and Continua Profiles</a:t>
            </a:r>
          </a:p>
          <a:p>
            <a:pPr lvl="1"/>
            <a:r>
              <a:rPr lang="en-GB" dirty="0" smtClean="0">
                <a:solidFill>
                  <a:schemeClr val="accent1">
                    <a:lumMod val="50000"/>
                  </a:schemeClr>
                </a:solidFill>
              </a:rPr>
              <a:t>Templates for Use Cases and Realisation Scenarios</a:t>
            </a:r>
          </a:p>
          <a:p>
            <a:pPr lvl="1"/>
            <a:r>
              <a:rPr lang="en-GB" dirty="0" smtClean="0">
                <a:solidFill>
                  <a:schemeClr val="accent1">
                    <a:lumMod val="50000"/>
                  </a:schemeClr>
                </a:solidFill>
              </a:rPr>
              <a:t>Refined interoperability schema</a:t>
            </a:r>
          </a:p>
          <a:p>
            <a:r>
              <a:rPr lang="en-GB" dirty="0" smtClean="0">
                <a:solidFill>
                  <a:schemeClr val="accent1">
                    <a:lumMod val="50000"/>
                  </a:schemeClr>
                </a:solidFill>
              </a:rPr>
              <a:t>Three key messages (with solutions from Antilope)</a:t>
            </a:r>
          </a:p>
          <a:p>
            <a:endParaRPr lang="en-GB" dirty="0" smtClean="0">
              <a:solidFill>
                <a:schemeClr val="accent1">
                  <a:lumMod val="50000"/>
                </a:schemeClr>
              </a:solidFill>
            </a:endParaRPr>
          </a:p>
          <a:p>
            <a:endParaRPr lang="en-GB" dirty="0">
              <a:solidFill>
                <a:schemeClr val="accent1">
                  <a:lumMod val="50000"/>
                </a:schemeClr>
              </a:solidFill>
            </a:endParaRPr>
          </a:p>
        </p:txBody>
      </p:sp>
      <p:sp>
        <p:nvSpPr>
          <p:cNvPr id="6" name="Espace réservé du pied de page 4"/>
          <p:cNvSpPr>
            <a:spLocks noGrp="1"/>
          </p:cNvSpPr>
          <p:nvPr>
            <p:ph type="ftr" sz="quarter" idx="3"/>
          </p:nvPr>
        </p:nvSpPr>
        <p:spPr/>
        <p:txBody>
          <a:bodyPr/>
          <a:lstStyle/>
          <a:p>
            <a:r>
              <a:rPr lang="en-GB" dirty="0" smtClean="0"/>
              <a:t>Antilope </a:t>
            </a:r>
            <a:endParaRPr lang="en-GB" dirty="0"/>
          </a:p>
        </p:txBody>
      </p:sp>
      <p:sp>
        <p:nvSpPr>
          <p:cNvPr id="11" name="Titre 2"/>
          <p:cNvSpPr txBox="1">
            <a:spLocks/>
          </p:cNvSpPr>
          <p:nvPr/>
        </p:nvSpPr>
        <p:spPr>
          <a:xfrm>
            <a:off x="2804333" y="231252"/>
            <a:ext cx="3535334" cy="720000"/>
          </a:xfrm>
          <a:prstGeom prst="rect">
            <a:avLst/>
          </a:prstGeom>
        </p:spPr>
        <p:txBody>
          <a:bodyPr vert="horz" lIns="91440" tIns="45720" rIns="91440" bIns="45720" rtlCol="0" anchor="ctr">
            <a:normAutofit/>
          </a:bodyPr>
          <a:lstStyle/>
          <a:p>
            <a:pPr marL="514350" indent="-514350" algn="ctr">
              <a:spcBef>
                <a:spcPct val="0"/>
              </a:spcBef>
            </a:pPr>
            <a:r>
              <a:rPr lang="en-GB" sz="2800" dirty="0" smtClean="0">
                <a:solidFill>
                  <a:schemeClr val="accent6">
                    <a:lumMod val="75000"/>
                  </a:schemeClr>
                </a:solidFill>
              </a:rPr>
              <a:t>Overview</a:t>
            </a:r>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32225" y="124842"/>
            <a:ext cx="5479550" cy="933681"/>
          </a:xfrm>
        </p:spPr>
        <p:txBody>
          <a:bodyPr>
            <a:normAutofit/>
          </a:bodyPr>
          <a:lstStyle/>
          <a:p>
            <a:pPr algn="ctr"/>
            <a:r>
              <a:rPr lang="en-GB" dirty="0" smtClean="0">
                <a:solidFill>
                  <a:schemeClr val="accent6">
                    <a:lumMod val="75000"/>
                  </a:schemeClr>
                </a:solidFill>
              </a:rPr>
              <a:t>Three key messages</a:t>
            </a:r>
            <a:endParaRPr lang="en-GB" dirty="0">
              <a:solidFill>
                <a:schemeClr val="accent6">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NL" dirty="0" smtClean="0"/>
              <a:t>Antilope</a:t>
            </a:r>
            <a:endParaRPr lang="nl-NL" dirty="0"/>
          </a:p>
        </p:txBody>
      </p:sp>
      <p:graphicFrame>
        <p:nvGraphicFramePr>
          <p:cNvPr id="7" name="Tabel 6"/>
          <p:cNvGraphicFramePr>
            <a:graphicFrameLocks noGrp="1"/>
          </p:cNvGraphicFramePr>
          <p:nvPr/>
        </p:nvGraphicFramePr>
        <p:xfrm>
          <a:off x="539552" y="1484784"/>
          <a:ext cx="7920880" cy="4176464"/>
        </p:xfrm>
        <a:graphic>
          <a:graphicData uri="http://schemas.openxmlformats.org/drawingml/2006/table">
            <a:tbl>
              <a:tblPr firstRow="1" bandRow="1">
                <a:tableStyleId>{5940675A-B579-460E-94D1-54222C63F5DA}</a:tableStyleId>
              </a:tblPr>
              <a:tblGrid>
                <a:gridCol w="7920880"/>
              </a:tblGrid>
              <a:tr h="155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chemeClr val="accent1">
                              <a:lumMod val="50000"/>
                            </a:schemeClr>
                          </a:solidFill>
                        </a:rPr>
                        <a:t>Interoperability requires a shared definition of interoperability levels, terms</a:t>
                      </a:r>
                      <a:r>
                        <a:rPr lang="en-GB" sz="2000" baseline="0" noProof="0" dirty="0" smtClean="0">
                          <a:solidFill>
                            <a:schemeClr val="accent1">
                              <a:lumMod val="50000"/>
                            </a:schemeClr>
                          </a:solidFill>
                        </a:rPr>
                        <a:t> </a:t>
                      </a:r>
                      <a:r>
                        <a:rPr lang="en-GB" sz="2000" noProof="0" dirty="0" smtClean="0">
                          <a:solidFill>
                            <a:schemeClr val="accent1">
                              <a:lumMod val="50000"/>
                            </a:schemeClr>
                          </a:solidFill>
                        </a:rPr>
                        <a:t>and 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21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chemeClr val="accent1">
                              <a:lumMod val="50000"/>
                            </a:schemeClr>
                          </a:solidFill>
                        </a:rPr>
                        <a:t>Use Cases are important building blocks in the realisation of interoperability</a:t>
                      </a:r>
                      <a:endParaRPr lang="en-GB" sz="20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4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chemeClr val="accent1">
                              <a:lumMod val="50000"/>
                            </a:schemeClr>
                          </a:solidFill>
                        </a:rPr>
                        <a:t>Using</a:t>
                      </a:r>
                      <a:r>
                        <a:rPr lang="en-GB" sz="2000" baseline="0" noProof="0" dirty="0" smtClean="0">
                          <a:solidFill>
                            <a:schemeClr val="accent1">
                              <a:lumMod val="50000"/>
                            </a:schemeClr>
                          </a:solidFill>
                        </a:rPr>
                        <a:t> open, international standards and profiles in the implementation of Use Cases is a future-proof investment and facilitates cross-border solutions</a:t>
                      </a:r>
                      <a:endParaRPr lang="en-GB" sz="2000" noProof="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424167" cy="3888333"/>
          </a:xfrm>
        </p:spPr>
        <p:txBody>
          <a:bodyPr>
            <a:noAutofit/>
          </a:bodyPr>
          <a:lstStyle/>
          <a:p>
            <a:pPr>
              <a:lnSpc>
                <a:spcPct val="150000"/>
              </a:lnSpc>
            </a:pPr>
            <a:r>
              <a:rPr lang="en-GB" dirty="0" smtClean="0">
                <a:solidFill>
                  <a:schemeClr val="accent1">
                    <a:lumMod val="50000"/>
                  </a:schemeClr>
                </a:solidFill>
              </a:rPr>
              <a:t>Refinement of eHealth European Interoperability Framework</a:t>
            </a:r>
          </a:p>
          <a:p>
            <a:pPr lvl="1"/>
            <a:r>
              <a:rPr lang="en-GB" dirty="0" smtClean="0">
                <a:solidFill>
                  <a:schemeClr val="accent1">
                    <a:lumMod val="50000"/>
                  </a:schemeClr>
                </a:solidFill>
              </a:rPr>
              <a:t>Provide  a comprehensive set of Use Cases that can be used throughout Europe as a basis for national and regional implementations </a:t>
            </a:r>
          </a:p>
          <a:p>
            <a:pPr lvl="1"/>
            <a:r>
              <a:rPr lang="en-GB" dirty="0" smtClean="0">
                <a:solidFill>
                  <a:schemeClr val="accent1">
                    <a:lumMod val="50000"/>
                  </a:schemeClr>
                </a:solidFill>
              </a:rPr>
              <a:t>Provide tools and schemas that can assist in a shared understanding of interoperability issues</a:t>
            </a:r>
          </a:p>
          <a:p>
            <a:pPr>
              <a:lnSpc>
                <a:spcPct val="150000"/>
              </a:lnSpc>
            </a:pPr>
            <a:r>
              <a:rPr lang="en-GB" dirty="0" smtClean="0">
                <a:solidFill>
                  <a:schemeClr val="accent1">
                    <a:lumMod val="50000"/>
                  </a:schemeClr>
                </a:solidFill>
              </a:rPr>
              <a:t>Educational material </a:t>
            </a:r>
          </a:p>
          <a:p>
            <a:pPr lvl="1">
              <a:lnSpc>
                <a:spcPct val="150000"/>
              </a:lnSpc>
            </a:pPr>
            <a:r>
              <a:rPr lang="en-GB" dirty="0" smtClean="0">
                <a:solidFill>
                  <a:schemeClr val="accent1">
                    <a:lumMod val="50000"/>
                  </a:schemeClr>
                </a:solidFill>
              </a:rPr>
              <a:t>For summits, discussions, collaborations and projects</a:t>
            </a:r>
          </a:p>
        </p:txBody>
      </p:sp>
      <p:sp>
        <p:nvSpPr>
          <p:cNvPr id="3" name="Titre 2"/>
          <p:cNvSpPr>
            <a:spLocks noGrp="1"/>
          </p:cNvSpPr>
          <p:nvPr>
            <p:ph type="title"/>
          </p:nvPr>
        </p:nvSpPr>
        <p:spPr>
          <a:xfrm>
            <a:off x="2375756" y="239382"/>
            <a:ext cx="4392488" cy="720000"/>
          </a:xfrm>
        </p:spPr>
        <p:txBody>
          <a:bodyPr>
            <a:normAutofit/>
          </a:bodyPr>
          <a:lstStyle/>
          <a:p>
            <a:pPr algn="ctr"/>
            <a:r>
              <a:rPr lang="en-GB" dirty="0" smtClean="0">
                <a:solidFill>
                  <a:schemeClr val="accent6">
                    <a:lumMod val="75000"/>
                  </a:schemeClr>
                </a:solidFill>
              </a:rPr>
              <a:t>Goals</a:t>
            </a:r>
            <a:endParaRPr lang="en-GB" dirty="0">
              <a:solidFill>
                <a:schemeClr val="accent6">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BE" dirty="0" smtClean="0"/>
              <a:t>Antilope</a:t>
            </a:r>
            <a:endParaRPr lang="nl-BE" dirty="0"/>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207375" cy="4392389"/>
          </a:xfrm>
        </p:spPr>
        <p:txBody>
          <a:bodyPr>
            <a:noAutofit/>
          </a:bodyPr>
          <a:lstStyle/>
          <a:p>
            <a:pPr marL="514350" indent="-457200">
              <a:buFont typeface="+mj-lt"/>
              <a:buAutoNum type="arabicPeriod"/>
            </a:pPr>
            <a:r>
              <a:rPr lang="en-GB" sz="2000" dirty="0" smtClean="0">
                <a:solidFill>
                  <a:schemeClr val="accent1">
                    <a:lumMod val="50000"/>
                  </a:schemeClr>
                </a:solidFill>
              </a:rPr>
              <a:t>D1.1  Refinement Definition document </a:t>
            </a:r>
          </a:p>
          <a:p>
            <a:pPr marL="914400" lvl="1" indent="-457200"/>
            <a:r>
              <a:rPr lang="en-GB" sz="1600" dirty="0" smtClean="0">
                <a:solidFill>
                  <a:schemeClr val="accent1">
                    <a:lumMod val="50000"/>
                  </a:schemeClr>
                </a:solidFill>
              </a:rPr>
              <a:t>Refined eHealth European Interoperability Framework</a:t>
            </a:r>
          </a:p>
          <a:p>
            <a:pPr marL="914400" lvl="1" indent="-457200"/>
            <a:r>
              <a:rPr lang="en-GB" sz="1600" dirty="0" smtClean="0">
                <a:solidFill>
                  <a:schemeClr val="accent1">
                    <a:lumMod val="50000"/>
                  </a:schemeClr>
                </a:solidFill>
              </a:rPr>
              <a:t>Set </a:t>
            </a:r>
            <a:r>
              <a:rPr lang="en-GB" sz="1600" smtClean="0">
                <a:solidFill>
                  <a:schemeClr val="accent1">
                    <a:lumMod val="50000"/>
                  </a:schemeClr>
                </a:solidFill>
              </a:rPr>
              <a:t>of </a:t>
            </a:r>
            <a:r>
              <a:rPr lang="en-GB" sz="1600" smtClean="0">
                <a:solidFill>
                  <a:schemeClr val="accent1">
                    <a:lumMod val="50000"/>
                  </a:schemeClr>
                </a:solidFill>
              </a:rPr>
              <a:t>well-defined Use Cases, linking  </a:t>
            </a:r>
            <a:r>
              <a:rPr lang="en-GB" sz="1600" dirty="0" smtClean="0">
                <a:solidFill>
                  <a:schemeClr val="accent1">
                    <a:lumMod val="50000"/>
                  </a:schemeClr>
                </a:solidFill>
              </a:rPr>
              <a:t>to interoperability Standards and Profiles (through Realisation Scenarios)</a:t>
            </a:r>
          </a:p>
          <a:p>
            <a:pPr marL="914400" lvl="1" indent="-457200"/>
            <a:r>
              <a:rPr lang="en-GB" sz="1600" dirty="0" smtClean="0">
                <a:solidFill>
                  <a:schemeClr val="accent1">
                    <a:lumMod val="50000"/>
                  </a:schemeClr>
                </a:solidFill>
              </a:rPr>
              <a:t>Templates </a:t>
            </a:r>
            <a:r>
              <a:rPr lang="en-GB" sz="1600" smtClean="0">
                <a:solidFill>
                  <a:schemeClr val="accent1">
                    <a:lumMod val="50000"/>
                  </a:schemeClr>
                </a:solidFill>
              </a:rPr>
              <a:t>for </a:t>
            </a:r>
            <a:r>
              <a:rPr lang="en-GB" sz="1600" smtClean="0">
                <a:solidFill>
                  <a:schemeClr val="accent1">
                    <a:lumMod val="50000"/>
                  </a:schemeClr>
                </a:solidFill>
              </a:rPr>
              <a:t>the description </a:t>
            </a:r>
            <a:r>
              <a:rPr lang="en-GB" sz="1600" dirty="0" smtClean="0">
                <a:solidFill>
                  <a:schemeClr val="accent1">
                    <a:lumMod val="50000"/>
                  </a:schemeClr>
                </a:solidFill>
              </a:rPr>
              <a:t>of Use Cases and Realisation Scenarios</a:t>
            </a:r>
          </a:p>
          <a:p>
            <a:pPr marL="914400" lvl="1" indent="-457200"/>
            <a:r>
              <a:rPr lang="en-GB" sz="1600" dirty="0" smtClean="0">
                <a:solidFill>
                  <a:schemeClr val="accent1">
                    <a:lumMod val="50000"/>
                  </a:schemeClr>
                </a:solidFill>
              </a:rPr>
              <a:t>Model for interoperability levels </a:t>
            </a:r>
          </a:p>
          <a:p>
            <a:pPr marL="914400" lvl="1" indent="-457200"/>
            <a:r>
              <a:rPr lang="en-GB" sz="1600" dirty="0" smtClean="0">
                <a:solidFill>
                  <a:schemeClr val="accent1">
                    <a:lumMod val="50000"/>
                  </a:schemeClr>
                </a:solidFill>
              </a:rPr>
              <a:t>Glossary of interoperability terms and definitions</a:t>
            </a:r>
          </a:p>
          <a:p>
            <a:pPr marL="914400" lvl="1" indent="-457200"/>
            <a:r>
              <a:rPr lang="en-GB" sz="1600" dirty="0" smtClean="0">
                <a:solidFill>
                  <a:schemeClr val="accent1">
                    <a:lumMod val="50000"/>
                  </a:schemeClr>
                </a:solidFill>
              </a:rPr>
              <a:t>Overview of the IHE and Continua Profiles mentioned in the Antilope Use Cases</a:t>
            </a:r>
          </a:p>
          <a:p>
            <a:pPr marL="914400" lvl="1" indent="-457200"/>
            <a:r>
              <a:rPr lang="en-GB" sz="1600" dirty="0" smtClean="0">
                <a:solidFill>
                  <a:schemeClr val="accent1">
                    <a:lumMod val="50000"/>
                  </a:schemeClr>
                </a:solidFill>
              </a:rPr>
              <a:t>Recommendations for governance and lifecycle</a:t>
            </a:r>
            <a:r>
              <a:rPr lang="en-GB" sz="1800" dirty="0" smtClean="0">
                <a:solidFill>
                  <a:schemeClr val="accent1">
                    <a:lumMod val="50000"/>
                  </a:schemeClr>
                </a:solidFill>
              </a:rPr>
              <a:t/>
            </a:r>
            <a:br>
              <a:rPr lang="en-GB" sz="1800" dirty="0" smtClean="0">
                <a:solidFill>
                  <a:schemeClr val="accent1">
                    <a:lumMod val="50000"/>
                  </a:schemeClr>
                </a:solidFill>
              </a:rPr>
            </a:br>
            <a:endParaRPr lang="en-GB" sz="1800" dirty="0" smtClean="0">
              <a:solidFill>
                <a:schemeClr val="accent1">
                  <a:lumMod val="50000"/>
                </a:schemeClr>
              </a:solidFill>
            </a:endParaRPr>
          </a:p>
          <a:p>
            <a:pPr marL="514350" indent="-457200">
              <a:buFont typeface="+mj-lt"/>
              <a:buAutoNum type="arabicPeriod"/>
            </a:pPr>
            <a:r>
              <a:rPr lang="en-GB" sz="2000" dirty="0" smtClean="0">
                <a:solidFill>
                  <a:schemeClr val="accent1">
                    <a:lumMod val="50000"/>
                  </a:schemeClr>
                </a:solidFill>
              </a:rPr>
              <a:t>D1.2  Educational material</a:t>
            </a:r>
          </a:p>
          <a:p>
            <a:pPr marL="914400" lvl="1" indent="-457200"/>
            <a:r>
              <a:rPr lang="en-GB" sz="1600" dirty="0" smtClean="0">
                <a:solidFill>
                  <a:schemeClr val="accent1">
                    <a:lumMod val="50000"/>
                  </a:schemeClr>
                </a:solidFill>
              </a:rPr>
              <a:t>PowerPoint </a:t>
            </a:r>
            <a:r>
              <a:rPr lang="en-GB" sz="1600" smtClean="0">
                <a:solidFill>
                  <a:schemeClr val="accent1">
                    <a:lumMod val="50000"/>
                  </a:schemeClr>
                </a:solidFill>
              </a:rPr>
              <a:t>presentation </a:t>
            </a:r>
            <a:r>
              <a:rPr lang="en-GB" sz="1600" smtClean="0">
                <a:solidFill>
                  <a:schemeClr val="accent1">
                    <a:lumMod val="50000"/>
                  </a:schemeClr>
                </a:solidFill>
              </a:rPr>
              <a:t>(this </a:t>
            </a:r>
            <a:r>
              <a:rPr lang="en-GB" sz="1600" dirty="0" smtClean="0">
                <a:solidFill>
                  <a:schemeClr val="accent1">
                    <a:lumMod val="50000"/>
                  </a:schemeClr>
                </a:solidFill>
              </a:rPr>
              <a:t>presentation)</a:t>
            </a:r>
          </a:p>
          <a:p>
            <a:pPr marL="914400" lvl="1" indent="-457200"/>
            <a:r>
              <a:rPr lang="en-GB" sz="1600" dirty="0" smtClean="0">
                <a:solidFill>
                  <a:schemeClr val="accent1">
                    <a:lumMod val="50000"/>
                  </a:schemeClr>
                </a:solidFill>
              </a:rPr>
              <a:t>Refinement Definition document (see above)</a:t>
            </a:r>
          </a:p>
          <a:p>
            <a:pPr marL="914400" lvl="1" indent="-457200">
              <a:buNone/>
            </a:pPr>
            <a:endParaRPr lang="en-GB" sz="1600" dirty="0" smtClean="0">
              <a:solidFill>
                <a:schemeClr val="accent1">
                  <a:lumMod val="50000"/>
                </a:schemeClr>
              </a:solidFill>
            </a:endParaRPr>
          </a:p>
        </p:txBody>
      </p:sp>
      <p:sp>
        <p:nvSpPr>
          <p:cNvPr id="3" name="Titre 2"/>
          <p:cNvSpPr>
            <a:spLocks noGrp="1"/>
          </p:cNvSpPr>
          <p:nvPr>
            <p:ph type="title"/>
          </p:nvPr>
        </p:nvSpPr>
        <p:spPr>
          <a:xfrm>
            <a:off x="2192265" y="241885"/>
            <a:ext cx="4759470" cy="720000"/>
          </a:xfrm>
        </p:spPr>
        <p:txBody>
          <a:bodyPr>
            <a:normAutofit/>
          </a:bodyPr>
          <a:lstStyle/>
          <a:p>
            <a:pPr algn="ctr"/>
            <a:r>
              <a:rPr lang="en-GB" dirty="0" smtClean="0">
                <a:solidFill>
                  <a:schemeClr val="accent6">
                    <a:lumMod val="75000"/>
                  </a:schemeClr>
                </a:solidFill>
              </a:rPr>
              <a:t>Deliverables</a:t>
            </a:r>
            <a:endParaRPr lang="en-GB" dirty="0">
              <a:solidFill>
                <a:schemeClr val="accent6">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NL" dirty="0" smtClean="0"/>
              <a:t>Antilope</a:t>
            </a:r>
            <a:endParaRPr lang="nl-NL" dirty="0"/>
          </a:p>
        </p:txBody>
      </p:sp>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015716" y="250095"/>
            <a:ext cx="5112568" cy="720000"/>
          </a:xfrm>
        </p:spPr>
        <p:txBody>
          <a:bodyPr>
            <a:normAutofit fontScale="90000"/>
          </a:bodyPr>
          <a:lstStyle/>
          <a:p>
            <a:pPr algn="ctr"/>
            <a:r>
              <a:rPr lang="en-GB" dirty="0" smtClean="0">
                <a:solidFill>
                  <a:schemeClr val="accent6">
                    <a:lumMod val="75000"/>
                  </a:schemeClr>
                </a:solidFill>
              </a:rPr>
              <a:t>Antilope Interoperability Framework</a:t>
            </a:r>
            <a:endParaRPr lang="en-GB" dirty="0">
              <a:solidFill>
                <a:schemeClr val="accent6">
                  <a:lumMod val="75000"/>
                </a:schemeClr>
              </a:solidFill>
            </a:endParaRPr>
          </a:p>
        </p:txBody>
      </p:sp>
      <p:sp>
        <p:nvSpPr>
          <p:cNvPr id="6" name="Espace réservé du pied de page 4"/>
          <p:cNvSpPr>
            <a:spLocks noGrp="1"/>
          </p:cNvSpPr>
          <p:nvPr>
            <p:ph type="ftr" sz="quarter" idx="3"/>
          </p:nvPr>
        </p:nvSpPr>
        <p:spPr>
          <a:xfrm>
            <a:off x="2411760" y="6381328"/>
            <a:ext cx="4536504" cy="365125"/>
          </a:xfrm>
        </p:spPr>
        <p:txBody>
          <a:bodyPr/>
          <a:lstStyle/>
          <a:p>
            <a:r>
              <a:rPr lang="nl-BE" dirty="0" smtClean="0"/>
              <a:t>Antilope</a:t>
            </a:r>
            <a:endParaRPr lang="nl-BE" dirty="0"/>
          </a:p>
        </p:txBody>
      </p:sp>
      <p:pic>
        <p:nvPicPr>
          <p:cNvPr id="5" name="Afbeelding 4" descr="eEIF Overview-v2.jpg"/>
          <p:cNvPicPr>
            <a:picLocks noChangeAspect="1"/>
          </p:cNvPicPr>
          <p:nvPr/>
        </p:nvPicPr>
        <p:blipFill>
          <a:blip r:embed="rId3" cstate="print"/>
          <a:stretch>
            <a:fillRect/>
          </a:stretch>
        </p:blipFill>
        <p:spPr>
          <a:xfrm>
            <a:off x="1383754" y="2246734"/>
            <a:ext cx="5924550" cy="2838450"/>
          </a:xfrm>
          <a:prstGeom prst="rect">
            <a:avLst/>
          </a:prstGeom>
        </p:spPr>
      </p:pic>
    </p:spTree>
    <p:extLst>
      <p:ext uri="{BB962C8B-B14F-4D97-AF65-F5344CB8AC3E}">
        <p14:creationId xmlns:p14="http://schemas.microsoft.com/office/powerpoint/2010/main" xmlns="" val="251960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tilop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11737</TotalTime>
  <Words>3498</Words>
  <Application>Microsoft Office PowerPoint</Application>
  <PresentationFormat>Diavoorstelling (4:3)</PresentationFormat>
  <Paragraphs>476</Paragraphs>
  <Slides>27</Slides>
  <Notes>27</Notes>
  <HiddenSlides>1</HiddenSlides>
  <MMClips>0</MMClips>
  <ScaleCrop>false</ScaleCrop>
  <HeadingPairs>
    <vt:vector size="4" baseType="variant">
      <vt:variant>
        <vt:lpstr>Thema</vt:lpstr>
      </vt:variant>
      <vt:variant>
        <vt:i4>2</vt:i4>
      </vt:variant>
      <vt:variant>
        <vt:lpstr>Diatitels</vt:lpstr>
      </vt:variant>
      <vt:variant>
        <vt:i4>27</vt:i4>
      </vt:variant>
    </vt:vector>
  </HeadingPairs>
  <TitlesOfParts>
    <vt:vector size="29" baseType="lpstr">
      <vt:lpstr>Office-thema</vt:lpstr>
      <vt:lpstr>Antilope Theme</vt:lpstr>
      <vt:lpstr>Antilope – refinement of the eEIF</vt:lpstr>
      <vt:lpstr>Introduction</vt:lpstr>
      <vt:lpstr>Antilope Core- and Expert Partners </vt:lpstr>
      <vt:lpstr>Antilope Validation Partners </vt:lpstr>
      <vt:lpstr>Dia 5</vt:lpstr>
      <vt:lpstr>Three key messages</vt:lpstr>
      <vt:lpstr>Goals</vt:lpstr>
      <vt:lpstr>Deliverables</vt:lpstr>
      <vt:lpstr>Antilope Interoperability Framework</vt:lpstr>
      <vt:lpstr>Dia 10</vt:lpstr>
      <vt:lpstr>Linking Use Cases to Profiles</vt:lpstr>
      <vt:lpstr>Linking Use Cases to Profiles</vt:lpstr>
      <vt:lpstr>Dia 13</vt:lpstr>
      <vt:lpstr>Dia 14</vt:lpstr>
      <vt:lpstr>2 - Templates for Use Case description</vt:lpstr>
      <vt:lpstr>Use Case description template</vt:lpstr>
      <vt:lpstr>Realisation Scenario description template</vt:lpstr>
      <vt:lpstr>3 - Refined interoperability model</vt:lpstr>
      <vt:lpstr>Many different representations</vt:lpstr>
      <vt:lpstr>eEIF – current model</vt:lpstr>
      <vt:lpstr>Dia 21</vt:lpstr>
      <vt:lpstr>Interoperability means alignment on different levels</vt:lpstr>
      <vt:lpstr>Dia 23</vt:lpstr>
      <vt:lpstr>Dia 24</vt:lpstr>
      <vt:lpstr>Dia 25</vt:lpstr>
      <vt:lpstr>Three key messages</vt:lpstr>
      <vt:lpstr>Dia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Vincent</dc:creator>
  <cp:lastModifiedBy>PELT</cp:lastModifiedBy>
  <cp:revision>418</cp:revision>
  <dcterms:created xsi:type="dcterms:W3CDTF">2013-03-18T08:39:47Z</dcterms:created>
  <dcterms:modified xsi:type="dcterms:W3CDTF">2014-06-05T12:17:15Z</dcterms:modified>
</cp:coreProperties>
</file>