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1" r:id="rId3"/>
    <p:sldId id="312" r:id="rId4"/>
    <p:sldId id="283" r:id="rId5"/>
    <p:sldId id="294" r:id="rId6"/>
    <p:sldId id="301" r:id="rId7"/>
    <p:sldId id="284" r:id="rId8"/>
    <p:sldId id="293" r:id="rId9"/>
    <p:sldId id="268" r:id="rId10"/>
    <p:sldId id="295" r:id="rId11"/>
    <p:sldId id="297" r:id="rId12"/>
    <p:sldId id="303" r:id="rId13"/>
    <p:sldId id="304" r:id="rId14"/>
    <p:sldId id="305" r:id="rId15"/>
    <p:sldId id="307" r:id="rId16"/>
    <p:sldId id="306" r:id="rId17"/>
    <p:sldId id="313" r:id="rId18"/>
    <p:sldId id="259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7B4"/>
    <a:srgbClr val="E5352D"/>
    <a:srgbClr val="F29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77" d="100"/>
          <a:sy n="77" d="100"/>
        </p:scale>
        <p:origin x="-2316" y="-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34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855A2-ED3A-4567-9EEA-E4658ACFF90A}" type="datetime4">
              <a:rPr lang="fr-FR" smtClean="0"/>
              <a:t>4 juin 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51244-E1C5-4BAE-B011-78F9C5FD68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48575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713AE-B722-44FD-8D40-2D58F98DD4E6}" type="datetime4">
              <a:rPr lang="fr-FR" smtClean="0"/>
              <a:t>4 juin 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44D3F-D1DD-44F7-9B29-72E181F79A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42334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483768" y="4293096"/>
            <a:ext cx="6660232" cy="1224136"/>
          </a:xfrm>
          <a:prstGeom prst="rect">
            <a:avLst/>
          </a:prstGeom>
        </p:spPr>
        <p:txBody>
          <a:bodyPr lIns="180000" tIns="180000" rIns="540000" bIns="180000" anchor="b" anchorCtr="0">
            <a:noAutofit/>
          </a:bodyPr>
          <a:lstStyle>
            <a:lvl1pPr algn="r">
              <a:lnSpc>
                <a:spcPts val="3200"/>
              </a:lnSpc>
              <a:defRPr sz="28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</a:t>
            </a:r>
            <a:br>
              <a:rPr lang="fr-FR" dirty="0" smtClean="0"/>
            </a:br>
            <a:r>
              <a:rPr lang="fr-FR" dirty="0" smtClean="0"/>
              <a:t> le style du titre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716016" y="5517232"/>
            <a:ext cx="4430266" cy="720080"/>
          </a:xfrm>
          <a:prstGeom prst="rect">
            <a:avLst/>
          </a:prstGeom>
        </p:spPr>
        <p:txBody>
          <a:bodyPr lIns="540000" tIns="180000" rIns="540000" bIns="0" anchor="b" anchorCtr="0">
            <a:noAutofit/>
          </a:bodyPr>
          <a:lstStyle>
            <a:lvl1pPr marL="0" indent="0" algn="r">
              <a:lnSpc>
                <a:spcPts val="1500"/>
              </a:lnSpc>
              <a:spcBef>
                <a:spcPts val="30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4871693" y="6340678"/>
            <a:ext cx="4283968" cy="184666"/>
          </a:xfrm>
          <a:prstGeom prst="rect">
            <a:avLst/>
          </a:prstGeom>
          <a:noFill/>
        </p:spPr>
        <p:txBody>
          <a:bodyPr wrap="square" lIns="540000" tIns="0" rIns="540000" bIns="0" rtlCol="0" anchor="b" anchorCtr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Antilope </a:t>
            </a:r>
            <a:r>
              <a:rPr lang="fr-BE" sz="1200" dirty="0" err="1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Summit</a:t>
            </a:r>
            <a:r>
              <a:rPr lang="fr-BE" sz="1200" baseline="0" dirty="0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 Benelux, Delft 2014</a:t>
            </a:r>
            <a:endParaRPr lang="fr-FR" sz="1200" dirty="0" smtClean="0">
              <a:solidFill>
                <a:srgbClr val="E5352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344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483768" y="4005064"/>
            <a:ext cx="6660232" cy="1224136"/>
          </a:xfrm>
          <a:prstGeom prst="rect">
            <a:avLst/>
          </a:prstGeom>
        </p:spPr>
        <p:txBody>
          <a:bodyPr lIns="180000" tIns="180000" rIns="540000" bIns="180000" anchor="b" anchorCtr="0">
            <a:noAutofit/>
          </a:bodyPr>
          <a:lstStyle>
            <a:lvl1pPr algn="r">
              <a:lnSpc>
                <a:spcPts val="3200"/>
              </a:lnSpc>
              <a:defRPr sz="28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</a:t>
            </a:r>
            <a:br>
              <a:rPr lang="fr-FR" dirty="0" smtClean="0"/>
            </a:br>
            <a:r>
              <a:rPr lang="fr-FR" dirty="0" smtClean="0"/>
              <a:t>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16016" y="5229200"/>
            <a:ext cx="4430266" cy="1008112"/>
          </a:xfrm>
          <a:prstGeom prst="rect">
            <a:avLst/>
          </a:prstGeom>
        </p:spPr>
        <p:txBody>
          <a:bodyPr lIns="540000" tIns="180000" rIns="540000" bIns="0" anchor="b" anchorCtr="0">
            <a:noAutofit/>
          </a:bodyPr>
          <a:lstStyle>
            <a:lvl1pPr marL="0" indent="0" algn="r">
              <a:lnSpc>
                <a:spcPts val="1500"/>
              </a:lnSpc>
              <a:spcBef>
                <a:spcPts val="30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4871693" y="6340678"/>
            <a:ext cx="4283968" cy="184666"/>
          </a:xfrm>
          <a:prstGeom prst="rect">
            <a:avLst/>
          </a:prstGeom>
          <a:noFill/>
        </p:spPr>
        <p:txBody>
          <a:bodyPr wrap="square" lIns="540000" tIns="0" rIns="540000" bIns="0" rtlCol="0" anchor="b" anchorCtr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Antilope </a:t>
            </a:r>
            <a:r>
              <a:rPr lang="fr-BE" sz="1200" dirty="0" err="1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Summit</a:t>
            </a:r>
            <a:r>
              <a:rPr lang="fr-BE" sz="1200" baseline="0" dirty="0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 Benelux, Delft 2014</a:t>
            </a:r>
            <a:endParaRPr lang="fr-FR" sz="1200" dirty="0" smtClean="0">
              <a:solidFill>
                <a:srgbClr val="E5352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416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lIns="540000" tIns="180000" rIns="540000" bIns="180000" anchor="b" anchorCtr="0">
            <a:noAutofit/>
          </a:bodyPr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5"/>
            <a:ext cx="9144000" cy="5112568"/>
          </a:xfrm>
          <a:prstGeom prst="rect">
            <a:avLst/>
          </a:prstGeom>
        </p:spPr>
        <p:txBody>
          <a:bodyPr lIns="540000" tIns="180000" rIns="540000" bIns="180000">
            <a:noAutofit/>
          </a:bodyPr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5580111" y="6475648"/>
            <a:ext cx="3575549" cy="382352"/>
          </a:xfrm>
          <a:prstGeom prst="rect">
            <a:avLst/>
          </a:prstGeom>
          <a:noFill/>
        </p:spPr>
        <p:txBody>
          <a:bodyPr wrap="square" lIns="540000" tIns="36000" rIns="540000" bIns="0" rtlCol="0" anchor="t" anchorCtr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000" dirty="0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Antilope </a:t>
            </a:r>
            <a:r>
              <a:rPr lang="fr-BE" sz="1000" dirty="0" err="1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Summit</a:t>
            </a:r>
            <a:r>
              <a:rPr lang="fr-BE" sz="1000" baseline="0" dirty="0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 Benelux, Delft 2014</a:t>
            </a:r>
            <a:endParaRPr lang="fr-FR" sz="1000" dirty="0" smtClean="0">
              <a:solidFill>
                <a:srgbClr val="E535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331640" y="6165304"/>
            <a:ext cx="1584176" cy="558000"/>
          </a:xfrm>
          <a:prstGeom prst="rect">
            <a:avLst/>
          </a:prstGeom>
          <a:noFill/>
        </p:spPr>
        <p:txBody>
          <a:bodyPr wrap="square" lIns="180000" tIns="0" rIns="180000" bIns="0" rtlCol="0" anchor="ctr" anchorCtr="0">
            <a:noAutofit/>
          </a:bodyPr>
          <a:lstStyle/>
          <a:p>
            <a:pPr algn="l"/>
            <a:fld id="{65A8029E-4031-479A-8F5D-A484C59F125B}" type="slidenum">
              <a:rPr lang="fr-FR" sz="1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fr-FR" sz="1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K:\00 Vie de l'agence\Communication\LOGO My DSP\logo-my-dsp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1820"/>
            <a:ext cx="1114641" cy="74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80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0" y="3789040"/>
            <a:ext cx="9144000" cy="1744454"/>
          </a:xfrm>
          <a:prstGeom prst="rect">
            <a:avLst/>
          </a:prstGeom>
          <a:noFill/>
        </p:spPr>
        <p:txBody>
          <a:bodyPr wrap="square" lIns="540000" tIns="180000" rIns="540000" bIns="180000" rtlCol="0" anchor="ctr" anchorCtr="0">
            <a:noAutofit/>
          </a:bodyPr>
          <a:lstStyle/>
          <a:p>
            <a:pPr algn="r"/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G.I.E. Agence eSanté Luxembourg</a:t>
            </a:r>
          </a:p>
          <a:p>
            <a:pPr algn="r"/>
            <a:r>
              <a:rPr lang="fr-FR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Agence nationale des informations partagées dans le domaine de la santé</a:t>
            </a:r>
            <a:br>
              <a:rPr lang="fr-FR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fr-FR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fr-FR" sz="1400" dirty="0" smtClean="0">
                <a:solidFill>
                  <a:srgbClr val="F6B7B4"/>
                </a:solidFill>
                <a:latin typeface="Arial" pitchFamily="34" charset="0"/>
                <a:cs typeface="Arial" pitchFamily="34" charset="0"/>
              </a:rPr>
              <a:t>Bureaux : 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125, route d’</a:t>
            </a:r>
            <a:r>
              <a:rPr lang="fr-FR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Esch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L-1471 Luxembourg  </a:t>
            </a:r>
          </a:p>
          <a:p>
            <a:pPr algn="r"/>
            <a:r>
              <a:rPr lang="fr-FR" sz="1400" dirty="0" smtClean="0">
                <a:solidFill>
                  <a:srgbClr val="F6B7B4"/>
                </a:solidFill>
                <a:latin typeface="Arial" pitchFamily="34" charset="0"/>
                <a:cs typeface="Arial" pitchFamily="34" charset="0"/>
              </a:rPr>
              <a:t>Siège social : 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Villa </a:t>
            </a:r>
            <a:r>
              <a:rPr lang="fr-FR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Louvigny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Allée Marconi L-2120 Luxembourg</a:t>
            </a:r>
          </a:p>
          <a:p>
            <a:pPr algn="r"/>
            <a:r>
              <a:rPr lang="fr-FR" sz="1400" dirty="0" smtClean="0">
                <a:solidFill>
                  <a:srgbClr val="F6B7B4"/>
                </a:solidFill>
                <a:latin typeface="Arial" pitchFamily="34" charset="0"/>
                <a:cs typeface="Arial" pitchFamily="34" charset="0"/>
              </a:rPr>
              <a:t>RC Luxembourg C-69</a:t>
            </a:r>
          </a:p>
          <a:p>
            <a:pPr algn="r"/>
            <a:r>
              <a:rPr lang="fr-FR" sz="1000" dirty="0" smtClean="0">
                <a:solidFill>
                  <a:srgbClr val="F6B7B4"/>
                </a:solidFill>
                <a:latin typeface="Arial" pitchFamily="34" charset="0"/>
                <a:cs typeface="Arial" pitchFamily="34" charset="0"/>
              </a:rPr>
              <a:t>©</a:t>
            </a:r>
            <a:r>
              <a:rPr lang="fr-FR" sz="1000" baseline="0" dirty="0" smtClean="0">
                <a:solidFill>
                  <a:srgbClr val="F6B7B4"/>
                </a:solidFill>
                <a:latin typeface="Arial" pitchFamily="34" charset="0"/>
                <a:cs typeface="Arial" pitchFamily="34" charset="0"/>
              </a:rPr>
              <a:t> 2014 Agence eSanté, </a:t>
            </a:r>
            <a:r>
              <a:rPr lang="fr-FR" sz="1000" baseline="0" dirty="0" err="1" smtClean="0">
                <a:solidFill>
                  <a:srgbClr val="F6B7B4"/>
                </a:solidFill>
                <a:latin typeface="Arial" pitchFamily="34" charset="0"/>
                <a:cs typeface="Arial" pitchFamily="34" charset="0"/>
              </a:rPr>
              <a:t>some</a:t>
            </a:r>
            <a:r>
              <a:rPr lang="fr-FR" sz="1000" baseline="0" dirty="0" smtClean="0">
                <a:solidFill>
                  <a:srgbClr val="F6B7B4"/>
                </a:solidFill>
                <a:latin typeface="Arial" pitchFamily="34" charset="0"/>
                <a:cs typeface="Arial" pitchFamily="34" charset="0"/>
              </a:rPr>
              <a:t> images © by </a:t>
            </a:r>
            <a:r>
              <a:rPr lang="fr-FR" sz="1000" baseline="0" dirty="0" err="1" smtClean="0">
                <a:solidFill>
                  <a:srgbClr val="F6B7B4"/>
                </a:solidFill>
                <a:latin typeface="Arial" pitchFamily="34" charset="0"/>
                <a:cs typeface="Arial" pitchFamily="34" charset="0"/>
              </a:rPr>
              <a:t>Shutterstock</a:t>
            </a:r>
            <a:endParaRPr lang="fr-FR" sz="1000" dirty="0" smtClean="0">
              <a:solidFill>
                <a:srgbClr val="F6B7B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lIns="540000" tIns="180000" rIns="540000" bIns="180000" anchor="b" anchorCtr="0">
            <a:noAutofit/>
          </a:bodyPr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5"/>
            <a:ext cx="9144000" cy="5112568"/>
          </a:xfrm>
          <a:prstGeom prst="rect">
            <a:avLst/>
          </a:prstGeom>
        </p:spPr>
        <p:txBody>
          <a:bodyPr lIns="540000" tIns="180000" rIns="540000" bIns="180000">
            <a:noAutofit/>
          </a:bodyPr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331640" y="6165304"/>
            <a:ext cx="1584176" cy="558000"/>
          </a:xfrm>
          <a:prstGeom prst="rect">
            <a:avLst/>
          </a:prstGeom>
          <a:noFill/>
        </p:spPr>
        <p:txBody>
          <a:bodyPr wrap="square" lIns="180000" tIns="0" rIns="180000" bIns="0" rtlCol="0" anchor="ctr" anchorCtr="0">
            <a:noAutofit/>
          </a:bodyPr>
          <a:lstStyle/>
          <a:p>
            <a:pPr algn="l"/>
            <a:fld id="{65A8029E-4031-479A-8F5D-A484C59F125B}" type="slidenum">
              <a:rPr lang="fr-FR" sz="1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fr-FR" sz="1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K:\00 Vie de l'agence\Communication\LOGO My DSP\logo-my-dsp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1820"/>
            <a:ext cx="1114641" cy="74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9"/>
          <p:cNvSpPr txBox="1"/>
          <p:nvPr userDrawn="1"/>
        </p:nvSpPr>
        <p:spPr>
          <a:xfrm>
            <a:off x="5580111" y="6475648"/>
            <a:ext cx="3575549" cy="382352"/>
          </a:xfrm>
          <a:prstGeom prst="rect">
            <a:avLst/>
          </a:prstGeom>
          <a:noFill/>
        </p:spPr>
        <p:txBody>
          <a:bodyPr wrap="square" lIns="540000" tIns="36000" rIns="540000" bIns="0" rtlCol="0" anchor="t" anchorCtr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000" dirty="0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Antilope </a:t>
            </a:r>
            <a:r>
              <a:rPr lang="fr-BE" sz="1000" dirty="0" err="1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Summit</a:t>
            </a:r>
            <a:r>
              <a:rPr lang="fr-BE" sz="1000" baseline="0" dirty="0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 Benelux, Delft 2014</a:t>
            </a:r>
            <a:endParaRPr lang="fr-FR" sz="1000" dirty="0" smtClean="0">
              <a:solidFill>
                <a:srgbClr val="E5352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03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5" r:id="rId4"/>
    <p:sldLayoutId id="2147483661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624" y="5013176"/>
            <a:ext cx="7956376" cy="504056"/>
          </a:xfrm>
        </p:spPr>
        <p:txBody>
          <a:bodyPr/>
          <a:lstStyle/>
          <a:p>
            <a:r>
              <a:rPr lang="en-US" noProof="0" dirty="0" smtClean="0"/>
              <a:t>eSanté Platform and Interoperability Testing in </a:t>
            </a:r>
            <a:r>
              <a:rPr lang="en-US" noProof="0" dirty="0" err="1" smtClean="0"/>
              <a:t>LuxemBourg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83968" y="5517232"/>
            <a:ext cx="4862314" cy="720080"/>
          </a:xfrm>
        </p:spPr>
        <p:txBody>
          <a:bodyPr/>
          <a:lstStyle/>
          <a:p>
            <a:r>
              <a:rPr lang="en-US" noProof="0" dirty="0" smtClean="0"/>
              <a:t>heiko.zimmermann@agence-esante.lu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1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noProof="0" dirty="0" smtClean="0"/>
              <a:t>Schema of the eSanté platform</a:t>
            </a:r>
            <a:endParaRPr lang="en-US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5" name="Rectangle à coins arrondis 3"/>
          <p:cNvSpPr/>
          <p:nvPr/>
        </p:nvSpPr>
        <p:spPr bwMode="auto">
          <a:xfrm>
            <a:off x="1084588" y="913619"/>
            <a:ext cx="5889625" cy="4551362"/>
          </a:xfrm>
          <a:prstGeom prst="roundRect">
            <a:avLst/>
          </a:prstGeom>
          <a:solidFill>
            <a:srgbClr val="FFFFFF">
              <a:lumMod val="95000"/>
              <a:alpha val="80000"/>
            </a:srgbClr>
          </a:solidFill>
          <a:ln w="9525" cap="flat" cmpd="sng" algn="ctr">
            <a:solidFill>
              <a:srgbClr val="808080">
                <a:lumMod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ker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6" name="Triangle isocèle 4"/>
          <p:cNvSpPr/>
          <p:nvPr/>
        </p:nvSpPr>
        <p:spPr>
          <a:xfrm rot="16200000">
            <a:off x="1596556" y="5486413"/>
            <a:ext cx="192087" cy="209550"/>
          </a:xfrm>
          <a:prstGeom prst="triangl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à coins arrondis 5"/>
          <p:cNvSpPr/>
          <p:nvPr/>
        </p:nvSpPr>
        <p:spPr bwMode="auto">
          <a:xfrm>
            <a:off x="3875413" y="5596744"/>
            <a:ext cx="1295400" cy="433387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Logiciel de Médecine de Ville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254565" y="3227723"/>
            <a:ext cx="1314816" cy="569410"/>
          </a:xfrm>
          <a:prstGeom prst="flowChartAlternateProcess">
            <a:avLst/>
          </a:prstGeom>
          <a:solidFill>
            <a:srgbClr val="00000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kern="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Provider </a:t>
            </a:r>
            <a:r>
              <a:rPr lang="fr-FR" sz="1050" b="1" kern="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Signature</a:t>
            </a:r>
            <a:endParaRPr lang="fr-FR" sz="1050" b="1" kern="0" dirty="0">
              <a:solidFill>
                <a:srgbClr val="FFFFFF"/>
              </a:solidFill>
              <a:latin typeface="Arial Narrow" panose="020B0606020202030204" pitchFamily="34" charset="0"/>
              <a:ea typeface="+mn-ea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kern="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Et chiffrement</a:t>
            </a:r>
            <a:endParaRPr lang="fr-FR" sz="1050" b="1" kern="0" dirty="0">
              <a:solidFill>
                <a:srgbClr val="FFFFFF"/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450765" y="3935203"/>
            <a:ext cx="825629" cy="569410"/>
          </a:xfrm>
          <a:prstGeom prst="flowChartAlternateProcess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kern="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Annuaire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kern="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de structures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kern="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PS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4122841" y="3924812"/>
            <a:ext cx="851343" cy="595171"/>
          </a:xfrm>
          <a:prstGeom prst="flowChartAlternateProcess">
            <a:avLst/>
          </a:prstGeom>
          <a:solidFill>
            <a:srgbClr val="FF000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kern="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Habilitation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5031783" y="3935887"/>
            <a:ext cx="870089" cy="569410"/>
          </a:xfrm>
          <a:prstGeom prst="flowChartAlternateProcess">
            <a:avLst/>
          </a:prstGeom>
          <a:solidFill>
            <a:srgbClr val="00000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kern="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Serveur de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kern="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 Terminologie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2333100" y="3935886"/>
            <a:ext cx="825629" cy="569411"/>
          </a:xfrm>
          <a:prstGeom prst="flowChartAlternateProcess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kern="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Annuaire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kern="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de sécurité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kern="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SSO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3685942" y="3253605"/>
            <a:ext cx="2229378" cy="517646"/>
          </a:xfrm>
          <a:prstGeom prst="flowChartAlternateProcess">
            <a:avLst/>
          </a:prstGeom>
          <a:solidFill>
            <a:srgbClr val="FFFFCC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>
            <a:flatTx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>
                <a:latin typeface="Arial Narrow" panose="020B0606020202030204" pitchFamily="34" charset="0"/>
                <a:ea typeface="+mn-ea"/>
              </a:rPr>
              <a:t>Entrepôts XDS 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3685942" y="2580102"/>
            <a:ext cx="2229378" cy="569411"/>
          </a:xfrm>
          <a:prstGeom prst="flowChartAlternateProcess">
            <a:avLst/>
          </a:prstGeom>
          <a:solidFill>
            <a:srgbClr val="FFFFCC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>
            <a:flatTx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>
                <a:latin typeface="Arial Narrow" panose="020B0606020202030204" pitchFamily="34" charset="0"/>
                <a:ea typeface="+mn-ea"/>
              </a:rPr>
              <a:t>Index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>
                <a:latin typeface="Arial Narrow" panose="020B0606020202030204" pitchFamily="34" charset="0"/>
                <a:ea typeface="+mn-ea"/>
              </a:rPr>
              <a:t>XDS-B XDS-I 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5031784" y="1914588"/>
            <a:ext cx="882556" cy="569410"/>
          </a:xfrm>
          <a:prstGeom prst="flowChartAlternateProcess">
            <a:avLst/>
          </a:prstGeom>
          <a:solidFill>
            <a:srgbClr val="00B05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>
            <a:flatTx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Portail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Patient</a:t>
            </a: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1514133" y="1190170"/>
            <a:ext cx="4401187" cy="648000"/>
          </a:xfrm>
          <a:prstGeom prst="flowChartAlternateProcess">
            <a:avLst/>
          </a:prstGeom>
          <a:solidFill>
            <a:srgbClr val="00B05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>
            <a:flatTx/>
          </a:bodyPr>
          <a:lstStyle/>
          <a:p>
            <a:pPr algn="ctr"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Portail  Multi services</a:t>
            </a:r>
          </a:p>
          <a:p>
            <a:pPr algn="ctr"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Système de communication et diffusion des informations</a:t>
            </a:r>
          </a:p>
          <a:p>
            <a:pPr algn="ctr"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de la plateforme eSanté</a:t>
            </a: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1514133" y="1914588"/>
            <a:ext cx="1022262" cy="569410"/>
          </a:xfrm>
          <a:prstGeom prst="flowChartAlternateProcess">
            <a:avLst/>
          </a:prstGeom>
          <a:solidFill>
            <a:srgbClr val="00B05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>
            <a:flatTx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Portail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 Professionnel</a:t>
            </a: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2254565" y="2580585"/>
            <a:ext cx="1314816" cy="568286"/>
          </a:xfrm>
          <a:prstGeom prst="flowChartAlternateProcess">
            <a:avLst/>
          </a:prstGeom>
          <a:solidFill>
            <a:srgbClr val="0000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>
            <a:flatTx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kern="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Portail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kern="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 d’administration</a:t>
            </a: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1450765" y="4656044"/>
            <a:ext cx="4451107" cy="569411"/>
          </a:xfrm>
          <a:prstGeom prst="flowChartAlternateProcess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EAI </a:t>
            </a:r>
            <a:endParaRPr lang="fr-FR" sz="1200" b="1" kern="0" dirty="0">
              <a:solidFill>
                <a:srgbClr val="FFFFFF"/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5971980" y="1190170"/>
            <a:ext cx="635099" cy="4049385"/>
          </a:xfrm>
          <a:prstGeom prst="flowChartAlternateProcess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>
            <a:flatTx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latin typeface="Arial Narrow" panose="020B0606020202030204" pitchFamily="34" charset="0"/>
                <a:ea typeface="+mn-ea"/>
              </a:rPr>
              <a:t>SOA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latin typeface="Arial Narrow" panose="020B0606020202030204" pitchFamily="34" charset="0"/>
                <a:ea typeface="+mn-ea"/>
              </a:rPr>
              <a:t>Web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latin typeface="Arial Narrow" panose="020B0606020202030204" pitchFamily="34" charset="0"/>
                <a:ea typeface="+mn-ea"/>
              </a:rPr>
              <a:t> services</a:t>
            </a:r>
          </a:p>
        </p:txBody>
      </p:sp>
      <p:sp>
        <p:nvSpPr>
          <p:cNvPr id="21" name="Rectangle à coins arrondis 19"/>
          <p:cNvSpPr/>
          <p:nvPr/>
        </p:nvSpPr>
        <p:spPr bwMode="auto">
          <a:xfrm>
            <a:off x="7396163" y="1143806"/>
            <a:ext cx="1647825" cy="4260850"/>
          </a:xfrm>
          <a:prstGeom prst="roundRect">
            <a:avLst/>
          </a:prstGeom>
          <a:solidFill>
            <a:srgbClr val="FFFFFF">
              <a:lumMod val="95000"/>
              <a:alpha val="80000"/>
            </a:srgbClr>
          </a:solidFill>
          <a:ln w="9525" cap="flat" cmpd="sng" algn="ctr">
            <a:solidFill>
              <a:srgbClr val="808080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ker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22" name="ZoneTexte 21"/>
          <p:cNvSpPr txBox="1"/>
          <p:nvPr/>
        </p:nvSpPr>
        <p:spPr bwMode="auto">
          <a:xfrm>
            <a:off x="7568172" y="908017"/>
            <a:ext cx="1333715" cy="338554"/>
          </a:xfrm>
          <a:prstGeom prst="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 Narrow" panose="020B0606020202030204" pitchFamily="34" charset="0"/>
                <a:ea typeface="+mn-ea"/>
              </a:rPr>
              <a:t>Acteurs</a:t>
            </a: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2521275" y="5596744"/>
            <a:ext cx="1295400" cy="433387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Annuaire </a:t>
            </a:r>
            <a:r>
              <a:rPr lang="fr-FR" sz="11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référentiel national HPD</a:t>
            </a:r>
            <a:endParaRPr lang="fr-FR" sz="1100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7447036" y="2517977"/>
            <a:ext cx="209550" cy="188912"/>
          </a:xfrm>
          <a:prstGeom prst="ellipse">
            <a:avLst/>
          </a:prstGeom>
          <a:solidFill>
            <a:srgbClr val="33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ker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7954963" y="2433908"/>
            <a:ext cx="1008000" cy="360000"/>
          </a:xfrm>
          <a:prstGeom prst="roundRect">
            <a:avLst/>
          </a:prstGeom>
          <a:solidFill>
            <a:srgbClr val="33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kern="0" dirty="0" smtClean="0">
                <a:solidFill>
                  <a:srgbClr val="FFFFFF"/>
                </a:solidFill>
                <a:latin typeface="Arial" charset="0"/>
                <a:ea typeface="+mn-ea"/>
              </a:rPr>
              <a:t>Laboratoires</a:t>
            </a:r>
            <a:endParaRPr lang="fr-FR" sz="1000" b="1" kern="0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cxnSp>
        <p:nvCxnSpPr>
          <p:cNvPr id="26" name="Connecteur droit 41"/>
          <p:cNvCxnSpPr>
            <a:cxnSpLocks noChangeShapeType="1"/>
            <a:stCxn id="25" idx="1"/>
            <a:endCxn id="24" idx="6"/>
          </p:cNvCxnSpPr>
          <p:nvPr/>
        </p:nvCxnSpPr>
        <p:spPr bwMode="auto">
          <a:xfrm flipH="1" flipV="1">
            <a:off x="7656586" y="2612433"/>
            <a:ext cx="298377" cy="1475"/>
          </a:xfrm>
          <a:prstGeom prst="line">
            <a:avLst/>
          </a:prstGeom>
          <a:noFill/>
          <a:ln w="9525" algn="ctr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Ellipse 26"/>
          <p:cNvSpPr/>
          <p:nvPr/>
        </p:nvSpPr>
        <p:spPr bwMode="auto">
          <a:xfrm>
            <a:off x="7450211" y="1452624"/>
            <a:ext cx="203200" cy="187325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ker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7954963" y="1366968"/>
            <a:ext cx="1008000" cy="360000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>
                <a:solidFill>
                  <a:srgbClr val="FFFFFF"/>
                </a:solidFill>
                <a:latin typeface="Arial" charset="0"/>
                <a:ea typeface="+mn-ea"/>
              </a:rPr>
              <a:t>Hôpitaux</a:t>
            </a:r>
          </a:p>
        </p:txBody>
      </p:sp>
      <p:cxnSp>
        <p:nvCxnSpPr>
          <p:cNvPr id="29" name="Connecteur droit 45"/>
          <p:cNvCxnSpPr>
            <a:cxnSpLocks noChangeShapeType="1"/>
            <a:stCxn id="28" idx="1"/>
            <a:endCxn id="27" idx="6"/>
          </p:cNvCxnSpPr>
          <p:nvPr/>
        </p:nvCxnSpPr>
        <p:spPr bwMode="auto">
          <a:xfrm flipH="1" flipV="1">
            <a:off x="7653411" y="1546287"/>
            <a:ext cx="301552" cy="681"/>
          </a:xfrm>
          <a:prstGeom prst="line">
            <a:avLst/>
          </a:prstGeom>
          <a:noFill/>
          <a:ln w="9525" algn="ctr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Ellipse 29"/>
          <p:cNvSpPr/>
          <p:nvPr/>
        </p:nvSpPr>
        <p:spPr bwMode="auto">
          <a:xfrm>
            <a:off x="7450211" y="1968478"/>
            <a:ext cx="203200" cy="187325"/>
          </a:xfrm>
          <a:prstGeom prst="ellipse">
            <a:avLst/>
          </a:prstGeom>
          <a:solidFill>
            <a:srgbClr val="99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31" name="Rectangle à coins arrondis 30"/>
          <p:cNvSpPr/>
          <p:nvPr/>
        </p:nvSpPr>
        <p:spPr bwMode="auto">
          <a:xfrm>
            <a:off x="7954963" y="1882822"/>
            <a:ext cx="1008000" cy="360000"/>
          </a:xfrm>
          <a:prstGeom prst="roundRect">
            <a:avLst/>
          </a:prstGeom>
          <a:solidFill>
            <a:srgbClr val="99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>
                <a:solidFill>
                  <a:srgbClr val="FFFFFF"/>
                </a:solidFill>
                <a:latin typeface="Arial" charset="0"/>
                <a:ea typeface="+mn-ea"/>
              </a:rPr>
              <a:t>Médecins</a:t>
            </a:r>
          </a:p>
        </p:txBody>
      </p:sp>
      <p:cxnSp>
        <p:nvCxnSpPr>
          <p:cNvPr id="32" name="Connecteur droit 49"/>
          <p:cNvCxnSpPr>
            <a:cxnSpLocks noChangeShapeType="1"/>
            <a:stCxn id="31" idx="1"/>
            <a:endCxn id="30" idx="6"/>
          </p:cNvCxnSpPr>
          <p:nvPr/>
        </p:nvCxnSpPr>
        <p:spPr bwMode="auto">
          <a:xfrm flipH="1" flipV="1">
            <a:off x="7653411" y="2062141"/>
            <a:ext cx="301552" cy="681"/>
          </a:xfrm>
          <a:prstGeom prst="line">
            <a:avLst/>
          </a:prstGeom>
          <a:noFill/>
          <a:ln w="9525" algn="ctr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necteur droit avec flèche 123"/>
          <p:cNvCxnSpPr>
            <a:cxnSpLocks noChangeShapeType="1"/>
          </p:cNvCxnSpPr>
          <p:nvPr/>
        </p:nvCxnSpPr>
        <p:spPr bwMode="auto">
          <a:xfrm>
            <a:off x="7005248" y="1543112"/>
            <a:ext cx="360000" cy="1587"/>
          </a:xfrm>
          <a:prstGeom prst="straightConnector1">
            <a:avLst/>
          </a:prstGeom>
          <a:noFill/>
          <a:ln w="38100" algn="ctr">
            <a:solidFill>
              <a:srgbClr val="40404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Connecteur droit avec flèche 125"/>
          <p:cNvCxnSpPr>
            <a:cxnSpLocks noChangeShapeType="1"/>
          </p:cNvCxnSpPr>
          <p:nvPr/>
        </p:nvCxnSpPr>
        <p:spPr bwMode="auto">
          <a:xfrm>
            <a:off x="7005248" y="2583064"/>
            <a:ext cx="360000" cy="0"/>
          </a:xfrm>
          <a:prstGeom prst="straightConnector1">
            <a:avLst/>
          </a:prstGeom>
          <a:noFill/>
          <a:ln w="38100" algn="ctr">
            <a:solidFill>
              <a:srgbClr val="40404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Connecteur droit avec flèche 126"/>
          <p:cNvCxnSpPr>
            <a:cxnSpLocks noChangeShapeType="1"/>
          </p:cNvCxnSpPr>
          <p:nvPr/>
        </p:nvCxnSpPr>
        <p:spPr bwMode="auto">
          <a:xfrm>
            <a:off x="7005248" y="3123160"/>
            <a:ext cx="360000" cy="1587"/>
          </a:xfrm>
          <a:prstGeom prst="straightConnector1">
            <a:avLst/>
          </a:prstGeom>
          <a:noFill/>
          <a:ln w="38100" algn="ctr">
            <a:solidFill>
              <a:srgbClr val="40404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AutoShape 22"/>
          <p:cNvSpPr>
            <a:spLocks noChangeArrowheads="1"/>
          </p:cNvSpPr>
          <p:nvPr/>
        </p:nvSpPr>
        <p:spPr bwMode="auto">
          <a:xfrm>
            <a:off x="2713246" y="1914588"/>
            <a:ext cx="1022262" cy="569410"/>
          </a:xfrm>
          <a:prstGeom prst="flowChartAlternateProcess">
            <a:avLst/>
          </a:prstGeom>
          <a:solidFill>
            <a:srgbClr val="00B05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>
            <a:flatTx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Messagerie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sécurisée</a:t>
            </a:r>
          </a:p>
        </p:txBody>
      </p:sp>
      <p:sp>
        <p:nvSpPr>
          <p:cNvPr id="37" name="Rectangle à coins arrondis 58"/>
          <p:cNvSpPr>
            <a:spLocks noChangeArrowheads="1"/>
          </p:cNvSpPr>
          <p:nvPr/>
        </p:nvSpPr>
        <p:spPr bwMode="auto">
          <a:xfrm>
            <a:off x="1144913" y="5596744"/>
            <a:ext cx="1296987" cy="4333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Annuaire patient</a:t>
            </a:r>
          </a:p>
          <a:p>
            <a:pPr algn="ctr" defTabSz="91440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national MPI</a:t>
            </a:r>
            <a:endParaRPr lang="fr-FR" sz="1100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</p:txBody>
      </p:sp>
      <p:cxnSp>
        <p:nvCxnSpPr>
          <p:cNvPr id="38" name="Connecteur droit avec flèche 129"/>
          <p:cNvCxnSpPr>
            <a:cxnSpLocks noChangeShapeType="1"/>
          </p:cNvCxnSpPr>
          <p:nvPr/>
        </p:nvCxnSpPr>
        <p:spPr bwMode="auto">
          <a:xfrm>
            <a:off x="7005248" y="5070659"/>
            <a:ext cx="360000" cy="1587"/>
          </a:xfrm>
          <a:prstGeom prst="straightConnector1">
            <a:avLst/>
          </a:prstGeom>
          <a:noFill/>
          <a:ln w="38100" algn="ctr">
            <a:solidFill>
              <a:srgbClr val="40404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3955777" y="1914588"/>
            <a:ext cx="882556" cy="569410"/>
          </a:xfrm>
          <a:prstGeom prst="flowChartAlternateProcess">
            <a:avLst/>
          </a:prstGeom>
          <a:solidFill>
            <a:srgbClr val="00B05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>
            <a:flatTx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E-RCP</a:t>
            </a:r>
          </a:p>
        </p:txBody>
      </p:sp>
      <p:sp>
        <p:nvSpPr>
          <p:cNvPr id="40" name="AutoShape 13"/>
          <p:cNvSpPr>
            <a:spLocks noChangeArrowheads="1"/>
          </p:cNvSpPr>
          <p:nvPr/>
        </p:nvSpPr>
        <p:spPr bwMode="auto">
          <a:xfrm>
            <a:off x="3230583" y="3935886"/>
            <a:ext cx="825629" cy="584097"/>
          </a:xfrm>
          <a:prstGeom prst="flowChartAlternateProcess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kern="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</a:rPr>
              <a:t>Traçabilité</a:t>
            </a:r>
          </a:p>
        </p:txBody>
      </p:sp>
      <p:sp>
        <p:nvSpPr>
          <p:cNvPr id="41" name="Ellipse 40"/>
          <p:cNvSpPr/>
          <p:nvPr/>
        </p:nvSpPr>
        <p:spPr bwMode="auto">
          <a:xfrm>
            <a:off x="7446243" y="3046960"/>
            <a:ext cx="211137" cy="187325"/>
          </a:xfrm>
          <a:prstGeom prst="ellipse">
            <a:avLst/>
          </a:prstGeom>
          <a:solidFill>
            <a:srgbClr val="FFFFFF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ker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7954963" y="2961303"/>
            <a:ext cx="1008000" cy="360000"/>
          </a:xfrm>
          <a:prstGeom prst="roundRect">
            <a:avLst/>
          </a:prstGeom>
          <a:solidFill>
            <a:srgbClr val="FFFFFF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kern="0" dirty="0">
                <a:solidFill>
                  <a:srgbClr val="FFFFFF"/>
                </a:solidFill>
                <a:latin typeface="Arial" charset="0"/>
                <a:ea typeface="+mn-ea"/>
              </a:rPr>
              <a:t>Pharmacies</a:t>
            </a:r>
          </a:p>
        </p:txBody>
      </p:sp>
      <p:cxnSp>
        <p:nvCxnSpPr>
          <p:cNvPr id="43" name="Connecteur droit 66"/>
          <p:cNvCxnSpPr>
            <a:cxnSpLocks noChangeShapeType="1"/>
            <a:stCxn id="42" idx="1"/>
            <a:endCxn id="41" idx="6"/>
          </p:cNvCxnSpPr>
          <p:nvPr/>
        </p:nvCxnSpPr>
        <p:spPr bwMode="auto">
          <a:xfrm flipH="1" flipV="1">
            <a:off x="7657380" y="3140623"/>
            <a:ext cx="297583" cy="680"/>
          </a:xfrm>
          <a:prstGeom prst="line">
            <a:avLst/>
          </a:prstGeom>
          <a:noFill/>
          <a:ln w="9525" algn="ctr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Ellipse 43"/>
          <p:cNvSpPr/>
          <p:nvPr/>
        </p:nvSpPr>
        <p:spPr bwMode="auto">
          <a:xfrm>
            <a:off x="7447036" y="5011921"/>
            <a:ext cx="209550" cy="187325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ker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45" name="Rectangle à coins arrondis 44"/>
          <p:cNvSpPr/>
          <p:nvPr/>
        </p:nvSpPr>
        <p:spPr bwMode="auto">
          <a:xfrm>
            <a:off x="7954963" y="4926265"/>
            <a:ext cx="1008000" cy="36000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kern="0" dirty="0">
                <a:solidFill>
                  <a:srgbClr val="FFFFFF"/>
                </a:solidFill>
                <a:latin typeface="Arial" charset="0"/>
                <a:ea typeface="+mn-ea"/>
              </a:rPr>
              <a:t>epSOS</a:t>
            </a:r>
          </a:p>
        </p:txBody>
      </p:sp>
      <p:cxnSp>
        <p:nvCxnSpPr>
          <p:cNvPr id="46" name="Connecteur droit 70"/>
          <p:cNvCxnSpPr>
            <a:cxnSpLocks noChangeShapeType="1"/>
            <a:stCxn id="45" idx="1"/>
            <a:endCxn id="44" idx="6"/>
          </p:cNvCxnSpPr>
          <p:nvPr/>
        </p:nvCxnSpPr>
        <p:spPr bwMode="auto">
          <a:xfrm flipH="1" flipV="1">
            <a:off x="7656586" y="5105584"/>
            <a:ext cx="298377" cy="681"/>
          </a:xfrm>
          <a:prstGeom prst="line">
            <a:avLst/>
          </a:prstGeom>
          <a:noFill/>
          <a:ln w="9525" algn="ctr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onnecteur droit avec flèche 144"/>
          <p:cNvCxnSpPr>
            <a:cxnSpLocks noChangeShapeType="1"/>
          </p:cNvCxnSpPr>
          <p:nvPr/>
        </p:nvCxnSpPr>
        <p:spPr bwMode="auto">
          <a:xfrm>
            <a:off x="7005248" y="2043091"/>
            <a:ext cx="360000" cy="1587"/>
          </a:xfrm>
          <a:prstGeom prst="straightConnector1">
            <a:avLst/>
          </a:prstGeom>
          <a:noFill/>
          <a:ln w="38100" algn="ctr">
            <a:solidFill>
              <a:srgbClr val="40404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ZoneTexte 47"/>
          <p:cNvSpPr txBox="1"/>
          <p:nvPr/>
        </p:nvSpPr>
        <p:spPr>
          <a:xfrm>
            <a:off x="6943547" y="4813898"/>
            <a:ext cx="5397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fr-FR" sz="1050" b="1" dirty="0" smtClean="0">
                <a:solidFill>
                  <a:srgbClr val="000000"/>
                </a:solidFill>
                <a:latin typeface="Arial" charset="0"/>
                <a:ea typeface="+mn-ea"/>
              </a:rPr>
              <a:t>NCP</a:t>
            </a:r>
            <a:endParaRPr lang="fr-FR" sz="1050" b="1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9" name="Ellipse 48"/>
          <p:cNvSpPr/>
          <p:nvPr/>
        </p:nvSpPr>
        <p:spPr bwMode="auto">
          <a:xfrm>
            <a:off x="6679011" y="1963716"/>
            <a:ext cx="209550" cy="187325"/>
          </a:xfrm>
          <a:prstGeom prst="ellipse">
            <a:avLst/>
          </a:prstGeom>
          <a:solidFill>
            <a:srgbClr val="2D2D8A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ker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6678217" y="1463737"/>
            <a:ext cx="211138" cy="187325"/>
          </a:xfrm>
          <a:prstGeom prst="ellipse">
            <a:avLst/>
          </a:prstGeom>
          <a:solidFill>
            <a:srgbClr val="2D2D8A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ker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51" name="Ellipse 50"/>
          <p:cNvSpPr/>
          <p:nvPr/>
        </p:nvSpPr>
        <p:spPr bwMode="auto">
          <a:xfrm>
            <a:off x="6678217" y="2502102"/>
            <a:ext cx="211138" cy="187325"/>
          </a:xfrm>
          <a:prstGeom prst="ellipse">
            <a:avLst/>
          </a:prstGeom>
          <a:solidFill>
            <a:srgbClr val="2D2D8A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ker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6679011" y="3042197"/>
            <a:ext cx="209550" cy="188913"/>
          </a:xfrm>
          <a:prstGeom prst="ellipse">
            <a:avLst/>
          </a:prstGeom>
          <a:solidFill>
            <a:srgbClr val="2D2D8A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ker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6678217" y="4964296"/>
            <a:ext cx="211138" cy="187325"/>
          </a:xfrm>
          <a:prstGeom prst="ellipse">
            <a:avLst/>
          </a:prstGeom>
          <a:solidFill>
            <a:srgbClr val="2D2D8A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ker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54" name="AutoShape 14"/>
          <p:cNvSpPr>
            <a:spLocks noChangeArrowheads="1"/>
          </p:cNvSpPr>
          <p:nvPr/>
        </p:nvSpPr>
        <p:spPr bwMode="auto">
          <a:xfrm>
            <a:off x="7702524" y="1418588"/>
            <a:ext cx="268461" cy="259230"/>
          </a:xfrm>
          <a:prstGeom prst="flowChartAlternateProcess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kern="0" dirty="0">
                <a:solidFill>
                  <a:srgbClr val="FFFFFF"/>
                </a:solidFill>
                <a:latin typeface="Arial"/>
                <a:ea typeface="+mn-ea"/>
              </a:rPr>
              <a:t>EAI</a:t>
            </a:r>
          </a:p>
        </p:txBody>
      </p:sp>
      <p:cxnSp>
        <p:nvCxnSpPr>
          <p:cNvPr id="55" name="Connecteur droit avec flèche 155"/>
          <p:cNvCxnSpPr>
            <a:cxnSpLocks noChangeShapeType="1"/>
          </p:cNvCxnSpPr>
          <p:nvPr/>
        </p:nvCxnSpPr>
        <p:spPr bwMode="auto">
          <a:xfrm flipV="1">
            <a:off x="1827538" y="5225269"/>
            <a:ext cx="0" cy="360362"/>
          </a:xfrm>
          <a:prstGeom prst="straightConnector1">
            <a:avLst/>
          </a:prstGeom>
          <a:noFill/>
          <a:ln w="38100" algn="ctr">
            <a:solidFill>
              <a:srgbClr val="40404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Connecteur droit avec flèche 156"/>
          <p:cNvCxnSpPr>
            <a:cxnSpLocks noChangeShapeType="1"/>
          </p:cNvCxnSpPr>
          <p:nvPr/>
        </p:nvCxnSpPr>
        <p:spPr bwMode="auto">
          <a:xfrm flipV="1">
            <a:off x="3181675" y="5225269"/>
            <a:ext cx="0" cy="360362"/>
          </a:xfrm>
          <a:prstGeom prst="straightConnector1">
            <a:avLst/>
          </a:prstGeom>
          <a:noFill/>
          <a:ln w="38100" algn="ctr">
            <a:solidFill>
              <a:srgbClr val="40404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Connecteur droit avec flèche 157"/>
          <p:cNvCxnSpPr>
            <a:cxnSpLocks noChangeShapeType="1"/>
          </p:cNvCxnSpPr>
          <p:nvPr/>
        </p:nvCxnSpPr>
        <p:spPr bwMode="auto">
          <a:xfrm flipV="1">
            <a:off x="4548513" y="5239556"/>
            <a:ext cx="0" cy="360363"/>
          </a:xfrm>
          <a:prstGeom prst="straightConnector1">
            <a:avLst/>
          </a:prstGeom>
          <a:noFill/>
          <a:ln w="38100" algn="ctr">
            <a:solidFill>
              <a:srgbClr val="40404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Ellipse 57"/>
          <p:cNvSpPr/>
          <p:nvPr/>
        </p:nvSpPr>
        <p:spPr bwMode="auto">
          <a:xfrm>
            <a:off x="7447036" y="4484764"/>
            <a:ext cx="209550" cy="188912"/>
          </a:xfrm>
          <a:prstGeom prst="ellipse">
            <a:avLst/>
          </a:prstGeom>
          <a:solidFill>
            <a:srgbClr val="BBE0E3">
              <a:lumMod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ker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59" name="Rectangle à coins arrondis 58"/>
          <p:cNvSpPr/>
          <p:nvPr/>
        </p:nvSpPr>
        <p:spPr bwMode="auto">
          <a:xfrm>
            <a:off x="7954963" y="4400695"/>
            <a:ext cx="1008000" cy="360000"/>
          </a:xfrm>
          <a:prstGeom prst="roundRect">
            <a:avLst/>
          </a:prstGeom>
          <a:solidFill>
            <a:srgbClr val="BBE0E3">
              <a:lumMod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kern="0" dirty="0">
                <a:solidFill>
                  <a:srgbClr val="FFFFFF"/>
                </a:solidFill>
                <a:latin typeface="Arial" charset="0"/>
                <a:ea typeface="+mn-ea"/>
              </a:rPr>
              <a:t>CNS</a:t>
            </a:r>
          </a:p>
        </p:txBody>
      </p:sp>
      <p:cxnSp>
        <p:nvCxnSpPr>
          <p:cNvPr id="60" name="Connecteur droit 88"/>
          <p:cNvCxnSpPr>
            <a:cxnSpLocks noChangeShapeType="1"/>
            <a:stCxn id="59" idx="1"/>
            <a:endCxn id="58" idx="6"/>
          </p:cNvCxnSpPr>
          <p:nvPr/>
        </p:nvCxnSpPr>
        <p:spPr bwMode="auto">
          <a:xfrm flipH="1" flipV="1">
            <a:off x="7656586" y="4579220"/>
            <a:ext cx="298377" cy="1475"/>
          </a:xfrm>
          <a:prstGeom prst="line">
            <a:avLst/>
          </a:prstGeom>
          <a:noFill/>
          <a:ln w="9525" algn="ctr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Connecteur droit avec flèche 162"/>
          <p:cNvCxnSpPr>
            <a:cxnSpLocks noChangeShapeType="1"/>
          </p:cNvCxnSpPr>
          <p:nvPr/>
        </p:nvCxnSpPr>
        <p:spPr bwMode="auto">
          <a:xfrm>
            <a:off x="7005248" y="4560964"/>
            <a:ext cx="360000" cy="1587"/>
          </a:xfrm>
          <a:prstGeom prst="straightConnector1">
            <a:avLst/>
          </a:prstGeom>
          <a:noFill/>
          <a:ln w="38100" algn="ctr">
            <a:solidFill>
              <a:srgbClr val="40404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Ellipse 61"/>
          <p:cNvSpPr/>
          <p:nvPr/>
        </p:nvSpPr>
        <p:spPr bwMode="auto">
          <a:xfrm>
            <a:off x="6678217" y="4480001"/>
            <a:ext cx="211138" cy="188913"/>
          </a:xfrm>
          <a:prstGeom prst="ellipse">
            <a:avLst/>
          </a:prstGeom>
          <a:solidFill>
            <a:srgbClr val="2D2D8A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ker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971525" y="4309034"/>
            <a:ext cx="47868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fr-FR" sz="1050" b="1" dirty="0">
                <a:solidFill>
                  <a:srgbClr val="000000"/>
                </a:solidFill>
                <a:latin typeface="Arial" charset="0"/>
                <a:ea typeface="+mn-ea"/>
              </a:rPr>
              <a:t>API</a:t>
            </a:r>
          </a:p>
        </p:txBody>
      </p:sp>
      <p:sp>
        <p:nvSpPr>
          <p:cNvPr id="64" name="Rectangle à coins arrondis 63"/>
          <p:cNvSpPr/>
          <p:nvPr/>
        </p:nvSpPr>
        <p:spPr bwMode="auto">
          <a:xfrm>
            <a:off x="5232725" y="5588806"/>
            <a:ext cx="1295400" cy="441325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Application Médicale en mode SaaS</a:t>
            </a:r>
          </a:p>
        </p:txBody>
      </p:sp>
      <p:cxnSp>
        <p:nvCxnSpPr>
          <p:cNvPr id="65" name="Connecteur droit avec flèche 167"/>
          <p:cNvCxnSpPr>
            <a:cxnSpLocks noChangeShapeType="1"/>
          </p:cNvCxnSpPr>
          <p:nvPr/>
        </p:nvCxnSpPr>
        <p:spPr bwMode="auto">
          <a:xfrm flipV="1">
            <a:off x="5686750" y="5239556"/>
            <a:ext cx="0" cy="360363"/>
          </a:xfrm>
          <a:prstGeom prst="straightConnector1">
            <a:avLst/>
          </a:prstGeom>
          <a:noFill/>
          <a:ln w="38100" algn="ctr">
            <a:solidFill>
              <a:srgbClr val="40404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Connecteur droit avec flèche 126"/>
          <p:cNvCxnSpPr>
            <a:cxnSpLocks noChangeShapeType="1"/>
          </p:cNvCxnSpPr>
          <p:nvPr/>
        </p:nvCxnSpPr>
        <p:spPr bwMode="auto">
          <a:xfrm>
            <a:off x="7005248" y="3593608"/>
            <a:ext cx="360000" cy="1587"/>
          </a:xfrm>
          <a:prstGeom prst="straightConnector1">
            <a:avLst/>
          </a:prstGeom>
          <a:noFill/>
          <a:ln w="38100" algn="ctr">
            <a:solidFill>
              <a:srgbClr val="40404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Ellipse 66"/>
          <p:cNvSpPr/>
          <p:nvPr/>
        </p:nvSpPr>
        <p:spPr bwMode="auto">
          <a:xfrm>
            <a:off x="7446243" y="3517408"/>
            <a:ext cx="211137" cy="187325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ker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68" name="Rectangle à coins arrondis 67"/>
          <p:cNvSpPr/>
          <p:nvPr/>
        </p:nvSpPr>
        <p:spPr bwMode="auto">
          <a:xfrm>
            <a:off x="7954963" y="3431751"/>
            <a:ext cx="1008000" cy="36000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kern="0" dirty="0" smtClean="0">
                <a:solidFill>
                  <a:srgbClr val="FFFFFF"/>
                </a:solidFill>
                <a:latin typeface="Arial" charset="0"/>
                <a:ea typeface="+mn-ea"/>
              </a:rPr>
              <a:t>Aides et soins</a:t>
            </a:r>
            <a:endParaRPr lang="fr-FR" sz="1000" b="1" kern="0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cxnSp>
        <p:nvCxnSpPr>
          <p:cNvPr id="69" name="Connecteur droit 66"/>
          <p:cNvCxnSpPr>
            <a:cxnSpLocks noChangeShapeType="1"/>
            <a:endCxn id="67" idx="6"/>
          </p:cNvCxnSpPr>
          <p:nvPr/>
        </p:nvCxnSpPr>
        <p:spPr bwMode="auto">
          <a:xfrm flipH="1" flipV="1">
            <a:off x="7657380" y="3611071"/>
            <a:ext cx="310837" cy="680"/>
          </a:xfrm>
          <a:prstGeom prst="line">
            <a:avLst/>
          </a:prstGeom>
          <a:noFill/>
          <a:ln w="9525" algn="ctr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Ellipse 69"/>
          <p:cNvSpPr/>
          <p:nvPr/>
        </p:nvSpPr>
        <p:spPr bwMode="auto">
          <a:xfrm>
            <a:off x="6679011" y="3512645"/>
            <a:ext cx="209550" cy="188913"/>
          </a:xfrm>
          <a:prstGeom prst="ellipse">
            <a:avLst/>
          </a:prstGeom>
          <a:solidFill>
            <a:srgbClr val="2D2D8A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ker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cxnSp>
        <p:nvCxnSpPr>
          <p:cNvPr id="71" name="Connecteur droit avec flèche 126"/>
          <p:cNvCxnSpPr>
            <a:cxnSpLocks noChangeShapeType="1"/>
          </p:cNvCxnSpPr>
          <p:nvPr/>
        </p:nvCxnSpPr>
        <p:spPr bwMode="auto">
          <a:xfrm>
            <a:off x="7005248" y="4067340"/>
            <a:ext cx="360000" cy="1587"/>
          </a:xfrm>
          <a:prstGeom prst="straightConnector1">
            <a:avLst/>
          </a:prstGeom>
          <a:noFill/>
          <a:ln w="38100" algn="ctr">
            <a:solidFill>
              <a:srgbClr val="40404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Ellipse 71"/>
          <p:cNvSpPr/>
          <p:nvPr/>
        </p:nvSpPr>
        <p:spPr bwMode="auto">
          <a:xfrm>
            <a:off x="7446243" y="3991140"/>
            <a:ext cx="211137" cy="187325"/>
          </a:xfrm>
          <a:prstGeom prst="ellipse">
            <a:avLst/>
          </a:prstGeom>
          <a:solidFill>
            <a:srgbClr val="FF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ker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73" name="Rectangle à coins arrondis 72"/>
          <p:cNvSpPr/>
          <p:nvPr/>
        </p:nvSpPr>
        <p:spPr bwMode="auto">
          <a:xfrm>
            <a:off x="7954963" y="3905483"/>
            <a:ext cx="1008000" cy="360000"/>
          </a:xfrm>
          <a:prstGeom prst="roundRect">
            <a:avLst/>
          </a:prstGeom>
          <a:solidFill>
            <a:srgbClr val="FF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kern="0" dirty="0" smtClean="0">
                <a:solidFill>
                  <a:srgbClr val="FFFFFF"/>
                </a:solidFill>
                <a:latin typeface="Arial" charset="0"/>
                <a:ea typeface="+mn-ea"/>
              </a:rPr>
              <a:t>Services d’urgence</a:t>
            </a:r>
            <a:endParaRPr lang="fr-FR" sz="1000" b="1" kern="0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cxnSp>
        <p:nvCxnSpPr>
          <p:cNvPr id="74" name="Connecteur droit 66"/>
          <p:cNvCxnSpPr>
            <a:cxnSpLocks noChangeShapeType="1"/>
            <a:stCxn id="73" idx="1"/>
            <a:endCxn id="72" idx="6"/>
          </p:cNvCxnSpPr>
          <p:nvPr/>
        </p:nvCxnSpPr>
        <p:spPr bwMode="auto">
          <a:xfrm flipH="1" flipV="1">
            <a:off x="7657380" y="4084803"/>
            <a:ext cx="297583" cy="680"/>
          </a:xfrm>
          <a:prstGeom prst="line">
            <a:avLst/>
          </a:prstGeom>
          <a:noFill/>
          <a:ln w="9525" algn="ctr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Ellipse 74"/>
          <p:cNvSpPr/>
          <p:nvPr/>
        </p:nvSpPr>
        <p:spPr bwMode="auto">
          <a:xfrm>
            <a:off x="6679011" y="3986377"/>
            <a:ext cx="209550" cy="188913"/>
          </a:xfrm>
          <a:prstGeom prst="ellipse">
            <a:avLst/>
          </a:prstGeom>
          <a:solidFill>
            <a:srgbClr val="2D2D8A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ker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grpSp>
        <p:nvGrpSpPr>
          <p:cNvPr id="76" name="Groupe 75"/>
          <p:cNvGrpSpPr/>
          <p:nvPr/>
        </p:nvGrpSpPr>
        <p:grpSpPr>
          <a:xfrm>
            <a:off x="70234" y="814864"/>
            <a:ext cx="646332" cy="2171840"/>
            <a:chOff x="117734" y="1036308"/>
            <a:chExt cx="646332" cy="2171840"/>
          </a:xfrm>
        </p:grpSpPr>
        <p:sp>
          <p:nvSpPr>
            <p:cNvPr id="77" name="Rectangle à coins arrondis 76"/>
            <p:cNvSpPr/>
            <p:nvPr/>
          </p:nvSpPr>
          <p:spPr bwMode="auto">
            <a:xfrm>
              <a:off x="117734" y="1223963"/>
              <a:ext cx="646332" cy="1793270"/>
            </a:xfrm>
            <a:prstGeom prst="roundRect">
              <a:avLst/>
            </a:prstGeom>
            <a:solidFill>
              <a:srgbClr val="FFFFFF">
                <a:lumMod val="95000"/>
                <a:alpha val="80000"/>
              </a:srgbClr>
            </a:solidFill>
            <a:ln w="9525" cap="flat" cmpd="sng" algn="ctr">
              <a:solidFill>
                <a:srgbClr val="808080">
                  <a:lumMod val="50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3600" kern="0" dirty="0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8" name="ZoneTexte 77"/>
            <p:cNvSpPr txBox="1"/>
            <p:nvPr/>
          </p:nvSpPr>
          <p:spPr>
            <a:xfrm rot="16200000">
              <a:off x="-645020" y="1799062"/>
              <a:ext cx="2171840" cy="64633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2">
                      <a:lumMod val="50000"/>
                    </a:schemeClr>
                  </a:solidFill>
                </a:rPr>
                <a:t>Grand public</a:t>
              </a:r>
            </a:p>
            <a:p>
              <a:pPr algn="ctr"/>
              <a:r>
                <a:rPr lang="fr-FR" sz="1200" b="1" dirty="0" smtClean="0">
                  <a:solidFill>
                    <a:schemeClr val="tx2">
                      <a:lumMod val="50000"/>
                    </a:schemeClr>
                  </a:solidFill>
                </a:rPr>
                <a:t>Patients</a:t>
              </a:r>
            </a:p>
            <a:p>
              <a:pPr algn="ctr"/>
              <a:r>
                <a:rPr lang="fr-FR" sz="1200" b="1" dirty="0" smtClean="0">
                  <a:solidFill>
                    <a:schemeClr val="tx2">
                      <a:lumMod val="50000"/>
                    </a:schemeClr>
                  </a:solidFill>
                </a:rPr>
                <a:t>Professionnels de santé</a:t>
              </a:r>
            </a:p>
          </p:txBody>
        </p:sp>
      </p:grpSp>
      <p:cxnSp>
        <p:nvCxnSpPr>
          <p:cNvPr id="79" name="Connecteur droit avec flèche 123"/>
          <p:cNvCxnSpPr>
            <a:cxnSpLocks noChangeShapeType="1"/>
          </p:cNvCxnSpPr>
          <p:nvPr/>
        </p:nvCxnSpPr>
        <p:spPr bwMode="auto">
          <a:xfrm>
            <a:off x="711070" y="1512583"/>
            <a:ext cx="360000" cy="1587"/>
          </a:xfrm>
          <a:prstGeom prst="straightConnector1">
            <a:avLst/>
          </a:prstGeom>
          <a:noFill/>
          <a:ln w="38100" algn="ctr">
            <a:solidFill>
              <a:srgbClr val="40404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Connecteur droit avec flèche 123"/>
          <p:cNvCxnSpPr>
            <a:cxnSpLocks noChangeShapeType="1"/>
          </p:cNvCxnSpPr>
          <p:nvPr/>
        </p:nvCxnSpPr>
        <p:spPr bwMode="auto">
          <a:xfrm>
            <a:off x="711070" y="2197706"/>
            <a:ext cx="360000" cy="1587"/>
          </a:xfrm>
          <a:prstGeom prst="straightConnector1">
            <a:avLst/>
          </a:prstGeom>
          <a:noFill/>
          <a:ln w="38100" algn="ctr">
            <a:solidFill>
              <a:srgbClr val="40404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241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noProof="0" dirty="0" smtClean="0"/>
              <a:t>IHE profiles and the eSanté platform specification</a:t>
            </a:r>
            <a:endParaRPr lang="en-US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IHE – profile compliance </a:t>
            </a:r>
            <a:r>
              <a:rPr lang="en-US" noProof="0" dirty="0"/>
              <a:t>a</a:t>
            </a:r>
            <a:r>
              <a:rPr lang="en-US" dirty="0" smtClean="0"/>
              <a:t>s an </a:t>
            </a:r>
            <a:r>
              <a:rPr lang="en-US" noProof="0" dirty="0" smtClean="0"/>
              <a:t>essential part of the platform specification</a:t>
            </a:r>
          </a:p>
          <a:p>
            <a:pPr marL="114300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Compliance to IT infrastructure technical framework profiles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000" noProof="0" dirty="0" err="1" smtClean="0"/>
              <a:t>XDS.b</a:t>
            </a:r>
            <a:r>
              <a:rPr lang="en-US" sz="2000" noProof="0" dirty="0" smtClean="0"/>
              <a:t>, XDS-</a:t>
            </a:r>
            <a:r>
              <a:rPr lang="en-US" sz="2000" noProof="0" dirty="0" err="1" smtClean="0"/>
              <a:t>I.b</a:t>
            </a:r>
            <a:r>
              <a:rPr lang="en-US" sz="2000" noProof="0" dirty="0" smtClean="0"/>
              <a:t>, XCA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XUA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PIX, PAM, PDQ, XCPD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CT, NAV, ATNA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XDW</a:t>
            </a:r>
            <a:endParaRPr lang="en-US" noProof="0" dirty="0" smtClean="0"/>
          </a:p>
          <a:p>
            <a:pPr indent="-228600"/>
            <a:endParaRPr lang="en-US" noProof="0" dirty="0" smtClean="0"/>
          </a:p>
          <a:p>
            <a:pPr marL="114300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Advantages: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Well known requirements 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Easier to compare the different offers and vendor capabilities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Helps to ensure platform compatibility with other systems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Time saved</a:t>
            </a:r>
          </a:p>
          <a:p>
            <a:pPr indent="-228600"/>
            <a:endParaRPr lang="en-US" noProof="0" dirty="0" smtClean="0"/>
          </a:p>
          <a:p>
            <a:endParaRPr lang="en-US" noProof="0" dirty="0" smtClean="0"/>
          </a:p>
          <a:p>
            <a:pPr indent="-228600"/>
            <a:endParaRPr lang="en-US" noProof="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2267744" y="6111130"/>
            <a:ext cx="6876256" cy="364518"/>
          </a:xfrm>
          <a:prstGeom prst="rect">
            <a:avLst/>
          </a:prstGeom>
        </p:spPr>
        <p:txBody>
          <a:bodyPr/>
          <a:lstStyle/>
          <a:p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2479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noProof="0" dirty="0" smtClean="0"/>
              <a:t>eSanté platform specification compliance tests</a:t>
            </a:r>
            <a:endParaRPr lang="en-US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256583"/>
          </a:xfrm>
        </p:spPr>
        <p:txBody>
          <a:bodyPr/>
          <a:lstStyle/>
          <a:p>
            <a:pPr marL="114300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Tests performed: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Individual tests of platform functionalities to check compliance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Web services functionalities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Web </a:t>
            </a:r>
            <a:r>
              <a:rPr lang="en-US" sz="2000" noProof="0" dirty="0" smtClean="0"/>
              <a:t>portal, notification, secure messaging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HL7 V2 MLLP </a:t>
            </a:r>
            <a:r>
              <a:rPr lang="en-US" sz="2000" noProof="0" dirty="0" smtClean="0"/>
              <a:t>tests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/>
              <a:t>CDA </a:t>
            </a:r>
            <a:r>
              <a:rPr lang="en-US" sz="2000" dirty="0" smtClean="0"/>
              <a:t>specification </a:t>
            </a:r>
            <a:r>
              <a:rPr lang="en-US" sz="2000" noProof="0" dirty="0" smtClean="0"/>
              <a:t> </a:t>
            </a:r>
            <a:endParaRPr lang="en-US" sz="2000" noProof="0" dirty="0" smtClean="0"/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Load tests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Security and vulnerability tests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Functional, use-case based </a:t>
            </a:r>
            <a:r>
              <a:rPr lang="en-US" sz="2000" dirty="0" smtClean="0"/>
              <a:t>scenarios</a:t>
            </a:r>
            <a:endParaRPr lang="en-US" sz="2000" noProof="0" dirty="0" smtClean="0"/>
          </a:p>
          <a:p>
            <a:pPr marL="114300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Implementation of </a:t>
            </a:r>
            <a:r>
              <a:rPr lang="en-US" noProof="0" dirty="0" smtClean="0"/>
              <a:t>tests using </a:t>
            </a:r>
            <a:r>
              <a:rPr lang="en-US" dirty="0" smtClean="0"/>
              <a:t>tools </a:t>
            </a:r>
            <a:r>
              <a:rPr lang="en-US" noProof="0" dirty="0" smtClean="0"/>
              <a:t>where </a:t>
            </a:r>
            <a:r>
              <a:rPr lang="en-US" noProof="0" dirty="0" smtClean="0"/>
              <a:t>possible</a:t>
            </a:r>
          </a:p>
          <a:p>
            <a:pPr marL="114300" indent="-342900">
              <a:buFont typeface="Wingdings" panose="05000000000000000000" pitchFamily="2" charset="2"/>
              <a:buChar char="Ø"/>
            </a:pPr>
            <a:r>
              <a:rPr lang="en-US" noProof="0" dirty="0" err="1" smtClean="0"/>
              <a:t>Bugtracking</a:t>
            </a:r>
            <a:endParaRPr lang="en-US" noProof="0" dirty="0" smtClean="0"/>
          </a:p>
          <a:p>
            <a:pPr marL="114300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Forced vendor to participate in the </a:t>
            </a:r>
            <a:r>
              <a:rPr lang="en-US" noProof="0" dirty="0" err="1" smtClean="0"/>
              <a:t>Connectathon</a:t>
            </a:r>
            <a:r>
              <a:rPr lang="en-US" noProof="0" dirty="0" smtClean="0"/>
              <a:t> tests</a:t>
            </a:r>
          </a:p>
          <a:p>
            <a:pPr marL="114300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Need for standardized tests</a:t>
            </a:r>
          </a:p>
          <a:p>
            <a:endParaRPr lang="en-US" noProof="0" dirty="0" smtClean="0"/>
          </a:p>
          <a:p>
            <a:pPr indent="-228600"/>
            <a:endParaRPr lang="en-US" noProof="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2267744" y="6111130"/>
            <a:ext cx="6876256" cy="364518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9721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noProof="0" dirty="0" smtClean="0"/>
              <a:t>Technical integration with external applications</a:t>
            </a:r>
            <a:endParaRPr lang="en-US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-342900">
              <a:buFont typeface="Wingdings" panose="05000000000000000000" pitchFamily="2" charset="2"/>
              <a:buChar char="Ø"/>
            </a:pPr>
            <a:r>
              <a:rPr lang="en-US" sz="1800" noProof="0" dirty="0" smtClean="0"/>
              <a:t>Usage and integration of platform functionality by external systems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Hospital and care provider systems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Laboratory systems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GP software systems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endParaRPr lang="en-US" sz="1050" noProof="0" dirty="0" smtClean="0"/>
          </a:p>
          <a:p>
            <a:pPr marL="114300" indent="-342900">
              <a:buFont typeface="Wingdings" panose="05000000000000000000" pitchFamily="2" charset="2"/>
              <a:buChar char="Ø"/>
            </a:pPr>
            <a:r>
              <a:rPr lang="en-US" sz="1800" noProof="0" dirty="0" smtClean="0"/>
              <a:t>Integration scenarios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Integration via Web-Service interface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Integration of Web-Portal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Integration of MPI using MLLP HL7 V2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endParaRPr lang="en-US" sz="1050" noProof="0" dirty="0" smtClean="0"/>
          </a:p>
          <a:p>
            <a:pPr marL="114300" indent="-342900">
              <a:buFont typeface="Wingdings" panose="05000000000000000000" pitchFamily="2" charset="2"/>
              <a:buChar char="Ø"/>
            </a:pPr>
            <a:r>
              <a:rPr lang="en-US" sz="1800" noProof="0" dirty="0" smtClean="0"/>
              <a:t>Problems faced 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IHE profiles partly not known and not implemented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Underlying protocols and standards used by IHE profiles partly not </a:t>
            </a:r>
            <a:r>
              <a:rPr lang="en-US" noProof="0" dirty="0" smtClean="0"/>
              <a:t>implemented, technological </a:t>
            </a:r>
            <a:r>
              <a:rPr lang="en-US" noProof="0" dirty="0" smtClean="0"/>
              <a:t>gap with current systems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…</a:t>
            </a:r>
            <a:endParaRPr lang="en-US" sz="1600" noProof="0" dirty="0" smtClean="0"/>
          </a:p>
          <a:p>
            <a:endParaRPr lang="en-US" sz="1800" noProof="0" dirty="0" smtClean="0"/>
          </a:p>
          <a:p>
            <a:pPr indent="-228600"/>
            <a:endParaRPr lang="en-US" sz="1800" noProof="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2267744" y="6111130"/>
            <a:ext cx="6876256" cy="364518"/>
          </a:xfrm>
          <a:prstGeom prst="rect">
            <a:avLst/>
          </a:prstGeom>
        </p:spPr>
        <p:txBody>
          <a:bodyPr/>
          <a:lstStyle/>
          <a:p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9894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noProof="0" dirty="0" smtClean="0"/>
              <a:t>Technical integration with external applications</a:t>
            </a:r>
            <a:endParaRPr lang="en-US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328591"/>
          </a:xfrm>
        </p:spPr>
        <p:txBody>
          <a:bodyPr/>
          <a:lstStyle/>
          <a:p>
            <a:pPr marL="114300" indent="-342900">
              <a:buFont typeface="Wingdings" panose="05000000000000000000" pitchFamily="2" charset="2"/>
              <a:buChar char="Ø"/>
            </a:pPr>
            <a:r>
              <a:rPr lang="en-US" sz="1800" noProof="0" dirty="0" smtClean="0"/>
              <a:t>Support for vendors and IT departments by Agence eSanté</a:t>
            </a:r>
          </a:p>
          <a:p>
            <a:pPr marL="114300" indent="-342900">
              <a:buFont typeface="Wingdings" panose="05000000000000000000" pitchFamily="2" charset="2"/>
              <a:buChar char="Ø"/>
            </a:pPr>
            <a:endParaRPr lang="en-US" sz="1050" noProof="0" dirty="0" smtClean="0"/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Platform connectivity specifications created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Service connectivity samples created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Several meetings held to explain interfaces and answer questions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Initiated first integration phase with vendors and IT departments 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Reference implementation provided in Open Source application GECAMED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Training with vendors by CRP Henri Tudor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Point of contact for integration support</a:t>
            </a:r>
            <a:endParaRPr lang="en-US" noProof="0" dirty="0" smtClean="0"/>
          </a:p>
          <a:p>
            <a:pPr marL="514350" lvl="1" indent="0">
              <a:buNone/>
            </a:pPr>
            <a:endParaRPr lang="en-US" sz="1050" noProof="0" dirty="0" smtClean="0"/>
          </a:p>
          <a:p>
            <a:pPr marL="114300" indent="-342900">
              <a:buFont typeface="Wingdings" panose="05000000000000000000" pitchFamily="2" charset="2"/>
              <a:buChar char="Ø"/>
            </a:pPr>
            <a:r>
              <a:rPr lang="en-US" sz="1800" noProof="0" dirty="0" smtClean="0"/>
              <a:t>Effect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Integration of WS interface is preferred by vendors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Vendors interested in using standardized interfaces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IHE specs are consulted for profile details (e.g. Queries) </a:t>
            </a:r>
          </a:p>
          <a:p>
            <a:pPr marL="114300" indent="-342900">
              <a:buFont typeface="Wingdings" panose="05000000000000000000" pitchFamily="2" charset="2"/>
              <a:buChar char="Ø"/>
            </a:pPr>
            <a:endParaRPr lang="en-US" sz="1800" noProof="0" dirty="0" smtClean="0"/>
          </a:p>
          <a:p>
            <a:endParaRPr lang="en-US" sz="1800" noProof="0" dirty="0" smtClean="0"/>
          </a:p>
          <a:p>
            <a:pPr indent="-228600"/>
            <a:endParaRPr lang="en-US" sz="1800" noProof="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2267744" y="6111130"/>
            <a:ext cx="6876256" cy="364518"/>
          </a:xfrm>
          <a:prstGeom prst="rect">
            <a:avLst/>
          </a:prstGeom>
        </p:spPr>
        <p:txBody>
          <a:bodyPr/>
          <a:lstStyle/>
          <a:p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8850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noProof="0" dirty="0" smtClean="0"/>
              <a:t>Semantic interoperability with the eSanté platform</a:t>
            </a:r>
            <a:endParaRPr lang="en-US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Situation</a:t>
            </a:r>
          </a:p>
          <a:p>
            <a:pPr marL="114300" indent="-342900">
              <a:buFont typeface="Wingdings" panose="05000000000000000000" pitchFamily="2" charset="2"/>
              <a:buChar char="Ø"/>
            </a:pPr>
            <a:r>
              <a:rPr lang="en-US" sz="1800" noProof="0" dirty="0" smtClean="0"/>
              <a:t>Non standardized/harmonized document content structures</a:t>
            </a:r>
          </a:p>
          <a:p>
            <a:pPr marL="114300" indent="-342900">
              <a:buFont typeface="Wingdings" panose="05000000000000000000" pitchFamily="2" charset="2"/>
              <a:buChar char="Ø"/>
            </a:pPr>
            <a:r>
              <a:rPr lang="en-US" sz="1800" noProof="0" dirty="0" smtClean="0"/>
              <a:t>CCAM, CIM-10 used</a:t>
            </a:r>
          </a:p>
          <a:p>
            <a:pPr marL="114300" indent="-342900">
              <a:buFont typeface="Wingdings" panose="05000000000000000000" pitchFamily="2" charset="2"/>
              <a:buChar char="Ø"/>
            </a:pPr>
            <a:r>
              <a:rPr lang="en-US" sz="1800" noProof="0" dirty="0" smtClean="0"/>
              <a:t>SNOMED-CT: no national license, LOINC partly introduced</a:t>
            </a:r>
          </a:p>
          <a:p>
            <a:pPr marL="114300" indent="-342900">
              <a:buFont typeface="Wingdings" panose="05000000000000000000" pitchFamily="2" charset="2"/>
              <a:buChar char="Ø"/>
            </a:pPr>
            <a:r>
              <a:rPr lang="en-US" sz="1800" noProof="0" dirty="0" smtClean="0"/>
              <a:t>Different local </a:t>
            </a:r>
            <a:r>
              <a:rPr lang="en-US" sz="1800" noProof="0" dirty="0" err="1" smtClean="0"/>
              <a:t>codesytems</a:t>
            </a:r>
            <a:r>
              <a:rPr lang="en-US" sz="1800" noProof="0" dirty="0" smtClean="0"/>
              <a:t> used</a:t>
            </a:r>
          </a:p>
          <a:p>
            <a:pPr marL="114300" indent="-342900">
              <a:buFont typeface="Wingdings" panose="05000000000000000000" pitchFamily="2" charset="2"/>
              <a:buChar char="Ø"/>
            </a:pPr>
            <a:r>
              <a:rPr lang="en-US" sz="1800" noProof="0" dirty="0" smtClean="0"/>
              <a:t>Nomenclatures and Terminologies proposed as part of IHE content profiles, not used yet</a:t>
            </a:r>
          </a:p>
          <a:p>
            <a:endParaRPr lang="en-US" sz="1800" noProof="0" dirty="0" smtClean="0"/>
          </a:p>
          <a:p>
            <a:r>
              <a:rPr lang="en-US" noProof="0" dirty="0" smtClean="0"/>
              <a:t>Activities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Specification of document content structures based on HL7 CDA R2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Work on definition of national reference catalogs (e.g. based on LOINC for Lab)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Definition of  required code- and value sets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Providing Gazelle validation platform </a:t>
            </a:r>
          </a:p>
          <a:p>
            <a:endParaRPr lang="en-US" sz="2200" noProof="0" dirty="0" smtClean="0"/>
          </a:p>
          <a:p>
            <a:endParaRPr lang="en-US" noProof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noProof="0" dirty="0" smtClean="0"/>
          </a:p>
          <a:p>
            <a:pPr indent="-228600"/>
            <a:endParaRPr lang="en-US" noProof="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2267744" y="6111130"/>
            <a:ext cx="6876256" cy="364518"/>
          </a:xfrm>
          <a:prstGeom prst="rect">
            <a:avLst/>
          </a:prstGeom>
        </p:spPr>
        <p:txBody>
          <a:bodyPr/>
          <a:lstStyle/>
          <a:p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5564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noProof="0" dirty="0" smtClean="0"/>
              <a:t>Integration tests and labeling </a:t>
            </a:r>
            <a:endParaRPr lang="en-US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Current activities:</a:t>
            </a:r>
          </a:p>
          <a:p>
            <a:endParaRPr lang="en-US" noProof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Test- and Integration platform provided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Implements full functionality of the platform including base services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endParaRPr lang="en-US" noProof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Definition of validators for document content structures and value-sets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Aim to enhance tool support from specification to </a:t>
            </a:r>
            <a:r>
              <a:rPr lang="en-US" noProof="0" dirty="0" smtClean="0"/>
              <a:t>test</a:t>
            </a:r>
            <a:endParaRPr lang="en-US" noProof="0" dirty="0" smtClean="0"/>
          </a:p>
          <a:p>
            <a:pPr marL="1085850" lvl="1" indent="-342900">
              <a:buFont typeface="Wingdings" panose="05000000000000000000" pitchFamily="2" charset="2"/>
              <a:buChar char="Ø"/>
            </a:pPr>
            <a:endParaRPr lang="en-US" noProof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Tests for integration of validation engine in production </a:t>
            </a:r>
            <a:r>
              <a:rPr lang="en-US" dirty="0" smtClean="0"/>
              <a:t>environment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Definition of test profiles and detailed test plans </a:t>
            </a:r>
            <a:r>
              <a:rPr lang="en-US" noProof="0" dirty="0" smtClean="0"/>
              <a:t>for integration, based </a:t>
            </a:r>
            <a:r>
              <a:rPr lang="en-US" noProof="0" dirty="0" smtClean="0"/>
              <a:t>on the use cases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sz="2000" noProof="0" dirty="0" smtClean="0"/>
          </a:p>
          <a:p>
            <a:pPr marL="114300" indent="-342900">
              <a:buFont typeface="Wingdings" panose="05000000000000000000" pitchFamily="2" charset="2"/>
              <a:buChar char="Ø"/>
            </a:pPr>
            <a:endParaRPr lang="en-US" noProof="0" dirty="0" smtClean="0"/>
          </a:p>
          <a:p>
            <a:pPr marL="114300" indent="-342900">
              <a:buFont typeface="Wingdings" panose="05000000000000000000" pitchFamily="2" charset="2"/>
              <a:buChar char="Ø"/>
            </a:pPr>
            <a:endParaRPr lang="en-US" noProof="0" dirty="0" smtClean="0"/>
          </a:p>
          <a:p>
            <a:endParaRPr lang="en-US" noProof="0" dirty="0" smtClean="0"/>
          </a:p>
          <a:p>
            <a:pPr indent="-228600"/>
            <a:endParaRPr lang="en-US" noProof="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2267744" y="6111130"/>
            <a:ext cx="6876256" cy="364518"/>
          </a:xfrm>
          <a:prstGeom prst="rect">
            <a:avLst/>
          </a:prstGeom>
        </p:spPr>
        <p:txBody>
          <a:bodyPr/>
          <a:lstStyle/>
          <a:p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4847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noProof="0" dirty="0" smtClean="0"/>
              <a:t>Integration tests and labeling</a:t>
            </a:r>
            <a:endParaRPr lang="en-US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Next step: Quality label for software product of vendors</a:t>
            </a:r>
          </a:p>
          <a:p>
            <a:r>
              <a:rPr lang="en-US" noProof="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Proof of compliance to t</a:t>
            </a:r>
            <a:r>
              <a:rPr lang="en-US" sz="2000" noProof="0" dirty="0" smtClean="0"/>
              <a:t>echnical and semantic interoperability     requirements of the platform</a:t>
            </a:r>
          </a:p>
          <a:p>
            <a:pPr marL="114300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Different labels related to the level of integration</a:t>
            </a:r>
          </a:p>
          <a:p>
            <a:pPr marL="114300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Based on definition of test profiles, transactions,</a:t>
            </a:r>
            <a:r>
              <a:rPr lang="en-US" noProof="0" dirty="0" smtClean="0"/>
              <a:t> and detailed test plans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Provides transparency on what exactly is </a:t>
            </a:r>
            <a:r>
              <a:rPr lang="en-US" noProof="0" dirty="0" smtClean="0"/>
              <a:t>proofed</a:t>
            </a:r>
          </a:p>
          <a:p>
            <a:pPr marL="514350" lvl="1" indent="0">
              <a:buNone/>
            </a:pPr>
            <a:endParaRPr lang="en-US" noProof="0" dirty="0" smtClean="0"/>
          </a:p>
          <a:p>
            <a:pPr marL="114300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Vendor must pass tests and provide required evidences</a:t>
            </a:r>
          </a:p>
          <a:p>
            <a:pPr marL="114300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Agence eSanté in a first step as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Quality label owner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Conformity assessment body 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Labeling body</a:t>
            </a:r>
          </a:p>
          <a:p>
            <a:endParaRPr lang="en-US" sz="2000" noProof="0" dirty="0" smtClean="0"/>
          </a:p>
          <a:p>
            <a:pPr marL="114300" indent="-342900">
              <a:buFont typeface="Wingdings" panose="05000000000000000000" pitchFamily="2" charset="2"/>
              <a:buChar char="Ø"/>
            </a:pPr>
            <a:endParaRPr lang="en-US" noProof="0" dirty="0" smtClean="0"/>
          </a:p>
          <a:p>
            <a:pPr marL="114300" indent="-342900">
              <a:buFont typeface="Wingdings" panose="05000000000000000000" pitchFamily="2" charset="2"/>
              <a:buChar char="Ø"/>
            </a:pPr>
            <a:endParaRPr lang="en-US" noProof="0" dirty="0" smtClean="0"/>
          </a:p>
          <a:p>
            <a:endParaRPr lang="en-US" noProof="0" dirty="0" smtClean="0"/>
          </a:p>
          <a:p>
            <a:pPr indent="-228600"/>
            <a:endParaRPr lang="en-US" noProof="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2267744" y="6111130"/>
            <a:ext cx="6876256" cy="364518"/>
          </a:xfrm>
          <a:prstGeom prst="rect">
            <a:avLst/>
          </a:prstGeom>
        </p:spPr>
        <p:txBody>
          <a:bodyPr/>
          <a:lstStyle/>
          <a:p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7963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8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noProof="0" dirty="0" smtClean="0"/>
              <a:t>Luxembourg</a:t>
            </a:r>
            <a:endParaRPr lang="en-US" sz="2000" noProof="0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4294967295"/>
          </p:nvPr>
        </p:nvSpPr>
        <p:spPr>
          <a:xfrm>
            <a:off x="2267744" y="6111130"/>
            <a:ext cx="6876256" cy="364518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LU" dirty="0"/>
          </a:p>
        </p:txBody>
      </p:sp>
      <p:pic>
        <p:nvPicPr>
          <p:cNvPr id="8" name="Picture 3" descr="C:\work\_to_work_on_20121207\Presentations\epSOS\luxemburg-kart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054065" cy="43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995936" y="836712"/>
            <a:ext cx="5148064" cy="5040560"/>
          </a:xfrm>
          <a:prstGeom prst="rect">
            <a:avLst/>
          </a:prstGeom>
        </p:spPr>
        <p:txBody>
          <a:bodyPr lIns="540000" tIns="180000" rIns="540000" bIns="18000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LU" dirty="0" err="1" smtClean="0"/>
              <a:t>Some</a:t>
            </a:r>
            <a:r>
              <a:rPr lang="fr-LU" dirty="0" smtClean="0"/>
              <a:t> </a:t>
            </a:r>
            <a:r>
              <a:rPr lang="fr-LU" dirty="0" err="1" smtClean="0"/>
              <a:t>facts</a:t>
            </a:r>
            <a:r>
              <a:rPr lang="fr-LU" dirty="0" smtClean="0"/>
              <a:t> </a:t>
            </a:r>
          </a:p>
          <a:p>
            <a:endParaRPr lang="fr-LU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LU" dirty="0" smtClean="0"/>
              <a:t>ca. 550.000 </a:t>
            </a:r>
            <a:r>
              <a:rPr lang="fr-LU" dirty="0" err="1" smtClean="0"/>
              <a:t>Inhabitants</a:t>
            </a:r>
            <a:endParaRPr lang="fr-L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LU" dirty="0" err="1" smtClean="0"/>
              <a:t>Largest</a:t>
            </a:r>
            <a:r>
              <a:rPr lang="fr-LU" dirty="0" smtClean="0"/>
              <a:t> </a:t>
            </a:r>
            <a:r>
              <a:rPr lang="fr-LU" dirty="0" err="1" smtClean="0"/>
              <a:t>foreign</a:t>
            </a:r>
            <a:r>
              <a:rPr lang="fr-LU" dirty="0" smtClean="0"/>
              <a:t> national </a:t>
            </a:r>
            <a:r>
              <a:rPr lang="fr-LU" dirty="0" err="1" smtClean="0"/>
              <a:t>community</a:t>
            </a:r>
            <a:r>
              <a:rPr lang="fr-LU" dirty="0" smtClean="0"/>
              <a:t> in EU (45%)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LU" dirty="0" smtClean="0"/>
              <a:t>ca. 155.000 </a:t>
            </a:r>
            <a:r>
              <a:rPr lang="fr-LU" dirty="0" err="1" smtClean="0"/>
              <a:t>Commuters</a:t>
            </a:r>
            <a:r>
              <a:rPr lang="fr-LU" dirty="0" smtClean="0"/>
              <a:t> (FR/BE/GE)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LU" dirty="0" err="1" smtClean="0"/>
              <a:t>Three</a:t>
            </a:r>
            <a:r>
              <a:rPr lang="fr-LU" dirty="0" smtClean="0"/>
              <a:t> official </a:t>
            </a:r>
            <a:r>
              <a:rPr lang="fr-LU" dirty="0" err="1" smtClean="0"/>
              <a:t>languages</a:t>
            </a:r>
            <a:endParaRPr lang="fr-LU" dirty="0" smtClean="0"/>
          </a:p>
          <a:p>
            <a:pPr marL="571500" indent="-285750">
              <a:buFont typeface="Wingdings" panose="05000000000000000000" pitchFamily="2" charset="2"/>
              <a:buChar char="Ø"/>
            </a:pPr>
            <a:r>
              <a:rPr lang="fr-LU" dirty="0" smtClean="0"/>
              <a:t> </a:t>
            </a:r>
            <a:r>
              <a:rPr lang="fr-LU" dirty="0" err="1" smtClean="0"/>
              <a:t>Luxembourgish</a:t>
            </a:r>
            <a:endParaRPr lang="fr-LU" dirty="0" smtClean="0"/>
          </a:p>
          <a:p>
            <a:pPr marL="571500" indent="-285750">
              <a:buFont typeface="Wingdings" panose="05000000000000000000" pitchFamily="2" charset="2"/>
              <a:buChar char="Ø"/>
            </a:pPr>
            <a:r>
              <a:rPr lang="fr-LU" dirty="0" smtClean="0"/>
              <a:t> French</a:t>
            </a:r>
          </a:p>
          <a:p>
            <a:pPr marL="571500" indent="-285750">
              <a:buFont typeface="Wingdings" panose="05000000000000000000" pitchFamily="2" charset="2"/>
              <a:buChar char="Ø"/>
            </a:pPr>
            <a:r>
              <a:rPr lang="fr-LU" dirty="0" smtClean="0"/>
              <a:t> </a:t>
            </a:r>
            <a:r>
              <a:rPr lang="fr-LU" dirty="0" err="1" smtClean="0"/>
              <a:t>German</a:t>
            </a:r>
            <a:endParaRPr lang="fr-LU" dirty="0" smtClean="0"/>
          </a:p>
          <a:p>
            <a:pPr marL="285750">
              <a:buFont typeface="Arial" pitchFamily="34" charset="0"/>
              <a:buChar char="•"/>
            </a:pPr>
            <a:endParaRPr lang="de-DE" sz="1800" dirty="0" smtClean="0"/>
          </a:p>
          <a:p>
            <a:pPr marL="285750">
              <a:buFont typeface="Arial" pitchFamily="34" charset="0"/>
              <a:buChar char="•"/>
            </a:pPr>
            <a:endParaRPr lang="de-DE" sz="1800" dirty="0"/>
          </a:p>
          <a:p>
            <a:pPr marL="285750">
              <a:buFont typeface="Arial" pitchFamily="34" charset="0"/>
              <a:buChar char="•"/>
            </a:pPr>
            <a:endParaRPr lang="de-DE" sz="1800" dirty="0"/>
          </a:p>
          <a:p>
            <a:pPr marL="285750">
              <a:buFont typeface="Arial" pitchFamily="34" charset="0"/>
              <a:buChar char="•"/>
            </a:pPr>
            <a:endParaRPr lang="fr-LU" sz="1400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485" y="4365104"/>
            <a:ext cx="1878012" cy="12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16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noProof="0" dirty="0" smtClean="0"/>
              <a:t>Healthcare sector in Luxembourg</a:t>
            </a:r>
            <a:endParaRPr lang="en-US" sz="2000" noProof="0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4294967295"/>
          </p:nvPr>
        </p:nvSpPr>
        <p:spPr>
          <a:xfrm>
            <a:off x="2267744" y="6111130"/>
            <a:ext cx="6876256" cy="364518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627784" y="476672"/>
            <a:ext cx="6516216" cy="5400600"/>
          </a:xfrm>
          <a:prstGeom prst="rect">
            <a:avLst/>
          </a:prstGeom>
        </p:spPr>
        <p:txBody>
          <a:bodyPr lIns="540000" tIns="180000" rIns="540000" bIns="18000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LU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LU" dirty="0" smtClean="0"/>
              <a:t>5 major </a:t>
            </a:r>
            <a:r>
              <a:rPr lang="fr-LU" dirty="0" err="1" smtClean="0"/>
              <a:t>hospitals</a:t>
            </a:r>
            <a:r>
              <a:rPr lang="fr-LU" dirty="0" smtClean="0"/>
              <a:t> for acute care and 5 </a:t>
            </a:r>
            <a:r>
              <a:rPr lang="fr-LU" dirty="0" err="1" smtClean="0"/>
              <a:t>smaller</a:t>
            </a:r>
            <a:r>
              <a:rPr lang="fr-LU" dirty="0" smtClean="0"/>
              <a:t> </a:t>
            </a:r>
            <a:r>
              <a:rPr lang="fr-LU" dirty="0" err="1" smtClean="0"/>
              <a:t>hospitals</a:t>
            </a:r>
            <a:r>
              <a:rPr lang="fr-LU" dirty="0" smtClean="0"/>
              <a:t> for </a:t>
            </a:r>
            <a:r>
              <a:rPr lang="fr-LU" dirty="0" err="1" smtClean="0"/>
              <a:t>specialized</a:t>
            </a:r>
            <a:r>
              <a:rPr lang="fr-LU" dirty="0" smtClean="0"/>
              <a:t> care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LU" sz="11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LU" dirty="0" smtClean="0"/>
              <a:t>ca. 95 public Pharmacies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LU" sz="11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LU" dirty="0" smtClean="0"/>
              <a:t>ca. 2000 </a:t>
            </a:r>
            <a:r>
              <a:rPr lang="fr-LU" dirty="0" err="1" smtClean="0"/>
              <a:t>Practitioners</a:t>
            </a:r>
            <a:r>
              <a:rPr lang="fr-LU" dirty="0" smtClean="0"/>
              <a:t> (incl. </a:t>
            </a:r>
            <a:r>
              <a:rPr lang="fr-LU" dirty="0" err="1" smtClean="0"/>
              <a:t>Dentists</a:t>
            </a:r>
            <a:r>
              <a:rPr lang="fr-LU" dirty="0" smtClean="0"/>
              <a:t>)</a:t>
            </a:r>
          </a:p>
          <a:p>
            <a:pPr marL="457200" indent="-171450">
              <a:buFont typeface="Wingdings" panose="05000000000000000000" pitchFamily="2" charset="2"/>
              <a:buChar char="Ø"/>
            </a:pPr>
            <a:endParaRPr lang="fr-LU" sz="11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LU" dirty="0" err="1" smtClean="0"/>
              <a:t>Laboratories</a:t>
            </a:r>
            <a:r>
              <a:rPr lang="fr-LU" dirty="0" smtClean="0"/>
              <a:t>:</a:t>
            </a:r>
          </a:p>
          <a:p>
            <a:pPr marL="571500" indent="-285750">
              <a:buFont typeface="Wingdings" panose="05000000000000000000" pitchFamily="2" charset="2"/>
              <a:buChar char="Ø"/>
            </a:pPr>
            <a:r>
              <a:rPr lang="fr-LU" dirty="0" smtClean="0"/>
              <a:t> 3 </a:t>
            </a:r>
            <a:r>
              <a:rPr lang="fr-LU" dirty="0" err="1" smtClean="0"/>
              <a:t>private</a:t>
            </a:r>
            <a:r>
              <a:rPr lang="fr-LU" dirty="0" smtClean="0"/>
              <a:t> </a:t>
            </a:r>
            <a:r>
              <a:rPr lang="fr-LU" dirty="0" err="1" smtClean="0"/>
              <a:t>Laboratory</a:t>
            </a:r>
            <a:r>
              <a:rPr lang="fr-LU" dirty="0" smtClean="0"/>
              <a:t> groups</a:t>
            </a:r>
          </a:p>
          <a:p>
            <a:pPr marL="571500" indent="-285750">
              <a:buFont typeface="Wingdings" panose="05000000000000000000" pitchFamily="2" charset="2"/>
              <a:buChar char="Ø"/>
            </a:pPr>
            <a:r>
              <a:rPr lang="fr-LU" dirty="0" smtClean="0"/>
              <a:t> 1 national </a:t>
            </a:r>
            <a:r>
              <a:rPr lang="fr-LU" dirty="0" err="1" smtClean="0"/>
              <a:t>Laboratory</a:t>
            </a:r>
            <a:r>
              <a:rPr lang="fr-LU" dirty="0" smtClean="0"/>
              <a:t> (LNS)</a:t>
            </a:r>
          </a:p>
          <a:p>
            <a:pPr marL="571500" indent="-285750">
              <a:buFont typeface="Wingdings" panose="05000000000000000000" pitchFamily="2" charset="2"/>
              <a:buChar char="Ø"/>
            </a:pPr>
            <a:r>
              <a:rPr lang="fr-LU" dirty="0" smtClean="0"/>
              <a:t> </a:t>
            </a:r>
            <a:r>
              <a:rPr lang="fr-LU" dirty="0" err="1" smtClean="0"/>
              <a:t>Each</a:t>
            </a:r>
            <a:r>
              <a:rPr lang="fr-LU" dirty="0" smtClean="0"/>
              <a:t> </a:t>
            </a:r>
            <a:r>
              <a:rPr lang="fr-LU" dirty="0" err="1" smtClean="0"/>
              <a:t>hospital</a:t>
            </a:r>
            <a:r>
              <a:rPr lang="fr-LU" dirty="0" smtClean="0"/>
              <a:t> has a </a:t>
            </a:r>
            <a:r>
              <a:rPr lang="fr-LU" dirty="0" err="1" smtClean="0"/>
              <a:t>Laboratory</a:t>
            </a:r>
            <a:endParaRPr lang="fr-LU" dirty="0" smtClean="0"/>
          </a:p>
          <a:p>
            <a:pPr marL="457200" indent="-171450">
              <a:buFont typeface="Wingdings" panose="05000000000000000000" pitchFamily="2" charset="2"/>
              <a:buChar char="Ø"/>
            </a:pPr>
            <a:endParaRPr lang="fr-LU" sz="11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LU" dirty="0" smtClean="0"/>
              <a:t>2 major providers for the home care </a:t>
            </a:r>
            <a:r>
              <a:rPr lang="fr-LU" dirty="0" err="1" smtClean="0"/>
              <a:t>domain</a:t>
            </a:r>
            <a:r>
              <a:rPr lang="fr-LU" dirty="0" smtClean="0"/>
              <a:t> (</a:t>
            </a:r>
            <a:r>
              <a:rPr lang="fr-LU" dirty="0" err="1" smtClean="0"/>
              <a:t>cover</a:t>
            </a:r>
            <a:r>
              <a:rPr lang="fr-LU" dirty="0" smtClean="0"/>
              <a:t> 97%)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LU" sz="11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LU" dirty="0" smtClean="0"/>
              <a:t>Up to 60 institutions for long </a:t>
            </a:r>
            <a:r>
              <a:rPr lang="fr-LU" dirty="0" err="1" smtClean="0"/>
              <a:t>term</a:t>
            </a:r>
            <a:r>
              <a:rPr lang="fr-LU" dirty="0" smtClean="0"/>
              <a:t> care</a:t>
            </a:r>
            <a:endParaRPr lang="fr-L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" y="1124744"/>
            <a:ext cx="313111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6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noProof="0" dirty="0" err="1" smtClean="0"/>
              <a:t>eHealth</a:t>
            </a:r>
            <a:r>
              <a:rPr lang="en-US" sz="2000" noProof="0" dirty="0" smtClean="0"/>
              <a:t> activities in Luxembourg</a:t>
            </a:r>
            <a:endParaRPr lang="en-US" sz="2000" noProof="0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4294967295"/>
          </p:nvPr>
        </p:nvSpPr>
        <p:spPr>
          <a:xfrm>
            <a:off x="2267744" y="6111130"/>
            <a:ext cx="6876256" cy="364518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980728"/>
            <a:ext cx="8640960" cy="441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2006, the Luxembourgish government has launched its </a:t>
            </a:r>
            <a:r>
              <a:rPr lang="en-US" sz="2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eHealth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program</a:t>
            </a:r>
          </a:p>
          <a:p>
            <a:pPr marL="0" indent="0" algn="just">
              <a:buFont typeface="Arial" pitchFamily="34" charset="0"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pPr marL="0" indent="0" algn="just">
              <a:buFont typeface="Arial" pitchFamily="34" charset="0"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    Main goals of the program were: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Font typeface="Arial" pitchFamily="34" charset="0"/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Improve prevention, provide better diagnosis, treatment and integrated care of patients</a:t>
            </a:r>
            <a:endParaRPr lang="fr-LU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Improve the quality and security of healthcare for the benefit of the patient</a:t>
            </a:r>
            <a:endParaRPr lang="fr-LU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Help to avoid redundant exams or analyses to reduce costs</a:t>
            </a:r>
            <a:endParaRPr lang="fr-LU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Facilitate the management of the healthcare system by providing more and better data for supporting public health decision making and research</a:t>
            </a:r>
            <a:endParaRPr lang="fr-L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noProof="0" dirty="0" err="1" smtClean="0"/>
              <a:t>eHealth</a:t>
            </a:r>
            <a:r>
              <a:rPr lang="en-US" sz="2000" noProof="0" dirty="0" smtClean="0"/>
              <a:t> activities in Luxembourg</a:t>
            </a:r>
            <a:endParaRPr lang="en-US" sz="2000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764704"/>
            <a:ext cx="8640960" cy="57606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LU" sz="20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fr-L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LU" sz="2000" dirty="0" err="1" smtClean="0">
                <a:latin typeface="Arial" pitchFamily="34" charset="0"/>
                <a:cs typeface="Arial" pitchFamily="34" charset="0"/>
              </a:rPr>
              <a:t>eHealth</a:t>
            </a:r>
            <a:r>
              <a:rPr lang="fr-L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LU" sz="2000" dirty="0" err="1" smtClean="0">
                <a:latin typeface="Arial" pitchFamily="34" charset="0"/>
                <a:cs typeface="Arial" pitchFamily="34" charset="0"/>
              </a:rPr>
              <a:t>projects</a:t>
            </a:r>
            <a:r>
              <a:rPr lang="fr-L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LU" sz="2000" dirty="0" err="1" smtClean="0">
                <a:latin typeface="Arial" pitchFamily="34" charset="0"/>
                <a:cs typeface="Arial" pitchFamily="34" charset="0"/>
              </a:rPr>
              <a:t>launched</a:t>
            </a:r>
            <a:r>
              <a:rPr lang="fr-LU" sz="2000" dirty="0" smtClean="0">
                <a:latin typeface="Arial" pitchFamily="34" charset="0"/>
                <a:cs typeface="Arial" pitchFamily="34" charset="0"/>
              </a:rPr>
              <a:t> (2006 – 2010):</a:t>
            </a:r>
          </a:p>
          <a:p>
            <a:pPr algn="just"/>
            <a:endParaRPr lang="fr-L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Project </a:t>
            </a:r>
            <a:r>
              <a:rPr lang="fr-CH" sz="2000" b="1" i="1" dirty="0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eSanté-EFES:   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Analysis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Feasibility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eHealth</a:t>
            </a:r>
            <a:endParaRPr lang="fr-CH" sz="2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Project </a:t>
            </a:r>
            <a:r>
              <a:rPr lang="fr-CH" sz="2000" b="1" i="1" dirty="0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eSanté-CARA:   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National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Electronic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Medical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Imaging Record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Project </a:t>
            </a:r>
            <a:r>
              <a:rPr lang="fr-CH" sz="2000" b="1" i="1" dirty="0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eSanté-LABO:  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Electronic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Exchange of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Laboratory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Results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creation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2000" b="1" i="1" dirty="0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G.I.E. </a:t>
            </a:r>
            <a:r>
              <a:rPr lang="fr-CH" sz="2000" b="1" i="1" dirty="0" err="1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HealthNet</a:t>
            </a:r>
            <a:r>
              <a:rPr lang="fr-CH" sz="2000" b="1" i="1" dirty="0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Secure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telematic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network for health care professionals (successor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HealthNet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CH" sz="2000" b="1" i="1" dirty="0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development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launch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fr-CH" sz="2000" b="1" i="1" dirty="0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Portail Santé:  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Information Portal for patients</a:t>
            </a:r>
            <a:endParaRPr lang="en-GB" sz="2000" b="1" i="1" dirty="0">
              <a:solidFill>
                <a:srgbClr val="E5352D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fr-CH" sz="2000" b="1" i="1" dirty="0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Mammographie </a:t>
            </a:r>
            <a:r>
              <a:rPr lang="fr-CH" sz="2000" b="1" i="1" dirty="0" err="1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project</a:t>
            </a:r>
            <a:r>
              <a:rPr lang="fr-CH" sz="2000" b="1" i="1" dirty="0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Digitalisation of Mammographie documentation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Creation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of prototype for </a:t>
            </a:r>
            <a:r>
              <a:rPr lang="fr-CH" sz="2000" b="1" i="1" dirty="0" err="1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LuHF</a:t>
            </a:r>
            <a:r>
              <a:rPr lang="fr-CH" sz="2000" b="1" i="1" dirty="0" smtClean="0">
                <a:solidFill>
                  <a:srgbClr val="E5352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Home monitoring system for congestive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heart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failure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None/>
            </a:pP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1400" b="1" i="1" dirty="0" smtClean="0">
              <a:solidFill>
                <a:srgbClr val="E5352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noProof="0" dirty="0" smtClean="0"/>
              <a:t>Reform of  the Luxembourgish healthcare sector</a:t>
            </a:r>
            <a:endParaRPr lang="en-US" sz="2000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Reform of  the Luxembourgish healthcare sector in 2010 (Law of 17 Dec. 2010)</a:t>
            </a:r>
          </a:p>
          <a:p>
            <a:endParaRPr lang="en-US" noProof="0" dirty="0" smtClean="0"/>
          </a:p>
          <a:p>
            <a:r>
              <a:rPr lang="en-US" noProof="0" dirty="0" smtClean="0"/>
              <a:t>Two main aspects:</a:t>
            </a:r>
          </a:p>
          <a:p>
            <a:endParaRPr lang="en-US" noProof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Creation of a national Agency for </a:t>
            </a:r>
            <a:r>
              <a:rPr lang="en-US" noProof="0" dirty="0" err="1" smtClean="0"/>
              <a:t>eHealth</a:t>
            </a:r>
            <a:r>
              <a:rPr lang="en-US" noProof="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Implementation of a national electronic health record system</a:t>
            </a:r>
          </a:p>
          <a:p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623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noProof="0" dirty="0" smtClean="0"/>
              <a:t>Agence eSanté</a:t>
            </a:r>
            <a:endParaRPr lang="en-US" sz="2000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Started in March 2012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Key activities launched in September 2012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noProof="0" dirty="0" smtClean="0"/>
              <a:t>Currently a team of 11 persons, supported by external experts</a:t>
            </a:r>
          </a:p>
          <a:p>
            <a:pPr algn="just"/>
            <a:endParaRPr lang="en-US" sz="1400" noProof="0" dirty="0" smtClean="0"/>
          </a:p>
          <a:p>
            <a:pPr algn="just"/>
            <a:r>
              <a:rPr lang="en-US" noProof="0" dirty="0" smtClean="0"/>
              <a:t>Two out of the five main missions of the Agence eSanté are:</a:t>
            </a:r>
          </a:p>
          <a:p>
            <a:pPr algn="just"/>
            <a:endParaRPr lang="en-US" sz="1100" noProof="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noProof="0" dirty="0" smtClean="0"/>
              <a:t>Create vision and concept for the national </a:t>
            </a:r>
            <a:r>
              <a:rPr lang="en-US" noProof="0" dirty="0" err="1" smtClean="0"/>
              <a:t>eHealth</a:t>
            </a:r>
            <a:r>
              <a:rPr lang="en-US" noProof="0" dirty="0" smtClean="0"/>
              <a:t> strategy</a:t>
            </a:r>
          </a:p>
          <a:p>
            <a:pPr algn="just"/>
            <a:endParaRPr lang="en-US" sz="1100" noProof="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noProof="0" dirty="0" smtClean="0"/>
              <a:t>The creation of the national </a:t>
            </a:r>
            <a:r>
              <a:rPr lang="en-US" noProof="0" dirty="0" err="1" smtClean="0"/>
              <a:t>eHealth</a:t>
            </a:r>
            <a:r>
              <a:rPr lang="en-US" noProof="0" dirty="0" smtClean="0"/>
              <a:t> platform of services  </a:t>
            </a:r>
          </a:p>
          <a:p>
            <a:pPr marL="1627188" lvl="2" indent="-285750" algn="just">
              <a:buFont typeface="Wingdings" pitchFamily="2" charset="2"/>
              <a:buChar char="Ø"/>
            </a:pPr>
            <a:r>
              <a:rPr lang="en-US" sz="2000" noProof="0" dirty="0" smtClean="0"/>
              <a:t>Realization</a:t>
            </a:r>
          </a:p>
          <a:p>
            <a:pPr marL="1627188" lvl="2" indent="-285750" algn="just">
              <a:buFont typeface="Wingdings" pitchFamily="2" charset="2"/>
              <a:buChar char="Ø"/>
            </a:pPr>
            <a:r>
              <a:rPr lang="en-US" sz="2000" noProof="0" dirty="0" smtClean="0"/>
              <a:t>Deployment</a:t>
            </a:r>
          </a:p>
          <a:p>
            <a:pPr marL="1627188" lvl="2" indent="-285750" algn="just">
              <a:buFont typeface="Wingdings" pitchFamily="2" charset="2"/>
              <a:buChar char="Ø"/>
            </a:pPr>
            <a:r>
              <a:rPr lang="en-US" sz="2000" noProof="0" dirty="0" smtClean="0"/>
              <a:t>Operation</a:t>
            </a:r>
          </a:p>
          <a:p>
            <a:pPr marL="1627188" lvl="2" indent="-285750" algn="just">
              <a:buFont typeface="Wingdings" pitchFamily="2" charset="2"/>
              <a:buChar char="Ø"/>
            </a:pPr>
            <a:r>
              <a:rPr lang="en-US" sz="2000" noProof="0" dirty="0" smtClean="0"/>
              <a:t>Administration</a:t>
            </a:r>
          </a:p>
          <a:p>
            <a:pPr marL="1627188" lvl="2" indent="-285750" algn="just">
              <a:buFont typeface="Wingdings" pitchFamily="2" charset="2"/>
              <a:buChar char="Ø"/>
            </a:pPr>
            <a:r>
              <a:rPr lang="en-US" sz="2000" noProof="0" dirty="0" smtClean="0"/>
              <a:t>Technical management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519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noProof="0" dirty="0" smtClean="0"/>
              <a:t>eSanté platform Luxembourg</a:t>
            </a:r>
            <a:endParaRPr lang="en-US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0" dirty="0" smtClean="0"/>
              <a:t>The project</a:t>
            </a:r>
            <a:endParaRPr lang="en-US" noProof="0" dirty="0" smtClean="0"/>
          </a:p>
          <a:p>
            <a:pPr marL="457200" lvl="1" indent="0">
              <a:buNone/>
            </a:pPr>
            <a:r>
              <a:rPr lang="en-US" sz="2000" noProof="0" dirty="0" smtClean="0"/>
              <a:t>Implementation of the eSanté platform and its services:</a:t>
            </a:r>
            <a:endParaRPr lang="en-US" sz="2000" noProof="0" dirty="0"/>
          </a:p>
        </p:txBody>
      </p:sp>
      <p:sp>
        <p:nvSpPr>
          <p:cNvPr id="11" name="Text Placeholder 11"/>
          <p:cNvSpPr txBox="1">
            <a:spLocks/>
          </p:cNvSpPr>
          <p:nvPr/>
        </p:nvSpPr>
        <p:spPr>
          <a:xfrm>
            <a:off x="324000" y="900001"/>
            <a:ext cx="8424464" cy="11608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LU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1732746"/>
            <a:ext cx="8415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LU" sz="2000" b="1" dirty="0" err="1" smtClean="0"/>
              <a:t>Mid</a:t>
            </a:r>
            <a:r>
              <a:rPr lang="fr-LU" sz="2000" b="1" dirty="0" smtClean="0"/>
              <a:t> </a:t>
            </a:r>
            <a:r>
              <a:rPr lang="fr-LU" sz="2000" b="1" dirty="0" err="1" smtClean="0"/>
              <a:t>January</a:t>
            </a:r>
            <a:r>
              <a:rPr lang="fr-LU" sz="2000" b="1" dirty="0" smtClean="0"/>
              <a:t> 2013</a:t>
            </a:r>
            <a:r>
              <a:rPr lang="fr-LU" sz="2000" dirty="0" smtClean="0"/>
              <a:t> : Start of call for tender</a:t>
            </a:r>
            <a:endParaRPr lang="fr-L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2701369"/>
            <a:ext cx="8415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LU" sz="2000" b="1" dirty="0" err="1" smtClean="0"/>
              <a:t>June</a:t>
            </a:r>
            <a:r>
              <a:rPr lang="fr-LU" sz="2000" b="1" dirty="0" smtClean="0"/>
              <a:t> </a:t>
            </a:r>
            <a:r>
              <a:rPr lang="fr-LU" sz="2000" b="1" dirty="0"/>
              <a:t>2013</a:t>
            </a:r>
            <a:r>
              <a:rPr lang="fr-LU" sz="2000" dirty="0"/>
              <a:t> : </a:t>
            </a:r>
            <a:r>
              <a:rPr lang="fr-LU" sz="2000" b="1" i="1" dirty="0" err="1" smtClean="0">
                <a:solidFill>
                  <a:srgbClr val="0000FF"/>
                </a:solidFill>
              </a:rPr>
              <a:t>Creation</a:t>
            </a:r>
            <a:r>
              <a:rPr lang="fr-LU" sz="2000" b="1" i="1" dirty="0" smtClean="0">
                <a:solidFill>
                  <a:srgbClr val="0000FF"/>
                </a:solidFill>
              </a:rPr>
              <a:t> of «Comité </a:t>
            </a:r>
            <a:r>
              <a:rPr lang="fr-LU" sz="2000" b="1" i="1" dirty="0">
                <a:solidFill>
                  <a:srgbClr val="0000FF"/>
                </a:solidFill>
              </a:rPr>
              <a:t>de Sélection </a:t>
            </a:r>
            <a:r>
              <a:rPr lang="fr-LU" sz="2000" b="1" i="1" dirty="0" smtClean="0">
                <a:solidFill>
                  <a:srgbClr val="0000FF"/>
                </a:solidFill>
              </a:rPr>
              <a:t>» </a:t>
            </a:r>
            <a:r>
              <a:rPr lang="en-US" sz="2000" dirty="0" smtClean="0"/>
              <a:t>14 members from </a:t>
            </a:r>
            <a:r>
              <a:rPr lang="en-US" sz="2000" dirty="0"/>
              <a:t>the Board of </a:t>
            </a:r>
            <a:r>
              <a:rPr lang="en-US" sz="2000" dirty="0" smtClean="0"/>
              <a:t>Directors and the </a:t>
            </a:r>
            <a:r>
              <a:rPr lang="en-US" sz="2000" dirty="0"/>
              <a:t>General </a:t>
            </a:r>
            <a:r>
              <a:rPr lang="en-US" sz="2000" dirty="0" smtClean="0"/>
              <a:t>Assembly,  and additionally members </a:t>
            </a:r>
            <a:r>
              <a:rPr lang="en-US" sz="2000" dirty="0"/>
              <a:t>of the </a:t>
            </a:r>
            <a:r>
              <a:rPr lang="en-US" sz="2000" dirty="0" smtClean="0"/>
              <a:t>healthcare </a:t>
            </a:r>
            <a:r>
              <a:rPr lang="en-US" sz="2000" dirty="0"/>
              <a:t>institutions in Luxembourg</a:t>
            </a:r>
            <a:endParaRPr lang="fr-LU" sz="2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3861048"/>
            <a:ext cx="8415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LU" sz="2000" b="1" dirty="0" smtClean="0"/>
              <a:t>End of </a:t>
            </a:r>
            <a:r>
              <a:rPr lang="fr-LU" sz="2000" b="1" dirty="0" err="1" smtClean="0"/>
              <a:t>June</a:t>
            </a:r>
            <a:r>
              <a:rPr lang="fr-LU" sz="2000" b="1" dirty="0" smtClean="0"/>
              <a:t> </a:t>
            </a:r>
            <a:r>
              <a:rPr lang="fr-LU" sz="2000" b="1" dirty="0"/>
              <a:t>2013</a:t>
            </a:r>
            <a:r>
              <a:rPr lang="fr-LU" sz="2000" dirty="0"/>
              <a:t> : </a:t>
            </a:r>
            <a:r>
              <a:rPr lang="fr-LU" sz="2000" dirty="0" smtClean="0"/>
              <a:t>Final </a:t>
            </a:r>
            <a:r>
              <a:rPr lang="fr-LU" sz="2000" dirty="0" err="1" smtClean="0"/>
              <a:t>selection</a:t>
            </a:r>
            <a:r>
              <a:rPr lang="fr-LU" sz="2000" dirty="0" smtClean="0"/>
              <a:t> of the consortium  </a:t>
            </a:r>
            <a:r>
              <a:rPr lang="fr-LU" sz="2000" dirty="0"/>
              <a:t>SQLI – </a:t>
            </a:r>
            <a:r>
              <a:rPr lang="fr-LU" sz="2000" dirty="0" smtClean="0"/>
              <a:t>eBRC  </a:t>
            </a:r>
          </a:p>
          <a:p>
            <a:r>
              <a:rPr lang="fr-LU" sz="2000" dirty="0"/>
              <a:t>	</a:t>
            </a:r>
            <a:r>
              <a:rPr lang="fr-LU" sz="2000" dirty="0" smtClean="0"/>
              <a:t>	         ( </a:t>
            </a:r>
            <a:r>
              <a:rPr lang="fr-LU" sz="2000" dirty="0" err="1" smtClean="0"/>
              <a:t>Accenture</a:t>
            </a:r>
            <a:r>
              <a:rPr lang="fr-LU" sz="2000" dirty="0" smtClean="0"/>
              <a:t>, CRP Henri Tudor, eBRC, </a:t>
            </a:r>
            <a:r>
              <a:rPr lang="fr-LU" sz="2000" dirty="0" err="1" smtClean="0"/>
              <a:t>Regify</a:t>
            </a:r>
            <a:r>
              <a:rPr lang="fr-LU" sz="2000" dirty="0" smtClean="0"/>
              <a:t>, </a:t>
            </a:r>
            <a:r>
              <a:rPr lang="fr-LU" sz="2000" dirty="0" err="1" smtClean="0"/>
              <a:t>SQLi</a:t>
            </a:r>
            <a:r>
              <a:rPr lang="fr-LU" sz="2000" dirty="0" smtClean="0"/>
              <a:t> ) </a:t>
            </a:r>
            <a:endParaRPr lang="fr-L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2236802"/>
            <a:ext cx="8415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LU" sz="2000" b="1" dirty="0" smtClean="0"/>
              <a:t>Mars 2013</a:t>
            </a:r>
            <a:r>
              <a:rPr lang="fr-LU" sz="2000" dirty="0" smtClean="0"/>
              <a:t> : </a:t>
            </a:r>
            <a:r>
              <a:rPr lang="fr-LU" sz="2000" dirty="0" err="1" smtClean="0"/>
              <a:t>Finalization</a:t>
            </a:r>
            <a:r>
              <a:rPr lang="fr-LU" sz="2000" dirty="0" smtClean="0"/>
              <a:t> of the </a:t>
            </a:r>
            <a:r>
              <a:rPr lang="fr-LU" sz="2000" dirty="0" err="1" smtClean="0"/>
              <a:t>specification</a:t>
            </a:r>
            <a:endParaRPr lang="fr-L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5301208"/>
            <a:ext cx="8413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LU" sz="2000" b="1" dirty="0" err="1" smtClean="0">
                <a:solidFill>
                  <a:srgbClr val="0000FF"/>
                </a:solidFill>
              </a:rPr>
              <a:t>Mid</a:t>
            </a:r>
            <a:r>
              <a:rPr lang="fr-LU" sz="2000" b="1" dirty="0" smtClean="0">
                <a:solidFill>
                  <a:srgbClr val="0000FF"/>
                </a:solidFill>
              </a:rPr>
              <a:t> </a:t>
            </a:r>
            <a:r>
              <a:rPr lang="fr-LU" sz="2000" b="1" dirty="0" err="1" smtClean="0">
                <a:solidFill>
                  <a:srgbClr val="0000FF"/>
                </a:solidFill>
              </a:rPr>
              <a:t>January</a:t>
            </a:r>
            <a:r>
              <a:rPr lang="fr-LU" sz="2000" b="1" dirty="0" smtClean="0">
                <a:solidFill>
                  <a:srgbClr val="0000FF"/>
                </a:solidFill>
              </a:rPr>
              <a:t> - March </a:t>
            </a:r>
            <a:r>
              <a:rPr lang="fr-LU" sz="2000" b="1" dirty="0">
                <a:solidFill>
                  <a:srgbClr val="0000FF"/>
                </a:solidFill>
              </a:rPr>
              <a:t>2014 : </a:t>
            </a:r>
            <a:r>
              <a:rPr lang="fr-LU" sz="2000" b="1" dirty="0" smtClean="0">
                <a:solidFill>
                  <a:srgbClr val="0000FF"/>
                </a:solidFill>
              </a:rPr>
              <a:t>Provision of V1 of the </a:t>
            </a:r>
            <a:r>
              <a:rPr lang="fr-LU" sz="2000" b="1" dirty="0" err="1" smtClean="0">
                <a:solidFill>
                  <a:srgbClr val="0000FF"/>
                </a:solidFill>
              </a:rPr>
              <a:t>platform</a:t>
            </a:r>
            <a:r>
              <a:rPr lang="fr-LU" sz="2000" dirty="0" smtClean="0"/>
              <a:t> </a:t>
            </a:r>
            <a:endParaRPr lang="fr-L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1560" y="4686235"/>
            <a:ext cx="8413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LU" sz="2000" b="1" dirty="0" err="1" smtClean="0"/>
              <a:t>Mid</a:t>
            </a:r>
            <a:r>
              <a:rPr lang="fr-LU" sz="2000" b="1" dirty="0" smtClean="0"/>
              <a:t> July </a:t>
            </a:r>
            <a:r>
              <a:rPr lang="fr-LU" sz="2000" b="1" dirty="0"/>
              <a:t>2013</a:t>
            </a:r>
            <a:r>
              <a:rPr lang="fr-LU" sz="2000" dirty="0"/>
              <a:t> : </a:t>
            </a:r>
            <a:r>
              <a:rPr lang="en-US" sz="2000" dirty="0"/>
              <a:t>Signing contracts and </a:t>
            </a:r>
            <a:r>
              <a:rPr lang="en-US" sz="2000" dirty="0" smtClean="0"/>
              <a:t>launch of the eSanté platform project</a:t>
            </a:r>
            <a:endParaRPr lang="fr-LU" sz="2000" dirty="0"/>
          </a:p>
        </p:txBody>
      </p:sp>
    </p:spTree>
    <p:extLst>
      <p:ext uri="{BB962C8B-B14F-4D97-AF65-F5344CB8AC3E}">
        <p14:creationId xmlns:p14="http://schemas.microsoft.com/office/powerpoint/2010/main" val="21526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625 0.23775 L 3.33333E-6 -2.3219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13" y="-1188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63542 0.20051 L 3.33333E-6 3.6355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1003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53299 -0.05158 L 3.33333E-6 2.9324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9" y="256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53299 0.04787 L 3.33333E-6 4.7826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9" y="-240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49358 -0.14871 L 3.33333E-6 2.91397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0" y="742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8108 -0.23983 L 3.33333E-6 3.58002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5" y="119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noProof="0" dirty="0" smtClean="0"/>
              <a:t>Services of the eSanté platform</a:t>
            </a:r>
            <a:endParaRPr lang="en-US" sz="2000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764705"/>
            <a:ext cx="9144000" cy="5112568"/>
          </a:xfrm>
        </p:spPr>
        <p:txBody>
          <a:bodyPr/>
          <a:lstStyle/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Healthcare Provider Directory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Master Patient Index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100" noProof="0" dirty="0" smtClean="0"/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Authentication and SSO service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Authorization service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Patient portal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Health professional portal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Collaborative workspace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Secure messaging service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Document storage and indexing service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Traceability service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endParaRPr lang="en-US" sz="800" noProof="0" dirty="0" smtClean="0"/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Cloud applications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000" noProof="0" dirty="0" smtClean="0"/>
              <a:t>Services for </a:t>
            </a:r>
            <a:r>
              <a:rPr lang="en-US" sz="2000" noProof="0" dirty="0" err="1" smtClean="0"/>
              <a:t>anonymisation</a:t>
            </a:r>
            <a:r>
              <a:rPr lang="en-US" sz="2000" noProof="0" dirty="0" smtClean="0"/>
              <a:t> and </a:t>
            </a:r>
            <a:r>
              <a:rPr lang="en-US" sz="2000" noProof="0" dirty="0" err="1" smtClean="0"/>
              <a:t>pseudonymisation</a:t>
            </a:r>
            <a:endParaRPr lang="en-US" sz="2000" noProof="0" dirty="0" smtClean="0"/>
          </a:p>
          <a:p>
            <a:r>
              <a:rPr lang="en-US" noProof="0" dirty="0" smtClean="0"/>
              <a:t>				Trusted Third-Party</a:t>
            </a:r>
            <a:endParaRPr lang="en-US" noProof="0" dirty="0"/>
          </a:p>
        </p:txBody>
      </p:sp>
      <p:sp>
        <p:nvSpPr>
          <p:cNvPr id="11" name="Right Brace 10"/>
          <p:cNvSpPr/>
          <p:nvPr/>
        </p:nvSpPr>
        <p:spPr>
          <a:xfrm>
            <a:off x="6178714" y="1916832"/>
            <a:ext cx="265494" cy="2952328"/>
          </a:xfrm>
          <a:prstGeom prst="righ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12" name="Right Brace 11"/>
          <p:cNvSpPr/>
          <p:nvPr/>
        </p:nvSpPr>
        <p:spPr>
          <a:xfrm>
            <a:off x="6228184" y="980728"/>
            <a:ext cx="216024" cy="576064"/>
          </a:xfrm>
          <a:prstGeom prst="rightBrac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13" name="Curved Left Arrow 12"/>
          <p:cNvSpPr/>
          <p:nvPr/>
        </p:nvSpPr>
        <p:spPr>
          <a:xfrm>
            <a:off x="6588224" y="1196752"/>
            <a:ext cx="792088" cy="23762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>
              <a:solidFill>
                <a:schemeClr val="tx1"/>
              </a:solidFill>
            </a:endParaRPr>
          </a:p>
        </p:txBody>
      </p:sp>
      <p:cxnSp>
        <p:nvCxnSpPr>
          <p:cNvPr id="14" name="Elbow Connector 13"/>
          <p:cNvCxnSpPr/>
          <p:nvPr/>
        </p:nvCxnSpPr>
        <p:spPr>
          <a:xfrm>
            <a:off x="2727878" y="5589240"/>
            <a:ext cx="1268058" cy="216024"/>
          </a:xfrm>
          <a:prstGeom prst="bentConnector3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34173" y="5589240"/>
            <a:ext cx="5184576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1132</Words>
  <Application>Microsoft Office PowerPoint</Application>
  <PresentationFormat>On-screen Show (4:3)</PresentationFormat>
  <Paragraphs>257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Thème Office</vt:lpstr>
      <vt:lpstr>eSanté Platform and Interoperability Testing in LuxemBourg</vt:lpstr>
      <vt:lpstr>Luxembourg</vt:lpstr>
      <vt:lpstr>Healthcare sector in Luxembourg</vt:lpstr>
      <vt:lpstr>eHealth activities in Luxembourg</vt:lpstr>
      <vt:lpstr>eHealth activities in Luxembourg</vt:lpstr>
      <vt:lpstr>Reform of  the Luxembourgish healthcare sector</vt:lpstr>
      <vt:lpstr>Agence eSanté</vt:lpstr>
      <vt:lpstr>eSanté platform Luxembourg</vt:lpstr>
      <vt:lpstr>Services of the eSanté platform</vt:lpstr>
      <vt:lpstr>Schema of the eSanté platform</vt:lpstr>
      <vt:lpstr>IHE profiles and the eSanté platform specification</vt:lpstr>
      <vt:lpstr>eSanté platform specification compliance tests</vt:lpstr>
      <vt:lpstr>Technical integration with external applications</vt:lpstr>
      <vt:lpstr>Technical integration with external applications</vt:lpstr>
      <vt:lpstr>Semantic interoperability with the eSanté platform</vt:lpstr>
      <vt:lpstr>Integration tests and labeling </vt:lpstr>
      <vt:lpstr>Integration tests and labeling</vt:lpstr>
      <vt:lpstr>PowerPoint Presentation</vt:lpstr>
    </vt:vector>
  </TitlesOfParts>
  <Company>z6creation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Heiko Zimmermann</cp:lastModifiedBy>
  <cp:revision>284</cp:revision>
  <dcterms:created xsi:type="dcterms:W3CDTF">2012-08-09T07:49:21Z</dcterms:created>
  <dcterms:modified xsi:type="dcterms:W3CDTF">2014-06-04T13:27:17Z</dcterms:modified>
</cp:coreProperties>
</file>