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2"/>
  </p:notesMasterIdLst>
  <p:handoutMasterIdLst>
    <p:handoutMasterId r:id="rId43"/>
  </p:handoutMasterIdLst>
  <p:sldIdLst>
    <p:sldId id="315" r:id="rId2"/>
    <p:sldId id="357" r:id="rId3"/>
    <p:sldId id="382" r:id="rId4"/>
    <p:sldId id="385" r:id="rId5"/>
    <p:sldId id="386" r:id="rId6"/>
    <p:sldId id="387" r:id="rId7"/>
    <p:sldId id="388" r:id="rId8"/>
    <p:sldId id="390" r:id="rId9"/>
    <p:sldId id="389" r:id="rId10"/>
    <p:sldId id="383" r:id="rId11"/>
    <p:sldId id="367" r:id="rId12"/>
    <p:sldId id="321" r:id="rId13"/>
    <p:sldId id="373" r:id="rId14"/>
    <p:sldId id="360" r:id="rId15"/>
    <p:sldId id="352" r:id="rId16"/>
    <p:sldId id="374"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10" r:id="rId31"/>
    <p:sldId id="404" r:id="rId32"/>
    <p:sldId id="405" r:id="rId33"/>
    <p:sldId id="406" r:id="rId34"/>
    <p:sldId id="407" r:id="rId35"/>
    <p:sldId id="408" r:id="rId36"/>
    <p:sldId id="409" r:id="rId37"/>
    <p:sldId id="412" r:id="rId38"/>
    <p:sldId id="411" r:id="rId39"/>
    <p:sldId id="366" r:id="rId40"/>
    <p:sldId id="336" r:id="rId41"/>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chemeClr val="bg1"/>
        </a:solidFill>
        <a:latin typeface="Times New Roman" charset="0"/>
        <a:ea typeface="+mn-ea"/>
        <a:cs typeface="+mn-cs"/>
      </a:defRPr>
    </a:lvl1pPr>
    <a:lvl2pPr marL="457200" algn="l" rtl="0" eaLnBrk="0" fontAlgn="base" hangingPunct="0">
      <a:spcBef>
        <a:spcPct val="0"/>
      </a:spcBef>
      <a:spcAft>
        <a:spcPct val="0"/>
      </a:spcAft>
      <a:defRPr sz="1400" kern="1200">
        <a:solidFill>
          <a:schemeClr val="bg1"/>
        </a:solidFill>
        <a:latin typeface="Times New Roman" charset="0"/>
        <a:ea typeface="+mn-ea"/>
        <a:cs typeface="+mn-cs"/>
      </a:defRPr>
    </a:lvl2pPr>
    <a:lvl3pPr marL="914400" algn="l" rtl="0" eaLnBrk="0" fontAlgn="base" hangingPunct="0">
      <a:spcBef>
        <a:spcPct val="0"/>
      </a:spcBef>
      <a:spcAft>
        <a:spcPct val="0"/>
      </a:spcAft>
      <a:defRPr sz="1400" kern="1200">
        <a:solidFill>
          <a:schemeClr val="bg1"/>
        </a:solidFill>
        <a:latin typeface="Times New Roman" charset="0"/>
        <a:ea typeface="+mn-ea"/>
        <a:cs typeface="+mn-cs"/>
      </a:defRPr>
    </a:lvl3pPr>
    <a:lvl4pPr marL="1371600" algn="l" rtl="0" eaLnBrk="0" fontAlgn="base" hangingPunct="0">
      <a:spcBef>
        <a:spcPct val="0"/>
      </a:spcBef>
      <a:spcAft>
        <a:spcPct val="0"/>
      </a:spcAft>
      <a:defRPr sz="1400" kern="1200">
        <a:solidFill>
          <a:schemeClr val="bg1"/>
        </a:solidFill>
        <a:latin typeface="Times New Roman" charset="0"/>
        <a:ea typeface="+mn-ea"/>
        <a:cs typeface="+mn-cs"/>
      </a:defRPr>
    </a:lvl4pPr>
    <a:lvl5pPr marL="1828800" algn="l" rtl="0" eaLnBrk="0" fontAlgn="base" hangingPunct="0">
      <a:spcBef>
        <a:spcPct val="0"/>
      </a:spcBef>
      <a:spcAft>
        <a:spcPct val="0"/>
      </a:spcAft>
      <a:defRPr sz="1400" kern="1200">
        <a:solidFill>
          <a:schemeClr val="bg1"/>
        </a:solidFill>
        <a:latin typeface="Times New Roman" charset="0"/>
        <a:ea typeface="+mn-ea"/>
        <a:cs typeface="+mn-cs"/>
      </a:defRPr>
    </a:lvl5pPr>
    <a:lvl6pPr marL="2286000" algn="l" defTabSz="914400" rtl="0" eaLnBrk="1" latinLnBrk="0" hangingPunct="1">
      <a:defRPr sz="1400" kern="1200">
        <a:solidFill>
          <a:schemeClr val="bg1"/>
        </a:solidFill>
        <a:latin typeface="Times New Roman" charset="0"/>
        <a:ea typeface="+mn-ea"/>
        <a:cs typeface="+mn-cs"/>
      </a:defRPr>
    </a:lvl6pPr>
    <a:lvl7pPr marL="2743200" algn="l" defTabSz="914400" rtl="0" eaLnBrk="1" latinLnBrk="0" hangingPunct="1">
      <a:defRPr sz="1400" kern="1200">
        <a:solidFill>
          <a:schemeClr val="bg1"/>
        </a:solidFill>
        <a:latin typeface="Times New Roman" charset="0"/>
        <a:ea typeface="+mn-ea"/>
        <a:cs typeface="+mn-cs"/>
      </a:defRPr>
    </a:lvl7pPr>
    <a:lvl8pPr marL="3200400" algn="l" defTabSz="914400" rtl="0" eaLnBrk="1" latinLnBrk="0" hangingPunct="1">
      <a:defRPr sz="1400" kern="1200">
        <a:solidFill>
          <a:schemeClr val="bg1"/>
        </a:solidFill>
        <a:latin typeface="Times New Roman" charset="0"/>
        <a:ea typeface="+mn-ea"/>
        <a:cs typeface="+mn-cs"/>
      </a:defRPr>
    </a:lvl8pPr>
    <a:lvl9pPr marL="3657600" algn="l" defTabSz="914400" rtl="0" eaLnBrk="1" latinLnBrk="0" hangingPunct="1">
      <a:defRPr sz="1400" kern="1200">
        <a:solidFill>
          <a:schemeClr val="bg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3399"/>
    <a:srgbClr val="0033CC"/>
    <a:srgbClr val="FFFFFF"/>
    <a:srgbClr val="990033"/>
    <a:srgbClr val="008080"/>
    <a:srgbClr val="0000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42" autoAdjust="0"/>
    <p:restoredTop sz="90929"/>
  </p:normalViewPr>
  <p:slideViewPr>
    <p:cSldViewPr>
      <p:cViewPr varScale="1">
        <p:scale>
          <a:sx n="72" d="100"/>
          <a:sy n="72" d="100"/>
        </p:scale>
        <p:origin x="-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6"/>
    </p:cViewPr>
  </p:sorterViewPr>
  <p:notesViewPr>
    <p:cSldViewPr>
      <p:cViewPr varScale="1">
        <p:scale>
          <a:sx n="55" d="100"/>
          <a:sy n="55" d="100"/>
        </p:scale>
        <p:origin x="-17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89EA9-E8F0-4CFA-80B2-410B49D09A6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C54500D-9921-4D3C-9FFC-5EB30F076622}">
      <dgm:prSet/>
      <dgm:spPr/>
      <dgm:t>
        <a:bodyPr/>
        <a:lstStyle/>
        <a:p>
          <a:pPr rtl="0"/>
          <a:r>
            <a:rPr lang="fr-BE" dirty="0" smtClean="0">
              <a:solidFill>
                <a:schemeClr val="bg1"/>
              </a:solidFill>
            </a:rPr>
            <a:t>2014</a:t>
          </a:r>
          <a:r>
            <a:rPr lang="fr-BE" dirty="0" smtClean="0">
              <a:solidFill>
                <a:schemeClr val="bg1"/>
              </a:solidFill>
            </a:rPr>
            <a:t>: </a:t>
          </a:r>
          <a:r>
            <a:rPr lang="en-US" b="1" i="1" dirty="0" smtClean="0">
              <a:solidFill>
                <a:schemeClr val="bg1"/>
              </a:solidFill>
            </a:rPr>
            <a:t>Consultation reports, discharge letters and surgery protocols, other reports and corresponding data.</a:t>
          </a:r>
          <a:endParaRPr lang="en-US" dirty="0">
            <a:solidFill>
              <a:schemeClr val="bg1"/>
            </a:solidFill>
          </a:endParaRPr>
        </a:p>
      </dgm:t>
    </dgm:pt>
    <dgm:pt modelId="{66151F24-E9F6-4074-90CA-EFB27F738A4C}" type="parTrans" cxnId="{4B4E2BF1-5E6F-4F63-BBA6-6D4FF66CA7EF}">
      <dgm:prSet/>
      <dgm:spPr/>
      <dgm:t>
        <a:bodyPr/>
        <a:lstStyle/>
        <a:p>
          <a:endParaRPr lang="en-US"/>
        </a:p>
      </dgm:t>
    </dgm:pt>
    <dgm:pt modelId="{33D75D2B-A5B6-4B9B-9112-E0520A626B94}" type="sibTrans" cxnId="{4B4E2BF1-5E6F-4F63-BBA6-6D4FF66CA7EF}">
      <dgm:prSet/>
      <dgm:spPr/>
      <dgm:t>
        <a:bodyPr/>
        <a:lstStyle/>
        <a:p>
          <a:endParaRPr lang="en-US"/>
        </a:p>
      </dgm:t>
    </dgm:pt>
    <dgm:pt modelId="{FA472D98-A71F-4DB2-A5BB-34F96D24AFAD}">
      <dgm:prSet/>
      <dgm:spPr/>
      <dgm:t>
        <a:bodyPr/>
        <a:lstStyle/>
        <a:p>
          <a:pPr rtl="0"/>
          <a:r>
            <a:rPr lang="fr-BE" b="1" i="1" dirty="0" smtClean="0">
              <a:solidFill>
                <a:schemeClr val="bg1"/>
              </a:solidFill>
            </a:rPr>
            <a:t>2015</a:t>
          </a:r>
          <a:r>
            <a:rPr lang="fr-BE" b="1" i="1" dirty="0" smtClean="0">
              <a:solidFill>
                <a:schemeClr val="bg1"/>
              </a:solidFill>
            </a:rPr>
            <a:t>: </a:t>
          </a:r>
          <a:r>
            <a:rPr lang="fr-BE" b="1" i="1" dirty="0" smtClean="0">
              <a:solidFill>
                <a:schemeClr val="bg1"/>
              </a:solidFill>
            </a:rPr>
            <a:t>Imaging </a:t>
          </a:r>
          <a:r>
            <a:rPr lang="fr-BE" b="1" i="1" dirty="0" err="1" smtClean="0">
              <a:solidFill>
                <a:schemeClr val="bg1"/>
              </a:solidFill>
            </a:rPr>
            <a:t>results</a:t>
          </a:r>
          <a:r>
            <a:rPr lang="fr-BE" b="1" i="1" dirty="0" smtClean="0">
              <a:solidFill>
                <a:schemeClr val="bg1"/>
              </a:solidFill>
            </a:rPr>
            <a:t> and reports, implants </a:t>
          </a:r>
          <a:r>
            <a:rPr lang="fr-BE" b="1" i="1" dirty="0" err="1" smtClean="0">
              <a:solidFill>
                <a:schemeClr val="bg1"/>
              </a:solidFill>
            </a:rPr>
            <a:t>placing</a:t>
          </a:r>
          <a:endParaRPr lang="en-US" dirty="0">
            <a:solidFill>
              <a:schemeClr val="bg1"/>
            </a:solidFill>
          </a:endParaRPr>
        </a:p>
      </dgm:t>
    </dgm:pt>
    <dgm:pt modelId="{97E20BAB-0264-4D3E-9FA2-890C85797F05}" type="parTrans" cxnId="{B588F2E4-5B5B-4809-8599-C26D64157B6B}">
      <dgm:prSet/>
      <dgm:spPr/>
      <dgm:t>
        <a:bodyPr/>
        <a:lstStyle/>
        <a:p>
          <a:endParaRPr lang="en-US"/>
        </a:p>
      </dgm:t>
    </dgm:pt>
    <dgm:pt modelId="{E35FBDA9-091A-4A4E-A0C6-3816413A7377}" type="sibTrans" cxnId="{B588F2E4-5B5B-4809-8599-C26D64157B6B}">
      <dgm:prSet/>
      <dgm:spPr/>
      <dgm:t>
        <a:bodyPr/>
        <a:lstStyle/>
        <a:p>
          <a:endParaRPr lang="en-US"/>
        </a:p>
      </dgm:t>
    </dgm:pt>
    <dgm:pt modelId="{F83254AC-EDDE-44CC-AD4F-6CEA0A2CB0BD}">
      <dgm:prSet/>
      <dgm:spPr/>
      <dgm:t>
        <a:bodyPr/>
        <a:lstStyle/>
        <a:p>
          <a:pPr rtl="0"/>
          <a:r>
            <a:rPr lang="fr-BE" b="1" dirty="0" smtClean="0"/>
            <a:t>2016: </a:t>
          </a:r>
          <a:r>
            <a:rPr lang="fr-BE" dirty="0" err="1" smtClean="0">
              <a:solidFill>
                <a:schemeClr val="bg1"/>
              </a:solidFill>
            </a:rPr>
            <a:t>Integration</a:t>
          </a:r>
          <a:r>
            <a:rPr lang="fr-BE" dirty="0" smtClean="0">
              <a:solidFill>
                <a:schemeClr val="bg1"/>
              </a:solidFill>
            </a:rPr>
            <a:t> of data of </a:t>
          </a:r>
          <a:r>
            <a:rPr lang="fr-BE" dirty="0" err="1" smtClean="0">
              <a:solidFill>
                <a:schemeClr val="bg1"/>
              </a:solidFill>
            </a:rPr>
            <a:t>other</a:t>
          </a:r>
          <a:r>
            <a:rPr lang="fr-BE" dirty="0" smtClean="0">
              <a:solidFill>
                <a:schemeClr val="bg1"/>
              </a:solidFill>
            </a:rPr>
            <a:t> institutions</a:t>
          </a:r>
          <a:endParaRPr lang="en-US" dirty="0">
            <a:solidFill>
              <a:schemeClr val="bg1"/>
            </a:solidFill>
          </a:endParaRPr>
        </a:p>
      </dgm:t>
    </dgm:pt>
    <dgm:pt modelId="{8C2182B0-7E03-4738-9C47-F97956932EFC}" type="parTrans" cxnId="{7C96CDB1-26F4-46B6-BBAE-4619B8E2724D}">
      <dgm:prSet/>
      <dgm:spPr/>
      <dgm:t>
        <a:bodyPr/>
        <a:lstStyle/>
        <a:p>
          <a:endParaRPr lang="en-US"/>
        </a:p>
      </dgm:t>
    </dgm:pt>
    <dgm:pt modelId="{32DE28EB-E23A-4E8E-AED4-3267C70B3205}" type="sibTrans" cxnId="{7C96CDB1-26F4-46B6-BBAE-4619B8E2724D}">
      <dgm:prSet/>
      <dgm:spPr/>
      <dgm:t>
        <a:bodyPr/>
        <a:lstStyle/>
        <a:p>
          <a:endParaRPr lang="en-US"/>
        </a:p>
      </dgm:t>
    </dgm:pt>
    <dgm:pt modelId="{66A6722C-32D4-466F-B50E-3751BB6CAD4F}" type="pres">
      <dgm:prSet presAssocID="{C4D89EA9-E8F0-4CFA-80B2-410B49D09A68}" presName="Name0" presStyleCnt="0">
        <dgm:presLayoutVars>
          <dgm:dir/>
          <dgm:resizeHandles val="exact"/>
        </dgm:presLayoutVars>
      </dgm:prSet>
      <dgm:spPr/>
      <dgm:t>
        <a:bodyPr/>
        <a:lstStyle/>
        <a:p>
          <a:endParaRPr lang="en-US"/>
        </a:p>
      </dgm:t>
    </dgm:pt>
    <dgm:pt modelId="{9BB8312B-CAC9-431E-B20A-EFCFC095B41B}" type="pres">
      <dgm:prSet presAssocID="{C4D89EA9-E8F0-4CFA-80B2-410B49D09A68}" presName="arrow" presStyleLbl="bgShp" presStyleIdx="0" presStyleCnt="1"/>
      <dgm:spPr/>
    </dgm:pt>
    <dgm:pt modelId="{54FBA456-32A0-4523-B26B-919FAFCC5575}" type="pres">
      <dgm:prSet presAssocID="{C4D89EA9-E8F0-4CFA-80B2-410B49D09A68}" presName="points" presStyleCnt="0"/>
      <dgm:spPr/>
    </dgm:pt>
    <dgm:pt modelId="{E52D633C-B555-43F2-9719-8E184F5653DA}" type="pres">
      <dgm:prSet presAssocID="{1C54500D-9921-4D3C-9FFC-5EB30F076622}" presName="compositeA" presStyleCnt="0"/>
      <dgm:spPr/>
    </dgm:pt>
    <dgm:pt modelId="{A2AD7C50-E288-46C4-88C0-59378204F233}" type="pres">
      <dgm:prSet presAssocID="{1C54500D-9921-4D3C-9FFC-5EB30F076622}" presName="textA" presStyleLbl="revTx" presStyleIdx="0" presStyleCnt="3">
        <dgm:presLayoutVars>
          <dgm:bulletEnabled val="1"/>
        </dgm:presLayoutVars>
      </dgm:prSet>
      <dgm:spPr/>
      <dgm:t>
        <a:bodyPr/>
        <a:lstStyle/>
        <a:p>
          <a:endParaRPr lang="en-US"/>
        </a:p>
      </dgm:t>
    </dgm:pt>
    <dgm:pt modelId="{702EAE28-10D2-4421-ADEE-368D99F2526A}" type="pres">
      <dgm:prSet presAssocID="{1C54500D-9921-4D3C-9FFC-5EB30F076622}" presName="circleA" presStyleLbl="node1" presStyleIdx="0" presStyleCnt="3"/>
      <dgm:spPr/>
    </dgm:pt>
    <dgm:pt modelId="{26045B85-114C-44D2-A122-C51AB4380DB9}" type="pres">
      <dgm:prSet presAssocID="{1C54500D-9921-4D3C-9FFC-5EB30F076622}" presName="spaceA" presStyleCnt="0"/>
      <dgm:spPr/>
    </dgm:pt>
    <dgm:pt modelId="{C1D87DC9-3E72-4E91-9716-2F15D3BC4030}" type="pres">
      <dgm:prSet presAssocID="{33D75D2B-A5B6-4B9B-9112-E0520A626B94}" presName="space" presStyleCnt="0"/>
      <dgm:spPr/>
    </dgm:pt>
    <dgm:pt modelId="{24D8648A-541C-4F66-A272-0E5567AED0BA}" type="pres">
      <dgm:prSet presAssocID="{FA472D98-A71F-4DB2-A5BB-34F96D24AFAD}" presName="compositeB" presStyleCnt="0"/>
      <dgm:spPr/>
    </dgm:pt>
    <dgm:pt modelId="{7B204BF6-70B3-4A05-84E6-5C769D5DFF87}" type="pres">
      <dgm:prSet presAssocID="{FA472D98-A71F-4DB2-A5BB-34F96D24AFAD}" presName="textB" presStyleLbl="revTx" presStyleIdx="1" presStyleCnt="3">
        <dgm:presLayoutVars>
          <dgm:bulletEnabled val="1"/>
        </dgm:presLayoutVars>
      </dgm:prSet>
      <dgm:spPr/>
      <dgm:t>
        <a:bodyPr/>
        <a:lstStyle/>
        <a:p>
          <a:endParaRPr lang="en-US"/>
        </a:p>
      </dgm:t>
    </dgm:pt>
    <dgm:pt modelId="{BD5E9665-E2C7-4843-BB65-9C510507C496}" type="pres">
      <dgm:prSet presAssocID="{FA472D98-A71F-4DB2-A5BB-34F96D24AFAD}" presName="circleB" presStyleLbl="node1" presStyleIdx="1" presStyleCnt="3"/>
      <dgm:spPr/>
    </dgm:pt>
    <dgm:pt modelId="{3BFEAE48-E1BF-4889-9763-E1232ABA44B7}" type="pres">
      <dgm:prSet presAssocID="{FA472D98-A71F-4DB2-A5BB-34F96D24AFAD}" presName="spaceB" presStyleCnt="0"/>
      <dgm:spPr/>
    </dgm:pt>
    <dgm:pt modelId="{74FFFBEB-EA08-4248-9CA3-995D909431B5}" type="pres">
      <dgm:prSet presAssocID="{E35FBDA9-091A-4A4E-A0C6-3816413A7377}" presName="space" presStyleCnt="0"/>
      <dgm:spPr/>
    </dgm:pt>
    <dgm:pt modelId="{D018DCBF-DF7F-4278-8EDE-3F01AC4D8904}" type="pres">
      <dgm:prSet presAssocID="{F83254AC-EDDE-44CC-AD4F-6CEA0A2CB0BD}" presName="compositeA" presStyleCnt="0"/>
      <dgm:spPr/>
    </dgm:pt>
    <dgm:pt modelId="{54867857-010A-4B04-8F7D-8E31F1C6B20C}" type="pres">
      <dgm:prSet presAssocID="{F83254AC-EDDE-44CC-AD4F-6CEA0A2CB0BD}" presName="textA" presStyleLbl="revTx" presStyleIdx="2" presStyleCnt="3">
        <dgm:presLayoutVars>
          <dgm:bulletEnabled val="1"/>
        </dgm:presLayoutVars>
      </dgm:prSet>
      <dgm:spPr/>
      <dgm:t>
        <a:bodyPr/>
        <a:lstStyle/>
        <a:p>
          <a:endParaRPr lang="en-US"/>
        </a:p>
      </dgm:t>
    </dgm:pt>
    <dgm:pt modelId="{205D6E7C-5606-4940-AC99-DE9413A6EDDB}" type="pres">
      <dgm:prSet presAssocID="{F83254AC-EDDE-44CC-AD4F-6CEA0A2CB0BD}" presName="circleA" presStyleLbl="node1" presStyleIdx="2" presStyleCnt="3"/>
      <dgm:spPr/>
    </dgm:pt>
    <dgm:pt modelId="{3F908E0B-CCBB-494E-9AED-A57ECB31304B}" type="pres">
      <dgm:prSet presAssocID="{F83254AC-EDDE-44CC-AD4F-6CEA0A2CB0BD}" presName="spaceA" presStyleCnt="0"/>
      <dgm:spPr/>
    </dgm:pt>
  </dgm:ptLst>
  <dgm:cxnLst>
    <dgm:cxn modelId="{088429F4-9E92-4C0F-BB60-4DF03983C1C9}" type="presOf" srcId="{F83254AC-EDDE-44CC-AD4F-6CEA0A2CB0BD}" destId="{54867857-010A-4B04-8F7D-8E31F1C6B20C}" srcOrd="0" destOrd="0" presId="urn:microsoft.com/office/officeart/2005/8/layout/hProcess11"/>
    <dgm:cxn modelId="{B588F2E4-5B5B-4809-8599-C26D64157B6B}" srcId="{C4D89EA9-E8F0-4CFA-80B2-410B49D09A68}" destId="{FA472D98-A71F-4DB2-A5BB-34F96D24AFAD}" srcOrd="1" destOrd="0" parTransId="{97E20BAB-0264-4D3E-9FA2-890C85797F05}" sibTransId="{E35FBDA9-091A-4A4E-A0C6-3816413A7377}"/>
    <dgm:cxn modelId="{4B4E2BF1-5E6F-4F63-BBA6-6D4FF66CA7EF}" srcId="{C4D89EA9-E8F0-4CFA-80B2-410B49D09A68}" destId="{1C54500D-9921-4D3C-9FFC-5EB30F076622}" srcOrd="0" destOrd="0" parTransId="{66151F24-E9F6-4074-90CA-EFB27F738A4C}" sibTransId="{33D75D2B-A5B6-4B9B-9112-E0520A626B94}"/>
    <dgm:cxn modelId="{7C96CDB1-26F4-46B6-BBAE-4619B8E2724D}" srcId="{C4D89EA9-E8F0-4CFA-80B2-410B49D09A68}" destId="{F83254AC-EDDE-44CC-AD4F-6CEA0A2CB0BD}" srcOrd="2" destOrd="0" parTransId="{8C2182B0-7E03-4738-9C47-F97956932EFC}" sibTransId="{32DE28EB-E23A-4E8E-AED4-3267C70B3205}"/>
    <dgm:cxn modelId="{757F2659-BF2F-46A2-A0DB-4B08A8A4BF7F}" type="presOf" srcId="{FA472D98-A71F-4DB2-A5BB-34F96D24AFAD}" destId="{7B204BF6-70B3-4A05-84E6-5C769D5DFF87}" srcOrd="0" destOrd="0" presId="urn:microsoft.com/office/officeart/2005/8/layout/hProcess11"/>
    <dgm:cxn modelId="{26F5734F-D67C-4D8B-8D8E-544889A3C50E}" type="presOf" srcId="{1C54500D-9921-4D3C-9FFC-5EB30F076622}" destId="{A2AD7C50-E288-46C4-88C0-59378204F233}" srcOrd="0" destOrd="0" presId="urn:microsoft.com/office/officeart/2005/8/layout/hProcess11"/>
    <dgm:cxn modelId="{44E0FE91-88A9-4FBC-8145-7D438C4D1549}" type="presOf" srcId="{C4D89EA9-E8F0-4CFA-80B2-410B49D09A68}" destId="{66A6722C-32D4-466F-B50E-3751BB6CAD4F}" srcOrd="0" destOrd="0" presId="urn:microsoft.com/office/officeart/2005/8/layout/hProcess11"/>
    <dgm:cxn modelId="{E51EA321-9B16-48A9-8B4F-7810FDC31A68}" type="presParOf" srcId="{66A6722C-32D4-466F-B50E-3751BB6CAD4F}" destId="{9BB8312B-CAC9-431E-B20A-EFCFC095B41B}" srcOrd="0" destOrd="0" presId="urn:microsoft.com/office/officeart/2005/8/layout/hProcess11"/>
    <dgm:cxn modelId="{0E7CDFB8-DC35-4032-ACCD-A87472B33241}" type="presParOf" srcId="{66A6722C-32D4-466F-B50E-3751BB6CAD4F}" destId="{54FBA456-32A0-4523-B26B-919FAFCC5575}" srcOrd="1" destOrd="0" presId="urn:microsoft.com/office/officeart/2005/8/layout/hProcess11"/>
    <dgm:cxn modelId="{649D1A20-4809-473E-B57D-42A386475574}" type="presParOf" srcId="{54FBA456-32A0-4523-B26B-919FAFCC5575}" destId="{E52D633C-B555-43F2-9719-8E184F5653DA}" srcOrd="0" destOrd="0" presId="urn:microsoft.com/office/officeart/2005/8/layout/hProcess11"/>
    <dgm:cxn modelId="{F8DC4B09-43B0-4F83-8306-EF2A9D12B68D}" type="presParOf" srcId="{E52D633C-B555-43F2-9719-8E184F5653DA}" destId="{A2AD7C50-E288-46C4-88C0-59378204F233}" srcOrd="0" destOrd="0" presId="urn:microsoft.com/office/officeart/2005/8/layout/hProcess11"/>
    <dgm:cxn modelId="{47394A88-ABEA-4549-ABDA-62D26CE2E809}" type="presParOf" srcId="{E52D633C-B555-43F2-9719-8E184F5653DA}" destId="{702EAE28-10D2-4421-ADEE-368D99F2526A}" srcOrd="1" destOrd="0" presId="urn:microsoft.com/office/officeart/2005/8/layout/hProcess11"/>
    <dgm:cxn modelId="{C9635D58-15BA-4D4C-87CC-0F79A7DBE5E3}" type="presParOf" srcId="{E52D633C-B555-43F2-9719-8E184F5653DA}" destId="{26045B85-114C-44D2-A122-C51AB4380DB9}" srcOrd="2" destOrd="0" presId="urn:microsoft.com/office/officeart/2005/8/layout/hProcess11"/>
    <dgm:cxn modelId="{3FB3BF13-83A0-46C8-A077-092F7823DFA5}" type="presParOf" srcId="{54FBA456-32A0-4523-B26B-919FAFCC5575}" destId="{C1D87DC9-3E72-4E91-9716-2F15D3BC4030}" srcOrd="1" destOrd="0" presId="urn:microsoft.com/office/officeart/2005/8/layout/hProcess11"/>
    <dgm:cxn modelId="{DEFD3A95-72C5-4A1A-B913-F872F93F968F}" type="presParOf" srcId="{54FBA456-32A0-4523-B26B-919FAFCC5575}" destId="{24D8648A-541C-4F66-A272-0E5567AED0BA}" srcOrd="2" destOrd="0" presId="urn:microsoft.com/office/officeart/2005/8/layout/hProcess11"/>
    <dgm:cxn modelId="{C57C1A5E-4317-442E-89E2-3B34B9474BA1}" type="presParOf" srcId="{24D8648A-541C-4F66-A272-0E5567AED0BA}" destId="{7B204BF6-70B3-4A05-84E6-5C769D5DFF87}" srcOrd="0" destOrd="0" presId="urn:microsoft.com/office/officeart/2005/8/layout/hProcess11"/>
    <dgm:cxn modelId="{227286DD-01B4-4B54-BA5E-C4D6D606AAB3}" type="presParOf" srcId="{24D8648A-541C-4F66-A272-0E5567AED0BA}" destId="{BD5E9665-E2C7-4843-BB65-9C510507C496}" srcOrd="1" destOrd="0" presId="urn:microsoft.com/office/officeart/2005/8/layout/hProcess11"/>
    <dgm:cxn modelId="{B5AAB975-4822-4C46-AAEF-7F018B92AA8B}" type="presParOf" srcId="{24D8648A-541C-4F66-A272-0E5567AED0BA}" destId="{3BFEAE48-E1BF-4889-9763-E1232ABA44B7}" srcOrd="2" destOrd="0" presId="urn:microsoft.com/office/officeart/2005/8/layout/hProcess11"/>
    <dgm:cxn modelId="{738E9150-3324-48C7-98DC-998526A016EE}" type="presParOf" srcId="{54FBA456-32A0-4523-B26B-919FAFCC5575}" destId="{74FFFBEB-EA08-4248-9CA3-995D909431B5}" srcOrd="3" destOrd="0" presId="urn:microsoft.com/office/officeart/2005/8/layout/hProcess11"/>
    <dgm:cxn modelId="{E4D7FDE7-63AE-476A-99C9-46CA54FEB207}" type="presParOf" srcId="{54FBA456-32A0-4523-B26B-919FAFCC5575}" destId="{D018DCBF-DF7F-4278-8EDE-3F01AC4D8904}" srcOrd="4" destOrd="0" presId="urn:microsoft.com/office/officeart/2005/8/layout/hProcess11"/>
    <dgm:cxn modelId="{0EB6F3FA-938B-4A69-97C1-025E60CC7505}" type="presParOf" srcId="{D018DCBF-DF7F-4278-8EDE-3F01AC4D8904}" destId="{54867857-010A-4B04-8F7D-8E31F1C6B20C}" srcOrd="0" destOrd="0" presId="urn:microsoft.com/office/officeart/2005/8/layout/hProcess11"/>
    <dgm:cxn modelId="{670C7878-4562-446B-8C78-A6C47C8D6562}" type="presParOf" srcId="{D018DCBF-DF7F-4278-8EDE-3F01AC4D8904}" destId="{205D6E7C-5606-4940-AC99-DE9413A6EDDB}" srcOrd="1" destOrd="0" presId="urn:microsoft.com/office/officeart/2005/8/layout/hProcess11"/>
    <dgm:cxn modelId="{9B79E335-EDB3-4668-AD9B-CA1004FC2204}" type="presParOf" srcId="{D018DCBF-DF7F-4278-8EDE-3F01AC4D8904}" destId="{3F908E0B-CCBB-494E-9AED-A57ECB31304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A23FAF-201D-4315-BBD6-ACF70A4FF40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B919CD07-4755-4AB8-B492-1F23D7C53383}">
      <dgm:prSet/>
      <dgm:spPr/>
      <dgm:t>
        <a:bodyPr/>
        <a:lstStyle/>
        <a:p>
          <a:pPr rtl="0"/>
          <a:r>
            <a:rPr lang="fr-BE" sz="1200" dirty="0" smtClean="0">
              <a:solidFill>
                <a:schemeClr val="tx1"/>
              </a:solidFill>
            </a:rPr>
            <a:t>End </a:t>
          </a:r>
          <a:r>
            <a:rPr lang="fr-BE" sz="1200" dirty="0" smtClean="0">
              <a:solidFill>
                <a:schemeClr val="tx1"/>
              </a:solidFill>
            </a:rPr>
            <a:t>2014: </a:t>
          </a:r>
          <a:endParaRPr lang="en-US" sz="1200" dirty="0">
            <a:solidFill>
              <a:schemeClr val="tx1"/>
            </a:solidFill>
          </a:endParaRPr>
        </a:p>
      </dgm:t>
    </dgm:pt>
    <dgm:pt modelId="{A0C74FF0-DEB2-4623-B751-6DED4A827DB7}" type="parTrans" cxnId="{BCD23A4D-1D88-435A-A8A8-3D29FC1330E5}">
      <dgm:prSet/>
      <dgm:spPr/>
      <dgm:t>
        <a:bodyPr/>
        <a:lstStyle/>
        <a:p>
          <a:endParaRPr lang="en-US"/>
        </a:p>
      </dgm:t>
    </dgm:pt>
    <dgm:pt modelId="{155CC15B-A79D-4AB6-A3E4-08297D38E1EE}" type="sibTrans" cxnId="{BCD23A4D-1D88-435A-A8A8-3D29FC1330E5}">
      <dgm:prSet/>
      <dgm:spPr/>
      <dgm:t>
        <a:bodyPr/>
        <a:lstStyle/>
        <a:p>
          <a:endParaRPr lang="en-US"/>
        </a:p>
      </dgm:t>
    </dgm:pt>
    <dgm:pt modelId="{1C2641DF-F614-46F2-B5EC-D51162C6BA62}">
      <dgm:prSet custT="1"/>
      <dgm:spPr/>
      <dgm:t>
        <a:bodyPr/>
        <a:lstStyle/>
        <a:p>
          <a:pPr rtl="0"/>
          <a:r>
            <a:rPr lang="fr-BE" sz="900" dirty="0" smtClean="0">
              <a:solidFill>
                <a:schemeClr val="tx1"/>
              </a:solidFill>
            </a:rPr>
            <a:t>-</a:t>
          </a:r>
          <a:r>
            <a:rPr lang="fr-BE" sz="1100" dirty="0" err="1" smtClean="0">
              <a:solidFill>
                <a:schemeClr val="tx1"/>
              </a:solidFill>
            </a:rPr>
            <a:t>Mapping</a:t>
          </a:r>
          <a:r>
            <a:rPr lang="fr-BE" sz="1100" dirty="0" smtClean="0">
              <a:solidFill>
                <a:schemeClr val="tx1"/>
              </a:solidFill>
            </a:rPr>
            <a:t> </a:t>
          </a:r>
          <a:r>
            <a:rPr lang="fr-BE" sz="1100" dirty="0" err="1" smtClean="0">
              <a:solidFill>
                <a:schemeClr val="tx1"/>
              </a:solidFill>
            </a:rPr>
            <a:t>rules</a:t>
          </a:r>
          <a:r>
            <a:rPr lang="fr-BE" sz="1100" dirty="0" smtClean="0">
              <a:solidFill>
                <a:schemeClr val="tx1"/>
              </a:solidFill>
            </a:rPr>
            <a:t> to </a:t>
          </a:r>
          <a:r>
            <a:rPr lang="fr-BE" sz="1100" dirty="0" err="1" smtClean="0">
              <a:solidFill>
                <a:schemeClr val="tx1"/>
              </a:solidFill>
            </a:rPr>
            <a:t>normallised</a:t>
          </a:r>
          <a:r>
            <a:rPr lang="fr-BE" sz="1100" dirty="0" smtClean="0">
              <a:solidFill>
                <a:schemeClr val="tx1"/>
              </a:solidFill>
            </a:rPr>
            <a:t> </a:t>
          </a:r>
          <a:r>
            <a:rPr lang="fr-BE" sz="1100" dirty="0" err="1" smtClean="0">
              <a:solidFill>
                <a:schemeClr val="tx1"/>
              </a:solidFill>
            </a:rPr>
            <a:t>clinical</a:t>
          </a:r>
          <a:r>
            <a:rPr lang="fr-BE" sz="1100" dirty="0" smtClean="0">
              <a:solidFill>
                <a:schemeClr val="tx1"/>
              </a:solidFill>
            </a:rPr>
            <a:t> </a:t>
          </a:r>
          <a:r>
            <a:rPr lang="fr-BE" sz="1100" dirty="0" err="1" smtClean="0">
              <a:solidFill>
                <a:schemeClr val="tx1"/>
              </a:solidFill>
            </a:rPr>
            <a:t>language</a:t>
          </a:r>
          <a:r>
            <a:rPr lang="fr-BE" sz="1100" dirty="0" smtClean="0">
              <a:solidFill>
                <a:schemeClr val="tx1"/>
              </a:solidFill>
            </a:rPr>
            <a:t> for all main </a:t>
          </a:r>
          <a:r>
            <a:rPr lang="fr-BE" sz="1100" dirty="0" err="1" smtClean="0">
              <a:solidFill>
                <a:schemeClr val="tx1"/>
              </a:solidFill>
            </a:rPr>
            <a:t>registers</a:t>
          </a:r>
          <a:endParaRPr lang="en-US" sz="1100" dirty="0">
            <a:solidFill>
              <a:schemeClr val="tx1"/>
            </a:solidFill>
          </a:endParaRPr>
        </a:p>
      </dgm:t>
    </dgm:pt>
    <dgm:pt modelId="{6E6DDF25-75E6-470D-9988-D7DC55436960}" type="parTrans" cxnId="{6EEC3B25-8716-4B7C-A48E-493E2A5EC0AF}">
      <dgm:prSet/>
      <dgm:spPr/>
      <dgm:t>
        <a:bodyPr/>
        <a:lstStyle/>
        <a:p>
          <a:endParaRPr lang="en-US"/>
        </a:p>
      </dgm:t>
    </dgm:pt>
    <dgm:pt modelId="{C3A7E0F3-4BD1-4E33-B67E-C0ABAF2D0C18}" type="sibTrans" cxnId="{6EEC3B25-8716-4B7C-A48E-493E2A5EC0AF}">
      <dgm:prSet/>
      <dgm:spPr/>
      <dgm:t>
        <a:bodyPr/>
        <a:lstStyle/>
        <a:p>
          <a:endParaRPr lang="en-US"/>
        </a:p>
      </dgm:t>
    </dgm:pt>
    <dgm:pt modelId="{936CEFA4-1409-41B3-AE44-093BA7A61637}">
      <dgm:prSet custT="1"/>
      <dgm:spPr/>
      <dgm:t>
        <a:bodyPr/>
        <a:lstStyle/>
        <a:p>
          <a:pPr rtl="0"/>
          <a:r>
            <a:rPr lang="fr-BE" sz="1100" dirty="0" smtClean="0">
              <a:solidFill>
                <a:schemeClr val="tx1"/>
              </a:solidFill>
            </a:rPr>
            <a:t>- </a:t>
          </a:r>
          <a:r>
            <a:rPr lang="fr-BE" sz="1100" dirty="0" smtClean="0">
              <a:solidFill>
                <a:schemeClr val="tx1"/>
              </a:solidFill>
            </a:rPr>
            <a:t>Publication of </a:t>
          </a:r>
          <a:r>
            <a:rPr lang="fr-BE" sz="1100" dirty="0" err="1" smtClean="0">
              <a:solidFill>
                <a:schemeClr val="tx1"/>
              </a:solidFill>
            </a:rPr>
            <a:t>functonalities</a:t>
          </a:r>
          <a:r>
            <a:rPr lang="fr-BE" sz="1100" dirty="0" smtClean="0">
              <a:solidFill>
                <a:schemeClr val="tx1"/>
              </a:solidFill>
            </a:rPr>
            <a:t> </a:t>
          </a:r>
          <a:r>
            <a:rPr lang="fr-BE" sz="1100" dirty="0" err="1" smtClean="0">
              <a:solidFill>
                <a:schemeClr val="tx1"/>
              </a:solidFill>
            </a:rPr>
            <a:t>referential</a:t>
          </a:r>
          <a:r>
            <a:rPr lang="fr-BE" sz="1100" dirty="0" smtClean="0">
              <a:solidFill>
                <a:schemeClr val="tx1"/>
              </a:solidFill>
            </a:rPr>
            <a:t> (To </a:t>
          </a:r>
          <a:r>
            <a:rPr lang="fr-BE" sz="1100" dirty="0" err="1" smtClean="0">
              <a:solidFill>
                <a:schemeClr val="tx1"/>
              </a:solidFill>
            </a:rPr>
            <a:t>be</a:t>
          </a:r>
          <a:r>
            <a:rPr lang="fr-BE" sz="1100" dirty="0" smtClean="0">
              <a:solidFill>
                <a:schemeClr val="tx1"/>
              </a:solidFill>
            </a:rPr>
            <a:t> </a:t>
          </a:r>
          <a:r>
            <a:rPr lang="fr-BE" sz="1100" dirty="0" err="1" smtClean="0">
              <a:solidFill>
                <a:schemeClr val="tx1"/>
              </a:solidFill>
            </a:rPr>
            <a:t>implemented</a:t>
          </a:r>
          <a:r>
            <a:rPr lang="fr-BE" sz="1100" dirty="0" smtClean="0">
              <a:solidFill>
                <a:schemeClr val="tx1"/>
              </a:solidFill>
            </a:rPr>
            <a:t> by 2017</a:t>
          </a:r>
          <a:r>
            <a:rPr lang="fr-BE" sz="1100" dirty="0" smtClean="0">
              <a:solidFill>
                <a:schemeClr val="tx1"/>
              </a:solidFill>
            </a:rPr>
            <a:t>)</a:t>
          </a:r>
          <a:endParaRPr lang="en-US" sz="1100" dirty="0">
            <a:solidFill>
              <a:schemeClr val="tx1"/>
            </a:solidFill>
          </a:endParaRPr>
        </a:p>
      </dgm:t>
    </dgm:pt>
    <dgm:pt modelId="{53E7FFC0-4717-40F1-A468-D26553ED4CBC}" type="parTrans" cxnId="{89794CBD-8DDA-4036-AC31-DB5196112BC2}">
      <dgm:prSet/>
      <dgm:spPr/>
      <dgm:t>
        <a:bodyPr/>
        <a:lstStyle/>
        <a:p>
          <a:endParaRPr lang="en-US"/>
        </a:p>
      </dgm:t>
    </dgm:pt>
    <dgm:pt modelId="{EAAEBF85-368D-4D6D-992D-D3C1061E8485}" type="sibTrans" cxnId="{89794CBD-8DDA-4036-AC31-DB5196112BC2}">
      <dgm:prSet/>
      <dgm:spPr/>
      <dgm:t>
        <a:bodyPr/>
        <a:lstStyle/>
        <a:p>
          <a:endParaRPr lang="en-US"/>
        </a:p>
      </dgm:t>
    </dgm:pt>
    <dgm:pt modelId="{CE1FFDAE-EE43-49FA-A1AC-DA20DC7659C6}">
      <dgm:prSet/>
      <dgm:spPr/>
      <dgm:t>
        <a:bodyPr/>
        <a:lstStyle/>
        <a:p>
          <a:pPr rtl="0"/>
          <a:r>
            <a:rPr lang="fr-BE" dirty="0" smtClean="0">
              <a:solidFill>
                <a:schemeClr val="tx1"/>
              </a:solidFill>
            </a:rPr>
            <a:t>End 2015: Minimum Content data set (</a:t>
          </a:r>
          <a:r>
            <a:rPr lang="fr-BE" dirty="0" err="1" smtClean="0">
              <a:solidFill>
                <a:schemeClr val="tx1"/>
              </a:solidFill>
            </a:rPr>
            <a:t>implementation</a:t>
          </a:r>
          <a:r>
            <a:rPr lang="fr-BE" dirty="0" smtClean="0">
              <a:solidFill>
                <a:schemeClr val="tx1"/>
              </a:solidFill>
            </a:rPr>
            <a:t> end  </a:t>
          </a:r>
          <a:r>
            <a:rPr lang="fr-BE" dirty="0" smtClean="0">
              <a:solidFill>
                <a:schemeClr val="tx1"/>
              </a:solidFill>
            </a:rPr>
            <a:t>2016)</a:t>
          </a:r>
          <a:endParaRPr lang="en-US" dirty="0">
            <a:solidFill>
              <a:schemeClr val="tx1"/>
            </a:solidFill>
          </a:endParaRPr>
        </a:p>
      </dgm:t>
    </dgm:pt>
    <dgm:pt modelId="{D14F55AA-8204-4DF9-A08A-AF2CCA487347}" type="parTrans" cxnId="{1822BC52-996E-4590-A516-3975427588F0}">
      <dgm:prSet/>
      <dgm:spPr/>
      <dgm:t>
        <a:bodyPr/>
        <a:lstStyle/>
        <a:p>
          <a:endParaRPr lang="en-US"/>
        </a:p>
      </dgm:t>
    </dgm:pt>
    <dgm:pt modelId="{2612DD45-96BF-4533-82B6-CA7A2E19A568}" type="sibTrans" cxnId="{1822BC52-996E-4590-A516-3975427588F0}">
      <dgm:prSet/>
      <dgm:spPr/>
      <dgm:t>
        <a:bodyPr/>
        <a:lstStyle/>
        <a:p>
          <a:endParaRPr lang="en-US"/>
        </a:p>
      </dgm:t>
    </dgm:pt>
    <dgm:pt modelId="{12C4B433-FE5C-4F37-989C-48E25FB64BA3}">
      <dgm:prSet/>
      <dgm:spPr/>
      <dgm:t>
        <a:bodyPr/>
        <a:lstStyle/>
        <a:p>
          <a:pPr rtl="0"/>
          <a:r>
            <a:rPr lang="fr-BE" dirty="0" smtClean="0">
              <a:solidFill>
                <a:schemeClr val="tx1"/>
              </a:solidFill>
            </a:rPr>
            <a:t>End </a:t>
          </a:r>
          <a:r>
            <a:rPr lang="fr-BE" dirty="0" smtClean="0">
              <a:solidFill>
                <a:schemeClr val="tx1"/>
              </a:solidFill>
            </a:rPr>
            <a:t>2016: </a:t>
          </a:r>
        </a:p>
        <a:p>
          <a:pPr rtl="0"/>
          <a:r>
            <a:rPr lang="fr-BE" dirty="0" smtClean="0">
              <a:solidFill>
                <a:schemeClr val="tx1"/>
              </a:solidFill>
            </a:rPr>
            <a:t>- Structure (instauration fin 2017)</a:t>
          </a:r>
        </a:p>
        <a:p>
          <a:pPr rtl="0"/>
          <a:r>
            <a:rPr lang="fr-BE" dirty="0" smtClean="0">
              <a:solidFill>
                <a:schemeClr val="tx1"/>
              </a:solidFill>
            </a:rPr>
            <a:t>- Schéma de médication de sortie</a:t>
          </a:r>
          <a:endParaRPr lang="en-US" dirty="0">
            <a:solidFill>
              <a:schemeClr val="tx1"/>
            </a:solidFill>
          </a:endParaRPr>
        </a:p>
      </dgm:t>
    </dgm:pt>
    <dgm:pt modelId="{CB76016A-D6E6-417A-BD9A-8333ED866DB6}" type="parTrans" cxnId="{22D9A5B5-0D9A-4404-8109-C24F2A69FD85}">
      <dgm:prSet/>
      <dgm:spPr/>
      <dgm:t>
        <a:bodyPr/>
        <a:lstStyle/>
        <a:p>
          <a:endParaRPr lang="en-US"/>
        </a:p>
      </dgm:t>
    </dgm:pt>
    <dgm:pt modelId="{19565984-AAA8-437C-97EE-942B19FB2B7F}" type="sibTrans" cxnId="{22D9A5B5-0D9A-4404-8109-C24F2A69FD85}">
      <dgm:prSet/>
      <dgm:spPr/>
      <dgm:t>
        <a:bodyPr/>
        <a:lstStyle/>
        <a:p>
          <a:endParaRPr lang="en-US"/>
        </a:p>
      </dgm:t>
    </dgm:pt>
    <dgm:pt modelId="{B142BCCB-3813-459A-8327-FB3C5A1D4A65}">
      <dgm:prSet/>
      <dgm:spPr/>
      <dgm:t>
        <a:bodyPr/>
        <a:lstStyle/>
        <a:p>
          <a:pPr rtl="0"/>
          <a:r>
            <a:rPr lang="fr-BE" dirty="0" smtClean="0">
              <a:solidFill>
                <a:schemeClr val="tx1"/>
              </a:solidFill>
            </a:rPr>
            <a:t>2017: </a:t>
          </a:r>
          <a:r>
            <a:rPr lang="fr-BE" dirty="0" smtClean="0">
              <a:solidFill>
                <a:schemeClr val="tx1"/>
              </a:solidFill>
            </a:rPr>
            <a:t>EHR </a:t>
          </a:r>
          <a:r>
            <a:rPr lang="fr-BE" dirty="0" err="1" smtClean="0">
              <a:solidFill>
                <a:schemeClr val="tx1"/>
              </a:solidFill>
            </a:rPr>
            <a:t>partially</a:t>
          </a:r>
          <a:r>
            <a:rPr lang="fr-BE" dirty="0" smtClean="0">
              <a:solidFill>
                <a:schemeClr val="tx1"/>
              </a:solidFill>
            </a:rPr>
            <a:t> </a:t>
          </a:r>
          <a:r>
            <a:rPr lang="fr-BE" dirty="0" err="1" smtClean="0">
              <a:solidFill>
                <a:schemeClr val="tx1"/>
              </a:solidFill>
            </a:rPr>
            <a:t>coded</a:t>
          </a:r>
          <a:endParaRPr lang="en-US" dirty="0">
            <a:solidFill>
              <a:schemeClr val="tx1"/>
            </a:solidFill>
          </a:endParaRPr>
        </a:p>
      </dgm:t>
    </dgm:pt>
    <dgm:pt modelId="{5CE5ED54-4009-49F2-9ED9-64C11F74852F}" type="parTrans" cxnId="{3237470B-F0C1-4407-A1DB-F923A507B0F2}">
      <dgm:prSet/>
      <dgm:spPr/>
      <dgm:t>
        <a:bodyPr/>
        <a:lstStyle/>
        <a:p>
          <a:endParaRPr lang="en-US"/>
        </a:p>
      </dgm:t>
    </dgm:pt>
    <dgm:pt modelId="{CF840407-BCDD-4154-B2E0-AF1152FD36D4}" type="sibTrans" cxnId="{3237470B-F0C1-4407-A1DB-F923A507B0F2}">
      <dgm:prSet/>
      <dgm:spPr/>
      <dgm:t>
        <a:bodyPr/>
        <a:lstStyle/>
        <a:p>
          <a:endParaRPr lang="en-US"/>
        </a:p>
      </dgm:t>
    </dgm:pt>
    <dgm:pt modelId="{B7DD6497-664C-4135-921F-545C26D388CA}">
      <dgm:prSet/>
      <dgm:spPr/>
      <dgm:t>
        <a:bodyPr/>
        <a:lstStyle/>
        <a:p>
          <a:pPr rtl="0"/>
          <a:r>
            <a:rPr lang="fr-BE" dirty="0" smtClean="0">
              <a:solidFill>
                <a:schemeClr val="tx1"/>
              </a:solidFill>
            </a:rPr>
            <a:t>End </a:t>
          </a:r>
          <a:r>
            <a:rPr lang="fr-BE" dirty="0" smtClean="0">
              <a:solidFill>
                <a:schemeClr val="tx1"/>
              </a:solidFill>
            </a:rPr>
            <a:t>2017: </a:t>
          </a:r>
          <a:r>
            <a:rPr lang="fr-BE" dirty="0" err="1" smtClean="0">
              <a:solidFill>
                <a:schemeClr val="tx1"/>
              </a:solidFill>
            </a:rPr>
            <a:t>Compulsory</a:t>
          </a:r>
          <a:r>
            <a:rPr lang="fr-BE" dirty="0" smtClean="0">
              <a:solidFill>
                <a:schemeClr val="tx1"/>
              </a:solidFill>
            </a:rPr>
            <a:t> system to system communication for </a:t>
          </a:r>
          <a:r>
            <a:rPr lang="fr-BE" dirty="0" err="1" smtClean="0">
              <a:solidFill>
                <a:schemeClr val="tx1"/>
              </a:solidFill>
            </a:rPr>
            <a:t>feeding</a:t>
          </a:r>
          <a:r>
            <a:rPr lang="fr-BE" dirty="0" smtClean="0">
              <a:solidFill>
                <a:schemeClr val="tx1"/>
              </a:solidFill>
            </a:rPr>
            <a:t> </a:t>
          </a:r>
          <a:r>
            <a:rPr lang="fr-BE" dirty="0" err="1" smtClean="0">
              <a:solidFill>
                <a:schemeClr val="tx1"/>
              </a:solidFill>
            </a:rPr>
            <a:t>registers</a:t>
          </a:r>
          <a:endParaRPr lang="en-US" dirty="0">
            <a:solidFill>
              <a:schemeClr val="tx1"/>
            </a:solidFill>
          </a:endParaRPr>
        </a:p>
      </dgm:t>
    </dgm:pt>
    <dgm:pt modelId="{F5E4D7D2-6365-426C-B5AC-EECE48DEA727}" type="parTrans" cxnId="{83D840AA-C9A7-42D4-A905-868A2089AD2C}">
      <dgm:prSet/>
      <dgm:spPr/>
      <dgm:t>
        <a:bodyPr/>
        <a:lstStyle/>
        <a:p>
          <a:endParaRPr lang="en-US"/>
        </a:p>
      </dgm:t>
    </dgm:pt>
    <dgm:pt modelId="{D7240CB8-5DB2-44FC-8CD7-DC648675723D}" type="sibTrans" cxnId="{83D840AA-C9A7-42D4-A905-868A2089AD2C}">
      <dgm:prSet/>
      <dgm:spPr/>
      <dgm:t>
        <a:bodyPr/>
        <a:lstStyle/>
        <a:p>
          <a:endParaRPr lang="en-US"/>
        </a:p>
      </dgm:t>
    </dgm:pt>
    <dgm:pt modelId="{4D6CE975-4A5A-48D5-B25C-9AE3C7B9C2C9}">
      <dgm:prSet custT="1"/>
      <dgm:spPr/>
      <dgm:t>
        <a:bodyPr/>
        <a:lstStyle/>
        <a:p>
          <a:pPr rtl="0"/>
          <a:r>
            <a:rPr lang="fr-BE" sz="1100" dirty="0" smtClean="0">
              <a:solidFill>
                <a:schemeClr val="tx1"/>
              </a:solidFill>
            </a:rPr>
            <a:t>New </a:t>
          </a:r>
          <a:r>
            <a:rPr lang="fr-BE" sz="1100" dirty="0" err="1" smtClean="0">
              <a:solidFill>
                <a:schemeClr val="tx1"/>
              </a:solidFill>
            </a:rPr>
            <a:t>standardized</a:t>
          </a:r>
          <a:r>
            <a:rPr lang="fr-BE" sz="1100" dirty="0" smtClean="0">
              <a:solidFill>
                <a:schemeClr val="tx1"/>
              </a:solidFill>
            </a:rPr>
            <a:t> </a:t>
          </a:r>
          <a:r>
            <a:rPr lang="fr-BE" sz="1100" dirty="0" err="1" smtClean="0">
              <a:solidFill>
                <a:schemeClr val="tx1"/>
              </a:solidFill>
            </a:rPr>
            <a:t>discharge</a:t>
          </a:r>
          <a:r>
            <a:rPr lang="fr-BE" sz="1100" dirty="0" smtClean="0">
              <a:solidFill>
                <a:schemeClr val="tx1"/>
              </a:solidFill>
            </a:rPr>
            <a:t>  </a:t>
          </a:r>
          <a:r>
            <a:rPr lang="fr-BE" sz="1100" dirty="0" err="1" smtClean="0">
              <a:solidFill>
                <a:schemeClr val="tx1"/>
              </a:solidFill>
            </a:rPr>
            <a:t>letter</a:t>
          </a:r>
          <a:endParaRPr lang="en-US" sz="1100" dirty="0">
            <a:solidFill>
              <a:schemeClr val="tx1"/>
            </a:solidFill>
          </a:endParaRPr>
        </a:p>
      </dgm:t>
    </dgm:pt>
    <dgm:pt modelId="{04354DA7-3392-4E4F-9708-0DA482762CAA}" type="parTrans" cxnId="{A2B82D5D-B915-4E09-BE95-CE021D710A94}">
      <dgm:prSet/>
      <dgm:spPr/>
      <dgm:t>
        <a:bodyPr/>
        <a:lstStyle/>
        <a:p>
          <a:endParaRPr lang="en-US"/>
        </a:p>
      </dgm:t>
    </dgm:pt>
    <dgm:pt modelId="{A06EC246-871F-4C5A-ACFA-D0A87FB89DBA}" type="sibTrans" cxnId="{A2B82D5D-B915-4E09-BE95-CE021D710A94}">
      <dgm:prSet/>
      <dgm:spPr/>
      <dgm:t>
        <a:bodyPr/>
        <a:lstStyle/>
        <a:p>
          <a:endParaRPr lang="en-US"/>
        </a:p>
      </dgm:t>
    </dgm:pt>
    <dgm:pt modelId="{B62224D7-8CD5-42F6-B896-B580AC732E9B}" type="pres">
      <dgm:prSet presAssocID="{AFA23FAF-201D-4315-BBD6-ACF70A4FF401}" presName="Name0" presStyleCnt="0">
        <dgm:presLayoutVars>
          <dgm:dir/>
          <dgm:resizeHandles val="exact"/>
        </dgm:presLayoutVars>
      </dgm:prSet>
      <dgm:spPr/>
      <dgm:t>
        <a:bodyPr/>
        <a:lstStyle/>
        <a:p>
          <a:endParaRPr lang="en-US"/>
        </a:p>
      </dgm:t>
    </dgm:pt>
    <dgm:pt modelId="{F0FFE5BF-7F2E-4A92-96F8-12419CCAF18E}" type="pres">
      <dgm:prSet presAssocID="{AFA23FAF-201D-4315-BBD6-ACF70A4FF401}" presName="fgShape" presStyleLbl="fgShp" presStyleIdx="0" presStyleCnt="1" custLinFactNeighborX="-431" custLinFactNeighborY="30934"/>
      <dgm:spPr>
        <a:prstGeom prst="rightArrow">
          <a:avLst/>
        </a:prstGeom>
      </dgm:spPr>
    </dgm:pt>
    <dgm:pt modelId="{28738FA1-4239-4F7B-AE02-486135183EBD}" type="pres">
      <dgm:prSet presAssocID="{AFA23FAF-201D-4315-BBD6-ACF70A4FF401}" presName="linComp" presStyleCnt="0"/>
      <dgm:spPr/>
    </dgm:pt>
    <dgm:pt modelId="{2C8E4017-7C77-47E7-A26D-68C8419A1337}" type="pres">
      <dgm:prSet presAssocID="{B919CD07-4755-4AB8-B492-1F23D7C53383}" presName="compNode" presStyleCnt="0"/>
      <dgm:spPr/>
    </dgm:pt>
    <dgm:pt modelId="{CD7D4A01-B3A8-4F30-9A4C-2A35DA6B55F6}" type="pres">
      <dgm:prSet presAssocID="{B919CD07-4755-4AB8-B492-1F23D7C53383}" presName="bkgdShape" presStyleLbl="node1" presStyleIdx="0" presStyleCnt="5"/>
      <dgm:spPr/>
      <dgm:t>
        <a:bodyPr/>
        <a:lstStyle/>
        <a:p>
          <a:endParaRPr lang="en-US"/>
        </a:p>
      </dgm:t>
    </dgm:pt>
    <dgm:pt modelId="{C119187F-3973-42AA-89A8-BAED9461124C}" type="pres">
      <dgm:prSet presAssocID="{B919CD07-4755-4AB8-B492-1F23D7C53383}" presName="nodeTx" presStyleLbl="node1" presStyleIdx="0" presStyleCnt="5">
        <dgm:presLayoutVars>
          <dgm:bulletEnabled val="1"/>
        </dgm:presLayoutVars>
      </dgm:prSet>
      <dgm:spPr/>
      <dgm:t>
        <a:bodyPr/>
        <a:lstStyle/>
        <a:p>
          <a:endParaRPr lang="en-US"/>
        </a:p>
      </dgm:t>
    </dgm:pt>
    <dgm:pt modelId="{F5D9647C-963E-450B-A8CB-B894A44BBC5F}" type="pres">
      <dgm:prSet presAssocID="{B919CD07-4755-4AB8-B492-1F23D7C53383}" presName="invisiNode" presStyleLbl="node1" presStyleIdx="0" presStyleCnt="5"/>
      <dgm:spPr/>
    </dgm:pt>
    <dgm:pt modelId="{EA5E6DB9-ECF9-49C2-88FC-3F528BE00305}" type="pres">
      <dgm:prSet presAssocID="{B919CD07-4755-4AB8-B492-1F23D7C53383}" presName="imagNode" presStyleLbl="fgImgPlace1" presStyleIdx="0" presStyleCnt="5"/>
      <dgm:spPr>
        <a:blipFill rotWithShape="1">
          <a:blip xmlns:r="http://schemas.openxmlformats.org/officeDocument/2006/relationships" r:embed="rId1"/>
          <a:stretch>
            <a:fillRect/>
          </a:stretch>
        </a:blipFill>
      </dgm:spPr>
      <dgm:t>
        <a:bodyPr/>
        <a:lstStyle/>
        <a:p>
          <a:endParaRPr lang="en-US"/>
        </a:p>
      </dgm:t>
    </dgm:pt>
    <dgm:pt modelId="{85CE3B66-68E7-491A-BA6F-D2B8E8B3BA7B}" type="pres">
      <dgm:prSet presAssocID="{155CC15B-A79D-4AB6-A3E4-08297D38E1EE}" presName="sibTrans" presStyleLbl="sibTrans2D1" presStyleIdx="0" presStyleCnt="0"/>
      <dgm:spPr/>
      <dgm:t>
        <a:bodyPr/>
        <a:lstStyle/>
        <a:p>
          <a:endParaRPr lang="en-US"/>
        </a:p>
      </dgm:t>
    </dgm:pt>
    <dgm:pt modelId="{2F01502D-4625-4C75-AD22-F3BD1111CCF5}" type="pres">
      <dgm:prSet presAssocID="{CE1FFDAE-EE43-49FA-A1AC-DA20DC7659C6}" presName="compNode" presStyleCnt="0"/>
      <dgm:spPr/>
    </dgm:pt>
    <dgm:pt modelId="{79C0B563-A462-4453-BB5D-4FBED834B14E}" type="pres">
      <dgm:prSet presAssocID="{CE1FFDAE-EE43-49FA-A1AC-DA20DC7659C6}" presName="bkgdShape" presStyleLbl="node1" presStyleIdx="1" presStyleCnt="5"/>
      <dgm:spPr/>
      <dgm:t>
        <a:bodyPr/>
        <a:lstStyle/>
        <a:p>
          <a:endParaRPr lang="en-US"/>
        </a:p>
      </dgm:t>
    </dgm:pt>
    <dgm:pt modelId="{B408C9F9-B0E0-4F6E-BA89-D761FA500D51}" type="pres">
      <dgm:prSet presAssocID="{CE1FFDAE-EE43-49FA-A1AC-DA20DC7659C6}" presName="nodeTx" presStyleLbl="node1" presStyleIdx="1" presStyleCnt="5">
        <dgm:presLayoutVars>
          <dgm:bulletEnabled val="1"/>
        </dgm:presLayoutVars>
      </dgm:prSet>
      <dgm:spPr/>
      <dgm:t>
        <a:bodyPr/>
        <a:lstStyle/>
        <a:p>
          <a:endParaRPr lang="en-US"/>
        </a:p>
      </dgm:t>
    </dgm:pt>
    <dgm:pt modelId="{2E9D6B1C-FA4A-48DE-91E2-2E348D06225A}" type="pres">
      <dgm:prSet presAssocID="{CE1FFDAE-EE43-49FA-A1AC-DA20DC7659C6}" presName="invisiNode" presStyleLbl="node1" presStyleIdx="1" presStyleCnt="5"/>
      <dgm:spPr/>
    </dgm:pt>
    <dgm:pt modelId="{1C72113A-B18C-4EB4-B95E-FBD05DA8111E}" type="pres">
      <dgm:prSet presAssocID="{CE1FFDAE-EE43-49FA-A1AC-DA20DC7659C6}" presName="imagNode" presStyleLbl="fgImgPlace1" presStyleIdx="1" presStyleCnt="5"/>
      <dgm:spPr>
        <a:blipFill rotWithShape="1">
          <a:blip xmlns:r="http://schemas.openxmlformats.org/officeDocument/2006/relationships" r:embed="rId2"/>
          <a:stretch>
            <a:fillRect/>
          </a:stretch>
        </a:blipFill>
      </dgm:spPr>
      <dgm:t>
        <a:bodyPr/>
        <a:lstStyle/>
        <a:p>
          <a:endParaRPr lang="en-US"/>
        </a:p>
      </dgm:t>
    </dgm:pt>
    <dgm:pt modelId="{2023C418-A0EF-4C9E-BEF5-A0BE52D32BE5}" type="pres">
      <dgm:prSet presAssocID="{2612DD45-96BF-4533-82B6-CA7A2E19A568}" presName="sibTrans" presStyleLbl="sibTrans2D1" presStyleIdx="0" presStyleCnt="0"/>
      <dgm:spPr/>
      <dgm:t>
        <a:bodyPr/>
        <a:lstStyle/>
        <a:p>
          <a:endParaRPr lang="en-US"/>
        </a:p>
      </dgm:t>
    </dgm:pt>
    <dgm:pt modelId="{510D2167-3137-4D4C-B22E-B2558E540AE1}" type="pres">
      <dgm:prSet presAssocID="{12C4B433-FE5C-4F37-989C-48E25FB64BA3}" presName="compNode" presStyleCnt="0"/>
      <dgm:spPr/>
    </dgm:pt>
    <dgm:pt modelId="{7EA0EC01-9737-4835-8DD7-4720B622FD78}" type="pres">
      <dgm:prSet presAssocID="{12C4B433-FE5C-4F37-989C-48E25FB64BA3}" presName="bkgdShape" presStyleLbl="node1" presStyleIdx="2" presStyleCnt="5"/>
      <dgm:spPr/>
      <dgm:t>
        <a:bodyPr/>
        <a:lstStyle/>
        <a:p>
          <a:endParaRPr lang="en-US"/>
        </a:p>
      </dgm:t>
    </dgm:pt>
    <dgm:pt modelId="{9C3CB0E7-1A55-46C3-9E87-3C0F78F1EAB4}" type="pres">
      <dgm:prSet presAssocID="{12C4B433-FE5C-4F37-989C-48E25FB64BA3}" presName="nodeTx" presStyleLbl="node1" presStyleIdx="2" presStyleCnt="5">
        <dgm:presLayoutVars>
          <dgm:bulletEnabled val="1"/>
        </dgm:presLayoutVars>
      </dgm:prSet>
      <dgm:spPr/>
      <dgm:t>
        <a:bodyPr/>
        <a:lstStyle/>
        <a:p>
          <a:endParaRPr lang="en-US"/>
        </a:p>
      </dgm:t>
    </dgm:pt>
    <dgm:pt modelId="{809D3A6A-38C7-44F2-934F-90C9009113B2}" type="pres">
      <dgm:prSet presAssocID="{12C4B433-FE5C-4F37-989C-48E25FB64BA3}" presName="invisiNode" presStyleLbl="node1" presStyleIdx="2" presStyleCnt="5"/>
      <dgm:spPr/>
    </dgm:pt>
    <dgm:pt modelId="{8C122FF1-95F8-4AA0-9B19-872F5924FE36}" type="pres">
      <dgm:prSet presAssocID="{12C4B433-FE5C-4F37-989C-48E25FB64BA3}" presName="imagNode" presStyleLbl="fgImgPlace1" presStyleIdx="2" presStyleCnt="5"/>
      <dgm:spPr>
        <a:blipFill rotWithShape="1">
          <a:blip xmlns:r="http://schemas.openxmlformats.org/officeDocument/2006/relationships" r:embed="rId3"/>
          <a:stretch>
            <a:fillRect/>
          </a:stretch>
        </a:blipFill>
      </dgm:spPr>
      <dgm:t>
        <a:bodyPr/>
        <a:lstStyle/>
        <a:p>
          <a:endParaRPr lang="en-US"/>
        </a:p>
      </dgm:t>
    </dgm:pt>
    <dgm:pt modelId="{A26B59B9-D818-40F6-B56A-D3D676535DBD}" type="pres">
      <dgm:prSet presAssocID="{19565984-AAA8-437C-97EE-942B19FB2B7F}" presName="sibTrans" presStyleLbl="sibTrans2D1" presStyleIdx="0" presStyleCnt="0"/>
      <dgm:spPr/>
      <dgm:t>
        <a:bodyPr/>
        <a:lstStyle/>
        <a:p>
          <a:endParaRPr lang="en-US"/>
        </a:p>
      </dgm:t>
    </dgm:pt>
    <dgm:pt modelId="{0FF6DCE3-B6C7-48C3-92FF-89700D3CDD4B}" type="pres">
      <dgm:prSet presAssocID="{B142BCCB-3813-459A-8327-FB3C5A1D4A65}" presName="compNode" presStyleCnt="0"/>
      <dgm:spPr/>
    </dgm:pt>
    <dgm:pt modelId="{54BD23DE-E52C-4A70-9CA7-DB1BEEAA83F6}" type="pres">
      <dgm:prSet presAssocID="{B142BCCB-3813-459A-8327-FB3C5A1D4A65}" presName="bkgdShape" presStyleLbl="node1" presStyleIdx="3" presStyleCnt="5"/>
      <dgm:spPr/>
      <dgm:t>
        <a:bodyPr/>
        <a:lstStyle/>
        <a:p>
          <a:endParaRPr lang="en-US"/>
        </a:p>
      </dgm:t>
    </dgm:pt>
    <dgm:pt modelId="{AF6BEDF4-C411-4492-8B51-2C515DD53B56}" type="pres">
      <dgm:prSet presAssocID="{B142BCCB-3813-459A-8327-FB3C5A1D4A65}" presName="nodeTx" presStyleLbl="node1" presStyleIdx="3" presStyleCnt="5">
        <dgm:presLayoutVars>
          <dgm:bulletEnabled val="1"/>
        </dgm:presLayoutVars>
      </dgm:prSet>
      <dgm:spPr/>
      <dgm:t>
        <a:bodyPr/>
        <a:lstStyle/>
        <a:p>
          <a:endParaRPr lang="en-US"/>
        </a:p>
      </dgm:t>
    </dgm:pt>
    <dgm:pt modelId="{7FF7790F-9E89-4F72-BFEC-CC86F789CDC7}" type="pres">
      <dgm:prSet presAssocID="{B142BCCB-3813-459A-8327-FB3C5A1D4A65}" presName="invisiNode" presStyleLbl="node1" presStyleIdx="3" presStyleCnt="5"/>
      <dgm:spPr/>
    </dgm:pt>
    <dgm:pt modelId="{20343078-7BEF-4101-B94B-B923BDE3BEFD}" type="pres">
      <dgm:prSet presAssocID="{B142BCCB-3813-459A-8327-FB3C5A1D4A65}" presName="imagNode" presStyleLbl="fgImgPlace1" presStyleIdx="3" presStyleCnt="5"/>
      <dgm:spPr>
        <a:blipFill rotWithShape="1">
          <a:blip xmlns:r="http://schemas.openxmlformats.org/officeDocument/2006/relationships" r:embed="rId4"/>
          <a:stretch>
            <a:fillRect/>
          </a:stretch>
        </a:blipFill>
      </dgm:spPr>
      <dgm:t>
        <a:bodyPr/>
        <a:lstStyle/>
        <a:p>
          <a:endParaRPr lang="en-US"/>
        </a:p>
      </dgm:t>
    </dgm:pt>
    <dgm:pt modelId="{15AA22D0-63CB-4907-9FBE-1DB9842EFC28}" type="pres">
      <dgm:prSet presAssocID="{CF840407-BCDD-4154-B2E0-AF1152FD36D4}" presName="sibTrans" presStyleLbl="sibTrans2D1" presStyleIdx="0" presStyleCnt="0"/>
      <dgm:spPr/>
      <dgm:t>
        <a:bodyPr/>
        <a:lstStyle/>
        <a:p>
          <a:endParaRPr lang="en-US"/>
        </a:p>
      </dgm:t>
    </dgm:pt>
    <dgm:pt modelId="{4F0B7ED8-0A63-4BB0-8AB3-E83C6717BA40}" type="pres">
      <dgm:prSet presAssocID="{B7DD6497-664C-4135-921F-545C26D388CA}" presName="compNode" presStyleCnt="0"/>
      <dgm:spPr/>
    </dgm:pt>
    <dgm:pt modelId="{5DD59949-BF6F-48D0-8515-D5379659B65B}" type="pres">
      <dgm:prSet presAssocID="{B7DD6497-664C-4135-921F-545C26D388CA}" presName="bkgdShape" presStyleLbl="node1" presStyleIdx="4" presStyleCnt="5"/>
      <dgm:spPr/>
      <dgm:t>
        <a:bodyPr/>
        <a:lstStyle/>
        <a:p>
          <a:endParaRPr lang="en-US"/>
        </a:p>
      </dgm:t>
    </dgm:pt>
    <dgm:pt modelId="{1F72F19F-033F-4DAE-82D1-36C5FA09DA3F}" type="pres">
      <dgm:prSet presAssocID="{B7DD6497-664C-4135-921F-545C26D388CA}" presName="nodeTx" presStyleLbl="node1" presStyleIdx="4" presStyleCnt="5">
        <dgm:presLayoutVars>
          <dgm:bulletEnabled val="1"/>
        </dgm:presLayoutVars>
      </dgm:prSet>
      <dgm:spPr/>
      <dgm:t>
        <a:bodyPr/>
        <a:lstStyle/>
        <a:p>
          <a:endParaRPr lang="en-US"/>
        </a:p>
      </dgm:t>
    </dgm:pt>
    <dgm:pt modelId="{B528DEA2-B895-479C-9EB6-AC854EE5C44A}" type="pres">
      <dgm:prSet presAssocID="{B7DD6497-664C-4135-921F-545C26D388CA}" presName="invisiNode" presStyleLbl="node1" presStyleIdx="4" presStyleCnt="5"/>
      <dgm:spPr/>
    </dgm:pt>
    <dgm:pt modelId="{3237EB94-F0E8-460C-A019-3F82CD395FAE}" type="pres">
      <dgm:prSet presAssocID="{B7DD6497-664C-4135-921F-545C26D388CA}" presName="imagNode" presStyleLbl="fgImgPlace1" presStyleIdx="4" presStyleCnt="5"/>
      <dgm:spPr>
        <a:blipFill rotWithShape="1">
          <a:blip xmlns:r="http://schemas.openxmlformats.org/officeDocument/2006/relationships" r:embed="rId5"/>
          <a:stretch>
            <a:fillRect/>
          </a:stretch>
        </a:blipFill>
      </dgm:spPr>
      <dgm:t>
        <a:bodyPr/>
        <a:lstStyle/>
        <a:p>
          <a:endParaRPr lang="en-US"/>
        </a:p>
      </dgm:t>
    </dgm:pt>
  </dgm:ptLst>
  <dgm:cxnLst>
    <dgm:cxn modelId="{39A2535E-E862-461B-A5CB-0838569124A9}" type="presOf" srcId="{4D6CE975-4A5A-48D5-B25C-9AE3C7B9C2C9}" destId="{C119187F-3973-42AA-89A8-BAED9461124C}" srcOrd="1" destOrd="3" presId="urn:microsoft.com/office/officeart/2005/8/layout/hList7"/>
    <dgm:cxn modelId="{6524046E-5D8B-497E-83E4-3EE811BAA2FC}" type="presOf" srcId="{936CEFA4-1409-41B3-AE44-093BA7A61637}" destId="{C119187F-3973-42AA-89A8-BAED9461124C}" srcOrd="1" destOrd="2" presId="urn:microsoft.com/office/officeart/2005/8/layout/hList7"/>
    <dgm:cxn modelId="{5F4F7DA8-245A-4326-8AEE-C6DF3CAA5250}" type="presOf" srcId="{4D6CE975-4A5A-48D5-B25C-9AE3C7B9C2C9}" destId="{CD7D4A01-B3A8-4F30-9A4C-2A35DA6B55F6}" srcOrd="0" destOrd="3" presId="urn:microsoft.com/office/officeart/2005/8/layout/hList7"/>
    <dgm:cxn modelId="{1822BC52-996E-4590-A516-3975427588F0}" srcId="{AFA23FAF-201D-4315-BBD6-ACF70A4FF401}" destId="{CE1FFDAE-EE43-49FA-A1AC-DA20DC7659C6}" srcOrd="1" destOrd="0" parTransId="{D14F55AA-8204-4DF9-A08A-AF2CCA487347}" sibTransId="{2612DD45-96BF-4533-82B6-CA7A2E19A568}"/>
    <dgm:cxn modelId="{8D522C7E-5566-49D4-B126-CD90A3955E7D}" type="presOf" srcId="{CF840407-BCDD-4154-B2E0-AF1152FD36D4}" destId="{15AA22D0-63CB-4907-9FBE-1DB9842EFC28}" srcOrd="0" destOrd="0" presId="urn:microsoft.com/office/officeart/2005/8/layout/hList7"/>
    <dgm:cxn modelId="{6EEC3B25-8716-4B7C-A48E-493E2A5EC0AF}" srcId="{B919CD07-4755-4AB8-B492-1F23D7C53383}" destId="{1C2641DF-F614-46F2-B5EC-D51162C6BA62}" srcOrd="0" destOrd="0" parTransId="{6E6DDF25-75E6-470D-9988-D7DC55436960}" sibTransId="{C3A7E0F3-4BD1-4E33-B67E-C0ABAF2D0C18}"/>
    <dgm:cxn modelId="{F453810F-D472-4043-B3BE-B54ECECE8639}" type="presOf" srcId="{936CEFA4-1409-41B3-AE44-093BA7A61637}" destId="{CD7D4A01-B3A8-4F30-9A4C-2A35DA6B55F6}" srcOrd="0" destOrd="2" presId="urn:microsoft.com/office/officeart/2005/8/layout/hList7"/>
    <dgm:cxn modelId="{83D840AA-C9A7-42D4-A905-868A2089AD2C}" srcId="{AFA23FAF-201D-4315-BBD6-ACF70A4FF401}" destId="{B7DD6497-664C-4135-921F-545C26D388CA}" srcOrd="4" destOrd="0" parTransId="{F5E4D7D2-6365-426C-B5AC-EECE48DEA727}" sibTransId="{D7240CB8-5DB2-44FC-8CD7-DC648675723D}"/>
    <dgm:cxn modelId="{ABA7E15C-656C-4014-8F0D-7F8A31899910}" type="presOf" srcId="{1C2641DF-F614-46F2-B5EC-D51162C6BA62}" destId="{C119187F-3973-42AA-89A8-BAED9461124C}" srcOrd="1" destOrd="1" presId="urn:microsoft.com/office/officeart/2005/8/layout/hList7"/>
    <dgm:cxn modelId="{D4E095AD-5FB9-4DF6-BE31-77E92032B5E3}" type="presOf" srcId="{B142BCCB-3813-459A-8327-FB3C5A1D4A65}" destId="{AF6BEDF4-C411-4492-8B51-2C515DD53B56}" srcOrd="1" destOrd="0" presId="urn:microsoft.com/office/officeart/2005/8/layout/hList7"/>
    <dgm:cxn modelId="{8204E206-9E1C-4CD0-823A-7256D93ECA5F}" type="presOf" srcId="{12C4B433-FE5C-4F37-989C-48E25FB64BA3}" destId="{7EA0EC01-9737-4835-8DD7-4720B622FD78}" srcOrd="0" destOrd="0" presId="urn:microsoft.com/office/officeart/2005/8/layout/hList7"/>
    <dgm:cxn modelId="{3237470B-F0C1-4407-A1DB-F923A507B0F2}" srcId="{AFA23FAF-201D-4315-BBD6-ACF70A4FF401}" destId="{B142BCCB-3813-459A-8327-FB3C5A1D4A65}" srcOrd="3" destOrd="0" parTransId="{5CE5ED54-4009-49F2-9ED9-64C11F74852F}" sibTransId="{CF840407-BCDD-4154-B2E0-AF1152FD36D4}"/>
    <dgm:cxn modelId="{22D9A5B5-0D9A-4404-8109-C24F2A69FD85}" srcId="{AFA23FAF-201D-4315-BBD6-ACF70A4FF401}" destId="{12C4B433-FE5C-4F37-989C-48E25FB64BA3}" srcOrd="2" destOrd="0" parTransId="{CB76016A-D6E6-417A-BD9A-8333ED866DB6}" sibTransId="{19565984-AAA8-437C-97EE-942B19FB2B7F}"/>
    <dgm:cxn modelId="{495CBCD9-585A-4F00-8972-B37AF1E1DFDF}" type="presOf" srcId="{B919CD07-4755-4AB8-B492-1F23D7C53383}" destId="{CD7D4A01-B3A8-4F30-9A4C-2A35DA6B55F6}" srcOrd="0" destOrd="0" presId="urn:microsoft.com/office/officeart/2005/8/layout/hList7"/>
    <dgm:cxn modelId="{5D59C523-940E-40EF-8810-36CC43C24B56}" type="presOf" srcId="{12C4B433-FE5C-4F37-989C-48E25FB64BA3}" destId="{9C3CB0E7-1A55-46C3-9E87-3C0F78F1EAB4}" srcOrd="1" destOrd="0" presId="urn:microsoft.com/office/officeart/2005/8/layout/hList7"/>
    <dgm:cxn modelId="{BCD23A4D-1D88-435A-A8A8-3D29FC1330E5}" srcId="{AFA23FAF-201D-4315-BBD6-ACF70A4FF401}" destId="{B919CD07-4755-4AB8-B492-1F23D7C53383}" srcOrd="0" destOrd="0" parTransId="{A0C74FF0-DEB2-4623-B751-6DED4A827DB7}" sibTransId="{155CC15B-A79D-4AB6-A3E4-08297D38E1EE}"/>
    <dgm:cxn modelId="{A2B82D5D-B915-4E09-BE95-CE021D710A94}" srcId="{B919CD07-4755-4AB8-B492-1F23D7C53383}" destId="{4D6CE975-4A5A-48D5-B25C-9AE3C7B9C2C9}" srcOrd="2" destOrd="0" parTransId="{04354DA7-3392-4E4F-9708-0DA482762CAA}" sibTransId="{A06EC246-871F-4C5A-ACFA-D0A87FB89DBA}"/>
    <dgm:cxn modelId="{2969D842-C707-4F48-9762-171B373F5361}" type="presOf" srcId="{CE1FFDAE-EE43-49FA-A1AC-DA20DC7659C6}" destId="{B408C9F9-B0E0-4F6E-BA89-D761FA500D51}" srcOrd="1" destOrd="0" presId="urn:microsoft.com/office/officeart/2005/8/layout/hList7"/>
    <dgm:cxn modelId="{BBF2F796-75A6-4B41-A287-7198AB7A32F6}" type="presOf" srcId="{B919CD07-4755-4AB8-B492-1F23D7C53383}" destId="{C119187F-3973-42AA-89A8-BAED9461124C}" srcOrd="1" destOrd="0" presId="urn:microsoft.com/office/officeart/2005/8/layout/hList7"/>
    <dgm:cxn modelId="{CCB1E84D-B344-440C-BB4D-40BBD618880E}" type="presOf" srcId="{B7DD6497-664C-4135-921F-545C26D388CA}" destId="{1F72F19F-033F-4DAE-82D1-36C5FA09DA3F}" srcOrd="1" destOrd="0" presId="urn:microsoft.com/office/officeart/2005/8/layout/hList7"/>
    <dgm:cxn modelId="{89794CBD-8DDA-4036-AC31-DB5196112BC2}" srcId="{B919CD07-4755-4AB8-B492-1F23D7C53383}" destId="{936CEFA4-1409-41B3-AE44-093BA7A61637}" srcOrd="1" destOrd="0" parTransId="{53E7FFC0-4717-40F1-A468-D26553ED4CBC}" sibTransId="{EAAEBF85-368D-4D6D-992D-D3C1061E8485}"/>
    <dgm:cxn modelId="{6483A95A-A3A2-4AE5-BF4D-49199410BA23}" type="presOf" srcId="{CE1FFDAE-EE43-49FA-A1AC-DA20DC7659C6}" destId="{79C0B563-A462-4453-BB5D-4FBED834B14E}" srcOrd="0" destOrd="0" presId="urn:microsoft.com/office/officeart/2005/8/layout/hList7"/>
    <dgm:cxn modelId="{33302300-B8EB-471E-A94D-4F944CD0FCDD}" type="presOf" srcId="{155CC15B-A79D-4AB6-A3E4-08297D38E1EE}" destId="{85CE3B66-68E7-491A-BA6F-D2B8E8B3BA7B}" srcOrd="0" destOrd="0" presId="urn:microsoft.com/office/officeart/2005/8/layout/hList7"/>
    <dgm:cxn modelId="{0AF5C85A-AD80-4076-8E89-6245ABA48670}" type="presOf" srcId="{1C2641DF-F614-46F2-B5EC-D51162C6BA62}" destId="{CD7D4A01-B3A8-4F30-9A4C-2A35DA6B55F6}" srcOrd="0" destOrd="1" presId="urn:microsoft.com/office/officeart/2005/8/layout/hList7"/>
    <dgm:cxn modelId="{B805AC10-FB5B-4809-9318-35D496F14AB0}" type="presOf" srcId="{AFA23FAF-201D-4315-BBD6-ACF70A4FF401}" destId="{B62224D7-8CD5-42F6-B896-B580AC732E9B}" srcOrd="0" destOrd="0" presId="urn:microsoft.com/office/officeart/2005/8/layout/hList7"/>
    <dgm:cxn modelId="{5C11D974-5BEE-4100-B80A-38F8FF3393EF}" type="presOf" srcId="{B7DD6497-664C-4135-921F-545C26D388CA}" destId="{5DD59949-BF6F-48D0-8515-D5379659B65B}" srcOrd="0" destOrd="0" presId="urn:microsoft.com/office/officeart/2005/8/layout/hList7"/>
    <dgm:cxn modelId="{69FCFADD-1542-454F-9109-3F3BEC49D0D5}" type="presOf" srcId="{2612DD45-96BF-4533-82B6-CA7A2E19A568}" destId="{2023C418-A0EF-4C9E-BEF5-A0BE52D32BE5}" srcOrd="0" destOrd="0" presId="urn:microsoft.com/office/officeart/2005/8/layout/hList7"/>
    <dgm:cxn modelId="{5AFF62A4-2930-462E-B6A9-93953E718975}" type="presOf" srcId="{19565984-AAA8-437C-97EE-942B19FB2B7F}" destId="{A26B59B9-D818-40F6-B56A-D3D676535DBD}" srcOrd="0" destOrd="0" presId="urn:microsoft.com/office/officeart/2005/8/layout/hList7"/>
    <dgm:cxn modelId="{3126DF14-9A1E-41D4-B5D5-56E335E508B5}" type="presOf" srcId="{B142BCCB-3813-459A-8327-FB3C5A1D4A65}" destId="{54BD23DE-E52C-4A70-9CA7-DB1BEEAA83F6}" srcOrd="0" destOrd="0" presId="urn:microsoft.com/office/officeart/2005/8/layout/hList7"/>
    <dgm:cxn modelId="{6DC520D3-21A8-4929-93D9-B647F6DB5DDF}" type="presParOf" srcId="{B62224D7-8CD5-42F6-B896-B580AC732E9B}" destId="{F0FFE5BF-7F2E-4A92-96F8-12419CCAF18E}" srcOrd="0" destOrd="0" presId="urn:microsoft.com/office/officeart/2005/8/layout/hList7"/>
    <dgm:cxn modelId="{B83368B7-5A4D-497C-983C-2DF52158E467}" type="presParOf" srcId="{B62224D7-8CD5-42F6-B896-B580AC732E9B}" destId="{28738FA1-4239-4F7B-AE02-486135183EBD}" srcOrd="1" destOrd="0" presId="urn:microsoft.com/office/officeart/2005/8/layout/hList7"/>
    <dgm:cxn modelId="{BD4178AA-D5DF-4986-A9AA-7147C2BF7532}" type="presParOf" srcId="{28738FA1-4239-4F7B-AE02-486135183EBD}" destId="{2C8E4017-7C77-47E7-A26D-68C8419A1337}" srcOrd="0" destOrd="0" presId="urn:microsoft.com/office/officeart/2005/8/layout/hList7"/>
    <dgm:cxn modelId="{A012BB39-E9AF-48EC-9AE0-F8691BA54E37}" type="presParOf" srcId="{2C8E4017-7C77-47E7-A26D-68C8419A1337}" destId="{CD7D4A01-B3A8-4F30-9A4C-2A35DA6B55F6}" srcOrd="0" destOrd="0" presId="urn:microsoft.com/office/officeart/2005/8/layout/hList7"/>
    <dgm:cxn modelId="{3AB309FB-E2FF-4AB5-8DB7-947E838BCB1D}" type="presParOf" srcId="{2C8E4017-7C77-47E7-A26D-68C8419A1337}" destId="{C119187F-3973-42AA-89A8-BAED9461124C}" srcOrd="1" destOrd="0" presId="urn:microsoft.com/office/officeart/2005/8/layout/hList7"/>
    <dgm:cxn modelId="{DB9B043E-B961-4EA7-BC9D-8DD5D558064C}" type="presParOf" srcId="{2C8E4017-7C77-47E7-A26D-68C8419A1337}" destId="{F5D9647C-963E-450B-A8CB-B894A44BBC5F}" srcOrd="2" destOrd="0" presId="urn:microsoft.com/office/officeart/2005/8/layout/hList7"/>
    <dgm:cxn modelId="{CE6BFF41-15F3-47D8-83B8-BEE6AF796268}" type="presParOf" srcId="{2C8E4017-7C77-47E7-A26D-68C8419A1337}" destId="{EA5E6DB9-ECF9-49C2-88FC-3F528BE00305}" srcOrd="3" destOrd="0" presId="urn:microsoft.com/office/officeart/2005/8/layout/hList7"/>
    <dgm:cxn modelId="{072F57FF-609A-4971-A4AC-1E0B693397A6}" type="presParOf" srcId="{28738FA1-4239-4F7B-AE02-486135183EBD}" destId="{85CE3B66-68E7-491A-BA6F-D2B8E8B3BA7B}" srcOrd="1" destOrd="0" presId="urn:microsoft.com/office/officeart/2005/8/layout/hList7"/>
    <dgm:cxn modelId="{8F4A90B7-A30B-4ECB-897C-CA8B5D713A55}" type="presParOf" srcId="{28738FA1-4239-4F7B-AE02-486135183EBD}" destId="{2F01502D-4625-4C75-AD22-F3BD1111CCF5}" srcOrd="2" destOrd="0" presId="urn:microsoft.com/office/officeart/2005/8/layout/hList7"/>
    <dgm:cxn modelId="{8EFFFED3-1F0F-45A9-A84F-FABDF4F36AFA}" type="presParOf" srcId="{2F01502D-4625-4C75-AD22-F3BD1111CCF5}" destId="{79C0B563-A462-4453-BB5D-4FBED834B14E}" srcOrd="0" destOrd="0" presId="urn:microsoft.com/office/officeart/2005/8/layout/hList7"/>
    <dgm:cxn modelId="{45FD5473-8E9A-4E4D-A6F2-CF0E20E0D89E}" type="presParOf" srcId="{2F01502D-4625-4C75-AD22-F3BD1111CCF5}" destId="{B408C9F9-B0E0-4F6E-BA89-D761FA500D51}" srcOrd="1" destOrd="0" presId="urn:microsoft.com/office/officeart/2005/8/layout/hList7"/>
    <dgm:cxn modelId="{BBC5763C-E93A-43DC-A138-F4FCFCE9EE0E}" type="presParOf" srcId="{2F01502D-4625-4C75-AD22-F3BD1111CCF5}" destId="{2E9D6B1C-FA4A-48DE-91E2-2E348D06225A}" srcOrd="2" destOrd="0" presId="urn:microsoft.com/office/officeart/2005/8/layout/hList7"/>
    <dgm:cxn modelId="{74155DFC-5B08-41C0-B1FE-83970EEF8CA0}" type="presParOf" srcId="{2F01502D-4625-4C75-AD22-F3BD1111CCF5}" destId="{1C72113A-B18C-4EB4-B95E-FBD05DA8111E}" srcOrd="3" destOrd="0" presId="urn:microsoft.com/office/officeart/2005/8/layout/hList7"/>
    <dgm:cxn modelId="{0522D87C-EBCD-4DE6-9AFC-AD2C8723F1C9}" type="presParOf" srcId="{28738FA1-4239-4F7B-AE02-486135183EBD}" destId="{2023C418-A0EF-4C9E-BEF5-A0BE52D32BE5}" srcOrd="3" destOrd="0" presId="urn:microsoft.com/office/officeart/2005/8/layout/hList7"/>
    <dgm:cxn modelId="{6103D686-7A1A-4A27-83FB-AD4F3C046CED}" type="presParOf" srcId="{28738FA1-4239-4F7B-AE02-486135183EBD}" destId="{510D2167-3137-4D4C-B22E-B2558E540AE1}" srcOrd="4" destOrd="0" presId="urn:microsoft.com/office/officeart/2005/8/layout/hList7"/>
    <dgm:cxn modelId="{D253522D-7FCD-4EB5-A296-EEE3B7469A26}" type="presParOf" srcId="{510D2167-3137-4D4C-B22E-B2558E540AE1}" destId="{7EA0EC01-9737-4835-8DD7-4720B622FD78}" srcOrd="0" destOrd="0" presId="urn:microsoft.com/office/officeart/2005/8/layout/hList7"/>
    <dgm:cxn modelId="{CA79F780-2352-44DA-BCAF-5E9244F60C6D}" type="presParOf" srcId="{510D2167-3137-4D4C-B22E-B2558E540AE1}" destId="{9C3CB0E7-1A55-46C3-9E87-3C0F78F1EAB4}" srcOrd="1" destOrd="0" presId="urn:microsoft.com/office/officeart/2005/8/layout/hList7"/>
    <dgm:cxn modelId="{019552D8-D2AB-48E4-A817-CB837842B193}" type="presParOf" srcId="{510D2167-3137-4D4C-B22E-B2558E540AE1}" destId="{809D3A6A-38C7-44F2-934F-90C9009113B2}" srcOrd="2" destOrd="0" presId="urn:microsoft.com/office/officeart/2005/8/layout/hList7"/>
    <dgm:cxn modelId="{2F3868BB-934B-4BD9-8D99-1932C7ABEB77}" type="presParOf" srcId="{510D2167-3137-4D4C-B22E-B2558E540AE1}" destId="{8C122FF1-95F8-4AA0-9B19-872F5924FE36}" srcOrd="3" destOrd="0" presId="urn:microsoft.com/office/officeart/2005/8/layout/hList7"/>
    <dgm:cxn modelId="{519E62D8-EC48-4C47-9E67-C61882BEEE6E}" type="presParOf" srcId="{28738FA1-4239-4F7B-AE02-486135183EBD}" destId="{A26B59B9-D818-40F6-B56A-D3D676535DBD}" srcOrd="5" destOrd="0" presId="urn:microsoft.com/office/officeart/2005/8/layout/hList7"/>
    <dgm:cxn modelId="{759E1E5A-6C75-4592-B791-D7F53105533B}" type="presParOf" srcId="{28738FA1-4239-4F7B-AE02-486135183EBD}" destId="{0FF6DCE3-B6C7-48C3-92FF-89700D3CDD4B}" srcOrd="6" destOrd="0" presId="urn:microsoft.com/office/officeart/2005/8/layout/hList7"/>
    <dgm:cxn modelId="{2F82EF0F-AE9E-42EB-9E47-B8ECD95C7E40}" type="presParOf" srcId="{0FF6DCE3-B6C7-48C3-92FF-89700D3CDD4B}" destId="{54BD23DE-E52C-4A70-9CA7-DB1BEEAA83F6}" srcOrd="0" destOrd="0" presId="urn:microsoft.com/office/officeart/2005/8/layout/hList7"/>
    <dgm:cxn modelId="{0BCDEBD3-F467-472E-B714-F992FD905B40}" type="presParOf" srcId="{0FF6DCE3-B6C7-48C3-92FF-89700D3CDD4B}" destId="{AF6BEDF4-C411-4492-8B51-2C515DD53B56}" srcOrd="1" destOrd="0" presId="urn:microsoft.com/office/officeart/2005/8/layout/hList7"/>
    <dgm:cxn modelId="{1F2A052D-E42E-421D-A524-60A158AB9FF3}" type="presParOf" srcId="{0FF6DCE3-B6C7-48C3-92FF-89700D3CDD4B}" destId="{7FF7790F-9E89-4F72-BFEC-CC86F789CDC7}" srcOrd="2" destOrd="0" presId="urn:microsoft.com/office/officeart/2005/8/layout/hList7"/>
    <dgm:cxn modelId="{236CBB3C-3EC4-45FD-9320-4D6E6DA90810}" type="presParOf" srcId="{0FF6DCE3-B6C7-48C3-92FF-89700D3CDD4B}" destId="{20343078-7BEF-4101-B94B-B923BDE3BEFD}" srcOrd="3" destOrd="0" presId="urn:microsoft.com/office/officeart/2005/8/layout/hList7"/>
    <dgm:cxn modelId="{937E3253-77E2-4069-A201-BE70833D2641}" type="presParOf" srcId="{28738FA1-4239-4F7B-AE02-486135183EBD}" destId="{15AA22D0-63CB-4907-9FBE-1DB9842EFC28}" srcOrd="7" destOrd="0" presId="urn:microsoft.com/office/officeart/2005/8/layout/hList7"/>
    <dgm:cxn modelId="{4424E32B-1FEF-4774-B69D-10FCF3B2886A}" type="presParOf" srcId="{28738FA1-4239-4F7B-AE02-486135183EBD}" destId="{4F0B7ED8-0A63-4BB0-8AB3-E83C6717BA40}" srcOrd="8" destOrd="0" presId="urn:microsoft.com/office/officeart/2005/8/layout/hList7"/>
    <dgm:cxn modelId="{3BB59ED1-0292-49CC-8F67-05FAF7770581}" type="presParOf" srcId="{4F0B7ED8-0A63-4BB0-8AB3-E83C6717BA40}" destId="{5DD59949-BF6F-48D0-8515-D5379659B65B}" srcOrd="0" destOrd="0" presId="urn:microsoft.com/office/officeart/2005/8/layout/hList7"/>
    <dgm:cxn modelId="{F2973A55-49E8-41BC-9F7A-398E662477F3}" type="presParOf" srcId="{4F0B7ED8-0A63-4BB0-8AB3-E83C6717BA40}" destId="{1F72F19F-033F-4DAE-82D1-36C5FA09DA3F}" srcOrd="1" destOrd="0" presId="urn:microsoft.com/office/officeart/2005/8/layout/hList7"/>
    <dgm:cxn modelId="{E18B86BB-7053-4364-99A0-69B1AD5CB185}" type="presParOf" srcId="{4F0B7ED8-0A63-4BB0-8AB3-E83C6717BA40}" destId="{B528DEA2-B895-479C-9EB6-AC854EE5C44A}" srcOrd="2" destOrd="0" presId="urn:microsoft.com/office/officeart/2005/8/layout/hList7"/>
    <dgm:cxn modelId="{1FF767BA-2950-45B1-999C-723CBD8EB4E5}" type="presParOf" srcId="{4F0B7ED8-0A63-4BB0-8AB3-E83C6717BA40}" destId="{3237EB94-F0E8-460C-A019-3F82CD395FA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8312B-CAC9-431E-B20A-EFCFC095B41B}">
      <dsp:nvSpPr>
        <dsp:cNvPr id="0" name=""/>
        <dsp:cNvSpPr/>
      </dsp:nvSpPr>
      <dsp:spPr>
        <a:xfrm>
          <a:off x="0" y="1122997"/>
          <a:ext cx="7993063" cy="149733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D7C50-E288-46C4-88C0-59378204F233}">
      <dsp:nvSpPr>
        <dsp:cNvPr id="0" name=""/>
        <dsp:cNvSpPr/>
      </dsp:nvSpPr>
      <dsp:spPr>
        <a:xfrm>
          <a:off x="3512" y="0"/>
          <a:ext cx="2318300" cy="149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fr-BE" sz="1600" kern="1200" dirty="0" smtClean="0">
              <a:solidFill>
                <a:schemeClr val="bg1"/>
              </a:solidFill>
            </a:rPr>
            <a:t>2014</a:t>
          </a:r>
          <a:r>
            <a:rPr lang="fr-BE" sz="1600" kern="1200" dirty="0" smtClean="0">
              <a:solidFill>
                <a:schemeClr val="bg1"/>
              </a:solidFill>
            </a:rPr>
            <a:t>: </a:t>
          </a:r>
          <a:r>
            <a:rPr lang="en-US" sz="1600" b="1" i="1" kern="1200" dirty="0" smtClean="0">
              <a:solidFill>
                <a:schemeClr val="bg1"/>
              </a:solidFill>
            </a:rPr>
            <a:t>Consultation reports, discharge letters and surgery protocols, other reports and corresponding data.</a:t>
          </a:r>
          <a:endParaRPr lang="en-US" sz="1600" kern="1200" dirty="0">
            <a:solidFill>
              <a:schemeClr val="bg1"/>
            </a:solidFill>
          </a:endParaRPr>
        </a:p>
      </dsp:txBody>
      <dsp:txXfrm>
        <a:off x="3512" y="0"/>
        <a:ext cx="2318300" cy="1497330"/>
      </dsp:txXfrm>
    </dsp:sp>
    <dsp:sp modelId="{702EAE28-10D2-4421-ADEE-368D99F2526A}">
      <dsp:nvSpPr>
        <dsp:cNvPr id="0" name=""/>
        <dsp:cNvSpPr/>
      </dsp:nvSpPr>
      <dsp:spPr>
        <a:xfrm>
          <a:off x="975496" y="1684496"/>
          <a:ext cx="374332" cy="3743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04BF6-70B3-4A05-84E6-5C769D5DFF87}">
      <dsp:nvSpPr>
        <dsp:cNvPr id="0" name=""/>
        <dsp:cNvSpPr/>
      </dsp:nvSpPr>
      <dsp:spPr>
        <a:xfrm>
          <a:off x="2437728" y="2245995"/>
          <a:ext cx="2318300" cy="149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fr-BE" sz="1600" b="1" i="1" kern="1200" dirty="0" smtClean="0">
              <a:solidFill>
                <a:schemeClr val="bg1"/>
              </a:solidFill>
            </a:rPr>
            <a:t>2015</a:t>
          </a:r>
          <a:r>
            <a:rPr lang="fr-BE" sz="1600" b="1" i="1" kern="1200" dirty="0" smtClean="0">
              <a:solidFill>
                <a:schemeClr val="bg1"/>
              </a:solidFill>
            </a:rPr>
            <a:t>: </a:t>
          </a:r>
          <a:r>
            <a:rPr lang="fr-BE" sz="1600" b="1" i="1" kern="1200" dirty="0" smtClean="0">
              <a:solidFill>
                <a:schemeClr val="bg1"/>
              </a:solidFill>
            </a:rPr>
            <a:t>Imaging </a:t>
          </a:r>
          <a:r>
            <a:rPr lang="fr-BE" sz="1600" b="1" i="1" kern="1200" dirty="0" err="1" smtClean="0">
              <a:solidFill>
                <a:schemeClr val="bg1"/>
              </a:solidFill>
            </a:rPr>
            <a:t>results</a:t>
          </a:r>
          <a:r>
            <a:rPr lang="fr-BE" sz="1600" b="1" i="1" kern="1200" dirty="0" smtClean="0">
              <a:solidFill>
                <a:schemeClr val="bg1"/>
              </a:solidFill>
            </a:rPr>
            <a:t> and reports, implants </a:t>
          </a:r>
          <a:r>
            <a:rPr lang="fr-BE" sz="1600" b="1" i="1" kern="1200" dirty="0" err="1" smtClean="0">
              <a:solidFill>
                <a:schemeClr val="bg1"/>
              </a:solidFill>
            </a:rPr>
            <a:t>placing</a:t>
          </a:r>
          <a:endParaRPr lang="en-US" sz="1600" kern="1200" dirty="0">
            <a:solidFill>
              <a:schemeClr val="bg1"/>
            </a:solidFill>
          </a:endParaRPr>
        </a:p>
      </dsp:txBody>
      <dsp:txXfrm>
        <a:off x="2437728" y="2245995"/>
        <a:ext cx="2318300" cy="1497330"/>
      </dsp:txXfrm>
    </dsp:sp>
    <dsp:sp modelId="{BD5E9665-E2C7-4843-BB65-9C510507C496}">
      <dsp:nvSpPr>
        <dsp:cNvPr id="0" name=""/>
        <dsp:cNvSpPr/>
      </dsp:nvSpPr>
      <dsp:spPr>
        <a:xfrm>
          <a:off x="3409712" y="1684496"/>
          <a:ext cx="374332" cy="3743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67857-010A-4B04-8F7D-8E31F1C6B20C}">
      <dsp:nvSpPr>
        <dsp:cNvPr id="0" name=""/>
        <dsp:cNvSpPr/>
      </dsp:nvSpPr>
      <dsp:spPr>
        <a:xfrm>
          <a:off x="4871943" y="0"/>
          <a:ext cx="2318300" cy="149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fr-BE" sz="1600" b="1" kern="1200" dirty="0" smtClean="0"/>
            <a:t>2016: </a:t>
          </a:r>
          <a:r>
            <a:rPr lang="fr-BE" sz="1600" kern="1200" dirty="0" err="1" smtClean="0">
              <a:solidFill>
                <a:schemeClr val="bg1"/>
              </a:solidFill>
            </a:rPr>
            <a:t>Integration</a:t>
          </a:r>
          <a:r>
            <a:rPr lang="fr-BE" sz="1600" kern="1200" dirty="0" smtClean="0">
              <a:solidFill>
                <a:schemeClr val="bg1"/>
              </a:solidFill>
            </a:rPr>
            <a:t> of data of </a:t>
          </a:r>
          <a:r>
            <a:rPr lang="fr-BE" sz="1600" kern="1200" dirty="0" err="1" smtClean="0">
              <a:solidFill>
                <a:schemeClr val="bg1"/>
              </a:solidFill>
            </a:rPr>
            <a:t>other</a:t>
          </a:r>
          <a:r>
            <a:rPr lang="fr-BE" sz="1600" kern="1200" dirty="0" smtClean="0">
              <a:solidFill>
                <a:schemeClr val="bg1"/>
              </a:solidFill>
            </a:rPr>
            <a:t> institutions</a:t>
          </a:r>
          <a:endParaRPr lang="en-US" sz="1600" kern="1200" dirty="0">
            <a:solidFill>
              <a:schemeClr val="bg1"/>
            </a:solidFill>
          </a:endParaRPr>
        </a:p>
      </dsp:txBody>
      <dsp:txXfrm>
        <a:off x="4871943" y="0"/>
        <a:ext cx="2318300" cy="1497330"/>
      </dsp:txXfrm>
    </dsp:sp>
    <dsp:sp modelId="{205D6E7C-5606-4940-AC99-DE9413A6EDDB}">
      <dsp:nvSpPr>
        <dsp:cNvPr id="0" name=""/>
        <dsp:cNvSpPr/>
      </dsp:nvSpPr>
      <dsp:spPr>
        <a:xfrm>
          <a:off x="5843927" y="1684496"/>
          <a:ext cx="374332" cy="3743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D4A01-B3A8-4F30-9A4C-2A35DA6B55F6}">
      <dsp:nvSpPr>
        <dsp:cNvPr id="0" name=""/>
        <dsp:cNvSpPr/>
      </dsp:nvSpPr>
      <dsp:spPr>
        <a:xfrm>
          <a:off x="0" y="0"/>
          <a:ext cx="1561145" cy="3743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1">
          <a:noAutofit/>
        </a:bodyPr>
        <a:lstStyle/>
        <a:p>
          <a:pPr lvl="0" algn="l" defTabSz="533400" rtl="0">
            <a:lnSpc>
              <a:spcPct val="90000"/>
            </a:lnSpc>
            <a:spcBef>
              <a:spcPct val="0"/>
            </a:spcBef>
            <a:spcAft>
              <a:spcPct val="35000"/>
            </a:spcAft>
          </a:pPr>
          <a:r>
            <a:rPr lang="fr-BE" sz="1200" kern="1200" dirty="0" smtClean="0">
              <a:solidFill>
                <a:schemeClr val="tx1"/>
              </a:solidFill>
            </a:rPr>
            <a:t>End </a:t>
          </a:r>
          <a:r>
            <a:rPr lang="fr-BE" sz="1200" kern="1200" dirty="0" smtClean="0">
              <a:solidFill>
                <a:schemeClr val="tx1"/>
              </a:solidFill>
            </a:rPr>
            <a:t>2014: </a:t>
          </a:r>
          <a:endParaRPr lang="en-US" sz="1200" kern="1200" dirty="0">
            <a:solidFill>
              <a:schemeClr val="tx1"/>
            </a:solidFill>
          </a:endParaRPr>
        </a:p>
        <a:p>
          <a:pPr marL="57150" lvl="1" indent="-57150" algn="l" defTabSz="400050" rtl="0">
            <a:lnSpc>
              <a:spcPct val="90000"/>
            </a:lnSpc>
            <a:spcBef>
              <a:spcPct val="0"/>
            </a:spcBef>
            <a:spcAft>
              <a:spcPct val="15000"/>
            </a:spcAft>
            <a:buChar char="••"/>
          </a:pPr>
          <a:r>
            <a:rPr lang="fr-BE" sz="900" kern="1200" dirty="0" smtClean="0">
              <a:solidFill>
                <a:schemeClr val="tx1"/>
              </a:solidFill>
            </a:rPr>
            <a:t>-</a:t>
          </a:r>
          <a:r>
            <a:rPr lang="fr-BE" sz="1100" kern="1200" dirty="0" err="1" smtClean="0">
              <a:solidFill>
                <a:schemeClr val="tx1"/>
              </a:solidFill>
            </a:rPr>
            <a:t>Mapping</a:t>
          </a:r>
          <a:r>
            <a:rPr lang="fr-BE" sz="1100" kern="1200" dirty="0" smtClean="0">
              <a:solidFill>
                <a:schemeClr val="tx1"/>
              </a:solidFill>
            </a:rPr>
            <a:t> </a:t>
          </a:r>
          <a:r>
            <a:rPr lang="fr-BE" sz="1100" kern="1200" dirty="0" err="1" smtClean="0">
              <a:solidFill>
                <a:schemeClr val="tx1"/>
              </a:solidFill>
            </a:rPr>
            <a:t>rules</a:t>
          </a:r>
          <a:r>
            <a:rPr lang="fr-BE" sz="1100" kern="1200" dirty="0" smtClean="0">
              <a:solidFill>
                <a:schemeClr val="tx1"/>
              </a:solidFill>
            </a:rPr>
            <a:t> to </a:t>
          </a:r>
          <a:r>
            <a:rPr lang="fr-BE" sz="1100" kern="1200" dirty="0" err="1" smtClean="0">
              <a:solidFill>
                <a:schemeClr val="tx1"/>
              </a:solidFill>
            </a:rPr>
            <a:t>normallised</a:t>
          </a:r>
          <a:r>
            <a:rPr lang="fr-BE" sz="1100" kern="1200" dirty="0" smtClean="0">
              <a:solidFill>
                <a:schemeClr val="tx1"/>
              </a:solidFill>
            </a:rPr>
            <a:t> </a:t>
          </a:r>
          <a:r>
            <a:rPr lang="fr-BE" sz="1100" kern="1200" dirty="0" err="1" smtClean="0">
              <a:solidFill>
                <a:schemeClr val="tx1"/>
              </a:solidFill>
            </a:rPr>
            <a:t>clinical</a:t>
          </a:r>
          <a:r>
            <a:rPr lang="fr-BE" sz="1100" kern="1200" dirty="0" smtClean="0">
              <a:solidFill>
                <a:schemeClr val="tx1"/>
              </a:solidFill>
            </a:rPr>
            <a:t> </a:t>
          </a:r>
          <a:r>
            <a:rPr lang="fr-BE" sz="1100" kern="1200" dirty="0" err="1" smtClean="0">
              <a:solidFill>
                <a:schemeClr val="tx1"/>
              </a:solidFill>
            </a:rPr>
            <a:t>language</a:t>
          </a:r>
          <a:r>
            <a:rPr lang="fr-BE" sz="1100" kern="1200" dirty="0" smtClean="0">
              <a:solidFill>
                <a:schemeClr val="tx1"/>
              </a:solidFill>
            </a:rPr>
            <a:t> for all main </a:t>
          </a:r>
          <a:r>
            <a:rPr lang="fr-BE" sz="1100" kern="1200" dirty="0" err="1" smtClean="0">
              <a:solidFill>
                <a:schemeClr val="tx1"/>
              </a:solidFill>
            </a:rPr>
            <a:t>registers</a:t>
          </a:r>
          <a:endParaRPr lang="en-US" sz="1100" kern="1200" dirty="0">
            <a:solidFill>
              <a:schemeClr val="tx1"/>
            </a:solidFill>
          </a:endParaRPr>
        </a:p>
        <a:p>
          <a:pPr marL="57150" lvl="1" indent="-57150" algn="l" defTabSz="488950" rtl="0">
            <a:lnSpc>
              <a:spcPct val="90000"/>
            </a:lnSpc>
            <a:spcBef>
              <a:spcPct val="0"/>
            </a:spcBef>
            <a:spcAft>
              <a:spcPct val="15000"/>
            </a:spcAft>
            <a:buChar char="••"/>
          </a:pPr>
          <a:r>
            <a:rPr lang="fr-BE" sz="1100" kern="1200" dirty="0" smtClean="0">
              <a:solidFill>
                <a:schemeClr val="tx1"/>
              </a:solidFill>
            </a:rPr>
            <a:t>- </a:t>
          </a:r>
          <a:r>
            <a:rPr lang="fr-BE" sz="1100" kern="1200" dirty="0" smtClean="0">
              <a:solidFill>
                <a:schemeClr val="tx1"/>
              </a:solidFill>
            </a:rPr>
            <a:t>Publication of </a:t>
          </a:r>
          <a:r>
            <a:rPr lang="fr-BE" sz="1100" kern="1200" dirty="0" err="1" smtClean="0">
              <a:solidFill>
                <a:schemeClr val="tx1"/>
              </a:solidFill>
            </a:rPr>
            <a:t>functonalities</a:t>
          </a:r>
          <a:r>
            <a:rPr lang="fr-BE" sz="1100" kern="1200" dirty="0" smtClean="0">
              <a:solidFill>
                <a:schemeClr val="tx1"/>
              </a:solidFill>
            </a:rPr>
            <a:t> </a:t>
          </a:r>
          <a:r>
            <a:rPr lang="fr-BE" sz="1100" kern="1200" dirty="0" err="1" smtClean="0">
              <a:solidFill>
                <a:schemeClr val="tx1"/>
              </a:solidFill>
            </a:rPr>
            <a:t>referential</a:t>
          </a:r>
          <a:r>
            <a:rPr lang="fr-BE" sz="1100" kern="1200" dirty="0" smtClean="0">
              <a:solidFill>
                <a:schemeClr val="tx1"/>
              </a:solidFill>
            </a:rPr>
            <a:t> (To </a:t>
          </a:r>
          <a:r>
            <a:rPr lang="fr-BE" sz="1100" kern="1200" dirty="0" err="1" smtClean="0">
              <a:solidFill>
                <a:schemeClr val="tx1"/>
              </a:solidFill>
            </a:rPr>
            <a:t>be</a:t>
          </a:r>
          <a:r>
            <a:rPr lang="fr-BE" sz="1100" kern="1200" dirty="0" smtClean="0">
              <a:solidFill>
                <a:schemeClr val="tx1"/>
              </a:solidFill>
            </a:rPr>
            <a:t> </a:t>
          </a:r>
          <a:r>
            <a:rPr lang="fr-BE" sz="1100" kern="1200" dirty="0" err="1" smtClean="0">
              <a:solidFill>
                <a:schemeClr val="tx1"/>
              </a:solidFill>
            </a:rPr>
            <a:t>implemented</a:t>
          </a:r>
          <a:r>
            <a:rPr lang="fr-BE" sz="1100" kern="1200" dirty="0" smtClean="0">
              <a:solidFill>
                <a:schemeClr val="tx1"/>
              </a:solidFill>
            </a:rPr>
            <a:t> by 2017</a:t>
          </a:r>
          <a:r>
            <a:rPr lang="fr-BE" sz="1100" kern="1200" dirty="0" smtClean="0">
              <a:solidFill>
                <a:schemeClr val="tx1"/>
              </a:solidFill>
            </a:rPr>
            <a:t>)</a:t>
          </a:r>
          <a:endParaRPr lang="en-US" sz="1100" kern="1200" dirty="0">
            <a:solidFill>
              <a:schemeClr val="tx1"/>
            </a:solidFill>
          </a:endParaRPr>
        </a:p>
        <a:p>
          <a:pPr marL="57150" lvl="1" indent="-57150" algn="l" defTabSz="488950" rtl="0">
            <a:lnSpc>
              <a:spcPct val="90000"/>
            </a:lnSpc>
            <a:spcBef>
              <a:spcPct val="0"/>
            </a:spcBef>
            <a:spcAft>
              <a:spcPct val="15000"/>
            </a:spcAft>
            <a:buChar char="••"/>
          </a:pPr>
          <a:r>
            <a:rPr lang="fr-BE" sz="1100" kern="1200" dirty="0" smtClean="0">
              <a:solidFill>
                <a:schemeClr val="tx1"/>
              </a:solidFill>
            </a:rPr>
            <a:t>New </a:t>
          </a:r>
          <a:r>
            <a:rPr lang="fr-BE" sz="1100" kern="1200" dirty="0" err="1" smtClean="0">
              <a:solidFill>
                <a:schemeClr val="tx1"/>
              </a:solidFill>
            </a:rPr>
            <a:t>standardized</a:t>
          </a:r>
          <a:r>
            <a:rPr lang="fr-BE" sz="1100" kern="1200" dirty="0" smtClean="0">
              <a:solidFill>
                <a:schemeClr val="tx1"/>
              </a:solidFill>
            </a:rPr>
            <a:t> </a:t>
          </a:r>
          <a:r>
            <a:rPr lang="fr-BE" sz="1100" kern="1200" dirty="0" err="1" smtClean="0">
              <a:solidFill>
                <a:schemeClr val="tx1"/>
              </a:solidFill>
            </a:rPr>
            <a:t>discharge</a:t>
          </a:r>
          <a:r>
            <a:rPr lang="fr-BE" sz="1100" kern="1200" dirty="0" smtClean="0">
              <a:solidFill>
                <a:schemeClr val="tx1"/>
              </a:solidFill>
            </a:rPr>
            <a:t>  </a:t>
          </a:r>
          <a:r>
            <a:rPr lang="fr-BE" sz="1100" kern="1200" dirty="0" err="1" smtClean="0">
              <a:solidFill>
                <a:schemeClr val="tx1"/>
              </a:solidFill>
            </a:rPr>
            <a:t>letter</a:t>
          </a:r>
          <a:endParaRPr lang="en-US" sz="1100" kern="1200" dirty="0">
            <a:solidFill>
              <a:schemeClr val="tx1"/>
            </a:solidFill>
          </a:endParaRPr>
        </a:p>
      </dsp:txBody>
      <dsp:txXfrm>
        <a:off x="0" y="1497330"/>
        <a:ext cx="1561145" cy="1497330"/>
      </dsp:txXfrm>
    </dsp:sp>
    <dsp:sp modelId="{EA5E6DB9-ECF9-49C2-88FC-3F528BE00305}">
      <dsp:nvSpPr>
        <dsp:cNvPr id="0" name=""/>
        <dsp:cNvSpPr/>
      </dsp:nvSpPr>
      <dsp:spPr>
        <a:xfrm>
          <a:off x="157308" y="224599"/>
          <a:ext cx="1246527" cy="124652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C0B563-A462-4453-BB5D-4FBED834B14E}">
      <dsp:nvSpPr>
        <dsp:cNvPr id="0" name=""/>
        <dsp:cNvSpPr/>
      </dsp:nvSpPr>
      <dsp:spPr>
        <a:xfrm>
          <a:off x="1607979" y="0"/>
          <a:ext cx="1561145" cy="3743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fr-BE" sz="1300" kern="1200" dirty="0" smtClean="0">
              <a:solidFill>
                <a:schemeClr val="tx1"/>
              </a:solidFill>
            </a:rPr>
            <a:t>End 2015: Minimum Content data set (</a:t>
          </a:r>
          <a:r>
            <a:rPr lang="fr-BE" sz="1300" kern="1200" dirty="0" err="1" smtClean="0">
              <a:solidFill>
                <a:schemeClr val="tx1"/>
              </a:solidFill>
            </a:rPr>
            <a:t>implementation</a:t>
          </a:r>
          <a:r>
            <a:rPr lang="fr-BE" sz="1300" kern="1200" dirty="0" smtClean="0">
              <a:solidFill>
                <a:schemeClr val="tx1"/>
              </a:solidFill>
            </a:rPr>
            <a:t> end  </a:t>
          </a:r>
          <a:r>
            <a:rPr lang="fr-BE" sz="1300" kern="1200" dirty="0" smtClean="0">
              <a:solidFill>
                <a:schemeClr val="tx1"/>
              </a:solidFill>
            </a:rPr>
            <a:t>2016)</a:t>
          </a:r>
          <a:endParaRPr lang="en-US" sz="1300" kern="1200" dirty="0">
            <a:solidFill>
              <a:schemeClr val="tx1"/>
            </a:solidFill>
          </a:endParaRPr>
        </a:p>
      </dsp:txBody>
      <dsp:txXfrm>
        <a:off x="1607979" y="1497330"/>
        <a:ext cx="1561145" cy="1497330"/>
      </dsp:txXfrm>
    </dsp:sp>
    <dsp:sp modelId="{1C72113A-B18C-4EB4-B95E-FBD05DA8111E}">
      <dsp:nvSpPr>
        <dsp:cNvPr id="0" name=""/>
        <dsp:cNvSpPr/>
      </dsp:nvSpPr>
      <dsp:spPr>
        <a:xfrm>
          <a:off x="1765288" y="224599"/>
          <a:ext cx="1246527" cy="124652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A0EC01-9737-4835-8DD7-4720B622FD78}">
      <dsp:nvSpPr>
        <dsp:cNvPr id="0" name=""/>
        <dsp:cNvSpPr/>
      </dsp:nvSpPr>
      <dsp:spPr>
        <a:xfrm>
          <a:off x="3215958" y="0"/>
          <a:ext cx="1561145" cy="3743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fr-BE" sz="1300" kern="1200" dirty="0" smtClean="0">
              <a:solidFill>
                <a:schemeClr val="tx1"/>
              </a:solidFill>
            </a:rPr>
            <a:t>End </a:t>
          </a:r>
          <a:r>
            <a:rPr lang="fr-BE" sz="1300" kern="1200" dirty="0" smtClean="0">
              <a:solidFill>
                <a:schemeClr val="tx1"/>
              </a:solidFill>
            </a:rPr>
            <a:t>2016: </a:t>
          </a:r>
        </a:p>
        <a:p>
          <a:pPr lvl="0" algn="ctr" defTabSz="577850" rtl="0">
            <a:lnSpc>
              <a:spcPct val="90000"/>
            </a:lnSpc>
            <a:spcBef>
              <a:spcPct val="0"/>
            </a:spcBef>
            <a:spcAft>
              <a:spcPct val="35000"/>
            </a:spcAft>
          </a:pPr>
          <a:r>
            <a:rPr lang="fr-BE" sz="1300" kern="1200" dirty="0" smtClean="0">
              <a:solidFill>
                <a:schemeClr val="tx1"/>
              </a:solidFill>
            </a:rPr>
            <a:t>- Structure (instauration fin 2017)</a:t>
          </a:r>
        </a:p>
        <a:p>
          <a:pPr lvl="0" algn="ctr" defTabSz="577850" rtl="0">
            <a:lnSpc>
              <a:spcPct val="90000"/>
            </a:lnSpc>
            <a:spcBef>
              <a:spcPct val="0"/>
            </a:spcBef>
            <a:spcAft>
              <a:spcPct val="35000"/>
            </a:spcAft>
          </a:pPr>
          <a:r>
            <a:rPr lang="fr-BE" sz="1300" kern="1200" dirty="0" smtClean="0">
              <a:solidFill>
                <a:schemeClr val="tx1"/>
              </a:solidFill>
            </a:rPr>
            <a:t>- Schéma de médication de sortie</a:t>
          </a:r>
          <a:endParaRPr lang="en-US" sz="1300" kern="1200" dirty="0">
            <a:solidFill>
              <a:schemeClr val="tx1"/>
            </a:solidFill>
          </a:endParaRPr>
        </a:p>
      </dsp:txBody>
      <dsp:txXfrm>
        <a:off x="3215958" y="1497330"/>
        <a:ext cx="1561145" cy="1497330"/>
      </dsp:txXfrm>
    </dsp:sp>
    <dsp:sp modelId="{8C122FF1-95F8-4AA0-9B19-872F5924FE36}">
      <dsp:nvSpPr>
        <dsp:cNvPr id="0" name=""/>
        <dsp:cNvSpPr/>
      </dsp:nvSpPr>
      <dsp:spPr>
        <a:xfrm>
          <a:off x="3373267" y="224599"/>
          <a:ext cx="1246527" cy="124652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D23DE-E52C-4A70-9CA7-DB1BEEAA83F6}">
      <dsp:nvSpPr>
        <dsp:cNvPr id="0" name=""/>
        <dsp:cNvSpPr/>
      </dsp:nvSpPr>
      <dsp:spPr>
        <a:xfrm>
          <a:off x="4823938" y="0"/>
          <a:ext cx="1561145" cy="3743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fr-BE" sz="1300" kern="1200" dirty="0" smtClean="0">
              <a:solidFill>
                <a:schemeClr val="tx1"/>
              </a:solidFill>
            </a:rPr>
            <a:t>2017: </a:t>
          </a:r>
          <a:r>
            <a:rPr lang="fr-BE" sz="1300" kern="1200" dirty="0" smtClean="0">
              <a:solidFill>
                <a:schemeClr val="tx1"/>
              </a:solidFill>
            </a:rPr>
            <a:t>EHR </a:t>
          </a:r>
          <a:r>
            <a:rPr lang="fr-BE" sz="1300" kern="1200" dirty="0" err="1" smtClean="0">
              <a:solidFill>
                <a:schemeClr val="tx1"/>
              </a:solidFill>
            </a:rPr>
            <a:t>partially</a:t>
          </a:r>
          <a:r>
            <a:rPr lang="fr-BE" sz="1300" kern="1200" dirty="0" smtClean="0">
              <a:solidFill>
                <a:schemeClr val="tx1"/>
              </a:solidFill>
            </a:rPr>
            <a:t> </a:t>
          </a:r>
          <a:r>
            <a:rPr lang="fr-BE" sz="1300" kern="1200" dirty="0" err="1" smtClean="0">
              <a:solidFill>
                <a:schemeClr val="tx1"/>
              </a:solidFill>
            </a:rPr>
            <a:t>coded</a:t>
          </a:r>
          <a:endParaRPr lang="en-US" sz="1300" kern="1200" dirty="0">
            <a:solidFill>
              <a:schemeClr val="tx1"/>
            </a:solidFill>
          </a:endParaRPr>
        </a:p>
      </dsp:txBody>
      <dsp:txXfrm>
        <a:off x="4823938" y="1497330"/>
        <a:ext cx="1561145" cy="1497330"/>
      </dsp:txXfrm>
    </dsp:sp>
    <dsp:sp modelId="{20343078-7BEF-4101-B94B-B923BDE3BEFD}">
      <dsp:nvSpPr>
        <dsp:cNvPr id="0" name=""/>
        <dsp:cNvSpPr/>
      </dsp:nvSpPr>
      <dsp:spPr>
        <a:xfrm>
          <a:off x="4981247" y="224599"/>
          <a:ext cx="1246527" cy="124652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59949-BF6F-48D0-8515-D5379659B65B}">
      <dsp:nvSpPr>
        <dsp:cNvPr id="0" name=""/>
        <dsp:cNvSpPr/>
      </dsp:nvSpPr>
      <dsp:spPr>
        <a:xfrm>
          <a:off x="6431917" y="0"/>
          <a:ext cx="1561145" cy="3743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fr-BE" sz="1300" kern="1200" dirty="0" smtClean="0">
              <a:solidFill>
                <a:schemeClr val="tx1"/>
              </a:solidFill>
            </a:rPr>
            <a:t>End </a:t>
          </a:r>
          <a:r>
            <a:rPr lang="fr-BE" sz="1300" kern="1200" dirty="0" smtClean="0">
              <a:solidFill>
                <a:schemeClr val="tx1"/>
              </a:solidFill>
            </a:rPr>
            <a:t>2017: </a:t>
          </a:r>
          <a:r>
            <a:rPr lang="fr-BE" sz="1300" kern="1200" dirty="0" err="1" smtClean="0">
              <a:solidFill>
                <a:schemeClr val="tx1"/>
              </a:solidFill>
            </a:rPr>
            <a:t>Compulsory</a:t>
          </a:r>
          <a:r>
            <a:rPr lang="fr-BE" sz="1300" kern="1200" dirty="0" smtClean="0">
              <a:solidFill>
                <a:schemeClr val="tx1"/>
              </a:solidFill>
            </a:rPr>
            <a:t> system to system communication for </a:t>
          </a:r>
          <a:r>
            <a:rPr lang="fr-BE" sz="1300" kern="1200" dirty="0" err="1" smtClean="0">
              <a:solidFill>
                <a:schemeClr val="tx1"/>
              </a:solidFill>
            </a:rPr>
            <a:t>feeding</a:t>
          </a:r>
          <a:r>
            <a:rPr lang="fr-BE" sz="1300" kern="1200" dirty="0" smtClean="0">
              <a:solidFill>
                <a:schemeClr val="tx1"/>
              </a:solidFill>
            </a:rPr>
            <a:t> </a:t>
          </a:r>
          <a:r>
            <a:rPr lang="fr-BE" sz="1300" kern="1200" dirty="0" err="1" smtClean="0">
              <a:solidFill>
                <a:schemeClr val="tx1"/>
              </a:solidFill>
            </a:rPr>
            <a:t>registers</a:t>
          </a:r>
          <a:endParaRPr lang="en-US" sz="1300" kern="1200" dirty="0">
            <a:solidFill>
              <a:schemeClr val="tx1"/>
            </a:solidFill>
          </a:endParaRPr>
        </a:p>
      </dsp:txBody>
      <dsp:txXfrm>
        <a:off x="6431917" y="1497330"/>
        <a:ext cx="1561145" cy="1497330"/>
      </dsp:txXfrm>
    </dsp:sp>
    <dsp:sp modelId="{3237EB94-F0E8-460C-A019-3F82CD395FAE}">
      <dsp:nvSpPr>
        <dsp:cNvPr id="0" name=""/>
        <dsp:cNvSpPr/>
      </dsp:nvSpPr>
      <dsp:spPr>
        <a:xfrm>
          <a:off x="6589226" y="224599"/>
          <a:ext cx="1246527" cy="1246527"/>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FFE5BF-7F2E-4A92-96F8-12419CCAF18E}">
      <dsp:nvSpPr>
        <dsp:cNvPr id="0" name=""/>
        <dsp:cNvSpPr/>
      </dsp:nvSpPr>
      <dsp:spPr>
        <a:xfrm>
          <a:off x="288028" y="3168354"/>
          <a:ext cx="7353617" cy="561498"/>
        </a:xfrm>
        <a:prstGeom prs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 Id="rId4"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2085659-925F-4892-B664-9FBC2848E05A}" type="slidenum">
              <a:rPr lang="en-US"/>
              <a:pPr/>
              <a:t>‹N°›</a:t>
            </a:fld>
            <a:endParaRPr lang="en-US"/>
          </a:p>
        </p:txBody>
      </p:sp>
    </p:spTree>
    <p:extLst>
      <p:ext uri="{BB962C8B-B14F-4D97-AF65-F5344CB8AC3E}">
        <p14:creationId xmlns:p14="http://schemas.microsoft.com/office/powerpoint/2010/main" val="330244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200">
                <a:solidFill>
                  <a:schemeClr val="tx1"/>
                </a:solidFill>
              </a:defRPr>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200">
                <a:solidFill>
                  <a:schemeClr val="tx1"/>
                </a:solidFill>
              </a:defRPr>
            </a:lvl1pPr>
          </a:lstStyle>
          <a:p>
            <a:endParaRPr lang="en-US"/>
          </a:p>
        </p:txBody>
      </p:sp>
      <p:sp>
        <p:nvSpPr>
          <p:cNvPr id="102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defRPr sz="1200">
                <a:solidFill>
                  <a:schemeClr val="tx1"/>
                </a:solidFill>
              </a:defRPr>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b" anchorCtr="0" compatLnSpc="1">
            <a:prstTxWarp prst="textNoShape">
              <a:avLst/>
            </a:prstTxWarp>
          </a:bodyPr>
          <a:lstStyle>
            <a:lvl1pPr algn="r">
              <a:defRPr sz="1200">
                <a:solidFill>
                  <a:schemeClr val="tx1"/>
                </a:solidFill>
              </a:defRPr>
            </a:lvl1pPr>
          </a:lstStyle>
          <a:p>
            <a:fld id="{B5DC26AE-8A62-45AF-95AB-7E6240B60823}" type="slidenum">
              <a:rPr lang="en-US"/>
              <a:pPr/>
              <a:t>‹N°›</a:t>
            </a:fld>
            <a:endParaRPr lang="en-US"/>
          </a:p>
        </p:txBody>
      </p:sp>
    </p:spTree>
    <p:extLst>
      <p:ext uri="{BB962C8B-B14F-4D97-AF65-F5344CB8AC3E}">
        <p14:creationId xmlns:p14="http://schemas.microsoft.com/office/powerpoint/2010/main" val="339565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6788" eaLnBrk="0" hangingPunct="0">
              <a:defRPr b="1">
                <a:solidFill>
                  <a:schemeClr val="tx1"/>
                </a:solidFill>
                <a:latin typeface="Arial" charset="0"/>
                <a:cs typeface="Arial" charset="0"/>
              </a:defRPr>
            </a:lvl1pPr>
            <a:lvl2pPr marL="742950" indent="-285750" defTabSz="966788" eaLnBrk="0" hangingPunct="0">
              <a:defRPr b="1">
                <a:solidFill>
                  <a:schemeClr val="tx1"/>
                </a:solidFill>
                <a:latin typeface="Arial" charset="0"/>
                <a:cs typeface="Arial" charset="0"/>
              </a:defRPr>
            </a:lvl2pPr>
            <a:lvl3pPr marL="1143000" indent="-228600" defTabSz="966788" eaLnBrk="0" hangingPunct="0">
              <a:defRPr b="1">
                <a:solidFill>
                  <a:schemeClr val="tx1"/>
                </a:solidFill>
                <a:latin typeface="Arial" charset="0"/>
                <a:cs typeface="Arial" charset="0"/>
              </a:defRPr>
            </a:lvl3pPr>
            <a:lvl4pPr marL="1600200" indent="-228600" defTabSz="966788" eaLnBrk="0" hangingPunct="0">
              <a:defRPr b="1">
                <a:solidFill>
                  <a:schemeClr val="tx1"/>
                </a:solidFill>
                <a:latin typeface="Arial" charset="0"/>
                <a:cs typeface="Arial" charset="0"/>
              </a:defRPr>
            </a:lvl4pPr>
            <a:lvl5pPr marL="2057400" indent="-228600" defTabSz="966788" eaLnBrk="0" hangingPunct="0">
              <a:defRPr b="1">
                <a:solidFill>
                  <a:schemeClr val="tx1"/>
                </a:solidFill>
                <a:latin typeface="Arial" charset="0"/>
                <a:cs typeface="Arial" charset="0"/>
              </a:defRPr>
            </a:lvl5pPr>
            <a:lvl6pPr marL="2514600" indent="-228600" defTabSz="966788" eaLnBrk="0" fontAlgn="base" hangingPunct="0">
              <a:spcBef>
                <a:spcPct val="0"/>
              </a:spcBef>
              <a:spcAft>
                <a:spcPct val="0"/>
              </a:spcAft>
              <a:defRPr b="1">
                <a:solidFill>
                  <a:schemeClr val="tx1"/>
                </a:solidFill>
                <a:latin typeface="Arial" charset="0"/>
                <a:cs typeface="Arial" charset="0"/>
              </a:defRPr>
            </a:lvl6pPr>
            <a:lvl7pPr marL="2971800" indent="-228600" defTabSz="966788" eaLnBrk="0" fontAlgn="base" hangingPunct="0">
              <a:spcBef>
                <a:spcPct val="0"/>
              </a:spcBef>
              <a:spcAft>
                <a:spcPct val="0"/>
              </a:spcAft>
              <a:defRPr b="1">
                <a:solidFill>
                  <a:schemeClr val="tx1"/>
                </a:solidFill>
                <a:latin typeface="Arial" charset="0"/>
                <a:cs typeface="Arial" charset="0"/>
              </a:defRPr>
            </a:lvl7pPr>
            <a:lvl8pPr marL="3429000" indent="-228600" defTabSz="966788" eaLnBrk="0" fontAlgn="base" hangingPunct="0">
              <a:spcBef>
                <a:spcPct val="0"/>
              </a:spcBef>
              <a:spcAft>
                <a:spcPct val="0"/>
              </a:spcAft>
              <a:defRPr b="1">
                <a:solidFill>
                  <a:schemeClr val="tx1"/>
                </a:solidFill>
                <a:latin typeface="Arial" charset="0"/>
                <a:cs typeface="Arial" charset="0"/>
              </a:defRPr>
            </a:lvl8pPr>
            <a:lvl9pPr marL="3886200" indent="-228600" defTabSz="966788" eaLnBrk="0" fontAlgn="base" hangingPunct="0">
              <a:spcBef>
                <a:spcPct val="0"/>
              </a:spcBef>
              <a:spcAft>
                <a:spcPct val="0"/>
              </a:spcAft>
              <a:defRPr b="1">
                <a:solidFill>
                  <a:schemeClr val="tx1"/>
                </a:solidFill>
                <a:latin typeface="Arial" charset="0"/>
                <a:cs typeface="Arial" charset="0"/>
              </a:defRPr>
            </a:lvl9pPr>
          </a:lstStyle>
          <a:p>
            <a:pPr eaLnBrk="1" hangingPunct="1"/>
            <a:fld id="{FF859F14-AAA8-429C-BD92-0FC7E8E543A6}" type="slidenum">
              <a:rPr lang="en-US" b="0" smtClean="0"/>
              <a:pPr eaLnBrk="1" hangingPunct="1"/>
              <a:t>8</a:t>
            </a:fld>
            <a:endParaRPr lang="en-US" b="0" smtClean="0"/>
          </a:p>
        </p:txBody>
      </p:sp>
      <p:sp>
        <p:nvSpPr>
          <p:cNvPr id="69635" name="Rectangle 7"/>
          <p:cNvSpPr txBox="1">
            <a:spLocks noGrp="1" noChangeArrowheads="1"/>
          </p:cNvSpPr>
          <p:nvPr/>
        </p:nvSpPr>
        <p:spPr bwMode="auto">
          <a:xfrm>
            <a:off x="3884064" y="8686508"/>
            <a:ext cx="2972335" cy="45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nchor="b"/>
          <a:lstStyle>
            <a:lvl1pPr defTabSz="966788" eaLnBrk="0" hangingPunct="0">
              <a:defRPr b="1">
                <a:solidFill>
                  <a:schemeClr val="tx1"/>
                </a:solidFill>
                <a:latin typeface="Arial" charset="0"/>
                <a:cs typeface="Arial" charset="0"/>
              </a:defRPr>
            </a:lvl1pPr>
            <a:lvl2pPr marL="742950" indent="-285750" defTabSz="966788" eaLnBrk="0" hangingPunct="0">
              <a:defRPr b="1">
                <a:solidFill>
                  <a:schemeClr val="tx1"/>
                </a:solidFill>
                <a:latin typeface="Arial" charset="0"/>
                <a:cs typeface="Arial" charset="0"/>
              </a:defRPr>
            </a:lvl2pPr>
            <a:lvl3pPr marL="1143000" indent="-228600" defTabSz="966788" eaLnBrk="0" hangingPunct="0">
              <a:defRPr b="1">
                <a:solidFill>
                  <a:schemeClr val="tx1"/>
                </a:solidFill>
                <a:latin typeface="Arial" charset="0"/>
                <a:cs typeface="Arial" charset="0"/>
              </a:defRPr>
            </a:lvl3pPr>
            <a:lvl4pPr marL="1600200" indent="-228600" defTabSz="966788" eaLnBrk="0" hangingPunct="0">
              <a:defRPr b="1">
                <a:solidFill>
                  <a:schemeClr val="tx1"/>
                </a:solidFill>
                <a:latin typeface="Arial" charset="0"/>
                <a:cs typeface="Arial" charset="0"/>
              </a:defRPr>
            </a:lvl4pPr>
            <a:lvl5pPr marL="2057400" indent="-228600" defTabSz="966788" eaLnBrk="0" hangingPunct="0">
              <a:defRPr b="1">
                <a:solidFill>
                  <a:schemeClr val="tx1"/>
                </a:solidFill>
                <a:latin typeface="Arial" charset="0"/>
                <a:cs typeface="Arial" charset="0"/>
              </a:defRPr>
            </a:lvl5pPr>
            <a:lvl6pPr marL="2514600" indent="-228600" defTabSz="966788" eaLnBrk="0" fontAlgn="base" hangingPunct="0">
              <a:spcBef>
                <a:spcPct val="0"/>
              </a:spcBef>
              <a:spcAft>
                <a:spcPct val="0"/>
              </a:spcAft>
              <a:defRPr b="1">
                <a:solidFill>
                  <a:schemeClr val="tx1"/>
                </a:solidFill>
                <a:latin typeface="Arial" charset="0"/>
                <a:cs typeface="Arial" charset="0"/>
              </a:defRPr>
            </a:lvl6pPr>
            <a:lvl7pPr marL="2971800" indent="-228600" defTabSz="966788" eaLnBrk="0" fontAlgn="base" hangingPunct="0">
              <a:spcBef>
                <a:spcPct val="0"/>
              </a:spcBef>
              <a:spcAft>
                <a:spcPct val="0"/>
              </a:spcAft>
              <a:defRPr b="1">
                <a:solidFill>
                  <a:schemeClr val="tx1"/>
                </a:solidFill>
                <a:latin typeface="Arial" charset="0"/>
                <a:cs typeface="Arial" charset="0"/>
              </a:defRPr>
            </a:lvl7pPr>
            <a:lvl8pPr marL="3429000" indent="-228600" defTabSz="966788" eaLnBrk="0" fontAlgn="base" hangingPunct="0">
              <a:spcBef>
                <a:spcPct val="0"/>
              </a:spcBef>
              <a:spcAft>
                <a:spcPct val="0"/>
              </a:spcAft>
              <a:defRPr b="1">
                <a:solidFill>
                  <a:schemeClr val="tx1"/>
                </a:solidFill>
                <a:latin typeface="Arial" charset="0"/>
                <a:cs typeface="Arial" charset="0"/>
              </a:defRPr>
            </a:lvl8pPr>
            <a:lvl9pPr marL="3886200" indent="-228600" defTabSz="966788" eaLnBrk="0" fontAlgn="base" hangingPunct="0">
              <a:spcBef>
                <a:spcPct val="0"/>
              </a:spcBef>
              <a:spcAft>
                <a:spcPct val="0"/>
              </a:spcAft>
              <a:defRPr b="1">
                <a:solidFill>
                  <a:schemeClr val="tx1"/>
                </a:solidFill>
                <a:latin typeface="Arial" charset="0"/>
                <a:cs typeface="Arial" charset="0"/>
              </a:defRPr>
            </a:lvl9pPr>
          </a:lstStyle>
          <a:p>
            <a:pPr algn="r" eaLnBrk="1" hangingPunct="1"/>
            <a:fld id="{5D76B6B9-2264-4ED8-ADB4-5B9665C1A0AF}" type="slidenum">
              <a:rPr lang="nl-NL" sz="1300"/>
              <a:pPr algn="r" eaLnBrk="1" hangingPunct="1"/>
              <a:t>8</a:t>
            </a:fld>
            <a:endParaRPr lang="nl-NL" sz="1300"/>
          </a:p>
        </p:txBody>
      </p:sp>
      <p:sp>
        <p:nvSpPr>
          <p:cNvPr id="69636" name="Rectangle 7"/>
          <p:cNvSpPr txBox="1">
            <a:spLocks noGrp="1" noChangeArrowheads="1"/>
          </p:cNvSpPr>
          <p:nvPr/>
        </p:nvSpPr>
        <p:spPr bwMode="auto">
          <a:xfrm>
            <a:off x="3884064" y="8683585"/>
            <a:ext cx="2972335" cy="4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defTabSz="931863" eaLnBrk="0" hangingPunct="0">
              <a:defRPr b="1">
                <a:solidFill>
                  <a:schemeClr val="tx1"/>
                </a:solidFill>
                <a:latin typeface="Arial" charset="0"/>
                <a:cs typeface="Arial" charset="0"/>
              </a:defRPr>
            </a:lvl1pPr>
            <a:lvl2pPr marL="742950" indent="-285750" defTabSz="931863" eaLnBrk="0" hangingPunct="0">
              <a:defRPr b="1">
                <a:solidFill>
                  <a:schemeClr val="tx1"/>
                </a:solidFill>
                <a:latin typeface="Arial" charset="0"/>
                <a:cs typeface="Arial" charset="0"/>
              </a:defRPr>
            </a:lvl2pPr>
            <a:lvl3pPr marL="1143000" indent="-228600" defTabSz="931863" eaLnBrk="0" hangingPunct="0">
              <a:defRPr b="1">
                <a:solidFill>
                  <a:schemeClr val="tx1"/>
                </a:solidFill>
                <a:latin typeface="Arial" charset="0"/>
                <a:cs typeface="Arial" charset="0"/>
              </a:defRPr>
            </a:lvl3pPr>
            <a:lvl4pPr marL="1600200" indent="-228600" defTabSz="931863" eaLnBrk="0" hangingPunct="0">
              <a:defRPr b="1">
                <a:solidFill>
                  <a:schemeClr val="tx1"/>
                </a:solidFill>
                <a:latin typeface="Arial" charset="0"/>
                <a:cs typeface="Arial" charset="0"/>
              </a:defRPr>
            </a:lvl4pPr>
            <a:lvl5pPr marL="2057400" indent="-228600" defTabSz="931863" eaLnBrk="0" hangingPunct="0">
              <a:defRPr b="1">
                <a:solidFill>
                  <a:schemeClr val="tx1"/>
                </a:solidFill>
                <a:latin typeface="Arial" charset="0"/>
                <a:cs typeface="Arial" charset="0"/>
              </a:defRPr>
            </a:lvl5pPr>
            <a:lvl6pPr marL="2514600" indent="-228600" defTabSz="931863" eaLnBrk="0" fontAlgn="base" hangingPunct="0">
              <a:spcBef>
                <a:spcPct val="0"/>
              </a:spcBef>
              <a:spcAft>
                <a:spcPct val="0"/>
              </a:spcAft>
              <a:defRPr b="1">
                <a:solidFill>
                  <a:schemeClr val="tx1"/>
                </a:solidFill>
                <a:latin typeface="Arial" charset="0"/>
                <a:cs typeface="Arial" charset="0"/>
              </a:defRPr>
            </a:lvl6pPr>
            <a:lvl7pPr marL="2971800" indent="-228600" defTabSz="931863" eaLnBrk="0" fontAlgn="base" hangingPunct="0">
              <a:spcBef>
                <a:spcPct val="0"/>
              </a:spcBef>
              <a:spcAft>
                <a:spcPct val="0"/>
              </a:spcAft>
              <a:defRPr b="1">
                <a:solidFill>
                  <a:schemeClr val="tx1"/>
                </a:solidFill>
                <a:latin typeface="Arial" charset="0"/>
                <a:cs typeface="Arial" charset="0"/>
              </a:defRPr>
            </a:lvl7pPr>
            <a:lvl8pPr marL="3429000" indent="-228600" defTabSz="931863" eaLnBrk="0" fontAlgn="base" hangingPunct="0">
              <a:spcBef>
                <a:spcPct val="0"/>
              </a:spcBef>
              <a:spcAft>
                <a:spcPct val="0"/>
              </a:spcAft>
              <a:defRPr b="1">
                <a:solidFill>
                  <a:schemeClr val="tx1"/>
                </a:solidFill>
                <a:latin typeface="Arial" charset="0"/>
                <a:cs typeface="Arial" charset="0"/>
              </a:defRPr>
            </a:lvl8pPr>
            <a:lvl9pPr marL="3886200" indent="-228600" defTabSz="931863" eaLnBrk="0" fontAlgn="base" hangingPunct="0">
              <a:spcBef>
                <a:spcPct val="0"/>
              </a:spcBef>
              <a:spcAft>
                <a:spcPct val="0"/>
              </a:spcAft>
              <a:defRPr b="1">
                <a:solidFill>
                  <a:schemeClr val="tx1"/>
                </a:solidFill>
                <a:latin typeface="Arial" charset="0"/>
                <a:cs typeface="Arial" charset="0"/>
              </a:defRPr>
            </a:lvl9pPr>
          </a:lstStyle>
          <a:p>
            <a:pPr algn="r">
              <a:buSzPct val="100000"/>
            </a:pPr>
            <a:fld id="{DB1B25FF-CD2D-459F-B8DA-E9F77550505C}" type="slidenum">
              <a:rPr lang="nl-NL" sz="1200">
                <a:solidFill>
                  <a:srgbClr val="000000"/>
                </a:solidFill>
                <a:sym typeface="Arial" charset="0"/>
              </a:rPr>
              <a:pPr algn="r">
                <a:buSzPct val="100000"/>
              </a:pPr>
              <a:t>8</a:t>
            </a:fld>
            <a:endParaRPr lang="nl-NL" sz="1200">
              <a:solidFill>
                <a:srgbClr val="000000"/>
              </a:solidFill>
              <a:sym typeface="Arial" charset="0"/>
            </a:endParaRPr>
          </a:p>
        </p:txBody>
      </p:sp>
      <p:sp>
        <p:nvSpPr>
          <p:cNvPr id="69637" name="Rectangle 7"/>
          <p:cNvSpPr txBox="1">
            <a:spLocks noGrp="1" noChangeArrowheads="1"/>
          </p:cNvSpPr>
          <p:nvPr/>
        </p:nvSpPr>
        <p:spPr bwMode="auto">
          <a:xfrm>
            <a:off x="3884064" y="8683585"/>
            <a:ext cx="2972335" cy="458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defTabSz="931863" eaLnBrk="0" hangingPunct="0">
              <a:defRPr b="1">
                <a:solidFill>
                  <a:schemeClr val="tx1"/>
                </a:solidFill>
                <a:latin typeface="Arial" charset="0"/>
                <a:cs typeface="Arial" charset="0"/>
              </a:defRPr>
            </a:lvl1pPr>
            <a:lvl2pPr marL="742950" indent="-285750" defTabSz="931863" eaLnBrk="0" hangingPunct="0">
              <a:defRPr b="1">
                <a:solidFill>
                  <a:schemeClr val="tx1"/>
                </a:solidFill>
                <a:latin typeface="Arial" charset="0"/>
                <a:cs typeface="Arial" charset="0"/>
              </a:defRPr>
            </a:lvl2pPr>
            <a:lvl3pPr marL="1143000" indent="-228600" defTabSz="931863" eaLnBrk="0" hangingPunct="0">
              <a:defRPr b="1">
                <a:solidFill>
                  <a:schemeClr val="tx1"/>
                </a:solidFill>
                <a:latin typeface="Arial" charset="0"/>
                <a:cs typeface="Arial" charset="0"/>
              </a:defRPr>
            </a:lvl3pPr>
            <a:lvl4pPr marL="1600200" indent="-228600" defTabSz="931863" eaLnBrk="0" hangingPunct="0">
              <a:defRPr b="1">
                <a:solidFill>
                  <a:schemeClr val="tx1"/>
                </a:solidFill>
                <a:latin typeface="Arial" charset="0"/>
                <a:cs typeface="Arial" charset="0"/>
              </a:defRPr>
            </a:lvl4pPr>
            <a:lvl5pPr marL="2057400" indent="-228600" defTabSz="931863" eaLnBrk="0" hangingPunct="0">
              <a:defRPr b="1">
                <a:solidFill>
                  <a:schemeClr val="tx1"/>
                </a:solidFill>
                <a:latin typeface="Arial" charset="0"/>
                <a:cs typeface="Arial" charset="0"/>
              </a:defRPr>
            </a:lvl5pPr>
            <a:lvl6pPr marL="2514600" indent="-228600" defTabSz="931863" eaLnBrk="0" fontAlgn="base" hangingPunct="0">
              <a:spcBef>
                <a:spcPct val="0"/>
              </a:spcBef>
              <a:spcAft>
                <a:spcPct val="0"/>
              </a:spcAft>
              <a:defRPr b="1">
                <a:solidFill>
                  <a:schemeClr val="tx1"/>
                </a:solidFill>
                <a:latin typeface="Arial" charset="0"/>
                <a:cs typeface="Arial" charset="0"/>
              </a:defRPr>
            </a:lvl6pPr>
            <a:lvl7pPr marL="2971800" indent="-228600" defTabSz="931863" eaLnBrk="0" fontAlgn="base" hangingPunct="0">
              <a:spcBef>
                <a:spcPct val="0"/>
              </a:spcBef>
              <a:spcAft>
                <a:spcPct val="0"/>
              </a:spcAft>
              <a:defRPr b="1">
                <a:solidFill>
                  <a:schemeClr val="tx1"/>
                </a:solidFill>
                <a:latin typeface="Arial" charset="0"/>
                <a:cs typeface="Arial" charset="0"/>
              </a:defRPr>
            </a:lvl7pPr>
            <a:lvl8pPr marL="3429000" indent="-228600" defTabSz="931863" eaLnBrk="0" fontAlgn="base" hangingPunct="0">
              <a:spcBef>
                <a:spcPct val="0"/>
              </a:spcBef>
              <a:spcAft>
                <a:spcPct val="0"/>
              </a:spcAft>
              <a:defRPr b="1">
                <a:solidFill>
                  <a:schemeClr val="tx1"/>
                </a:solidFill>
                <a:latin typeface="Arial" charset="0"/>
                <a:cs typeface="Arial" charset="0"/>
              </a:defRPr>
            </a:lvl8pPr>
            <a:lvl9pPr marL="3886200" indent="-228600" defTabSz="931863" eaLnBrk="0" fontAlgn="base" hangingPunct="0">
              <a:spcBef>
                <a:spcPct val="0"/>
              </a:spcBef>
              <a:spcAft>
                <a:spcPct val="0"/>
              </a:spcAft>
              <a:defRPr b="1">
                <a:solidFill>
                  <a:schemeClr val="tx1"/>
                </a:solidFill>
                <a:latin typeface="Arial" charset="0"/>
                <a:cs typeface="Arial" charset="0"/>
              </a:defRPr>
            </a:lvl9pPr>
          </a:lstStyle>
          <a:p>
            <a:pPr algn="r">
              <a:buSzPct val="100000"/>
            </a:pPr>
            <a:fld id="{20680481-2313-4E65-A8D4-499B836A8614}" type="slidenum">
              <a:rPr lang="nl-NL" sz="1200">
                <a:solidFill>
                  <a:srgbClr val="000000"/>
                </a:solidFill>
                <a:sym typeface="Arial" charset="0"/>
              </a:rPr>
              <a:pPr algn="r">
                <a:buSzPct val="100000"/>
              </a:pPr>
              <a:t>8</a:t>
            </a:fld>
            <a:endParaRPr lang="nl-NL" sz="1200">
              <a:solidFill>
                <a:srgbClr val="000000"/>
              </a:solidFill>
              <a:sym typeface="Arial" charset="0"/>
            </a:endParaRPr>
          </a:p>
        </p:txBody>
      </p:sp>
      <p:sp>
        <p:nvSpPr>
          <p:cNvPr id="69638" name="Rectangle 2"/>
          <p:cNvSpPr>
            <a:spLocks noGrp="1" noRot="1" noChangeAspect="1" noChangeArrowheads="1" noTextEdit="1"/>
          </p:cNvSpPr>
          <p:nvPr>
            <p:ph type="sldImg"/>
          </p:nvPr>
        </p:nvSpPr>
        <p:spPr>
          <a:xfrm>
            <a:off x="1144588" y="687388"/>
            <a:ext cx="4572000" cy="3429000"/>
          </a:xfrm>
          <a:ln/>
        </p:spPr>
      </p:sp>
      <p:sp>
        <p:nvSpPr>
          <p:cNvPr id="69639" name="Rectangle 3"/>
          <p:cNvSpPr>
            <a:spLocks noGrp="1" noChangeArrowheads="1"/>
          </p:cNvSpPr>
          <p:nvPr>
            <p:ph type="body" idx="1"/>
          </p:nvPr>
        </p:nvSpPr>
        <p:spPr>
          <a:xfrm>
            <a:off x="687404" y="4345447"/>
            <a:ext cx="5483195" cy="4111584"/>
          </a:xfrm>
          <a:noFill/>
        </p:spPr>
        <p:txBody>
          <a:bodyPr lIns="93169" tIns="46585" rIns="93169" bIns="46585"/>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p:spPr>
        <p:txBody>
          <a:bodyPr/>
          <a:lstStyle/>
          <a:p>
            <a:endParaRPr lang="en-US" smtClean="0"/>
          </a:p>
        </p:txBody>
      </p:sp>
      <p:sp>
        <p:nvSpPr>
          <p:cNvPr id="70660" name="Espace réservé du numéro de diapositive 3"/>
          <p:cNvSpPr>
            <a:spLocks noGrp="1"/>
          </p:cNvSpPr>
          <p:nvPr>
            <p:ph type="sldNum" sz="quarter" idx="5"/>
          </p:nvPr>
        </p:nvSpPr>
        <p:spPr>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904271E3-16E1-4E2A-A4C3-484271C1951F}" type="slidenum">
              <a:rPr lang="en-US" b="0" smtClean="0"/>
              <a:pPr eaLnBrk="1" hangingPunct="1"/>
              <a:t>26</a:t>
            </a:fld>
            <a:endParaRPr lang="en-US" b="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218" name="Rectangle 2"/>
          <p:cNvSpPr>
            <a:spLocks noGrp="1" noChangeArrowheads="1"/>
          </p:cNvSpPr>
          <p:nvPr>
            <p:ph type="ctrTitle" sz="quarter"/>
          </p:nvPr>
        </p:nvSpPr>
        <p:spPr>
          <a:xfrm>
            <a:off x="2362200" y="1227138"/>
            <a:ext cx="6781800" cy="1601787"/>
          </a:xfrm>
        </p:spPr>
        <p:txBody>
          <a:bodyPr bIns="91440"/>
          <a:lstStyle>
            <a:lvl1pPr>
              <a:defRPr sz="4800">
                <a:solidFill>
                  <a:srgbClr val="FFFFCC"/>
                </a:solidFill>
              </a:defRPr>
            </a:lvl1pPr>
          </a:lstStyle>
          <a:p>
            <a:pPr lvl="0"/>
            <a:r>
              <a:rPr lang="en-US" noProof="0" smtClean="0"/>
              <a:t>Click to edit Master title style</a:t>
            </a:r>
          </a:p>
        </p:txBody>
      </p:sp>
      <p:sp>
        <p:nvSpPr>
          <p:cNvPr id="9219" name="Rectangle 3"/>
          <p:cNvSpPr>
            <a:spLocks noGrp="1" noChangeArrowheads="1"/>
          </p:cNvSpPr>
          <p:nvPr>
            <p:ph type="subTitle" sz="quarter" idx="1"/>
          </p:nvPr>
        </p:nvSpPr>
        <p:spPr>
          <a:xfrm>
            <a:off x="2895600" y="3276600"/>
            <a:ext cx="5410200" cy="396875"/>
          </a:xfrm>
        </p:spPr>
        <p:txBody>
          <a:bodyPr>
            <a:spAutoFit/>
          </a:bodyPr>
          <a:lstStyle>
            <a:lvl1pPr marL="0" indent="0">
              <a:buFontTx/>
              <a:buNone/>
              <a:defRPr sz="2000"/>
            </a:lvl1pPr>
          </a:lstStyle>
          <a:p>
            <a:pPr lvl="0"/>
            <a:r>
              <a:rPr lang="en-US" noProof="0" smtClean="0"/>
              <a:t>Click to edit Master subtitle style</a:t>
            </a:r>
          </a:p>
        </p:txBody>
      </p:sp>
      <p:sp>
        <p:nvSpPr>
          <p:cNvPr id="9220" name="Rectangle 4"/>
          <p:cNvSpPr>
            <a:spLocks noGrp="1" noChangeArrowheads="1"/>
          </p:cNvSpPr>
          <p:nvPr>
            <p:ph type="dt" sz="quarter" idx="2"/>
          </p:nvPr>
        </p:nvSpPr>
        <p:spPr bwMode="auto">
          <a:xfrm>
            <a:off x="6858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a:solidFill>
                  <a:schemeClr val="tx1"/>
                </a:solidFill>
                <a:latin typeface="Arial" charset="0"/>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359125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48500" y="304800"/>
            <a:ext cx="2095500" cy="5791200"/>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762000" y="304800"/>
            <a:ext cx="6134100" cy="5791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164682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03508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87850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2057400" y="2057400"/>
            <a:ext cx="3086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295900" y="2057400"/>
            <a:ext cx="30861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90335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60522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47140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09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60564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61751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bwMode="auto">
          <a:xfrm>
            <a:off x="762000" y="304800"/>
            <a:ext cx="8382000" cy="701675"/>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274320" bIns="46038" numCol="1" anchor="ctr" anchorCtr="0" compatLnSpc="1">
            <a:prstTxWarp prst="textNoShape">
              <a:avLst/>
            </a:prstTxWarp>
            <a:spAutoFit/>
          </a:bodyPr>
          <a:lstStyle/>
          <a:p>
            <a:pPr lvl="0"/>
            <a:r>
              <a:rPr lang="en-US" smtClean="0"/>
              <a:t>Click to edit Master title style</a:t>
            </a:r>
          </a:p>
        </p:txBody>
      </p:sp>
      <p:sp>
        <p:nvSpPr>
          <p:cNvPr id="8195" name="Rectangle 1027"/>
          <p:cNvSpPr>
            <a:spLocks noGrp="1" noChangeArrowheads="1"/>
          </p:cNvSpPr>
          <p:nvPr>
            <p:ph type="body" idx="1"/>
          </p:nvPr>
        </p:nvSpPr>
        <p:spPr bwMode="auto">
          <a:xfrm>
            <a:off x="2057400" y="2057400"/>
            <a:ext cx="6324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000" i="1">
          <a:solidFill>
            <a:srgbClr val="FFFF99"/>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i="1">
          <a:solidFill>
            <a:srgbClr val="FFFF99"/>
          </a:solidFill>
          <a:effectLst>
            <a:outerShdw blurRad="38100" dist="38100" dir="2700000" algn="tl">
              <a:srgbClr val="000000"/>
            </a:outerShdw>
          </a:effectLst>
          <a:latin typeface="Times New Roman" charset="0"/>
        </a:defRPr>
      </a:lvl2pPr>
      <a:lvl3pPr algn="l" rtl="0" eaLnBrk="0" fontAlgn="base" hangingPunct="0">
        <a:spcBef>
          <a:spcPct val="0"/>
        </a:spcBef>
        <a:spcAft>
          <a:spcPct val="0"/>
        </a:spcAft>
        <a:defRPr sz="4000" i="1">
          <a:solidFill>
            <a:srgbClr val="FFFF99"/>
          </a:solidFill>
          <a:effectLst>
            <a:outerShdw blurRad="38100" dist="38100" dir="2700000" algn="tl">
              <a:srgbClr val="000000"/>
            </a:outerShdw>
          </a:effectLst>
          <a:latin typeface="Times New Roman" charset="0"/>
        </a:defRPr>
      </a:lvl3pPr>
      <a:lvl4pPr algn="l" rtl="0" eaLnBrk="0" fontAlgn="base" hangingPunct="0">
        <a:spcBef>
          <a:spcPct val="0"/>
        </a:spcBef>
        <a:spcAft>
          <a:spcPct val="0"/>
        </a:spcAft>
        <a:defRPr sz="4000" i="1">
          <a:solidFill>
            <a:srgbClr val="FFFF99"/>
          </a:solidFill>
          <a:effectLst>
            <a:outerShdw blurRad="38100" dist="38100" dir="2700000" algn="tl">
              <a:srgbClr val="000000"/>
            </a:outerShdw>
          </a:effectLst>
          <a:latin typeface="Times New Roman" charset="0"/>
        </a:defRPr>
      </a:lvl4pPr>
      <a:lvl5pPr algn="l" rtl="0" eaLnBrk="0" fontAlgn="base" hangingPunct="0">
        <a:spcBef>
          <a:spcPct val="0"/>
        </a:spcBef>
        <a:spcAft>
          <a:spcPct val="0"/>
        </a:spcAft>
        <a:defRPr sz="4000" i="1">
          <a:solidFill>
            <a:srgbClr val="FFFF99"/>
          </a:solidFill>
          <a:effectLst>
            <a:outerShdw blurRad="38100" dist="38100" dir="2700000" algn="tl">
              <a:srgbClr val="000000"/>
            </a:outerShdw>
          </a:effectLst>
          <a:latin typeface="Times New Roman" charset="0"/>
        </a:defRPr>
      </a:lvl5pPr>
      <a:lvl6pPr marL="457200" algn="l" rtl="0" eaLnBrk="0" fontAlgn="base" hangingPunct="0">
        <a:spcBef>
          <a:spcPct val="0"/>
        </a:spcBef>
        <a:spcAft>
          <a:spcPct val="0"/>
        </a:spcAft>
        <a:defRPr sz="4000" i="1">
          <a:solidFill>
            <a:srgbClr val="FFFF99"/>
          </a:solidFill>
          <a:effectLst>
            <a:outerShdw blurRad="38100" dist="38100" dir="2700000" algn="tl">
              <a:srgbClr val="000000"/>
            </a:outerShdw>
          </a:effectLst>
          <a:latin typeface="Times New Roman" charset="0"/>
        </a:defRPr>
      </a:lvl6pPr>
      <a:lvl7pPr marL="914400" algn="l" rtl="0" eaLnBrk="0" fontAlgn="base" hangingPunct="0">
        <a:spcBef>
          <a:spcPct val="0"/>
        </a:spcBef>
        <a:spcAft>
          <a:spcPct val="0"/>
        </a:spcAft>
        <a:defRPr sz="4000" i="1">
          <a:solidFill>
            <a:srgbClr val="FFFF99"/>
          </a:solidFill>
          <a:effectLst>
            <a:outerShdw blurRad="38100" dist="38100" dir="2700000" algn="tl">
              <a:srgbClr val="000000"/>
            </a:outerShdw>
          </a:effectLst>
          <a:latin typeface="Times New Roman" charset="0"/>
        </a:defRPr>
      </a:lvl7pPr>
      <a:lvl8pPr marL="1371600" algn="l" rtl="0" eaLnBrk="0" fontAlgn="base" hangingPunct="0">
        <a:spcBef>
          <a:spcPct val="0"/>
        </a:spcBef>
        <a:spcAft>
          <a:spcPct val="0"/>
        </a:spcAft>
        <a:defRPr sz="4000" i="1">
          <a:solidFill>
            <a:srgbClr val="FFFF99"/>
          </a:solidFill>
          <a:effectLst>
            <a:outerShdw blurRad="38100" dist="38100" dir="2700000" algn="tl">
              <a:srgbClr val="000000"/>
            </a:outerShdw>
          </a:effectLst>
          <a:latin typeface="Times New Roman" charset="0"/>
        </a:defRPr>
      </a:lvl8pPr>
      <a:lvl9pPr marL="1828800" algn="l" rtl="0" eaLnBrk="0" fontAlgn="base" hangingPunct="0">
        <a:spcBef>
          <a:spcPct val="0"/>
        </a:spcBef>
        <a:spcAft>
          <a:spcPct val="0"/>
        </a:spcAft>
        <a:defRPr sz="4000" i="1">
          <a:solidFill>
            <a:srgbClr val="FFFF99"/>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rgbClr val="A50021"/>
        </a:buClr>
        <a:buChar char="•"/>
        <a:defRPr sz="2400">
          <a:solidFill>
            <a:srgbClr val="003366"/>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000">
          <a:solidFill>
            <a:srgbClr val="003366"/>
          </a:solidFill>
          <a:latin typeface="+mn-lt"/>
        </a:defRPr>
      </a:lvl2pPr>
      <a:lvl3pPr marL="1143000" indent="-228600" algn="l" rtl="0" eaLnBrk="0" fontAlgn="base" hangingPunct="0">
        <a:spcBef>
          <a:spcPct val="20000"/>
        </a:spcBef>
        <a:spcAft>
          <a:spcPct val="0"/>
        </a:spcAft>
        <a:buClr>
          <a:srgbClr val="A50021"/>
        </a:buClr>
        <a:buChar char="•"/>
        <a:defRPr>
          <a:solidFill>
            <a:srgbClr val="003366"/>
          </a:solidFill>
          <a:latin typeface="+mn-lt"/>
        </a:defRPr>
      </a:lvl3pPr>
      <a:lvl4pPr marL="1600200" indent="-228600" algn="l" rtl="0" eaLnBrk="0" fontAlgn="base" hangingPunct="0">
        <a:spcBef>
          <a:spcPct val="20000"/>
        </a:spcBef>
        <a:spcAft>
          <a:spcPct val="0"/>
        </a:spcAft>
        <a:buClr>
          <a:srgbClr val="A50021"/>
        </a:buClr>
        <a:buChar char="–"/>
        <a:defRPr sz="1600">
          <a:solidFill>
            <a:srgbClr val="003366"/>
          </a:solidFill>
          <a:latin typeface="+mn-lt"/>
        </a:defRPr>
      </a:lvl4pPr>
      <a:lvl5pPr marL="2057400" indent="-228600" algn="l" rtl="0" eaLnBrk="0" fontAlgn="base" hangingPunct="0">
        <a:spcBef>
          <a:spcPct val="20000"/>
        </a:spcBef>
        <a:spcAft>
          <a:spcPct val="0"/>
        </a:spcAft>
        <a:buClr>
          <a:srgbClr val="A50021"/>
        </a:buClr>
        <a:buChar char="•"/>
        <a:defRPr sz="1600">
          <a:solidFill>
            <a:srgbClr val="003366"/>
          </a:solidFill>
          <a:latin typeface="+mn-lt"/>
        </a:defRPr>
      </a:lvl5pPr>
      <a:lvl6pPr marL="2514600" indent="-228600" algn="l" rtl="0" eaLnBrk="0" fontAlgn="base" hangingPunct="0">
        <a:spcBef>
          <a:spcPct val="20000"/>
        </a:spcBef>
        <a:spcAft>
          <a:spcPct val="0"/>
        </a:spcAft>
        <a:buClr>
          <a:srgbClr val="A50021"/>
        </a:buClr>
        <a:buChar char="•"/>
        <a:defRPr sz="1600">
          <a:solidFill>
            <a:srgbClr val="003366"/>
          </a:solidFill>
          <a:latin typeface="+mn-lt"/>
        </a:defRPr>
      </a:lvl6pPr>
      <a:lvl7pPr marL="2971800" indent="-228600" algn="l" rtl="0" eaLnBrk="0" fontAlgn="base" hangingPunct="0">
        <a:spcBef>
          <a:spcPct val="20000"/>
        </a:spcBef>
        <a:spcAft>
          <a:spcPct val="0"/>
        </a:spcAft>
        <a:buClr>
          <a:srgbClr val="A50021"/>
        </a:buClr>
        <a:buChar char="•"/>
        <a:defRPr sz="1600">
          <a:solidFill>
            <a:srgbClr val="003366"/>
          </a:solidFill>
          <a:latin typeface="+mn-lt"/>
        </a:defRPr>
      </a:lvl7pPr>
      <a:lvl8pPr marL="3429000" indent="-228600" algn="l" rtl="0" eaLnBrk="0" fontAlgn="base" hangingPunct="0">
        <a:spcBef>
          <a:spcPct val="20000"/>
        </a:spcBef>
        <a:spcAft>
          <a:spcPct val="0"/>
        </a:spcAft>
        <a:buClr>
          <a:srgbClr val="A50021"/>
        </a:buClr>
        <a:buChar char="•"/>
        <a:defRPr sz="1600">
          <a:solidFill>
            <a:srgbClr val="003366"/>
          </a:solidFill>
          <a:latin typeface="+mn-lt"/>
        </a:defRPr>
      </a:lvl8pPr>
      <a:lvl9pPr marL="3886200" indent="-228600" algn="l" rtl="0" eaLnBrk="0" fontAlgn="base" hangingPunct="0">
        <a:spcBef>
          <a:spcPct val="20000"/>
        </a:spcBef>
        <a:spcAft>
          <a:spcPct val="0"/>
        </a:spcAft>
        <a:buClr>
          <a:srgbClr val="A50021"/>
        </a:buClr>
        <a:buChar char="•"/>
        <a:defRPr sz="16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ehealth.fgov.be/fr/enregistrement-des-logiciels-medicau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oleObject" Target="../embeddings/oleObject3.bin"/><Relationship Id="rId18" Type="http://schemas.openxmlformats.org/officeDocument/2006/relationships/image" Target="../media/image49.jpeg"/><Relationship Id="rId3" Type="http://schemas.openxmlformats.org/officeDocument/2006/relationships/image" Target="../media/image47.png"/><Relationship Id="rId7" Type="http://schemas.openxmlformats.org/officeDocument/2006/relationships/image" Target="../media/image10.jpeg"/><Relationship Id="rId12" Type="http://schemas.openxmlformats.org/officeDocument/2006/relationships/image" Target="../media/image44.emf"/><Relationship Id="rId17" Type="http://schemas.openxmlformats.org/officeDocument/2006/relationships/hyperlink" Target="http://www.rijexamen.org/uploads/Extra%20beelden/D5.jpg" TargetMode="External"/><Relationship Id="rId2" Type="http://schemas.openxmlformats.org/officeDocument/2006/relationships/slideLayout" Target="../slideLayouts/slideLayout7.xml"/><Relationship Id="rId16" Type="http://schemas.openxmlformats.org/officeDocument/2006/relationships/image" Target="../media/image46.emf"/><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oleObject" Target="../embeddings/oleObject2.bin"/><Relationship Id="rId5" Type="http://schemas.openxmlformats.org/officeDocument/2006/relationships/image" Target="../media/image13.png"/><Relationship Id="rId15" Type="http://schemas.openxmlformats.org/officeDocument/2006/relationships/oleObject" Target="../embeddings/oleObject4.bin"/><Relationship Id="rId10" Type="http://schemas.openxmlformats.org/officeDocument/2006/relationships/image" Target="../media/image43.emf"/><Relationship Id="rId4" Type="http://schemas.openxmlformats.org/officeDocument/2006/relationships/image" Target="../media/image14.jpeg"/><Relationship Id="rId9" Type="http://schemas.openxmlformats.org/officeDocument/2006/relationships/oleObject" Target="../embeddings/oleObject1.bin"/><Relationship Id="rId14" Type="http://schemas.openxmlformats.org/officeDocument/2006/relationships/image" Target="../media/image45.emf"/></Relationships>
</file>

<file path=ppt/slides/_rels/slide3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jpeg"/><Relationship Id="rId7"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48.png"/><Relationship Id="rId9" Type="http://schemas.openxmlformats.org/officeDocument/2006/relationships/image" Target="../media/image5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762000" y="24990"/>
            <a:ext cx="8382000" cy="1200971"/>
          </a:xfrm>
        </p:spPr>
        <p:txBody>
          <a:bodyPr/>
          <a:lstStyle/>
          <a:p>
            <a:pPr algn="ctr"/>
            <a:r>
              <a:rPr lang="nl-BE" sz="3600" i="0" dirty="0" smtClean="0">
                <a:effectLst/>
                <a:latin typeface="Arial" charset="0"/>
              </a:rPr>
              <a:t>Benelux </a:t>
            </a:r>
            <a:r>
              <a:rPr lang="nl-BE" sz="3600" i="0" dirty="0" err="1" smtClean="0">
                <a:effectLst/>
                <a:latin typeface="Arial" charset="0"/>
              </a:rPr>
              <a:t>Ehealth</a:t>
            </a:r>
            <a:r>
              <a:rPr lang="nl-BE" sz="3600" i="0" dirty="0" smtClean="0">
                <a:effectLst/>
                <a:latin typeface="Arial" charset="0"/>
              </a:rPr>
              <a:t> </a:t>
            </a:r>
            <a:r>
              <a:rPr lang="nl-BE" sz="3600" i="0" dirty="0" err="1" smtClean="0">
                <a:effectLst/>
                <a:latin typeface="Arial" charset="0"/>
              </a:rPr>
              <a:t>Interoperability</a:t>
            </a:r>
            <a:r>
              <a:rPr lang="nl-BE" sz="3600" i="0" dirty="0" smtClean="0">
                <a:effectLst/>
                <a:latin typeface="Arial" charset="0"/>
              </a:rPr>
              <a:t> - </a:t>
            </a:r>
            <a:r>
              <a:rPr lang="nl-BE" sz="3600" i="0" dirty="0" err="1">
                <a:effectLst/>
                <a:latin typeface="Arial" charset="0"/>
              </a:rPr>
              <a:t>S</a:t>
            </a:r>
            <a:r>
              <a:rPr lang="nl-BE" sz="3600" i="0" dirty="0" err="1" smtClean="0">
                <a:effectLst/>
                <a:latin typeface="Arial" charset="0"/>
              </a:rPr>
              <a:t>ummit</a:t>
            </a:r>
            <a:endParaRPr lang="en-GB" sz="3600" b="1" i="0" dirty="0">
              <a:solidFill>
                <a:schemeClr val="bg2"/>
              </a:solidFill>
              <a:effectLst/>
            </a:endParaRPr>
          </a:p>
        </p:txBody>
      </p:sp>
      <p:sp>
        <p:nvSpPr>
          <p:cNvPr id="141316" name="Rectangle 4"/>
          <p:cNvSpPr>
            <a:spLocks noChangeArrowheads="1"/>
          </p:cNvSpPr>
          <p:nvPr/>
        </p:nvSpPr>
        <p:spPr bwMode="auto">
          <a:xfrm>
            <a:off x="762000" y="4752975"/>
            <a:ext cx="8382000" cy="992188"/>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274320" bIns="91440" anchor="ctr">
            <a:spAutoFit/>
          </a:bodyPr>
          <a:lstStyle/>
          <a:p>
            <a:r>
              <a:rPr lang="nl-BE" sz="2000" b="1" dirty="0" smtClean="0">
                <a:solidFill>
                  <a:srgbClr val="000066"/>
                </a:solidFill>
                <a:latin typeface="Arial" charset="0"/>
              </a:rPr>
              <a:t>Luc Nicolas</a:t>
            </a:r>
            <a:r>
              <a:rPr lang="nl-BE" sz="2000" b="1" dirty="0">
                <a:solidFill>
                  <a:srgbClr val="000066"/>
                </a:solidFill>
                <a:latin typeface="Arial" charset="0"/>
              </a:rPr>
              <a:t/>
            </a:r>
            <a:br>
              <a:rPr lang="nl-BE" sz="2000" b="1" dirty="0">
                <a:solidFill>
                  <a:srgbClr val="000066"/>
                </a:solidFill>
                <a:latin typeface="Arial" charset="0"/>
              </a:rPr>
            </a:br>
            <a:r>
              <a:rPr lang="nl-BE" sz="1800" dirty="0">
                <a:solidFill>
                  <a:srgbClr val="000066"/>
                </a:solidFill>
                <a:latin typeface="Arial" charset="0"/>
              </a:rPr>
              <a:t>Health </a:t>
            </a:r>
            <a:r>
              <a:rPr lang="nl-BE" sz="1800" dirty="0" err="1">
                <a:solidFill>
                  <a:srgbClr val="000066"/>
                </a:solidFill>
                <a:latin typeface="Arial" charset="0"/>
              </a:rPr>
              <a:t>Telematics</a:t>
            </a:r>
            <a:r>
              <a:rPr lang="nl-BE" sz="1800" dirty="0">
                <a:solidFill>
                  <a:srgbClr val="000066"/>
                </a:solidFill>
                <a:latin typeface="Arial" charset="0"/>
              </a:rPr>
              <a:t>, </a:t>
            </a:r>
            <a:r>
              <a:rPr lang="nl-BE" sz="1800" dirty="0" err="1">
                <a:solidFill>
                  <a:srgbClr val="000066"/>
                </a:solidFill>
                <a:latin typeface="Arial" charset="0"/>
              </a:rPr>
              <a:t>Informatics</a:t>
            </a:r>
            <a:r>
              <a:rPr lang="nl-BE" sz="1800" dirty="0">
                <a:solidFill>
                  <a:srgbClr val="000066"/>
                </a:solidFill>
                <a:latin typeface="Arial" charset="0"/>
              </a:rPr>
              <a:t> </a:t>
            </a:r>
            <a:r>
              <a:rPr lang="nl-BE" sz="1800" dirty="0" err="1">
                <a:solidFill>
                  <a:srgbClr val="000066"/>
                </a:solidFill>
                <a:latin typeface="Arial" charset="0"/>
              </a:rPr>
              <a:t>and</a:t>
            </a:r>
            <a:r>
              <a:rPr lang="nl-BE" sz="1800" dirty="0">
                <a:solidFill>
                  <a:srgbClr val="000066"/>
                </a:solidFill>
                <a:latin typeface="Arial" charset="0"/>
              </a:rPr>
              <a:t> Communication Unit</a:t>
            </a:r>
            <a:r>
              <a:rPr lang="nl-BE" sz="2000" b="1" dirty="0">
                <a:solidFill>
                  <a:srgbClr val="000066"/>
                </a:solidFill>
                <a:latin typeface="Arial" charset="0"/>
              </a:rPr>
              <a:t/>
            </a:r>
            <a:br>
              <a:rPr lang="nl-BE" sz="2000" b="1" dirty="0">
                <a:solidFill>
                  <a:srgbClr val="000066"/>
                </a:solidFill>
                <a:latin typeface="Arial" charset="0"/>
              </a:rPr>
            </a:br>
            <a:r>
              <a:rPr lang="fr-BE" sz="1800" dirty="0" smtClean="0">
                <a:solidFill>
                  <a:srgbClr val="000066"/>
                </a:solidFill>
                <a:latin typeface="Arial" charset="0"/>
              </a:rPr>
              <a:t>Public </a:t>
            </a:r>
            <a:r>
              <a:rPr lang="fr-BE" sz="1800" dirty="0" err="1" smtClean="0">
                <a:solidFill>
                  <a:srgbClr val="000066"/>
                </a:solidFill>
                <a:latin typeface="Arial" charset="0"/>
              </a:rPr>
              <a:t>Federal</a:t>
            </a:r>
            <a:r>
              <a:rPr lang="fr-BE" sz="1800" dirty="0" smtClean="0">
                <a:solidFill>
                  <a:srgbClr val="000066"/>
                </a:solidFill>
                <a:latin typeface="Arial" charset="0"/>
              </a:rPr>
              <a:t> Service Public </a:t>
            </a:r>
            <a:r>
              <a:rPr lang="fr-BE" sz="1800" dirty="0" err="1" smtClean="0">
                <a:solidFill>
                  <a:srgbClr val="000066"/>
                </a:solidFill>
                <a:latin typeface="Arial" charset="0"/>
              </a:rPr>
              <a:t>Health</a:t>
            </a:r>
            <a:endParaRPr lang="nl-NL" sz="1800" i="1" dirty="0">
              <a:solidFill>
                <a:srgbClr val="003366"/>
              </a:solidFill>
            </a:endParaRPr>
          </a:p>
        </p:txBody>
      </p:sp>
      <p:pic>
        <p:nvPicPr>
          <p:cNvPr id="141318" name="Picture 6" descr="C:\WINNT\Profiles\bangels\Desktop\beht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343400"/>
            <a:ext cx="1568450" cy="1782763"/>
          </a:xfrm>
          <a:prstGeom prst="rect">
            <a:avLst/>
          </a:prstGeom>
          <a:solidFill>
            <a:srgbClr val="C0C0C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1319" name="Rectangle 7"/>
          <p:cNvSpPr>
            <a:spLocks noChangeArrowheads="1"/>
          </p:cNvSpPr>
          <p:nvPr/>
        </p:nvSpPr>
        <p:spPr bwMode="auto">
          <a:xfrm>
            <a:off x="762000" y="1905000"/>
            <a:ext cx="8382000" cy="1785938"/>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274320" bIns="91440" anchor="ctr">
            <a:spAutoFit/>
          </a:bodyPr>
          <a:lstStyle/>
          <a:p>
            <a:r>
              <a:rPr lang="nl-NL" sz="1800" b="1">
                <a:solidFill>
                  <a:schemeClr val="bg2"/>
                </a:solidFill>
              </a:rPr>
              <a:t/>
            </a:r>
            <a:br>
              <a:rPr lang="nl-NL" sz="1800" b="1">
                <a:solidFill>
                  <a:schemeClr val="bg2"/>
                </a:solidFill>
              </a:rPr>
            </a:br>
            <a:r>
              <a:rPr lang="nl-NL" sz="1800" b="1">
                <a:solidFill>
                  <a:schemeClr val="bg2"/>
                </a:solidFill>
              </a:rPr>
              <a:t/>
            </a:r>
            <a:br>
              <a:rPr lang="nl-NL" sz="1800" b="1">
                <a:solidFill>
                  <a:schemeClr val="bg2"/>
                </a:solidFill>
              </a:rPr>
            </a:br>
            <a:r>
              <a:rPr lang="nl-NL" sz="1800" b="1">
                <a:solidFill>
                  <a:schemeClr val="bg2"/>
                </a:solidFill>
              </a:rPr>
              <a:t/>
            </a:r>
            <a:br>
              <a:rPr lang="nl-NL" sz="1800" b="1">
                <a:solidFill>
                  <a:schemeClr val="bg2"/>
                </a:solidFill>
              </a:rPr>
            </a:br>
            <a:r>
              <a:rPr lang="nl-NL" sz="1800" b="1">
                <a:solidFill>
                  <a:schemeClr val="bg2"/>
                </a:solidFill>
              </a:rPr>
              <a:t/>
            </a:r>
            <a:br>
              <a:rPr lang="nl-NL" sz="1800" b="1">
                <a:solidFill>
                  <a:schemeClr val="bg2"/>
                </a:solidFill>
              </a:rPr>
            </a:br>
            <a:r>
              <a:rPr lang="nl-NL" sz="1800" b="1">
                <a:solidFill>
                  <a:schemeClr val="bg2"/>
                </a:solidFill>
              </a:rPr>
              <a:t/>
            </a:r>
            <a:br>
              <a:rPr lang="nl-NL" sz="1800" b="1">
                <a:solidFill>
                  <a:schemeClr val="bg2"/>
                </a:solidFill>
              </a:rPr>
            </a:br>
            <a:endParaRPr lang="nl-NL" sz="1800" b="1">
              <a:solidFill>
                <a:schemeClr val="bg2"/>
              </a:solidFill>
            </a:endParaRPr>
          </a:p>
        </p:txBody>
      </p:sp>
      <p:pic>
        <p:nvPicPr>
          <p:cNvPr id="141322" name="Picture 10" descr="C:\Documents and Settings\Marc Bangels\Desktop\silva-villeauborddele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4343400" cy="28194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301374"/>
            <a:ext cx="8382000" cy="708528"/>
          </a:xfrm>
        </p:spPr>
        <p:txBody>
          <a:bodyPr/>
          <a:lstStyle/>
          <a:p>
            <a:pPr algn="ctr" eaLnBrk="1" hangingPunct="1">
              <a:defRPr/>
            </a:pPr>
            <a:r>
              <a:rPr lang="en-US" sz="2000" b="1" i="1" dirty="0" smtClean="0">
                <a:solidFill>
                  <a:schemeClr val="tx1"/>
                </a:solidFill>
                <a:latin typeface="+mn-lt"/>
                <a:ea typeface="+mn-ea"/>
                <a:cs typeface="+mn-cs"/>
              </a:rPr>
              <a:t>Hospital </a:t>
            </a:r>
            <a:r>
              <a:rPr lang="en-US" sz="2000" b="1" dirty="0">
                <a:solidFill>
                  <a:schemeClr val="tx1"/>
                </a:solidFill>
                <a:latin typeface="+mn-lt"/>
                <a:ea typeface="+mn-ea"/>
                <a:cs typeface="+mn-cs"/>
              </a:rPr>
              <a:t> </a:t>
            </a:r>
            <a:r>
              <a:rPr lang="en-US" sz="2000" b="1" dirty="0" smtClean="0">
                <a:solidFill>
                  <a:schemeClr val="tx1"/>
                </a:solidFill>
                <a:latin typeface="+mn-lt"/>
                <a:ea typeface="+mn-ea"/>
                <a:cs typeface="+mn-cs"/>
              </a:rPr>
              <a:t>EHR: </a:t>
            </a:r>
            <a:r>
              <a:rPr lang="en-US" sz="2000" b="1" i="1" dirty="0" smtClean="0">
                <a:solidFill>
                  <a:schemeClr val="tx1"/>
                </a:solidFill>
                <a:latin typeface="+mn-lt"/>
                <a:ea typeface="+mn-ea"/>
                <a:cs typeface="+mn-cs"/>
              </a:rPr>
              <a:t>Minimum data set per discipline </a:t>
            </a:r>
            <a:r>
              <a:rPr lang="en-US" sz="2000" i="1" dirty="0" smtClean="0">
                <a:solidFill>
                  <a:schemeClr val="tx1"/>
                </a:solidFill>
                <a:latin typeface="+mn-lt"/>
                <a:ea typeface="+mn-ea"/>
                <a:cs typeface="+mn-cs"/>
              </a:rPr>
              <a:t> mapped with technical and  se</a:t>
            </a:r>
            <a:r>
              <a:rPr lang="en-US" sz="2000" b="1" i="1" dirty="0" smtClean="0">
                <a:solidFill>
                  <a:schemeClr val="tx1"/>
                </a:solidFill>
                <a:latin typeface="+mn-lt"/>
                <a:ea typeface="+mn-ea"/>
                <a:cs typeface="+mn-cs"/>
              </a:rPr>
              <a:t>mantic standards</a:t>
            </a:r>
            <a:endParaRPr lang="en-US" sz="2000" b="1" dirty="0" smtClean="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91085679"/>
              </p:ext>
            </p:extLst>
          </p:nvPr>
        </p:nvGraphicFramePr>
        <p:xfrm>
          <a:off x="755576" y="1484784"/>
          <a:ext cx="7993063" cy="374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Espace réservé du numéro de diapositive 3"/>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2EE92BD4-4389-4301-9192-63D79A78241A}" type="slidenum">
              <a:rPr lang="nl-NL" smtClean="0">
                <a:solidFill>
                  <a:srgbClr val="9F9683"/>
                </a:solidFill>
              </a:rPr>
              <a:pPr eaLnBrk="1" hangingPunct="1"/>
              <a:t>10</a:t>
            </a:fld>
            <a:endParaRPr lang="nl-NL" smtClean="0">
              <a:solidFill>
                <a:srgbClr val="9F9683"/>
              </a:solidFill>
            </a:endParaRPr>
          </a:p>
        </p:txBody>
      </p:sp>
    </p:spTree>
    <p:extLst>
      <p:ext uri="{BB962C8B-B14F-4D97-AF65-F5344CB8AC3E}">
        <p14:creationId xmlns:p14="http://schemas.microsoft.com/office/powerpoint/2010/main" val="117873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ChangeArrowheads="1"/>
          </p:cNvSpPr>
          <p:nvPr/>
        </p:nvSpPr>
        <p:spPr bwMode="auto">
          <a:xfrm>
            <a:off x="762000" y="1659180"/>
            <a:ext cx="8382000" cy="4447692"/>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274320" bIns="91440" anchor="ctr">
            <a:spAutoFit/>
          </a:bodyPr>
          <a:lstStyle/>
          <a:p>
            <a:endParaRPr lang="nl-BE" sz="2800" b="1" dirty="0">
              <a:solidFill>
                <a:srgbClr val="006666"/>
              </a:solidFill>
              <a:latin typeface="Arial" charset="0"/>
            </a:endParaRPr>
          </a:p>
          <a:p>
            <a:r>
              <a:rPr lang="nl-BE" sz="2800" b="1" dirty="0" smtClean="0">
                <a:solidFill>
                  <a:srgbClr val="006666"/>
                </a:solidFill>
                <a:latin typeface="Arial" charset="0"/>
              </a:rPr>
              <a:t>Global: Legal </a:t>
            </a:r>
            <a:r>
              <a:rPr lang="nl-BE" sz="2800" b="1" dirty="0" err="1" smtClean="0">
                <a:solidFill>
                  <a:srgbClr val="006666"/>
                </a:solidFill>
                <a:latin typeface="Arial" charset="0"/>
              </a:rPr>
              <a:t>certification</a:t>
            </a:r>
            <a:r>
              <a:rPr lang="nl-BE" sz="2800" b="1" dirty="0">
                <a:solidFill>
                  <a:srgbClr val="990033"/>
                </a:solidFill>
                <a:latin typeface="Arial" charset="0"/>
              </a:rPr>
              <a:t/>
            </a:r>
            <a:br>
              <a:rPr lang="nl-BE" sz="2800" b="1" dirty="0">
                <a:solidFill>
                  <a:srgbClr val="990033"/>
                </a:solidFill>
                <a:latin typeface="Arial" charset="0"/>
              </a:rPr>
            </a:br>
            <a:r>
              <a:rPr lang="nl-BE" sz="2800" b="1" dirty="0" err="1">
                <a:solidFill>
                  <a:srgbClr val="990033"/>
                </a:solidFill>
                <a:latin typeface="Arial" charset="0"/>
              </a:rPr>
              <a:t>Telematics</a:t>
            </a:r>
            <a:r>
              <a:rPr lang="nl-BE" sz="2800" b="1" dirty="0">
                <a:solidFill>
                  <a:srgbClr val="990033"/>
                </a:solidFill>
                <a:latin typeface="Arial" charset="0"/>
              </a:rPr>
              <a:t> </a:t>
            </a:r>
            <a:r>
              <a:rPr lang="nl-BE" sz="2800" b="1" dirty="0" err="1" smtClean="0">
                <a:solidFill>
                  <a:srgbClr val="990033"/>
                </a:solidFill>
                <a:latin typeface="Arial" charset="0"/>
              </a:rPr>
              <a:t>Commission</a:t>
            </a:r>
            <a:endParaRPr lang="nl-BE" sz="2800" b="1" dirty="0" smtClean="0">
              <a:solidFill>
                <a:srgbClr val="990033"/>
              </a:solidFill>
              <a:latin typeface="Arial" charset="0"/>
            </a:endParaRPr>
          </a:p>
          <a:p>
            <a:r>
              <a:rPr lang="nl-BE" sz="2800" b="1" dirty="0" err="1" smtClean="0">
                <a:solidFill>
                  <a:srgbClr val="990033"/>
                </a:solidFill>
                <a:latin typeface="Arial" charset="0"/>
              </a:rPr>
              <a:t>Ehealth</a:t>
            </a:r>
            <a:r>
              <a:rPr lang="nl-BE" sz="2800" b="1" dirty="0" smtClean="0">
                <a:solidFill>
                  <a:srgbClr val="990033"/>
                </a:solidFill>
                <a:latin typeface="Arial" charset="0"/>
              </a:rPr>
              <a:t> Platform</a:t>
            </a:r>
            <a:r>
              <a:rPr lang="nl-BE" sz="2800" b="1" dirty="0">
                <a:solidFill>
                  <a:srgbClr val="990033"/>
                </a:solidFill>
                <a:latin typeface="Arial" charset="0"/>
              </a:rPr>
              <a:t/>
            </a:r>
            <a:br>
              <a:rPr lang="nl-BE" sz="2800" b="1" dirty="0">
                <a:solidFill>
                  <a:srgbClr val="990033"/>
                </a:solidFill>
                <a:latin typeface="Arial" charset="0"/>
              </a:rPr>
            </a:br>
            <a:r>
              <a:rPr lang="nl-BE" sz="2800" b="1" dirty="0">
                <a:solidFill>
                  <a:srgbClr val="990033"/>
                </a:solidFill>
                <a:latin typeface="Arial" charset="0"/>
              </a:rPr>
              <a:t/>
            </a:r>
            <a:br>
              <a:rPr lang="nl-BE" sz="2800" b="1" dirty="0">
                <a:solidFill>
                  <a:srgbClr val="990033"/>
                </a:solidFill>
                <a:latin typeface="Arial" charset="0"/>
              </a:rPr>
            </a:br>
            <a:r>
              <a:rPr lang="nl-BE" sz="2800" b="1" dirty="0" err="1">
                <a:solidFill>
                  <a:srgbClr val="006666"/>
                </a:solidFill>
                <a:latin typeface="Arial" charset="0"/>
              </a:rPr>
              <a:t>Sectorial</a:t>
            </a:r>
            <a:r>
              <a:rPr lang="nl-BE" sz="2800" b="1" dirty="0">
                <a:solidFill>
                  <a:srgbClr val="006666"/>
                </a:solidFill>
                <a:latin typeface="Arial" charset="0"/>
              </a:rPr>
              <a:t/>
            </a:r>
            <a:br>
              <a:rPr lang="nl-BE" sz="2800" b="1" dirty="0">
                <a:solidFill>
                  <a:srgbClr val="006666"/>
                </a:solidFill>
                <a:latin typeface="Arial" charset="0"/>
              </a:rPr>
            </a:br>
            <a:r>
              <a:rPr lang="nl-BE" sz="2800" dirty="0">
                <a:solidFill>
                  <a:srgbClr val="990033"/>
                </a:solidFill>
                <a:latin typeface="Arial" charset="0"/>
              </a:rPr>
              <a:t>Label </a:t>
            </a:r>
            <a:r>
              <a:rPr lang="nl-BE" sz="2800" dirty="0" err="1">
                <a:solidFill>
                  <a:srgbClr val="990033"/>
                </a:solidFill>
                <a:latin typeface="Arial" charset="0"/>
              </a:rPr>
              <a:t>working-groups</a:t>
            </a:r>
            <a:r>
              <a:rPr lang="nl-BE" sz="2800" dirty="0">
                <a:solidFill>
                  <a:srgbClr val="990033"/>
                </a:solidFill>
                <a:latin typeface="Arial" charset="0"/>
              </a:rPr>
              <a:t/>
            </a:r>
            <a:br>
              <a:rPr lang="nl-BE" sz="2800" dirty="0">
                <a:solidFill>
                  <a:srgbClr val="990033"/>
                </a:solidFill>
                <a:latin typeface="Arial" charset="0"/>
              </a:rPr>
            </a:br>
            <a:r>
              <a:rPr lang="nl-BE" sz="2800" dirty="0">
                <a:solidFill>
                  <a:srgbClr val="990033"/>
                </a:solidFill>
                <a:latin typeface="Arial" charset="0"/>
              </a:rPr>
              <a:t>Users </a:t>
            </a:r>
            <a:r>
              <a:rPr lang="nl-BE" sz="2800" dirty="0" err="1">
                <a:solidFill>
                  <a:srgbClr val="990033"/>
                </a:solidFill>
                <a:latin typeface="Arial" charset="0"/>
              </a:rPr>
              <a:t>working-groups</a:t>
            </a:r>
            <a:r>
              <a:rPr lang="nl-BE" sz="2800" dirty="0">
                <a:solidFill>
                  <a:srgbClr val="990033"/>
                </a:solidFill>
                <a:latin typeface="Arial" charset="0"/>
              </a:rPr>
              <a:t/>
            </a:r>
            <a:br>
              <a:rPr lang="nl-BE" sz="2800" dirty="0">
                <a:solidFill>
                  <a:srgbClr val="990033"/>
                </a:solidFill>
                <a:latin typeface="Arial" charset="0"/>
              </a:rPr>
            </a:br>
            <a:r>
              <a:rPr lang="nl-BE" sz="2800" dirty="0">
                <a:solidFill>
                  <a:srgbClr val="990033"/>
                </a:solidFill>
                <a:latin typeface="Arial" charset="0"/>
              </a:rPr>
              <a:t>Producers </a:t>
            </a:r>
            <a:r>
              <a:rPr lang="nl-BE" sz="2800" dirty="0" err="1" smtClean="0">
                <a:solidFill>
                  <a:srgbClr val="990033"/>
                </a:solidFill>
                <a:latin typeface="Arial" charset="0"/>
              </a:rPr>
              <a:t>working-groups</a:t>
            </a:r>
            <a:r>
              <a:rPr lang="nl-BE" sz="2800" dirty="0">
                <a:solidFill>
                  <a:srgbClr val="990033"/>
                </a:solidFill>
                <a:latin typeface="Arial" charset="0"/>
              </a:rPr>
              <a:t/>
            </a:r>
            <a:br>
              <a:rPr lang="nl-BE" sz="2800" dirty="0">
                <a:solidFill>
                  <a:srgbClr val="990033"/>
                </a:solidFill>
                <a:latin typeface="Arial" charset="0"/>
              </a:rPr>
            </a:br>
            <a:r>
              <a:rPr lang="nl-BE" sz="2800" dirty="0">
                <a:solidFill>
                  <a:srgbClr val="990033"/>
                </a:solidFill>
                <a:latin typeface="Arial" charset="0"/>
              </a:rPr>
              <a:t>Financial incentives</a:t>
            </a:r>
            <a:r>
              <a:rPr lang="nl-BE" sz="2800" b="1" dirty="0">
                <a:solidFill>
                  <a:srgbClr val="990033"/>
                </a:solidFill>
                <a:latin typeface="Arial" charset="0"/>
              </a:rPr>
              <a:t> </a:t>
            </a:r>
            <a:endParaRPr lang="nl-NL" sz="2800" b="1" dirty="0">
              <a:solidFill>
                <a:srgbClr val="990033"/>
              </a:solidFill>
              <a:latin typeface="Arial" charset="0"/>
            </a:endParaRPr>
          </a:p>
        </p:txBody>
      </p:sp>
      <p:sp>
        <p:nvSpPr>
          <p:cNvPr id="198661" name="Rectangle 5"/>
          <p:cNvSpPr>
            <a:spLocks noGrp="1" noChangeArrowheads="1"/>
          </p:cNvSpPr>
          <p:nvPr>
            <p:ph type="title"/>
          </p:nvPr>
        </p:nvSpPr>
        <p:spPr>
          <a:xfrm>
            <a:off x="762000" y="334963"/>
            <a:ext cx="8382000" cy="641350"/>
          </a:xfrm>
          <a:ln/>
        </p:spPr>
        <p:txBody>
          <a:bodyPr/>
          <a:lstStyle/>
          <a:p>
            <a:r>
              <a:rPr lang="nl-BE" sz="3600" i="0" dirty="0">
                <a:effectLst/>
                <a:latin typeface="Arial" charset="0"/>
              </a:rPr>
              <a:t>&gt; </a:t>
            </a:r>
            <a:r>
              <a:rPr lang="nl-BE" sz="3600" i="0" dirty="0" err="1" smtClean="0">
                <a:effectLst/>
                <a:latin typeface="Arial" charset="0"/>
              </a:rPr>
              <a:t>Ambulatory</a:t>
            </a:r>
            <a:r>
              <a:rPr lang="nl-BE" sz="3600" i="0" dirty="0" smtClean="0">
                <a:effectLst/>
                <a:latin typeface="Arial" charset="0"/>
              </a:rPr>
              <a:t> care systems</a:t>
            </a:r>
            <a:endParaRPr lang="en-GB" sz="3600" i="0" dirty="0">
              <a:solidFill>
                <a:schemeClr val="accent1"/>
              </a:solidFill>
              <a:effectLst/>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6" name="Picture 6" descr="C:\WINNT\Profiles\Telematics\Desktop\tot\cn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19" y="1052737"/>
            <a:ext cx="7620000" cy="2232248"/>
          </a:xfrm>
          <a:prstGeom prst="rect">
            <a:avLst/>
          </a:prstGeom>
          <a:noFill/>
          <a:extLst>
            <a:ext uri="{909E8E84-426E-40DD-AFC4-6F175D3DCCD1}">
              <a14:hiddenFill xmlns:a14="http://schemas.microsoft.com/office/drawing/2010/main">
                <a:solidFill>
                  <a:srgbClr val="FFFFFF"/>
                </a:solidFill>
              </a14:hiddenFill>
            </a:ext>
          </a:extLst>
        </p:spPr>
      </p:pic>
      <p:sp>
        <p:nvSpPr>
          <p:cNvPr id="148488" name="Rectangle 8"/>
          <p:cNvSpPr>
            <a:spLocks noGrp="1" noChangeArrowheads="1"/>
          </p:cNvSpPr>
          <p:nvPr>
            <p:ph type="title"/>
          </p:nvPr>
        </p:nvSpPr>
        <p:spPr>
          <a:xfrm>
            <a:off x="762000" y="334963"/>
            <a:ext cx="8382000" cy="641350"/>
          </a:xfrm>
          <a:ln/>
        </p:spPr>
        <p:txBody>
          <a:bodyPr/>
          <a:lstStyle/>
          <a:p>
            <a:r>
              <a:rPr lang="nl-BE" sz="3600" i="0">
                <a:effectLst/>
                <a:latin typeface="Arial" charset="0"/>
              </a:rPr>
              <a:t>&gt; Legal context</a:t>
            </a:r>
            <a:endParaRPr lang="en-GB" sz="3600" i="0">
              <a:solidFill>
                <a:schemeClr val="accent1"/>
              </a:solidFill>
              <a:effectLst/>
              <a:latin typeface="Arial" charset="0"/>
            </a:endParaRPr>
          </a:p>
        </p:txBody>
      </p:sp>
      <p:sp>
        <p:nvSpPr>
          <p:cNvPr id="2" name="Rectangle 1"/>
          <p:cNvSpPr/>
          <p:nvPr/>
        </p:nvSpPr>
        <p:spPr>
          <a:xfrm>
            <a:off x="874059" y="3298953"/>
            <a:ext cx="7424919" cy="3631763"/>
          </a:xfrm>
          <a:prstGeom prst="rect">
            <a:avLst/>
          </a:prstGeom>
        </p:spPr>
        <p:txBody>
          <a:bodyPr wrap="square">
            <a:spAutoFit/>
          </a:bodyPr>
          <a:lstStyle/>
          <a:p>
            <a:r>
              <a:rPr lang="fr-FR" dirty="0" smtClean="0"/>
              <a:t>Chapitre 3 - Missions de la plate-forme </a:t>
            </a:r>
            <a:r>
              <a:rPr lang="fr-FR" dirty="0" err="1" smtClean="0"/>
              <a:t>eHealth</a:t>
            </a:r>
            <a:endParaRPr lang="fr-FR" dirty="0" smtClean="0"/>
          </a:p>
          <a:p>
            <a:endParaRPr lang="fr-FR" dirty="0" smtClean="0"/>
          </a:p>
          <a:p>
            <a:r>
              <a:rPr lang="fr-FR" dirty="0" smtClean="0"/>
              <a:t>Article 5</a:t>
            </a:r>
          </a:p>
          <a:p>
            <a:endParaRPr lang="fr-FR" dirty="0" smtClean="0"/>
          </a:p>
          <a:p>
            <a:r>
              <a:rPr lang="fr-FR" dirty="0" smtClean="0"/>
              <a:t>La plate-forme </a:t>
            </a:r>
            <a:r>
              <a:rPr lang="fr-FR" dirty="0" err="1" smtClean="0"/>
              <a:t>eHealthest</a:t>
            </a:r>
            <a:r>
              <a:rPr lang="fr-FR" dirty="0" smtClean="0"/>
              <a:t> chargée des missions suivantes en vue de l'exécution de son objectif:</a:t>
            </a:r>
          </a:p>
          <a:p>
            <a:endParaRPr lang="fr-FR" dirty="0" smtClean="0"/>
          </a:p>
          <a:p>
            <a:r>
              <a:rPr lang="fr-FR" dirty="0" smtClean="0"/>
              <a:t>développer une vision et une stratégie pour une prestation de services et un échange d'informations électroniques dans les soins de santé efficaces, effectifs et dûment sécurisés, tout en respectant la protection de la vie privée et en concertation étroite avec les divers acteurs publics et privés des soins de santé;</a:t>
            </a:r>
          </a:p>
          <a:p>
            <a:r>
              <a:rPr lang="fr-FR" dirty="0" smtClean="0"/>
              <a:t>déterminer des normes, des standards et des spécifications TIC fonctionnels et techniques ainsi qu'une architecture de base utiles pour la mise en </a:t>
            </a:r>
            <a:r>
              <a:rPr lang="fr-FR" dirty="0" err="1" smtClean="0"/>
              <a:t>oeuvre</a:t>
            </a:r>
            <a:r>
              <a:rPr lang="fr-FR" dirty="0" smtClean="0"/>
              <a:t> des TIC à l'appui de cette vision et de cette stratégie;</a:t>
            </a:r>
          </a:p>
          <a:p>
            <a:r>
              <a:rPr lang="fr-FR" sz="1600" b="1" dirty="0" smtClean="0"/>
              <a:t>vérifier si les logiciels de gestion des dossiers électroniques de patients répondent aux normes, standards et spécifications TIC fonctionnels et techniques, et enregistrer ces logiciels;</a:t>
            </a:r>
            <a:endParaRPr lang="en-US" sz="1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762000" y="334963"/>
            <a:ext cx="8382000" cy="641350"/>
          </a:xfrm>
        </p:spPr>
        <p:txBody>
          <a:bodyPr/>
          <a:lstStyle/>
          <a:p>
            <a:r>
              <a:rPr lang="nl-BE" sz="3600" i="0" dirty="0">
                <a:effectLst/>
                <a:latin typeface="Arial" charset="0"/>
              </a:rPr>
              <a:t>&gt; </a:t>
            </a:r>
            <a:r>
              <a:rPr lang="nl-BE" sz="3600" i="0" dirty="0" smtClean="0">
                <a:effectLst/>
                <a:latin typeface="Arial" charset="0"/>
              </a:rPr>
              <a:t>Content</a:t>
            </a:r>
            <a:endParaRPr lang="en-GB" sz="3600" i="0" dirty="0">
              <a:solidFill>
                <a:schemeClr val="accent1"/>
              </a:solidFill>
              <a:effectLst/>
              <a:latin typeface="Arial" charset="0"/>
            </a:endParaRPr>
          </a:p>
        </p:txBody>
      </p:sp>
      <p:sp>
        <p:nvSpPr>
          <p:cNvPr id="205827" name="Rectangle 3"/>
          <p:cNvSpPr>
            <a:spLocks noChangeArrowheads="1"/>
          </p:cNvSpPr>
          <p:nvPr/>
        </p:nvSpPr>
        <p:spPr bwMode="auto">
          <a:xfrm>
            <a:off x="179512" y="1732626"/>
            <a:ext cx="8382000" cy="1431482"/>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274320" bIns="91440" anchor="ctr">
            <a:spAutoFit/>
          </a:bodyPr>
          <a:lstStyle/>
          <a:p>
            <a:r>
              <a:rPr lang="nl-BE" sz="2800" dirty="0">
                <a:solidFill>
                  <a:srgbClr val="990033"/>
                </a:solidFill>
                <a:latin typeface="Arial" charset="0"/>
              </a:rPr>
              <a:t>Block 1 : </a:t>
            </a:r>
            <a:r>
              <a:rPr lang="nl-BE" sz="2800" dirty="0">
                <a:solidFill>
                  <a:srgbClr val="990033"/>
                </a:solidFill>
                <a:latin typeface="Arial" charset="0"/>
                <a:hlinkClick r:id="rId2"/>
              </a:rPr>
              <a:t>Criteria</a:t>
            </a:r>
            <a:r>
              <a:rPr lang="nl-BE" sz="2800" dirty="0">
                <a:solidFill>
                  <a:srgbClr val="990033"/>
                </a:solidFill>
                <a:latin typeface="Arial" charset="0"/>
              </a:rPr>
              <a:t/>
            </a:r>
            <a:br>
              <a:rPr lang="nl-BE" sz="2800" dirty="0">
                <a:solidFill>
                  <a:srgbClr val="990033"/>
                </a:solidFill>
                <a:latin typeface="Arial" charset="0"/>
              </a:rPr>
            </a:br>
            <a:r>
              <a:rPr lang="nl-BE" sz="2800" dirty="0">
                <a:solidFill>
                  <a:srgbClr val="990033"/>
                </a:solidFill>
                <a:latin typeface="Arial" charset="0"/>
              </a:rPr>
              <a:t>Block 2 : </a:t>
            </a:r>
            <a:r>
              <a:rPr lang="nl-BE" sz="2800" dirty="0" err="1">
                <a:solidFill>
                  <a:srgbClr val="990033"/>
                </a:solidFill>
                <a:latin typeface="Arial" charset="0"/>
              </a:rPr>
              <a:t>Kmehr</a:t>
            </a:r>
            <a:r>
              <a:rPr lang="nl-BE" sz="2800" dirty="0">
                <a:solidFill>
                  <a:srgbClr val="990033"/>
                </a:solidFill>
                <a:latin typeface="Arial" charset="0"/>
              </a:rPr>
              <a:t/>
            </a:r>
            <a:br>
              <a:rPr lang="nl-BE" sz="2800" dirty="0">
                <a:solidFill>
                  <a:srgbClr val="990033"/>
                </a:solidFill>
                <a:latin typeface="Arial" charset="0"/>
              </a:rPr>
            </a:br>
            <a:endParaRPr lang="nl-NL" sz="2800" b="1" dirty="0">
              <a:solidFill>
                <a:srgbClr val="000066"/>
              </a:solidFill>
              <a:latin typeface="Arial" charset="0"/>
            </a:endParaRPr>
          </a:p>
        </p:txBody>
      </p:sp>
      <p:pic>
        <p:nvPicPr>
          <p:cNvPr id="205828" name="Picture 4" descr="C:\WINNT\Profiles\Telematics\Desktop\tot\conn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1371600"/>
            <a:ext cx="4194175" cy="50974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0506" y="3336316"/>
            <a:ext cx="5112568" cy="3155031"/>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274320" bIns="91440" anchor="ctr">
            <a:spAutoFit/>
          </a:bodyPr>
          <a:lstStyle/>
          <a:p>
            <a:r>
              <a:rPr lang="nl-BE" sz="2800" b="1" dirty="0" smtClean="0">
                <a:solidFill>
                  <a:srgbClr val="000066"/>
                </a:solidFill>
                <a:latin typeface="Arial" charset="0"/>
              </a:rPr>
              <a:t>-Technical </a:t>
            </a:r>
            <a:r>
              <a:rPr lang="nl-BE" sz="2800" dirty="0" smtClean="0">
                <a:solidFill>
                  <a:srgbClr val="000066"/>
                </a:solidFill>
                <a:latin typeface="Arial" charset="0"/>
              </a:rPr>
              <a:t>(</a:t>
            </a:r>
            <a:r>
              <a:rPr lang="nl-BE" sz="2800" dirty="0">
                <a:solidFill>
                  <a:srgbClr val="000066"/>
                </a:solidFill>
                <a:latin typeface="Arial" charset="0"/>
              </a:rPr>
              <a:t>incl. </a:t>
            </a:r>
            <a:r>
              <a:rPr lang="nl-BE" sz="2800" dirty="0" smtClean="0">
                <a:solidFill>
                  <a:srgbClr val="000066"/>
                </a:solidFill>
                <a:latin typeface="Arial" charset="0"/>
              </a:rPr>
              <a:t>security)</a:t>
            </a:r>
            <a:r>
              <a:rPr lang="nl-BE" sz="2800" b="1" dirty="0">
                <a:solidFill>
                  <a:srgbClr val="000066"/>
                </a:solidFill>
                <a:latin typeface="Arial" charset="0"/>
              </a:rPr>
              <a:t/>
            </a:r>
            <a:br>
              <a:rPr lang="nl-BE" sz="2800" b="1" dirty="0">
                <a:solidFill>
                  <a:srgbClr val="000066"/>
                </a:solidFill>
                <a:latin typeface="Arial" charset="0"/>
              </a:rPr>
            </a:br>
            <a:r>
              <a:rPr lang="nl-BE" sz="2800" b="1" dirty="0" smtClean="0">
                <a:solidFill>
                  <a:srgbClr val="000066"/>
                </a:solidFill>
                <a:latin typeface="Arial" charset="0"/>
              </a:rPr>
              <a:t>-</a:t>
            </a:r>
            <a:r>
              <a:rPr lang="nl-BE" sz="2800" b="1" dirty="0" err="1" smtClean="0">
                <a:solidFill>
                  <a:srgbClr val="000066"/>
                </a:solidFill>
                <a:latin typeface="Arial" charset="0"/>
              </a:rPr>
              <a:t>Patient</a:t>
            </a:r>
            <a:r>
              <a:rPr lang="nl-BE" sz="2800" b="1" dirty="0" smtClean="0">
                <a:solidFill>
                  <a:srgbClr val="000066"/>
                </a:solidFill>
                <a:latin typeface="Arial" charset="0"/>
              </a:rPr>
              <a:t> </a:t>
            </a:r>
            <a:r>
              <a:rPr lang="nl-BE" sz="2800" b="1" dirty="0">
                <a:solidFill>
                  <a:srgbClr val="000066"/>
                </a:solidFill>
                <a:latin typeface="Arial" charset="0"/>
              </a:rPr>
              <a:t>data management</a:t>
            </a:r>
            <a:br>
              <a:rPr lang="nl-BE" sz="2800" b="1" dirty="0">
                <a:solidFill>
                  <a:srgbClr val="000066"/>
                </a:solidFill>
                <a:latin typeface="Arial" charset="0"/>
              </a:rPr>
            </a:br>
            <a:r>
              <a:rPr lang="nl-BE" sz="2800" b="1" dirty="0" smtClean="0">
                <a:solidFill>
                  <a:srgbClr val="000066"/>
                </a:solidFill>
                <a:latin typeface="Arial" charset="0"/>
              </a:rPr>
              <a:t>-</a:t>
            </a:r>
            <a:r>
              <a:rPr lang="nl-BE" sz="2800" b="1" dirty="0" err="1" smtClean="0">
                <a:solidFill>
                  <a:srgbClr val="000066"/>
                </a:solidFill>
                <a:latin typeface="Arial" charset="0"/>
              </a:rPr>
              <a:t>Key</a:t>
            </a:r>
            <a:r>
              <a:rPr lang="nl-BE" sz="2800" b="1" dirty="0" smtClean="0">
                <a:solidFill>
                  <a:srgbClr val="000066"/>
                </a:solidFill>
                <a:latin typeface="Arial" charset="0"/>
              </a:rPr>
              <a:t> </a:t>
            </a:r>
            <a:r>
              <a:rPr lang="nl-BE" sz="2800" b="1" dirty="0" err="1" smtClean="0">
                <a:solidFill>
                  <a:srgbClr val="000066"/>
                </a:solidFill>
                <a:latin typeface="Arial" charset="0"/>
              </a:rPr>
              <a:t>added</a:t>
            </a:r>
            <a:r>
              <a:rPr lang="nl-BE" sz="2800" b="1" dirty="0" smtClean="0">
                <a:solidFill>
                  <a:srgbClr val="000066"/>
                </a:solidFill>
                <a:latin typeface="Arial" charset="0"/>
              </a:rPr>
              <a:t> </a:t>
            </a:r>
            <a:r>
              <a:rPr lang="nl-BE" sz="2800" b="1" dirty="0" err="1" smtClean="0">
                <a:solidFill>
                  <a:srgbClr val="000066"/>
                </a:solidFill>
                <a:latin typeface="Arial" charset="0"/>
              </a:rPr>
              <a:t>value</a:t>
            </a:r>
            <a:r>
              <a:rPr lang="nl-BE" sz="2800" b="1" dirty="0" smtClean="0">
                <a:solidFill>
                  <a:srgbClr val="000066"/>
                </a:solidFill>
                <a:latin typeface="Arial" charset="0"/>
              </a:rPr>
              <a:t> services (data exchange) </a:t>
            </a:r>
          </a:p>
          <a:p>
            <a:r>
              <a:rPr lang="nl-BE" sz="2800" b="1" dirty="0" smtClean="0">
                <a:solidFill>
                  <a:srgbClr val="000066"/>
                </a:solidFill>
                <a:latin typeface="Arial" charset="0"/>
              </a:rPr>
              <a:t>-</a:t>
            </a:r>
            <a:r>
              <a:rPr lang="nl-BE" sz="2800" b="1" dirty="0" err="1" smtClean="0">
                <a:solidFill>
                  <a:srgbClr val="000066"/>
                </a:solidFill>
                <a:latin typeface="Arial" charset="0"/>
              </a:rPr>
              <a:t>Usability</a:t>
            </a:r>
            <a:r>
              <a:rPr lang="nl-BE" sz="2800" b="1" dirty="0" smtClean="0">
                <a:solidFill>
                  <a:srgbClr val="000066"/>
                </a:solidFill>
                <a:latin typeface="Arial" charset="0"/>
              </a:rPr>
              <a:t> </a:t>
            </a:r>
          </a:p>
          <a:p>
            <a:r>
              <a:rPr lang="nl-BE" sz="2800" b="1" dirty="0" smtClean="0">
                <a:solidFill>
                  <a:srgbClr val="000066"/>
                </a:solidFill>
                <a:latin typeface="Arial" charset="0"/>
              </a:rPr>
              <a:t>-Customer Services criteria (</a:t>
            </a:r>
            <a:r>
              <a:rPr lang="nl-BE" sz="2800" b="1" dirty="0" err="1" smtClean="0">
                <a:solidFill>
                  <a:srgbClr val="000066"/>
                </a:solidFill>
                <a:latin typeface="Arial" charset="0"/>
              </a:rPr>
              <a:t>incl.data</a:t>
            </a:r>
            <a:r>
              <a:rPr lang="nl-BE" sz="2800" b="1" dirty="0" smtClean="0">
                <a:solidFill>
                  <a:srgbClr val="000066"/>
                </a:solidFill>
                <a:latin typeface="Arial" charset="0"/>
              </a:rPr>
              <a:t> </a:t>
            </a:r>
            <a:r>
              <a:rPr lang="nl-BE" sz="2800" b="1" dirty="0" err="1" smtClean="0">
                <a:solidFill>
                  <a:srgbClr val="000066"/>
                </a:solidFill>
                <a:latin typeface="Arial" charset="0"/>
              </a:rPr>
              <a:t>portability</a:t>
            </a:r>
            <a:r>
              <a:rPr lang="nl-BE" sz="2800" b="1" dirty="0" smtClean="0">
                <a:solidFill>
                  <a:srgbClr val="000066"/>
                </a:solidFill>
                <a:latin typeface="Arial" charset="0"/>
              </a:rPr>
              <a:t>)</a:t>
            </a:r>
            <a:endParaRPr lang="nl-NL" sz="2800" b="1" dirty="0">
              <a:solidFill>
                <a:srgbClr val="000066"/>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1" name="Picture 1027" descr="\\Pc84\users\telematicom\sext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1981200"/>
            <a:ext cx="1862137"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1492" name="Rectangle 1028"/>
          <p:cNvSpPr>
            <a:spLocks noChangeArrowheads="1"/>
          </p:cNvSpPr>
          <p:nvPr/>
        </p:nvSpPr>
        <p:spPr bwMode="auto">
          <a:xfrm>
            <a:off x="762000" y="4313238"/>
            <a:ext cx="7315200" cy="2120900"/>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274320" bIns="91440" anchor="ctr">
            <a:spAutoFit/>
          </a:bodyPr>
          <a:lstStyle/>
          <a:p>
            <a:r>
              <a:rPr lang="en-US" sz="2000" b="1">
                <a:solidFill>
                  <a:srgbClr val="990033"/>
                </a:solidFill>
                <a:latin typeface="Arial" charset="0"/>
              </a:rPr>
              <a:t>Kind Messages for Electronic Healthcare Records</a:t>
            </a:r>
            <a:br>
              <a:rPr lang="en-US" sz="2000" b="1">
                <a:solidFill>
                  <a:srgbClr val="990033"/>
                </a:solidFill>
                <a:latin typeface="Arial" charset="0"/>
              </a:rPr>
            </a:br>
            <a:r>
              <a:rPr lang="en-US" sz="2000" b="1" i="1">
                <a:solidFill>
                  <a:srgbClr val="990033"/>
                </a:solidFill>
                <a:latin typeface="Arial" charset="0"/>
              </a:rPr>
              <a:t>Belgian Implementation Standard</a:t>
            </a:r>
            <a:br>
              <a:rPr lang="en-US" sz="2000" b="1" i="1">
                <a:solidFill>
                  <a:srgbClr val="990033"/>
                </a:solidFill>
                <a:latin typeface="Arial" charset="0"/>
              </a:rPr>
            </a:br>
            <a:r>
              <a:rPr lang="en-US" sz="1800" b="1">
                <a:solidFill>
                  <a:srgbClr val="000099"/>
                </a:solidFill>
                <a:latin typeface="Arial" charset="0"/>
              </a:rPr>
              <a:t/>
            </a:r>
            <a:br>
              <a:rPr lang="en-US" sz="1800" b="1">
                <a:solidFill>
                  <a:srgbClr val="000099"/>
                </a:solidFill>
                <a:latin typeface="Arial" charset="0"/>
              </a:rPr>
            </a:br>
            <a:r>
              <a:rPr lang="en-US" sz="1800" b="1">
                <a:latin typeface="Arial" charset="0"/>
              </a:rPr>
              <a:t>&gt; Conceptual model</a:t>
            </a:r>
            <a:br>
              <a:rPr lang="en-US" sz="1800" b="1">
                <a:latin typeface="Arial" charset="0"/>
              </a:rPr>
            </a:br>
            <a:r>
              <a:rPr lang="en-US" sz="1800" b="1">
                <a:latin typeface="Arial" charset="0"/>
              </a:rPr>
              <a:t>&gt; Transaction types</a:t>
            </a:r>
            <a:br>
              <a:rPr lang="en-US" sz="1800" b="1">
                <a:latin typeface="Arial" charset="0"/>
              </a:rPr>
            </a:br>
            <a:r>
              <a:rPr lang="en-US" sz="1800" b="1">
                <a:latin typeface="Arial" charset="0"/>
              </a:rPr>
              <a:t>&gt; XML implementation</a:t>
            </a:r>
            <a:br>
              <a:rPr lang="en-US" sz="1800" b="1">
                <a:latin typeface="Arial" charset="0"/>
              </a:rPr>
            </a:br>
            <a:r>
              <a:rPr lang="en-US" sz="1800" b="1">
                <a:latin typeface="Arial" charset="0"/>
              </a:rPr>
              <a:t>&gt; Coding systems</a:t>
            </a:r>
            <a:endParaRPr lang="nl-NL" sz="2000" b="1" i="1">
              <a:solidFill>
                <a:srgbClr val="000000"/>
              </a:solidFill>
              <a:effectLst>
                <a:outerShdw blurRad="38100" dist="38100" dir="2700000" algn="tl">
                  <a:srgbClr val="FFFFFF"/>
                </a:outerShdw>
              </a:effectLst>
              <a:latin typeface="Arial" charset="0"/>
              <a:cs typeface="Times New Roman" charset="0"/>
            </a:endParaRPr>
          </a:p>
        </p:txBody>
      </p:sp>
      <p:sp>
        <p:nvSpPr>
          <p:cNvPr id="191493" name="Rectangle 1029"/>
          <p:cNvSpPr>
            <a:spLocks noGrp="1" noChangeArrowheads="1"/>
          </p:cNvSpPr>
          <p:nvPr>
            <p:ph type="title"/>
          </p:nvPr>
        </p:nvSpPr>
        <p:spPr>
          <a:xfrm>
            <a:off x="762000" y="334963"/>
            <a:ext cx="8382000" cy="641350"/>
          </a:xfrm>
          <a:ln/>
        </p:spPr>
        <p:txBody>
          <a:bodyPr/>
          <a:lstStyle/>
          <a:p>
            <a:r>
              <a:rPr lang="nl-BE" sz="3600" i="0" dirty="0">
                <a:effectLst/>
                <a:latin typeface="Arial" charset="0"/>
              </a:rPr>
              <a:t>&gt;&gt; </a:t>
            </a:r>
            <a:r>
              <a:rPr lang="nl-BE" sz="3600" i="0" dirty="0" err="1" smtClean="0">
                <a:solidFill>
                  <a:schemeClr val="accent1"/>
                </a:solidFill>
                <a:effectLst/>
                <a:latin typeface="Arial" charset="0"/>
              </a:rPr>
              <a:t>Kmehr</a:t>
            </a:r>
            <a:endParaRPr lang="en-GB" sz="3600" i="0" dirty="0">
              <a:solidFill>
                <a:schemeClr val="accent1"/>
              </a:solidFill>
              <a:effectLst/>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ChangeArrowheads="1"/>
          </p:cNvSpPr>
          <p:nvPr/>
        </p:nvSpPr>
        <p:spPr bwMode="auto">
          <a:xfrm>
            <a:off x="838200" y="4230688"/>
            <a:ext cx="5791200" cy="1816100"/>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274320" bIns="91440" anchor="ctr">
            <a:spAutoFit/>
          </a:bodyPr>
          <a:lstStyle/>
          <a:p>
            <a:r>
              <a:rPr lang="en-US" sz="2000" b="1" dirty="0">
                <a:solidFill>
                  <a:srgbClr val="990033"/>
                </a:solidFill>
                <a:latin typeface="Arial" charset="0"/>
              </a:rPr>
              <a:t>Summarized Electronic Health Record</a:t>
            </a:r>
            <a:br>
              <a:rPr lang="en-US" sz="2000" b="1" dirty="0">
                <a:solidFill>
                  <a:srgbClr val="990033"/>
                </a:solidFill>
                <a:latin typeface="Arial" charset="0"/>
              </a:rPr>
            </a:br>
            <a:r>
              <a:rPr lang="en-US" sz="1800" b="1" dirty="0">
                <a:solidFill>
                  <a:srgbClr val="000099"/>
                </a:solidFill>
                <a:latin typeface="Arial" charset="0"/>
              </a:rPr>
              <a:t/>
            </a:r>
            <a:br>
              <a:rPr lang="en-US" sz="1800" b="1" dirty="0">
                <a:solidFill>
                  <a:srgbClr val="000099"/>
                </a:solidFill>
                <a:latin typeface="Arial" charset="0"/>
              </a:rPr>
            </a:br>
            <a:r>
              <a:rPr lang="en-US" sz="1800" b="1" dirty="0">
                <a:latin typeface="Arial" charset="0"/>
              </a:rPr>
              <a:t>&gt; </a:t>
            </a:r>
            <a:r>
              <a:rPr lang="en-US" sz="1800" b="1" dirty="0" err="1">
                <a:latin typeface="Arial" charset="0"/>
              </a:rPr>
              <a:t>Kmehr</a:t>
            </a:r>
            <a:r>
              <a:rPr lang="en-US" sz="1800" b="1" dirty="0">
                <a:latin typeface="Arial" charset="0"/>
              </a:rPr>
              <a:t> transaction</a:t>
            </a:r>
            <a:br>
              <a:rPr lang="en-US" sz="1800" b="1" dirty="0">
                <a:latin typeface="Arial" charset="0"/>
              </a:rPr>
            </a:br>
            <a:r>
              <a:rPr lang="en-US" sz="1800" b="1" dirty="0">
                <a:latin typeface="Arial" charset="0"/>
              </a:rPr>
              <a:t>&gt; Multipurpose content</a:t>
            </a:r>
            <a:br>
              <a:rPr lang="en-US" sz="1800" b="1" dirty="0">
                <a:latin typeface="Arial" charset="0"/>
              </a:rPr>
            </a:br>
            <a:r>
              <a:rPr lang="en-US" sz="1800" b="1" dirty="0">
                <a:latin typeface="Arial" charset="0"/>
              </a:rPr>
              <a:t>&gt; Homologation criteria</a:t>
            </a:r>
            <a:br>
              <a:rPr lang="en-US" sz="1800" b="1" dirty="0">
                <a:latin typeface="Arial" charset="0"/>
              </a:rPr>
            </a:br>
            <a:r>
              <a:rPr lang="en-US" sz="1800" b="1" dirty="0">
                <a:latin typeface="Arial" charset="0"/>
              </a:rPr>
              <a:t>&gt; European target</a:t>
            </a:r>
            <a:endParaRPr lang="nl-NL" sz="2000" b="1" i="1" dirty="0">
              <a:solidFill>
                <a:srgbClr val="000000"/>
              </a:solidFill>
              <a:effectLst>
                <a:outerShdw blurRad="38100" dist="38100" dir="2700000" algn="tl">
                  <a:srgbClr val="FFFFFF"/>
                </a:outerShdw>
              </a:effectLst>
              <a:latin typeface="Arial" charset="0"/>
              <a:cs typeface="Times New Roman" charset="0"/>
            </a:endParaRPr>
          </a:p>
        </p:txBody>
      </p:sp>
      <p:pic>
        <p:nvPicPr>
          <p:cNvPr id="183300" name="Picture 4" descr="C:\Documents and Settings\S3\Desktop\sumer.jpg"/>
          <p:cNvPicPr>
            <a:picLocks noChangeAspect="1" noChangeArrowheads="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825500" y="2133600"/>
            <a:ext cx="1384300" cy="1346200"/>
          </a:xfrm>
          <a:prstGeom prst="rect">
            <a:avLst/>
          </a:prstGeom>
          <a:noFill/>
          <a:extLst>
            <a:ext uri="{909E8E84-426E-40DD-AFC4-6F175D3DCCD1}">
              <a14:hiddenFill xmlns:a14="http://schemas.microsoft.com/office/drawing/2010/main">
                <a:solidFill>
                  <a:srgbClr val="FFFFFF"/>
                </a:solidFill>
              </a14:hiddenFill>
            </a:ext>
          </a:extLst>
        </p:spPr>
      </p:pic>
      <p:sp>
        <p:nvSpPr>
          <p:cNvPr id="183301" name="Rectangle 5"/>
          <p:cNvSpPr>
            <a:spLocks noGrp="1" noChangeArrowheads="1"/>
          </p:cNvSpPr>
          <p:nvPr>
            <p:ph type="title"/>
          </p:nvPr>
        </p:nvSpPr>
        <p:spPr>
          <a:xfrm>
            <a:off x="762000" y="334963"/>
            <a:ext cx="8382000" cy="641350"/>
          </a:xfrm>
          <a:ln/>
        </p:spPr>
        <p:txBody>
          <a:bodyPr/>
          <a:lstStyle/>
          <a:p>
            <a:r>
              <a:rPr lang="nl-BE" sz="3600" i="0" dirty="0">
                <a:effectLst/>
                <a:latin typeface="Arial" charset="0"/>
              </a:rPr>
              <a:t>&gt;&gt; </a:t>
            </a:r>
            <a:r>
              <a:rPr lang="nl-BE" sz="3600" i="0" dirty="0" err="1" smtClean="0">
                <a:solidFill>
                  <a:schemeClr val="accent1"/>
                </a:solidFill>
                <a:effectLst/>
                <a:latin typeface="Arial" charset="0"/>
              </a:rPr>
              <a:t>Sumehr</a:t>
            </a:r>
            <a:endParaRPr lang="en-GB" sz="3600" i="0" dirty="0">
              <a:solidFill>
                <a:schemeClr val="accent1"/>
              </a:solidFill>
              <a:effectLst/>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838200" y="1871450"/>
            <a:ext cx="8382000" cy="401680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274320" bIns="91440" anchor="ctr">
            <a:spAutoFit/>
          </a:bodyPr>
          <a:lstStyle/>
          <a:p>
            <a:pPr marL="457200" indent="-457200">
              <a:buFontTx/>
              <a:buChar char="-"/>
            </a:pPr>
            <a:r>
              <a:rPr lang="nl-BE" sz="2800" dirty="0" err="1" smtClean="0">
                <a:solidFill>
                  <a:srgbClr val="000066"/>
                </a:solidFill>
                <a:latin typeface="Arial" charset="0"/>
              </a:rPr>
              <a:t>Voluntary</a:t>
            </a:r>
            <a:r>
              <a:rPr lang="nl-BE" sz="2800" dirty="0" smtClean="0">
                <a:solidFill>
                  <a:srgbClr val="000066"/>
                </a:solidFill>
                <a:latin typeface="Arial" charset="0"/>
              </a:rPr>
              <a:t> </a:t>
            </a:r>
          </a:p>
          <a:p>
            <a:pPr marL="457200" indent="-457200">
              <a:buFontTx/>
              <a:buChar char="-"/>
            </a:pPr>
            <a:r>
              <a:rPr lang="nl-BE" sz="2800" dirty="0" err="1" smtClean="0">
                <a:solidFill>
                  <a:srgbClr val="000066"/>
                </a:solidFill>
                <a:latin typeface="Arial" charset="0"/>
              </a:rPr>
              <a:t>Organized</a:t>
            </a:r>
            <a:r>
              <a:rPr lang="nl-BE" sz="2800" dirty="0" smtClean="0">
                <a:solidFill>
                  <a:srgbClr val="000066"/>
                </a:solidFill>
                <a:latin typeface="Arial" charset="0"/>
              </a:rPr>
              <a:t> </a:t>
            </a:r>
            <a:r>
              <a:rPr lang="nl-BE" sz="2800" dirty="0" err="1" smtClean="0">
                <a:solidFill>
                  <a:srgbClr val="000066"/>
                </a:solidFill>
                <a:latin typeface="Arial" charset="0"/>
              </a:rPr>
              <a:t>every</a:t>
            </a:r>
            <a:r>
              <a:rPr lang="nl-BE" sz="2800" dirty="0" smtClean="0">
                <a:solidFill>
                  <a:srgbClr val="000066"/>
                </a:solidFill>
                <a:latin typeface="Arial" charset="0"/>
              </a:rPr>
              <a:t> 2 </a:t>
            </a:r>
            <a:r>
              <a:rPr lang="nl-BE" sz="2800" dirty="0" err="1" smtClean="0">
                <a:solidFill>
                  <a:srgbClr val="000066"/>
                </a:solidFill>
                <a:latin typeface="Arial" charset="0"/>
              </a:rPr>
              <a:t>years</a:t>
            </a:r>
            <a:endParaRPr lang="nl-BE" sz="2800" dirty="0" smtClean="0">
              <a:solidFill>
                <a:srgbClr val="000066"/>
              </a:solidFill>
              <a:latin typeface="Arial" charset="0"/>
            </a:endParaRPr>
          </a:p>
          <a:p>
            <a:pPr marL="457200" indent="-457200">
              <a:buFontTx/>
              <a:buChar char="-"/>
            </a:pPr>
            <a:r>
              <a:rPr lang="nl-BE" sz="2800" dirty="0" err="1" smtClean="0">
                <a:solidFill>
                  <a:srgbClr val="000066"/>
                </a:solidFill>
                <a:latin typeface="Arial" charset="0"/>
              </a:rPr>
              <a:t>Scenari</a:t>
            </a:r>
            <a:r>
              <a:rPr lang="nl-BE" sz="2800" dirty="0" smtClean="0">
                <a:solidFill>
                  <a:srgbClr val="000066"/>
                </a:solidFill>
                <a:latin typeface="Arial" charset="0"/>
              </a:rPr>
              <a:t> </a:t>
            </a:r>
            <a:r>
              <a:rPr lang="nl-BE" sz="2800" dirty="0" err="1" smtClean="0">
                <a:solidFill>
                  <a:srgbClr val="000066"/>
                </a:solidFill>
                <a:latin typeface="Arial" charset="0"/>
              </a:rPr>
              <a:t>and</a:t>
            </a:r>
            <a:r>
              <a:rPr lang="nl-BE" sz="2800" dirty="0" smtClean="0">
                <a:solidFill>
                  <a:srgbClr val="000066"/>
                </a:solidFill>
                <a:latin typeface="Arial" charset="0"/>
              </a:rPr>
              <a:t> </a:t>
            </a:r>
            <a:r>
              <a:rPr lang="nl-BE" sz="2800" dirty="0" err="1" smtClean="0">
                <a:solidFill>
                  <a:srgbClr val="000066"/>
                </a:solidFill>
                <a:latin typeface="Arial" charset="0"/>
              </a:rPr>
              <a:t>testing</a:t>
            </a:r>
            <a:r>
              <a:rPr lang="nl-BE" sz="2800" dirty="0" smtClean="0">
                <a:solidFill>
                  <a:srgbClr val="000066"/>
                </a:solidFill>
                <a:latin typeface="Arial" charset="0"/>
              </a:rPr>
              <a:t> </a:t>
            </a:r>
            <a:r>
              <a:rPr lang="nl-BE" sz="2800" dirty="0" err="1" smtClean="0">
                <a:solidFill>
                  <a:srgbClr val="000066"/>
                </a:solidFill>
                <a:latin typeface="Arial" charset="0"/>
              </a:rPr>
              <a:t>by</a:t>
            </a:r>
            <a:r>
              <a:rPr lang="nl-BE" sz="2800" dirty="0" smtClean="0">
                <a:solidFill>
                  <a:srgbClr val="000066"/>
                </a:solidFill>
                <a:latin typeface="Arial" charset="0"/>
              </a:rPr>
              <a:t> PROREC (call </a:t>
            </a:r>
            <a:r>
              <a:rPr lang="nl-BE" sz="2800" dirty="0" err="1" smtClean="0">
                <a:solidFill>
                  <a:srgbClr val="000066"/>
                </a:solidFill>
                <a:latin typeface="Arial" charset="0"/>
              </a:rPr>
              <a:t>for</a:t>
            </a:r>
            <a:r>
              <a:rPr lang="nl-BE" sz="2800" dirty="0" smtClean="0">
                <a:solidFill>
                  <a:srgbClr val="000066"/>
                </a:solidFill>
                <a:latin typeface="Arial" charset="0"/>
              </a:rPr>
              <a:t> tender)</a:t>
            </a:r>
            <a:endParaRPr lang="nl-BE" sz="2800" dirty="0" smtClean="0">
              <a:solidFill>
                <a:srgbClr val="000066"/>
              </a:solidFill>
              <a:latin typeface="Arial" charset="0"/>
            </a:endParaRPr>
          </a:p>
          <a:p>
            <a:pPr marL="457200" indent="-457200">
              <a:buFontTx/>
              <a:buChar char="-"/>
            </a:pPr>
            <a:r>
              <a:rPr lang="nl-BE" sz="2800" dirty="0" smtClean="0">
                <a:solidFill>
                  <a:srgbClr val="000066"/>
                </a:solidFill>
                <a:latin typeface="Arial" charset="0"/>
              </a:rPr>
              <a:t>(</a:t>
            </a:r>
            <a:r>
              <a:rPr lang="nl-BE" sz="2800" dirty="0" err="1">
                <a:solidFill>
                  <a:srgbClr val="000066"/>
                </a:solidFill>
                <a:latin typeface="Arial" charset="0"/>
              </a:rPr>
              <a:t>P</a:t>
            </a:r>
            <a:r>
              <a:rPr lang="nl-BE" sz="2800" dirty="0" err="1" smtClean="0">
                <a:solidFill>
                  <a:srgbClr val="000066"/>
                </a:solidFill>
                <a:latin typeface="Arial" charset="0"/>
              </a:rPr>
              <a:t>artially</a:t>
            </a:r>
            <a:r>
              <a:rPr lang="nl-BE" sz="2800" dirty="0" smtClean="0">
                <a:solidFill>
                  <a:srgbClr val="000066"/>
                </a:solidFill>
                <a:latin typeface="Arial" charset="0"/>
              </a:rPr>
              <a:t>)</a:t>
            </a:r>
            <a:r>
              <a:rPr lang="nl-BE" sz="2800" dirty="0" err="1" smtClean="0">
                <a:solidFill>
                  <a:srgbClr val="000066"/>
                </a:solidFill>
                <a:latin typeface="Arial" charset="0"/>
              </a:rPr>
              <a:t>funded</a:t>
            </a:r>
            <a:r>
              <a:rPr lang="nl-BE" sz="2800" dirty="0" smtClean="0">
                <a:solidFill>
                  <a:srgbClr val="000066"/>
                </a:solidFill>
                <a:latin typeface="Arial" charset="0"/>
              </a:rPr>
              <a:t> </a:t>
            </a:r>
            <a:r>
              <a:rPr lang="nl-BE" sz="2800" dirty="0" err="1" smtClean="0">
                <a:solidFill>
                  <a:srgbClr val="000066"/>
                </a:solidFill>
                <a:latin typeface="Arial" charset="0"/>
              </a:rPr>
              <a:t>by</a:t>
            </a:r>
            <a:r>
              <a:rPr lang="nl-BE" sz="2800" dirty="0" smtClean="0">
                <a:solidFill>
                  <a:srgbClr val="000066"/>
                </a:solidFill>
                <a:latin typeface="Arial" charset="0"/>
              </a:rPr>
              <a:t> </a:t>
            </a:r>
            <a:r>
              <a:rPr lang="nl-BE" sz="2800" dirty="0" err="1" smtClean="0">
                <a:solidFill>
                  <a:srgbClr val="000066"/>
                </a:solidFill>
                <a:latin typeface="Arial" charset="0"/>
              </a:rPr>
              <a:t>industry</a:t>
            </a:r>
            <a:endParaRPr lang="nl-BE" sz="2800" dirty="0" smtClean="0">
              <a:solidFill>
                <a:srgbClr val="000066"/>
              </a:solidFill>
              <a:latin typeface="Arial" charset="0"/>
            </a:endParaRPr>
          </a:p>
          <a:p>
            <a:pPr marL="457200" indent="-457200">
              <a:buFontTx/>
              <a:buChar char="-"/>
            </a:pPr>
            <a:r>
              <a:rPr lang="nl-BE" sz="2800" dirty="0" smtClean="0">
                <a:solidFill>
                  <a:srgbClr val="000066"/>
                </a:solidFill>
                <a:latin typeface="Arial" charset="0"/>
              </a:rPr>
              <a:t>Link </a:t>
            </a:r>
            <a:r>
              <a:rPr lang="nl-BE" sz="2800" dirty="0" err="1" smtClean="0">
                <a:solidFill>
                  <a:srgbClr val="000066"/>
                </a:solidFill>
                <a:latin typeface="Arial" charset="0"/>
              </a:rPr>
              <a:t>with</a:t>
            </a:r>
            <a:r>
              <a:rPr lang="nl-BE" sz="2800" dirty="0" smtClean="0">
                <a:solidFill>
                  <a:srgbClr val="000066"/>
                </a:solidFill>
                <a:latin typeface="Arial" charset="0"/>
              </a:rPr>
              <a:t> financial incentive </a:t>
            </a:r>
            <a:r>
              <a:rPr lang="nl-BE" sz="2800" dirty="0" err="1" smtClean="0">
                <a:solidFill>
                  <a:srgbClr val="000066"/>
                </a:solidFill>
                <a:latin typeface="Arial" charset="0"/>
              </a:rPr>
              <a:t>for</a:t>
            </a:r>
            <a:r>
              <a:rPr lang="nl-BE" sz="2800" dirty="0" smtClean="0">
                <a:solidFill>
                  <a:srgbClr val="000066"/>
                </a:solidFill>
                <a:latin typeface="Arial" charset="0"/>
              </a:rPr>
              <a:t> users (800 €/</a:t>
            </a:r>
            <a:r>
              <a:rPr lang="nl-BE" sz="2800" dirty="0" err="1" smtClean="0">
                <a:solidFill>
                  <a:srgbClr val="000066"/>
                </a:solidFill>
                <a:latin typeface="Arial" charset="0"/>
              </a:rPr>
              <a:t>year</a:t>
            </a:r>
            <a:r>
              <a:rPr lang="nl-BE" sz="2800" dirty="0" smtClean="0">
                <a:solidFill>
                  <a:srgbClr val="000066"/>
                </a:solidFill>
                <a:latin typeface="Arial" charset="0"/>
              </a:rPr>
              <a:t>)</a:t>
            </a:r>
          </a:p>
          <a:p>
            <a:pPr marL="457200" indent="-457200">
              <a:buFontTx/>
              <a:buChar char="-"/>
            </a:pPr>
            <a:r>
              <a:rPr lang="nl-BE" sz="2800" dirty="0" err="1" smtClean="0">
                <a:solidFill>
                  <a:srgbClr val="000066"/>
                </a:solidFill>
                <a:latin typeface="Arial" charset="0"/>
              </a:rPr>
              <a:t>Partial</a:t>
            </a:r>
            <a:r>
              <a:rPr lang="nl-BE" sz="2800" dirty="0" smtClean="0">
                <a:solidFill>
                  <a:srgbClr val="000066"/>
                </a:solidFill>
                <a:latin typeface="Arial" charset="0"/>
              </a:rPr>
              <a:t> </a:t>
            </a:r>
            <a:r>
              <a:rPr lang="nl-BE" sz="2800" dirty="0" err="1" smtClean="0">
                <a:solidFill>
                  <a:srgbClr val="000066"/>
                </a:solidFill>
                <a:latin typeface="Arial" charset="0"/>
              </a:rPr>
              <a:t>consolidation</a:t>
            </a:r>
            <a:r>
              <a:rPr lang="nl-BE" sz="2800" dirty="0" smtClean="0">
                <a:solidFill>
                  <a:srgbClr val="000066"/>
                </a:solidFill>
                <a:latin typeface="Arial" charset="0"/>
              </a:rPr>
              <a:t> of the market </a:t>
            </a:r>
            <a:r>
              <a:rPr lang="nl-BE" sz="2800" dirty="0" err="1" smtClean="0">
                <a:solidFill>
                  <a:srgbClr val="000066"/>
                </a:solidFill>
                <a:latin typeface="Arial" charset="0"/>
              </a:rPr>
              <a:t>ongoing</a:t>
            </a:r>
            <a:r>
              <a:rPr lang="nl-BE" sz="2800" dirty="0">
                <a:solidFill>
                  <a:srgbClr val="000066"/>
                </a:solidFill>
                <a:latin typeface="Arial" charset="0"/>
              </a:rPr>
              <a:t/>
            </a:r>
            <a:br>
              <a:rPr lang="nl-BE" sz="2800" dirty="0">
                <a:solidFill>
                  <a:srgbClr val="000066"/>
                </a:solidFill>
                <a:latin typeface="Arial" charset="0"/>
              </a:rPr>
            </a:br>
            <a:endParaRPr lang="nl-NL" sz="2800" b="1" dirty="0">
              <a:solidFill>
                <a:srgbClr val="000066"/>
              </a:solidFill>
              <a:latin typeface="Arial" charset="0"/>
            </a:endParaRPr>
          </a:p>
        </p:txBody>
      </p:sp>
      <p:sp>
        <p:nvSpPr>
          <p:cNvPr id="206851" name="Rectangle 3"/>
          <p:cNvSpPr>
            <a:spLocks noGrp="1" noChangeArrowheads="1"/>
          </p:cNvSpPr>
          <p:nvPr>
            <p:ph type="title"/>
          </p:nvPr>
        </p:nvSpPr>
        <p:spPr>
          <a:xfrm>
            <a:off x="762000" y="304800"/>
            <a:ext cx="8382000" cy="641350"/>
          </a:xfrm>
          <a:ln/>
        </p:spPr>
        <p:txBody>
          <a:bodyPr/>
          <a:lstStyle/>
          <a:p>
            <a:r>
              <a:rPr lang="nl-BE" sz="3600" i="0" dirty="0" err="1" smtClean="0">
                <a:effectLst/>
                <a:latin typeface="Arial" charset="0"/>
              </a:rPr>
              <a:t>Process</a:t>
            </a:r>
            <a:endParaRPr lang="en-GB" sz="3600" b="1" i="0" dirty="0">
              <a:solidFill>
                <a:schemeClr val="bg2"/>
              </a:solidFill>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762000" y="-37181"/>
            <a:ext cx="8382000" cy="1385637"/>
          </a:xfrm>
        </p:spPr>
        <p:txBody>
          <a:bodyPr/>
          <a:lstStyle/>
          <a:p>
            <a:pPr algn="ctr"/>
            <a:r>
              <a:rPr lang="fr-BE" sz="2800" b="1" dirty="0" smtClean="0">
                <a:solidFill>
                  <a:srgbClr val="00B050"/>
                </a:solidFill>
              </a:rPr>
              <a:t>APPROACH FOR INSTITUTIONS</a:t>
            </a:r>
            <a:br>
              <a:rPr lang="fr-BE" sz="2800" b="1" dirty="0" smtClean="0">
                <a:solidFill>
                  <a:srgbClr val="00B050"/>
                </a:solidFill>
              </a:rPr>
            </a:br>
            <a:r>
              <a:rPr lang="fr-BE" sz="2800" b="1" dirty="0" smtClean="0">
                <a:solidFill>
                  <a:srgbClr val="00B050"/>
                </a:solidFill>
              </a:rPr>
              <a:t>ACTION 2 ROADMAP</a:t>
            </a:r>
            <a:br>
              <a:rPr lang="fr-BE" sz="2800" b="1" dirty="0" smtClean="0">
                <a:solidFill>
                  <a:srgbClr val="00B050"/>
                </a:solidFill>
              </a:rPr>
            </a:br>
            <a:r>
              <a:rPr lang="fr-BE" sz="2800" b="1" dirty="0" smtClean="0">
                <a:solidFill>
                  <a:srgbClr val="00B050"/>
                </a:solidFill>
              </a:rPr>
              <a:t>REFERENTIALS HOSPITAL EHR</a:t>
            </a:r>
            <a:endParaRPr lang="en-US" dirty="0" smtClean="0">
              <a:solidFill>
                <a:srgbClr val="00B050"/>
              </a:solidFill>
            </a:endParaRPr>
          </a:p>
        </p:txBody>
      </p:sp>
      <p:sp>
        <p:nvSpPr>
          <p:cNvPr id="3" name="Espace réservé du contenu 2"/>
          <p:cNvSpPr>
            <a:spLocks noGrp="1"/>
          </p:cNvSpPr>
          <p:nvPr>
            <p:ph idx="1"/>
          </p:nvPr>
        </p:nvSpPr>
        <p:spPr>
          <a:xfrm>
            <a:off x="683568" y="2204864"/>
            <a:ext cx="7488832" cy="4038600"/>
          </a:xfrm>
        </p:spPr>
        <p:txBody>
          <a:bodyPr/>
          <a:lstStyle/>
          <a:p>
            <a:pPr lvl="1">
              <a:defRPr/>
            </a:pPr>
            <a:r>
              <a:rPr lang="fr-BE" sz="2800" dirty="0" smtClean="0"/>
              <a:t>1. </a:t>
            </a:r>
            <a:r>
              <a:rPr lang="fr-BE" sz="2800" dirty="0" err="1" smtClean="0"/>
              <a:t>Fonctionnalities</a:t>
            </a:r>
            <a:r>
              <a:rPr lang="fr-BE" sz="2800" dirty="0" smtClean="0"/>
              <a:t>: </a:t>
            </a:r>
            <a:r>
              <a:rPr lang="fr-BE" sz="2800" b="1" i="0" dirty="0" smtClean="0"/>
              <a:t>May 2014</a:t>
            </a:r>
          </a:p>
          <a:p>
            <a:pPr lvl="1">
              <a:defRPr/>
            </a:pPr>
            <a:r>
              <a:rPr lang="fr-BE" sz="2600" dirty="0" smtClean="0"/>
              <a:t>2</a:t>
            </a:r>
            <a:r>
              <a:rPr lang="fr-BE" sz="2600" dirty="0" smtClean="0"/>
              <a:t>. </a:t>
            </a:r>
            <a:r>
              <a:rPr lang="fr-BE" sz="2600" dirty="0" smtClean="0"/>
              <a:t>Content (exchange </a:t>
            </a:r>
            <a:r>
              <a:rPr lang="fr-BE" sz="2600" dirty="0" smtClean="0"/>
              <a:t>+ </a:t>
            </a:r>
            <a:r>
              <a:rPr lang="fr-BE" sz="2600" dirty="0" err="1" smtClean="0"/>
              <a:t>registers</a:t>
            </a:r>
            <a:r>
              <a:rPr lang="fr-BE" sz="2600" dirty="0" smtClean="0"/>
              <a:t>): </a:t>
            </a:r>
            <a:r>
              <a:rPr lang="fr-BE" sz="2600" dirty="0" err="1" smtClean="0"/>
              <a:t>Ongoing</a:t>
            </a:r>
            <a:endParaRPr lang="fr-BE" sz="2600" dirty="0" smtClean="0"/>
          </a:p>
          <a:p>
            <a:pPr marL="457200" lvl="1" indent="0">
              <a:defRPr/>
            </a:pPr>
            <a:r>
              <a:rPr lang="fr-BE" sz="2800" dirty="0" smtClean="0"/>
              <a:t> 3</a:t>
            </a:r>
            <a:r>
              <a:rPr lang="fr-BE" sz="2800" dirty="0" smtClean="0"/>
              <a:t>. Structure (recommandation): </a:t>
            </a:r>
            <a:r>
              <a:rPr lang="fr-BE" sz="2800" dirty="0" err="1" smtClean="0"/>
              <a:t>October</a:t>
            </a:r>
            <a:r>
              <a:rPr lang="fr-BE" sz="2800" dirty="0" smtClean="0"/>
              <a:t> 2014</a:t>
            </a:r>
            <a:endParaRPr lang="fr-BE" dirty="0" smtClean="0"/>
          </a:p>
          <a:p>
            <a:pPr>
              <a:defRPr/>
            </a:pPr>
            <a:endParaRPr lang="en-US" dirty="0"/>
          </a:p>
        </p:txBody>
      </p:sp>
      <p:sp>
        <p:nvSpPr>
          <p:cNvPr id="30724" name="Espace réservé du numéro de diapositive 3"/>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8779C1EE-CC39-49A2-AB0B-BD29139012D2}" type="slidenum">
              <a:rPr lang="nl-NL" smtClean="0">
                <a:solidFill>
                  <a:srgbClr val="9F9683"/>
                </a:solidFill>
              </a:rPr>
              <a:pPr eaLnBrk="1" hangingPunct="1"/>
              <a:t>17</a:t>
            </a:fld>
            <a:endParaRPr lang="nl-NL" smtClean="0">
              <a:solidFill>
                <a:srgbClr val="9F9683"/>
              </a:solidFill>
            </a:endParaRPr>
          </a:p>
        </p:txBody>
      </p:sp>
    </p:spTree>
    <p:extLst>
      <p:ext uri="{BB962C8B-B14F-4D97-AF65-F5344CB8AC3E}">
        <p14:creationId xmlns:p14="http://schemas.microsoft.com/office/powerpoint/2010/main" val="1462990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8027988" y="-281735"/>
            <a:ext cx="500062" cy="6556283"/>
          </a:xfrm>
        </p:spPr>
        <p:txBody>
          <a:bodyPr/>
          <a:lstStyle/>
          <a:p>
            <a:r>
              <a:rPr lang="fr-BE" sz="2800" dirty="0" smtClean="0"/>
              <a:t>FUNCTIONALITIES</a:t>
            </a:r>
            <a:endParaRPr lang="en-US" sz="2800" dirty="0" smtClean="0"/>
          </a:p>
        </p:txBody>
      </p:sp>
      <p:sp>
        <p:nvSpPr>
          <p:cNvPr id="31747" name="Espace réservé du numéro de diapositive 3"/>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C11A7573-12B2-411D-80A9-AAAFE6D922E3}" type="slidenum">
              <a:rPr lang="nl-NL" smtClean="0">
                <a:solidFill>
                  <a:srgbClr val="9F9683"/>
                </a:solidFill>
              </a:rPr>
              <a:pPr eaLnBrk="1" hangingPunct="1"/>
              <a:t>18</a:t>
            </a:fld>
            <a:endParaRPr lang="nl-NL" smtClean="0">
              <a:solidFill>
                <a:srgbClr val="9F9683"/>
              </a:solidFill>
            </a:endParaRPr>
          </a:p>
        </p:txBody>
      </p:sp>
      <p:pic>
        <p:nvPicPr>
          <p:cNvPr id="31748" name="Picture 2" descr="C:\Users\lns\Pictures\PrintScreen Files\cont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46088"/>
            <a:ext cx="6484938"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ZoneTexte 4"/>
          <p:cNvSpPr txBox="1">
            <a:spLocks noChangeArrowheads="1"/>
          </p:cNvSpPr>
          <p:nvPr/>
        </p:nvSpPr>
        <p:spPr bwMode="auto">
          <a:xfrm>
            <a:off x="7451725" y="2019300"/>
            <a:ext cx="287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fr-BE" dirty="0" smtClean="0"/>
              <a:t>PART </a:t>
            </a:r>
            <a:r>
              <a:rPr lang="fr-BE" dirty="0"/>
              <a:t>1</a:t>
            </a:r>
            <a:endParaRPr lang="en-US" dirty="0"/>
          </a:p>
        </p:txBody>
      </p:sp>
    </p:spTree>
    <p:extLst>
      <p:ext uri="{BB962C8B-B14F-4D97-AF65-F5344CB8AC3E}">
        <p14:creationId xmlns:p14="http://schemas.microsoft.com/office/powerpoint/2010/main" val="88257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1"/>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3580F210-A2F5-4250-8B57-DDB1C9768E93}" type="slidenum">
              <a:rPr lang="nl-NL" smtClean="0">
                <a:solidFill>
                  <a:srgbClr val="9F9683"/>
                </a:solidFill>
              </a:rPr>
              <a:pPr eaLnBrk="1" hangingPunct="1"/>
              <a:t>19</a:t>
            </a:fld>
            <a:endParaRPr lang="nl-NL" smtClean="0">
              <a:solidFill>
                <a:srgbClr val="9F9683"/>
              </a:solidFill>
            </a:endParaRPr>
          </a:p>
        </p:txBody>
      </p:sp>
      <p:pic>
        <p:nvPicPr>
          <p:cNvPr id="327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13" y="1052513"/>
            <a:ext cx="5849937"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20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3" name="Rectangle 7"/>
          <p:cNvSpPr>
            <a:spLocks noChangeArrowheads="1"/>
          </p:cNvSpPr>
          <p:nvPr/>
        </p:nvSpPr>
        <p:spPr bwMode="auto">
          <a:xfrm>
            <a:off x="838200" y="1656006"/>
            <a:ext cx="8382000" cy="4447692"/>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274320" bIns="91440" anchor="ctr">
            <a:spAutoFit/>
          </a:bodyPr>
          <a:lstStyle/>
          <a:p>
            <a:r>
              <a:rPr lang="nl-BE" sz="2800" b="1" dirty="0" err="1" smtClean="0">
                <a:solidFill>
                  <a:srgbClr val="000066"/>
                </a:solidFill>
                <a:latin typeface="Arial" charset="0"/>
              </a:rPr>
              <a:t>Ehealth</a:t>
            </a:r>
            <a:r>
              <a:rPr lang="nl-BE" sz="2800" b="1" dirty="0" smtClean="0">
                <a:solidFill>
                  <a:srgbClr val="000066"/>
                </a:solidFill>
                <a:latin typeface="Arial" charset="0"/>
              </a:rPr>
              <a:t> </a:t>
            </a:r>
            <a:r>
              <a:rPr lang="nl-BE" sz="2800" b="1" dirty="0" err="1" smtClean="0">
                <a:solidFill>
                  <a:srgbClr val="000066"/>
                </a:solidFill>
                <a:latin typeface="Arial" charset="0"/>
              </a:rPr>
              <a:t>Roadmap</a:t>
            </a:r>
            <a:endParaRPr lang="nl-BE" sz="2800" b="1" dirty="0" smtClean="0">
              <a:solidFill>
                <a:srgbClr val="000066"/>
              </a:solidFill>
              <a:latin typeface="Arial" charset="0"/>
            </a:endParaRPr>
          </a:p>
          <a:p>
            <a:endParaRPr lang="nl-BE" sz="2800" b="1" dirty="0" smtClean="0">
              <a:solidFill>
                <a:srgbClr val="000066"/>
              </a:solidFill>
              <a:latin typeface="Arial" charset="0"/>
            </a:endParaRPr>
          </a:p>
          <a:p>
            <a:r>
              <a:rPr lang="nl-BE" sz="2800" b="1" dirty="0" smtClean="0">
                <a:solidFill>
                  <a:srgbClr val="000066"/>
                </a:solidFill>
                <a:latin typeface="Arial" charset="0"/>
              </a:rPr>
              <a:t>Hub-</a:t>
            </a:r>
            <a:r>
              <a:rPr lang="nl-BE" sz="2800" b="1" dirty="0" err="1" smtClean="0">
                <a:solidFill>
                  <a:srgbClr val="000066"/>
                </a:solidFill>
                <a:latin typeface="Arial" charset="0"/>
              </a:rPr>
              <a:t>metahub</a:t>
            </a:r>
            <a:r>
              <a:rPr lang="nl-BE" sz="2800" b="1" dirty="0" smtClean="0">
                <a:solidFill>
                  <a:srgbClr val="000066"/>
                </a:solidFill>
                <a:latin typeface="Arial" charset="0"/>
              </a:rPr>
              <a:t>: system </a:t>
            </a:r>
            <a:r>
              <a:rPr lang="nl-BE" sz="2800" b="1" dirty="0" err="1" smtClean="0">
                <a:solidFill>
                  <a:srgbClr val="000066"/>
                </a:solidFill>
                <a:latin typeface="Arial" charset="0"/>
              </a:rPr>
              <a:t>to</a:t>
            </a:r>
            <a:r>
              <a:rPr lang="nl-BE" sz="2800" b="1" dirty="0" smtClean="0">
                <a:solidFill>
                  <a:srgbClr val="000066"/>
                </a:solidFill>
                <a:latin typeface="Arial" charset="0"/>
              </a:rPr>
              <a:t> system </a:t>
            </a:r>
            <a:r>
              <a:rPr lang="nl-BE" sz="2800" b="1" dirty="0" err="1" smtClean="0">
                <a:solidFill>
                  <a:srgbClr val="000066"/>
                </a:solidFill>
                <a:latin typeface="Arial" charset="0"/>
              </a:rPr>
              <a:t>communication</a:t>
            </a:r>
            <a:endParaRPr lang="nl-BE" sz="2800" b="1" dirty="0" smtClean="0">
              <a:solidFill>
                <a:srgbClr val="000066"/>
              </a:solidFill>
              <a:latin typeface="Arial" charset="0"/>
            </a:endParaRPr>
          </a:p>
          <a:p>
            <a:endParaRPr lang="nl-BE" sz="2800" b="1" dirty="0" smtClean="0">
              <a:solidFill>
                <a:srgbClr val="000066"/>
              </a:solidFill>
              <a:latin typeface="Arial" charset="0"/>
            </a:endParaRPr>
          </a:p>
          <a:p>
            <a:r>
              <a:rPr lang="nl-BE" sz="2800" b="1" dirty="0" err="1" smtClean="0">
                <a:solidFill>
                  <a:srgbClr val="000066"/>
                </a:solidFill>
                <a:latin typeface="Arial" charset="0"/>
              </a:rPr>
              <a:t>Current</a:t>
            </a:r>
            <a:r>
              <a:rPr lang="nl-BE" sz="2800" b="1" dirty="0" smtClean="0">
                <a:solidFill>
                  <a:srgbClr val="000066"/>
                </a:solidFill>
                <a:latin typeface="Arial" charset="0"/>
              </a:rPr>
              <a:t> </a:t>
            </a:r>
            <a:r>
              <a:rPr lang="nl-BE" sz="2800" b="1" dirty="0" err="1">
                <a:solidFill>
                  <a:srgbClr val="000066"/>
                </a:solidFill>
                <a:latin typeface="Arial" charset="0"/>
              </a:rPr>
              <a:t>situation</a:t>
            </a:r>
            <a:r>
              <a:rPr lang="nl-BE" sz="2800" b="1" dirty="0">
                <a:solidFill>
                  <a:srgbClr val="000066"/>
                </a:solidFill>
                <a:latin typeface="Arial" charset="0"/>
              </a:rPr>
              <a:t> in </a:t>
            </a:r>
            <a:r>
              <a:rPr lang="nl-BE" sz="2800" b="1" dirty="0" err="1">
                <a:solidFill>
                  <a:srgbClr val="000066"/>
                </a:solidFill>
                <a:latin typeface="Arial" charset="0"/>
              </a:rPr>
              <a:t>ambulatory</a:t>
            </a:r>
            <a:r>
              <a:rPr lang="nl-BE" sz="2800" b="1" dirty="0">
                <a:solidFill>
                  <a:srgbClr val="000066"/>
                </a:solidFill>
                <a:latin typeface="Arial" charset="0"/>
              </a:rPr>
              <a:t> care</a:t>
            </a:r>
            <a:br>
              <a:rPr lang="nl-BE" sz="2800" b="1" dirty="0">
                <a:solidFill>
                  <a:srgbClr val="000066"/>
                </a:solidFill>
                <a:latin typeface="Arial" charset="0"/>
              </a:rPr>
            </a:br>
            <a:endParaRPr lang="nl-BE" sz="2800" b="1" dirty="0" smtClean="0">
              <a:solidFill>
                <a:srgbClr val="000066"/>
              </a:solidFill>
              <a:latin typeface="Arial" charset="0"/>
            </a:endParaRPr>
          </a:p>
          <a:p>
            <a:r>
              <a:rPr lang="nl-BE" sz="2800" b="1" dirty="0" smtClean="0">
                <a:solidFill>
                  <a:srgbClr val="000066"/>
                </a:solidFill>
                <a:latin typeface="Arial" charset="0"/>
              </a:rPr>
              <a:t>Approach </a:t>
            </a:r>
            <a:r>
              <a:rPr lang="nl-BE" sz="2800" b="1" dirty="0" err="1">
                <a:solidFill>
                  <a:srgbClr val="000066"/>
                </a:solidFill>
                <a:latin typeface="Arial" charset="0"/>
              </a:rPr>
              <a:t>for</a:t>
            </a:r>
            <a:r>
              <a:rPr lang="nl-BE" sz="2800" b="1" dirty="0">
                <a:solidFill>
                  <a:srgbClr val="000066"/>
                </a:solidFill>
                <a:latin typeface="Arial" charset="0"/>
              </a:rPr>
              <a:t> </a:t>
            </a:r>
            <a:r>
              <a:rPr lang="nl-BE" sz="2800" b="1" dirty="0" err="1">
                <a:solidFill>
                  <a:srgbClr val="000066"/>
                </a:solidFill>
                <a:latin typeface="Arial" charset="0"/>
              </a:rPr>
              <a:t>institutions</a:t>
            </a:r>
            <a:r>
              <a:rPr lang="nl-BE" sz="2800" b="1" dirty="0">
                <a:solidFill>
                  <a:srgbClr val="000066"/>
                </a:solidFill>
                <a:latin typeface="Arial" charset="0"/>
              </a:rPr>
              <a:t/>
            </a:r>
            <a:br>
              <a:rPr lang="nl-BE" sz="2800" b="1" dirty="0">
                <a:solidFill>
                  <a:srgbClr val="000066"/>
                </a:solidFill>
                <a:latin typeface="Arial" charset="0"/>
              </a:rPr>
            </a:br>
            <a:endParaRPr lang="nl-BE" sz="2800" b="1" dirty="0" smtClean="0">
              <a:solidFill>
                <a:srgbClr val="000066"/>
              </a:solidFill>
              <a:latin typeface="Arial" charset="0"/>
            </a:endParaRPr>
          </a:p>
          <a:p>
            <a:r>
              <a:rPr lang="nl-BE" sz="2800" b="1" dirty="0" err="1" smtClean="0">
                <a:solidFill>
                  <a:srgbClr val="000066"/>
                </a:solidFill>
                <a:latin typeface="Arial" charset="0"/>
              </a:rPr>
              <a:t>Some</a:t>
            </a:r>
            <a:r>
              <a:rPr lang="nl-BE" sz="2800" b="1" dirty="0" smtClean="0">
                <a:solidFill>
                  <a:srgbClr val="000066"/>
                </a:solidFill>
                <a:latin typeface="Arial" charset="0"/>
              </a:rPr>
              <a:t> </a:t>
            </a:r>
            <a:r>
              <a:rPr lang="nl-BE" sz="2800" b="1" dirty="0" err="1">
                <a:solidFill>
                  <a:srgbClr val="000066"/>
                </a:solidFill>
                <a:latin typeface="Arial" charset="0"/>
              </a:rPr>
              <a:t>roads</a:t>
            </a:r>
            <a:r>
              <a:rPr lang="nl-BE" sz="2800" b="1" dirty="0">
                <a:solidFill>
                  <a:srgbClr val="000066"/>
                </a:solidFill>
                <a:latin typeface="Arial" charset="0"/>
              </a:rPr>
              <a:t> </a:t>
            </a:r>
            <a:r>
              <a:rPr lang="nl-BE" sz="2800" b="1" dirty="0" err="1">
                <a:solidFill>
                  <a:srgbClr val="000066"/>
                </a:solidFill>
                <a:latin typeface="Arial" charset="0"/>
              </a:rPr>
              <a:t>for</a:t>
            </a:r>
            <a:r>
              <a:rPr lang="nl-BE" sz="2800" b="1" dirty="0">
                <a:solidFill>
                  <a:srgbClr val="000066"/>
                </a:solidFill>
                <a:latin typeface="Arial" charset="0"/>
              </a:rPr>
              <a:t> </a:t>
            </a:r>
            <a:r>
              <a:rPr lang="nl-BE" sz="2800" b="1" dirty="0" err="1">
                <a:solidFill>
                  <a:srgbClr val="000066"/>
                </a:solidFill>
                <a:latin typeface="Arial" charset="0"/>
              </a:rPr>
              <a:t>tomorrow</a:t>
            </a:r>
            <a:r>
              <a:rPr lang="nl-BE" sz="2800" b="1" dirty="0">
                <a:solidFill>
                  <a:srgbClr val="000066"/>
                </a:solidFill>
                <a:latin typeface="Arial" charset="0"/>
              </a:rPr>
              <a:t> </a:t>
            </a:r>
            <a:endParaRPr lang="nl-NL" sz="2800" b="1" dirty="0">
              <a:solidFill>
                <a:srgbClr val="000066"/>
              </a:solidFill>
              <a:latin typeface="Arial" charset="0"/>
            </a:endParaRPr>
          </a:p>
        </p:txBody>
      </p:sp>
      <p:sp>
        <p:nvSpPr>
          <p:cNvPr id="188425" name="Rectangle 9"/>
          <p:cNvSpPr>
            <a:spLocks noGrp="1" noChangeArrowheads="1"/>
          </p:cNvSpPr>
          <p:nvPr>
            <p:ph type="title"/>
          </p:nvPr>
        </p:nvSpPr>
        <p:spPr>
          <a:xfrm>
            <a:off x="762000" y="304800"/>
            <a:ext cx="8382000" cy="641350"/>
          </a:xfrm>
          <a:ln/>
        </p:spPr>
        <p:txBody>
          <a:bodyPr/>
          <a:lstStyle/>
          <a:p>
            <a:r>
              <a:rPr lang="nl-BE" sz="3600" i="0" dirty="0" err="1" smtClean="0">
                <a:effectLst/>
                <a:latin typeface="Arial" charset="0"/>
              </a:rPr>
              <a:t>eHealth</a:t>
            </a:r>
            <a:r>
              <a:rPr lang="nl-BE" sz="3600" i="0" dirty="0" smtClean="0">
                <a:effectLst/>
                <a:latin typeface="Arial" charset="0"/>
              </a:rPr>
              <a:t> </a:t>
            </a:r>
            <a:r>
              <a:rPr lang="nl-BE" sz="3600" i="0" dirty="0" err="1" smtClean="0">
                <a:effectLst/>
                <a:latin typeface="Arial" charset="0"/>
              </a:rPr>
              <a:t>certification</a:t>
            </a:r>
            <a:r>
              <a:rPr lang="nl-BE" sz="3600" i="0" dirty="0" smtClean="0">
                <a:effectLst/>
                <a:latin typeface="Arial" charset="0"/>
              </a:rPr>
              <a:t> in </a:t>
            </a:r>
            <a:r>
              <a:rPr lang="nl-BE" sz="3600" i="0" dirty="0">
                <a:effectLst/>
                <a:latin typeface="Arial" charset="0"/>
              </a:rPr>
              <a:t>Belgium</a:t>
            </a:r>
            <a:endParaRPr lang="en-GB" sz="3600" b="1" i="0" dirty="0">
              <a:solidFill>
                <a:schemeClr val="bg2"/>
              </a:solidFill>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0" y="908050"/>
            <a:ext cx="719138" cy="358775"/>
          </a:xfrm>
          <a:prstGeom prst="rect">
            <a:avLst/>
          </a:prstGeom>
        </p:spPr>
        <p:txBody>
          <a:bodyPr/>
          <a:lstStyle/>
          <a:p>
            <a:pPr>
              <a:defRPr/>
            </a:pPr>
            <a:fld id="{C479C3A5-18F0-4212-B28C-1CC861B4F8B6}" type="slidenum">
              <a:rPr lang="nl-NL" smtClean="0"/>
              <a:pPr>
                <a:defRPr/>
              </a:pPr>
              <a:t>20</a:t>
            </a:fld>
            <a:endParaRPr lang="nl-NL"/>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1412875"/>
            <a:ext cx="6850062" cy="343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9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3"/>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116F4DB5-9D33-4AE0-8AB3-791A9684097F}" type="slidenum">
              <a:rPr lang="nl-NL" smtClean="0">
                <a:solidFill>
                  <a:srgbClr val="9F9683"/>
                </a:solidFill>
              </a:rPr>
              <a:pPr eaLnBrk="1" hangingPunct="1"/>
              <a:t>21</a:t>
            </a:fld>
            <a:endParaRPr lang="nl-NL" smtClean="0">
              <a:solidFill>
                <a:srgbClr val="9F9683"/>
              </a:solidFill>
            </a:endParaRPr>
          </a:p>
        </p:txBody>
      </p:sp>
      <p:pic>
        <p:nvPicPr>
          <p:cNvPr id="34819" name="Picture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765175"/>
            <a:ext cx="6203950" cy="4535488"/>
          </a:xfrm>
        </p:spPr>
      </p:pic>
    </p:spTree>
    <p:extLst>
      <p:ext uri="{BB962C8B-B14F-4D97-AF65-F5344CB8AC3E}">
        <p14:creationId xmlns:p14="http://schemas.microsoft.com/office/powerpoint/2010/main" val="199980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lstStyle/>
          <a:p>
            <a:r>
              <a:rPr lang="fr-BE" smtClean="0"/>
              <a:t>Exemple:</a:t>
            </a:r>
            <a:endParaRPr lang="en-US" smtClean="0"/>
          </a:p>
        </p:txBody>
      </p:sp>
      <p:sp>
        <p:nvSpPr>
          <p:cNvPr id="35843" name="Espace réservé du numéro de diapositive 3"/>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6304D256-6CC6-43A2-91C2-F05F22CA175C}" type="slidenum">
              <a:rPr lang="nl-NL" smtClean="0">
                <a:solidFill>
                  <a:srgbClr val="9F9683"/>
                </a:solidFill>
              </a:rPr>
              <a:pPr eaLnBrk="1" hangingPunct="1"/>
              <a:t>22</a:t>
            </a:fld>
            <a:endParaRPr lang="nl-NL" smtClean="0">
              <a:solidFill>
                <a:srgbClr val="9F9683"/>
              </a:solidFill>
            </a:endParaRP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89088"/>
            <a:ext cx="8280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33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ctrTitle"/>
          </p:nvPr>
        </p:nvSpPr>
        <p:spPr>
          <a:xfrm>
            <a:off x="1403648" y="548680"/>
            <a:ext cx="6781800" cy="877484"/>
          </a:xfrm>
        </p:spPr>
        <p:txBody>
          <a:bodyPr/>
          <a:lstStyle/>
          <a:p>
            <a:r>
              <a:rPr lang="fr-BE" dirty="0" smtClean="0"/>
              <a:t>CONTENT: </a:t>
            </a:r>
            <a:r>
              <a:rPr lang="fr-BE" b="1" dirty="0" err="1" smtClean="0"/>
              <a:t>Ongoing</a:t>
            </a:r>
            <a:endParaRPr lang="en-US" b="1" i="1" dirty="0" smtClean="0"/>
          </a:p>
        </p:txBody>
      </p:sp>
      <p:sp>
        <p:nvSpPr>
          <p:cNvPr id="36867" name="Sous-titre 2"/>
          <p:cNvSpPr>
            <a:spLocks noGrp="1"/>
          </p:cNvSpPr>
          <p:nvPr>
            <p:ph type="subTitle" idx="1"/>
          </p:nvPr>
        </p:nvSpPr>
        <p:spPr>
          <a:xfrm>
            <a:off x="683568" y="2204864"/>
            <a:ext cx="8137525" cy="4094070"/>
          </a:xfrm>
        </p:spPr>
        <p:txBody>
          <a:bodyPr/>
          <a:lstStyle/>
          <a:p>
            <a:r>
              <a:rPr lang="fr-BE" dirty="0" smtClean="0"/>
              <a:t>2 inputs:</a:t>
            </a:r>
          </a:p>
          <a:p>
            <a:endParaRPr lang="fr-BE" dirty="0"/>
          </a:p>
          <a:p>
            <a:r>
              <a:rPr lang="fr-BE" dirty="0" smtClean="0"/>
              <a:t>-&gt; Partial normalisation </a:t>
            </a:r>
            <a:r>
              <a:rPr lang="fr-BE" dirty="0" err="1" smtClean="0"/>
              <a:t>linked</a:t>
            </a:r>
            <a:r>
              <a:rPr lang="fr-BE" dirty="0" smtClean="0"/>
              <a:t> to data exchange</a:t>
            </a:r>
            <a:endParaRPr lang="fr-BE" dirty="0" smtClean="0"/>
          </a:p>
          <a:p>
            <a:r>
              <a:rPr lang="fr-BE" dirty="0" smtClean="0"/>
              <a:t>		</a:t>
            </a:r>
            <a:r>
              <a:rPr lang="fr-BE" dirty="0" err="1" smtClean="0"/>
              <a:t>Discharge</a:t>
            </a:r>
            <a:r>
              <a:rPr lang="fr-BE" dirty="0" smtClean="0"/>
              <a:t> </a:t>
            </a:r>
            <a:r>
              <a:rPr lang="fr-BE" dirty="0" err="1" smtClean="0"/>
              <a:t>letter</a:t>
            </a:r>
            <a:endParaRPr lang="fr-BE" dirty="0" smtClean="0"/>
          </a:p>
          <a:p>
            <a:r>
              <a:rPr lang="fr-BE" dirty="0" smtClean="0"/>
              <a:t>		</a:t>
            </a:r>
            <a:r>
              <a:rPr lang="fr-BE" dirty="0" smtClean="0"/>
              <a:t>Labo </a:t>
            </a:r>
            <a:endParaRPr lang="fr-BE" dirty="0" smtClean="0"/>
          </a:p>
          <a:p>
            <a:r>
              <a:rPr lang="fr-BE" dirty="0" smtClean="0"/>
              <a:t>		</a:t>
            </a:r>
            <a:r>
              <a:rPr lang="fr-BE" dirty="0" err="1" smtClean="0"/>
              <a:t>Specialities</a:t>
            </a:r>
            <a:r>
              <a:rPr lang="fr-BE" dirty="0" smtClean="0"/>
              <a:t> reports</a:t>
            </a:r>
            <a:endParaRPr lang="fr-BE" dirty="0" smtClean="0"/>
          </a:p>
          <a:p>
            <a:r>
              <a:rPr lang="fr-BE" dirty="0" smtClean="0"/>
              <a:t>		</a:t>
            </a:r>
            <a:r>
              <a:rPr lang="fr-BE" dirty="0" smtClean="0"/>
              <a:t>Key </a:t>
            </a:r>
            <a:r>
              <a:rPr lang="fr-BE" dirty="0" smtClean="0"/>
              <a:t>(</a:t>
            </a:r>
            <a:r>
              <a:rPr lang="fr-BE" dirty="0" smtClean="0"/>
              <a:t>observable) data</a:t>
            </a:r>
            <a:endParaRPr lang="fr-BE" dirty="0" smtClean="0"/>
          </a:p>
          <a:p>
            <a:r>
              <a:rPr lang="fr-BE" dirty="0" smtClean="0"/>
              <a:t>  </a:t>
            </a:r>
            <a:endParaRPr lang="fr-BE" dirty="0" smtClean="0"/>
          </a:p>
          <a:p>
            <a:r>
              <a:rPr lang="fr-BE" dirty="0" smtClean="0"/>
              <a:t>-&gt; </a:t>
            </a:r>
            <a:r>
              <a:rPr lang="fr-BE" dirty="0" err="1" smtClean="0"/>
              <a:t>Registers</a:t>
            </a:r>
            <a:r>
              <a:rPr lang="fr-BE" dirty="0" smtClean="0"/>
              <a:t> </a:t>
            </a:r>
            <a:r>
              <a:rPr lang="fr-BE" dirty="0" smtClean="0"/>
              <a:t>(action 18)</a:t>
            </a:r>
          </a:p>
          <a:p>
            <a:endParaRPr lang="fr-BE" dirty="0" smtClean="0"/>
          </a:p>
          <a:p>
            <a:endParaRPr lang="en-US" dirty="0" smtClean="0"/>
          </a:p>
        </p:txBody>
      </p:sp>
      <p:sp>
        <p:nvSpPr>
          <p:cNvPr id="4" name="Espace réservé du numéro de diapositive 3"/>
          <p:cNvSpPr>
            <a:spLocks noGrp="1"/>
          </p:cNvSpPr>
          <p:nvPr>
            <p:ph type="sldNum" sz="quarter" idx="4294967295"/>
          </p:nvPr>
        </p:nvSpPr>
        <p:spPr>
          <a:xfrm>
            <a:off x="0" y="908050"/>
            <a:ext cx="719138" cy="358775"/>
          </a:xfrm>
          <a:prstGeom prst="rect">
            <a:avLst/>
          </a:prstGeom>
        </p:spPr>
        <p:txBody>
          <a:bodyPr/>
          <a:lstStyle/>
          <a:p>
            <a:pPr>
              <a:defRPr/>
            </a:pPr>
            <a:fld id="{01BEAD43-0BD2-449E-9546-198EB3AF22D3}" type="slidenum">
              <a:rPr lang="nl-NL" smtClean="0"/>
              <a:pPr>
                <a:defRPr/>
              </a:pPr>
              <a:t>23</a:t>
            </a:fld>
            <a:endParaRPr lang="nl-NL"/>
          </a:p>
        </p:txBody>
      </p:sp>
    </p:spTree>
    <p:extLst>
      <p:ext uri="{BB962C8B-B14F-4D97-AF65-F5344CB8AC3E}">
        <p14:creationId xmlns:p14="http://schemas.microsoft.com/office/powerpoint/2010/main" val="4243788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0" y="908050"/>
            <a:ext cx="719138" cy="358775"/>
          </a:xfrm>
          <a:prstGeom prst="rect">
            <a:avLst/>
          </a:prstGeom>
        </p:spPr>
        <p:txBody>
          <a:bodyPr/>
          <a:lstStyle/>
          <a:p>
            <a:pPr>
              <a:defRPr/>
            </a:pPr>
            <a:fld id="{13E7A475-BBB9-4D95-9F61-470BF4D9031F}" type="slidenum">
              <a:rPr lang="nl-NL" smtClean="0"/>
              <a:pPr>
                <a:defRPr/>
              </a:pPr>
              <a:t>24</a:t>
            </a:fld>
            <a:endParaRPr lang="nl-NL"/>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597150"/>
            <a:ext cx="5413375" cy="309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79425"/>
            <a:ext cx="7493000" cy="2154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06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ctrTitle"/>
          </p:nvPr>
        </p:nvSpPr>
        <p:spPr>
          <a:xfrm>
            <a:off x="683568" y="228429"/>
            <a:ext cx="7920037" cy="569708"/>
          </a:xfrm>
        </p:spPr>
        <p:txBody>
          <a:bodyPr/>
          <a:lstStyle/>
          <a:p>
            <a:pPr algn="ctr" eaLnBrk="1" hangingPunct="1"/>
            <a:r>
              <a:rPr lang="fr-BE" sz="2800" dirty="0" smtClean="0">
                <a:solidFill>
                  <a:srgbClr val="00B050"/>
                </a:solidFill>
              </a:rPr>
              <a:t>Action 18: Inventaire et consolidation des registres</a:t>
            </a:r>
            <a:endParaRPr lang="en-US" sz="2800" dirty="0" smtClean="0">
              <a:solidFill>
                <a:srgbClr val="00B050"/>
              </a:solidFill>
            </a:endParaRPr>
          </a:p>
        </p:txBody>
      </p:sp>
      <p:sp>
        <p:nvSpPr>
          <p:cNvPr id="38915" name="Sous-titre 2"/>
          <p:cNvSpPr>
            <a:spLocks noGrp="1"/>
          </p:cNvSpPr>
          <p:nvPr>
            <p:ph type="subTitle" idx="1"/>
          </p:nvPr>
        </p:nvSpPr>
        <p:spPr>
          <a:xfrm>
            <a:off x="755650" y="1270000"/>
            <a:ext cx="8064500" cy="3275385"/>
          </a:xfrm>
        </p:spPr>
        <p:txBody>
          <a:bodyPr/>
          <a:lstStyle/>
          <a:p>
            <a:pPr marL="0" indent="0" eaLnBrk="1" hangingPunct="1"/>
            <a:r>
              <a:rPr lang="fr-BE" sz="1600" dirty="0" smtClean="0"/>
              <a:t>End 2014: </a:t>
            </a:r>
            <a:r>
              <a:rPr lang="fr-BE" sz="1600" dirty="0" err="1" smtClean="0"/>
              <a:t>Detailed</a:t>
            </a:r>
            <a:r>
              <a:rPr lang="fr-BE" sz="1600" dirty="0" smtClean="0"/>
              <a:t> </a:t>
            </a:r>
            <a:r>
              <a:rPr lang="fr-BE" sz="1600" dirty="0" err="1" smtClean="0"/>
              <a:t>inventory</a:t>
            </a:r>
            <a:r>
              <a:rPr lang="fr-BE" sz="1600" dirty="0" smtClean="0"/>
              <a:t> of all </a:t>
            </a:r>
            <a:r>
              <a:rPr lang="fr-BE" sz="1600" dirty="0" err="1" smtClean="0"/>
              <a:t>existing</a:t>
            </a:r>
            <a:r>
              <a:rPr lang="fr-BE" sz="1600" dirty="0" smtClean="0"/>
              <a:t> </a:t>
            </a:r>
            <a:r>
              <a:rPr lang="fr-BE" sz="1600" dirty="0" err="1" smtClean="0"/>
              <a:t>registers</a:t>
            </a:r>
            <a:r>
              <a:rPr lang="fr-BE" sz="1600" dirty="0" smtClean="0"/>
              <a:t> and </a:t>
            </a:r>
            <a:r>
              <a:rPr lang="fr-BE" sz="1600" dirty="0" err="1" smtClean="0"/>
              <a:t>databases</a:t>
            </a:r>
            <a:endParaRPr lang="fr-BE" sz="1600" dirty="0" smtClean="0"/>
          </a:p>
          <a:p>
            <a:pPr marL="0" indent="0" eaLnBrk="1" hangingPunct="1"/>
            <a:r>
              <a:rPr lang="en-US" sz="1800" b="0" i="1" dirty="0" smtClean="0"/>
              <a:t>“</a:t>
            </a:r>
            <a:r>
              <a:rPr lang="en-US" sz="1800" b="0" i="1" dirty="0" err="1" smtClean="0"/>
              <a:t>Cet</a:t>
            </a:r>
            <a:r>
              <a:rPr lang="en-US" sz="1800" b="0" i="1" dirty="0" smtClean="0"/>
              <a:t> </a:t>
            </a:r>
            <a:r>
              <a:rPr lang="en-US" sz="1800" b="0" i="1" dirty="0" err="1" smtClean="0"/>
              <a:t>inventaire</a:t>
            </a:r>
            <a:r>
              <a:rPr lang="en-US" sz="1800" b="0" i="1" dirty="0" smtClean="0"/>
              <a:t> </a:t>
            </a:r>
            <a:r>
              <a:rPr lang="en-US" sz="1800" b="0" i="1" dirty="0" err="1" smtClean="0"/>
              <a:t>détaillera</a:t>
            </a:r>
            <a:r>
              <a:rPr lang="en-US" sz="1800" b="0" i="1" dirty="0" smtClean="0"/>
              <a:t> au minimum la description </a:t>
            </a:r>
            <a:r>
              <a:rPr lang="en-US" sz="1800" b="0" i="1" dirty="0" err="1" smtClean="0"/>
              <a:t>précise</a:t>
            </a:r>
            <a:r>
              <a:rPr lang="en-US" sz="1800" b="0" i="1" dirty="0" smtClean="0"/>
              <a:t> des </a:t>
            </a:r>
            <a:r>
              <a:rPr lang="en-US" sz="1800" i="1" dirty="0" smtClean="0"/>
              <a:t>champs de </a:t>
            </a:r>
            <a:r>
              <a:rPr lang="en-US" sz="1800" i="1" dirty="0" err="1" smtClean="0"/>
              <a:t>données</a:t>
            </a:r>
            <a:r>
              <a:rPr lang="en-US" sz="1800" i="1" dirty="0" smtClean="0"/>
              <a:t> </a:t>
            </a:r>
            <a:r>
              <a:rPr lang="en-US" sz="1800" b="0" i="1" dirty="0" err="1" smtClean="0"/>
              <a:t>collectées</a:t>
            </a:r>
            <a:r>
              <a:rPr lang="en-US" sz="1800" b="0" i="1" dirty="0" smtClean="0"/>
              <a:t>, </a:t>
            </a:r>
            <a:r>
              <a:rPr lang="en-US" sz="1800" b="0" i="1" dirty="0" err="1" smtClean="0"/>
              <a:t>leur</a:t>
            </a:r>
            <a:r>
              <a:rPr lang="en-US" sz="1800" b="0" i="1" dirty="0" smtClean="0"/>
              <a:t> </a:t>
            </a:r>
            <a:r>
              <a:rPr lang="en-US" sz="1800" i="1" dirty="0" err="1" smtClean="0"/>
              <a:t>statut</a:t>
            </a:r>
            <a:r>
              <a:rPr lang="en-US" sz="1800" b="0" i="1" dirty="0" smtClean="0"/>
              <a:t> (</a:t>
            </a:r>
            <a:r>
              <a:rPr lang="en-US" sz="1800" b="0" i="1" dirty="0" err="1" smtClean="0"/>
              <a:t>facultatif</a:t>
            </a:r>
            <a:r>
              <a:rPr lang="en-US" sz="1800" b="0" i="1" dirty="0" smtClean="0"/>
              <a:t> </a:t>
            </a:r>
            <a:r>
              <a:rPr lang="en-US" sz="1800" b="0" i="1" dirty="0" err="1" smtClean="0"/>
              <a:t>ou</a:t>
            </a:r>
            <a:r>
              <a:rPr lang="en-US" sz="1800" b="0" i="1" dirty="0" smtClean="0"/>
              <a:t> non), </a:t>
            </a:r>
            <a:r>
              <a:rPr lang="en-US" sz="1800" b="0" i="1" dirty="0" err="1" smtClean="0"/>
              <a:t>leur</a:t>
            </a:r>
            <a:r>
              <a:rPr lang="en-US" sz="1800" b="0" i="1" dirty="0" smtClean="0"/>
              <a:t> </a:t>
            </a:r>
            <a:r>
              <a:rPr lang="en-US" sz="1800" i="1" dirty="0" smtClean="0"/>
              <a:t>format</a:t>
            </a:r>
            <a:r>
              <a:rPr lang="en-US" sz="1800" b="0" i="1" dirty="0" smtClean="0"/>
              <a:t>, les </a:t>
            </a:r>
            <a:r>
              <a:rPr lang="en-US" sz="1800" i="1" dirty="0" smtClean="0"/>
              <a:t>codifications </a:t>
            </a:r>
            <a:r>
              <a:rPr lang="en-US" sz="1800" b="0" i="1" dirty="0" smtClean="0"/>
              <a:t>(</a:t>
            </a:r>
            <a:r>
              <a:rPr lang="en-US" sz="1800" b="0" i="1" dirty="0" err="1" smtClean="0"/>
              <a:t>propriétaires</a:t>
            </a:r>
            <a:r>
              <a:rPr lang="en-US" sz="1800" b="0" i="1" dirty="0" smtClean="0"/>
              <a:t> </a:t>
            </a:r>
            <a:r>
              <a:rPr lang="en-US" sz="1800" b="0" i="1" dirty="0" err="1" smtClean="0"/>
              <a:t>ou</a:t>
            </a:r>
            <a:r>
              <a:rPr lang="en-US" sz="1800" b="0" i="1" dirty="0" smtClean="0"/>
              <a:t> non) </a:t>
            </a:r>
            <a:r>
              <a:rPr lang="en-US" sz="1800" b="0" i="1" dirty="0" err="1" smtClean="0"/>
              <a:t>utilisées</a:t>
            </a:r>
            <a:r>
              <a:rPr lang="en-US" sz="1800" b="0" i="1" dirty="0" smtClean="0"/>
              <a:t>, le type </a:t>
            </a:r>
            <a:r>
              <a:rPr lang="en-US" sz="1800" b="0" i="1" dirty="0" err="1" smtClean="0"/>
              <a:t>d’</a:t>
            </a:r>
            <a:r>
              <a:rPr lang="en-US" sz="1800" i="1" dirty="0" err="1" smtClean="0"/>
              <a:t>utilisateur</a:t>
            </a:r>
            <a:r>
              <a:rPr lang="en-US" sz="1800" b="0" i="1" dirty="0" smtClean="0"/>
              <a:t> et </a:t>
            </a:r>
            <a:r>
              <a:rPr lang="en-US" sz="1800" b="0" i="1" dirty="0" err="1" smtClean="0"/>
              <a:t>d’institutions</a:t>
            </a:r>
            <a:r>
              <a:rPr lang="en-US" sz="1800" b="0" i="1" dirty="0" smtClean="0"/>
              <a:t> </a:t>
            </a:r>
            <a:r>
              <a:rPr lang="en-US" sz="1800" b="0" i="1" dirty="0" err="1" smtClean="0"/>
              <a:t>concernés</a:t>
            </a:r>
            <a:r>
              <a:rPr lang="en-US" sz="1800" b="0" i="1" dirty="0" smtClean="0"/>
              <a:t> </a:t>
            </a:r>
            <a:r>
              <a:rPr lang="en-US" sz="1800" b="0" i="1" dirty="0" err="1" smtClean="0"/>
              <a:t>ainsi</a:t>
            </a:r>
            <a:r>
              <a:rPr lang="en-US" sz="1800" b="0" i="1" dirty="0" smtClean="0"/>
              <a:t> </a:t>
            </a:r>
            <a:r>
              <a:rPr lang="en-US" sz="1800" b="0" i="1" dirty="0" err="1" smtClean="0"/>
              <a:t>que</a:t>
            </a:r>
            <a:r>
              <a:rPr lang="en-US" sz="1800" b="0" i="1" dirty="0" smtClean="0"/>
              <a:t> </a:t>
            </a:r>
            <a:r>
              <a:rPr lang="en-US" sz="1800" b="0" i="1" dirty="0" err="1" smtClean="0"/>
              <a:t>toute</a:t>
            </a:r>
            <a:r>
              <a:rPr lang="en-US" sz="1800" b="0" i="1" dirty="0" smtClean="0"/>
              <a:t> </a:t>
            </a:r>
            <a:r>
              <a:rPr lang="en-US" sz="1800" b="0" i="1" dirty="0" err="1" smtClean="0"/>
              <a:t>autre</a:t>
            </a:r>
            <a:r>
              <a:rPr lang="en-US" sz="1800" b="0" i="1" dirty="0" smtClean="0"/>
              <a:t> Information </a:t>
            </a:r>
            <a:r>
              <a:rPr lang="en-US" sz="1800" b="0" i="1" dirty="0" err="1" smtClean="0"/>
              <a:t>contextuelle</a:t>
            </a:r>
            <a:r>
              <a:rPr lang="en-US" sz="1800" b="0" i="1" dirty="0" smtClean="0"/>
              <a:t> indispensable.”</a:t>
            </a:r>
          </a:p>
          <a:p>
            <a:pPr marL="0" indent="0" eaLnBrk="1" hangingPunct="1"/>
            <a:endParaRPr lang="fr-BE" sz="1400" b="0" i="1" dirty="0" smtClean="0"/>
          </a:p>
          <a:p>
            <a:pPr marL="0" indent="0" eaLnBrk="1" hangingPunct="1"/>
            <a:endParaRPr lang="en-US" sz="1400" b="0" i="1" dirty="0" smtClean="0"/>
          </a:p>
          <a:p>
            <a:pPr marL="0" indent="0" eaLnBrk="1" hangingPunct="1"/>
            <a:r>
              <a:rPr lang="fr-BE" sz="1600" i="1" dirty="0" smtClean="0"/>
              <a:t>2014: </a:t>
            </a:r>
            <a:r>
              <a:rPr lang="fr-BE" sz="1600" b="0" i="1" dirty="0" smtClean="0"/>
              <a:t>	</a:t>
            </a:r>
            <a:r>
              <a:rPr lang="fr-BE" sz="1600" b="0" i="1" dirty="0" err="1" smtClean="0"/>
              <a:t>referential</a:t>
            </a:r>
            <a:r>
              <a:rPr lang="fr-BE" sz="1600" b="0" i="1" dirty="0" smtClean="0"/>
              <a:t> per profession/</a:t>
            </a:r>
            <a:r>
              <a:rPr lang="fr-BE" sz="1600" b="0" i="1" dirty="0" err="1" smtClean="0"/>
              <a:t>context</a:t>
            </a:r>
            <a:endParaRPr lang="fr-BE" sz="1600" b="0" i="1" dirty="0" smtClean="0"/>
          </a:p>
          <a:p>
            <a:pPr lvl="1" indent="0" eaLnBrk="1" hangingPunct="1"/>
            <a:r>
              <a:rPr lang="fr-BE" i="1" dirty="0" smtClean="0"/>
              <a:t>	</a:t>
            </a:r>
            <a:r>
              <a:rPr lang="fr-BE" i="1" dirty="0" smtClean="0"/>
              <a:t> </a:t>
            </a:r>
            <a:r>
              <a:rPr lang="fr-BE" i="1" dirty="0" err="1" smtClean="0"/>
              <a:t>Governance</a:t>
            </a:r>
            <a:r>
              <a:rPr lang="fr-BE" i="1" dirty="0" smtClean="0"/>
              <a:t> </a:t>
            </a:r>
            <a:r>
              <a:rPr lang="fr-BE" i="1" dirty="0" err="1" smtClean="0"/>
              <a:t>criteria</a:t>
            </a:r>
            <a:r>
              <a:rPr lang="fr-BE" i="1" dirty="0" smtClean="0"/>
              <a:t> for new </a:t>
            </a:r>
            <a:r>
              <a:rPr lang="fr-BE" i="1" dirty="0" err="1" smtClean="0"/>
              <a:t>registers</a:t>
            </a:r>
            <a:endParaRPr lang="fr-BE" sz="1600" i="1" dirty="0" smtClean="0"/>
          </a:p>
          <a:p>
            <a:pPr marL="0" indent="0" eaLnBrk="1" hangingPunct="1"/>
            <a:endParaRPr lang="fr-BE" sz="1600" b="0" i="1" dirty="0" smtClean="0"/>
          </a:p>
          <a:p>
            <a:pPr marL="0" indent="0" eaLnBrk="1" hangingPunct="1"/>
            <a:endParaRPr lang="en-US" sz="1600" dirty="0" smtClean="0"/>
          </a:p>
        </p:txBody>
      </p:sp>
      <p:sp>
        <p:nvSpPr>
          <p:cNvPr id="4" name="Espace réservé du numéro de diapositive 3"/>
          <p:cNvSpPr>
            <a:spLocks noGrp="1"/>
          </p:cNvSpPr>
          <p:nvPr>
            <p:ph type="sldNum" sz="quarter" idx="4294967295"/>
          </p:nvPr>
        </p:nvSpPr>
        <p:spPr>
          <a:xfrm>
            <a:off x="0" y="908050"/>
            <a:ext cx="719138" cy="358775"/>
          </a:xfrm>
          <a:prstGeom prst="rect">
            <a:avLst/>
          </a:prstGeom>
        </p:spPr>
        <p:txBody>
          <a:bodyPr/>
          <a:lstStyle/>
          <a:p>
            <a:pPr>
              <a:defRPr/>
            </a:pPr>
            <a:fld id="{C6969245-568F-4F50-BF24-CEA738A1626F}" type="slidenum">
              <a:rPr lang="nl-NL"/>
              <a:pPr>
                <a:defRPr/>
              </a:pPr>
              <a:t>25</a:t>
            </a:fld>
            <a:endParaRPr lang="nl-NL"/>
          </a:p>
        </p:txBody>
      </p:sp>
    </p:spTree>
    <p:extLst>
      <p:ext uri="{BB962C8B-B14F-4D97-AF65-F5344CB8AC3E}">
        <p14:creationId xmlns:p14="http://schemas.microsoft.com/office/powerpoint/2010/main" val="144162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fr-BE" b="1" dirty="0"/>
              <a:t> </a:t>
            </a:r>
            <a:r>
              <a:rPr lang="fr-BE" b="1" dirty="0" smtClean="0"/>
              <a:t>             </a:t>
            </a:r>
            <a:r>
              <a:rPr lang="fr-BE" dirty="0" smtClean="0"/>
              <a:t>131 registres (and </a:t>
            </a:r>
            <a:r>
              <a:rPr lang="fr-BE" dirty="0" err="1" smtClean="0"/>
              <a:t>counting</a:t>
            </a:r>
            <a:r>
              <a:rPr lang="fr-BE" dirty="0" smtClean="0"/>
              <a:t>..)</a:t>
            </a:r>
            <a:br>
              <a:rPr lang="fr-BE" dirty="0" smtClean="0"/>
            </a:br>
            <a:endParaRPr lang="en-US" dirty="0"/>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23950"/>
            <a:ext cx="3973512"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ZoneTexte 3"/>
          <p:cNvSpPr txBox="1">
            <a:spLocks noChangeArrowheads="1"/>
          </p:cNvSpPr>
          <p:nvPr/>
        </p:nvSpPr>
        <p:spPr bwMode="auto">
          <a:xfrm>
            <a:off x="4572000" y="1123950"/>
            <a:ext cx="403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n-US"/>
          </a:p>
        </p:txBody>
      </p:sp>
      <p:pic>
        <p:nvPicPr>
          <p:cNvPr id="399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092200"/>
            <a:ext cx="3983038" cy="548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7471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smtClean="0"/>
              <a:t>Results Inventory</a:t>
            </a:r>
            <a:endParaRPr lang="fr-FR" smtClean="0"/>
          </a:p>
        </p:txBody>
      </p:sp>
      <p:sp>
        <p:nvSpPr>
          <p:cNvPr id="40963" name="Content Placeholder 2"/>
          <p:cNvSpPr>
            <a:spLocks noGrp="1"/>
          </p:cNvSpPr>
          <p:nvPr>
            <p:ph idx="1"/>
          </p:nvPr>
        </p:nvSpPr>
        <p:spPr/>
        <p:txBody>
          <a:bodyPr/>
          <a:lstStyle/>
          <a:p>
            <a:endParaRPr lang="fr-FR" smtClean="0"/>
          </a:p>
        </p:txBody>
      </p:sp>
      <p:sp>
        <p:nvSpPr>
          <p:cNvPr id="40964" name="Slide Number Placeholder 3"/>
          <p:cNvSpPr>
            <a:spLocks noGrp="1"/>
          </p:cNvSpPr>
          <p:nvPr>
            <p:ph type="sldNum" sz="quarter" idx="4294967295"/>
          </p:nvPr>
        </p:nvSpPr>
        <p:spPr>
          <a:xfrm>
            <a:off x="457200" y="6381750"/>
            <a:ext cx="3827463" cy="476250"/>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l" eaLnBrk="1" hangingPunct="1"/>
            <a:fld id="{ED8E85FF-81C0-49A1-8F16-2A2166E4B8E4}" type="slidenum">
              <a:rPr lang="fr-FR" sz="1000" b="0" smtClean="0">
                <a:solidFill>
                  <a:srgbClr val="A4C3D9"/>
                </a:solidFill>
              </a:rPr>
              <a:pPr algn="l" eaLnBrk="1" hangingPunct="1"/>
              <a:t>27</a:t>
            </a:fld>
            <a:endParaRPr lang="fr-FR" sz="1000" b="0" smtClean="0">
              <a:solidFill>
                <a:srgbClr val="A4C3D9"/>
              </a:solidFill>
            </a:endParaRPr>
          </a:p>
        </p:txBody>
      </p:sp>
      <p:pic>
        <p:nvPicPr>
          <p:cNvPr id="409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920037" cy="1910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63713" y="3357563"/>
            <a:ext cx="6048375" cy="2031325"/>
          </a:xfrm>
          <a:prstGeom prst="rect">
            <a:avLst/>
          </a:prstGeom>
          <a:solidFill>
            <a:schemeClr val="bg1"/>
          </a:solidFill>
        </p:spPr>
        <p:txBody>
          <a:bodyPr>
            <a:spAutoFit/>
          </a:bodyPr>
          <a:lstStyle/>
          <a:p>
            <a:pPr>
              <a:defRPr/>
            </a:pPr>
            <a:r>
              <a:rPr lang="en-GB" dirty="0">
                <a:solidFill>
                  <a:srgbClr val="FF0000"/>
                </a:solidFill>
              </a:rPr>
              <a:t>N = 131</a:t>
            </a:r>
          </a:p>
          <a:p>
            <a:pPr marL="285750" indent="-285750">
              <a:buFontTx/>
              <a:buChar char="-"/>
              <a:defRPr/>
            </a:pPr>
            <a:r>
              <a:rPr lang="en-GB" dirty="0">
                <a:solidFill>
                  <a:srgbClr val="FF0000"/>
                </a:solidFill>
              </a:rPr>
              <a:t>62 completed web based questionnaires</a:t>
            </a:r>
          </a:p>
          <a:p>
            <a:pPr marL="285750" indent="-285750">
              <a:buFontTx/>
              <a:buChar char="-"/>
              <a:defRPr/>
            </a:pPr>
            <a:r>
              <a:rPr lang="en-GB" dirty="0">
                <a:solidFill>
                  <a:srgbClr val="FF0000"/>
                </a:solidFill>
              </a:rPr>
              <a:t>30 incomplete web based questionnaires (in progress)</a:t>
            </a:r>
          </a:p>
          <a:p>
            <a:pPr marL="285750" indent="-285750">
              <a:buFontTx/>
              <a:buChar char="-"/>
              <a:defRPr/>
            </a:pPr>
            <a:r>
              <a:rPr lang="en-GB" dirty="0">
                <a:solidFill>
                  <a:srgbClr val="FF0000"/>
                </a:solidFill>
              </a:rPr>
              <a:t>53 completed sets of parameters and list of values</a:t>
            </a:r>
          </a:p>
          <a:p>
            <a:pPr marL="285750" indent="-285750">
              <a:buFontTx/>
              <a:buChar char="-"/>
              <a:defRPr/>
            </a:pPr>
            <a:r>
              <a:rPr lang="en-GB" dirty="0">
                <a:solidFill>
                  <a:srgbClr val="FF0000"/>
                </a:solidFill>
              </a:rPr>
              <a:t>34 sets of parameters in progress</a:t>
            </a:r>
          </a:p>
          <a:p>
            <a:pPr marL="285750" indent="-285750">
              <a:buFontTx/>
              <a:buChar char="-"/>
              <a:defRPr/>
            </a:pPr>
            <a:r>
              <a:rPr lang="en-GB" dirty="0">
                <a:solidFill>
                  <a:srgbClr val="FF0000"/>
                </a:solidFill>
              </a:rPr>
              <a:t>5 registers in development</a:t>
            </a:r>
          </a:p>
          <a:p>
            <a:pPr marL="285750" indent="-285750">
              <a:buFontTx/>
              <a:buChar char="-"/>
              <a:defRPr/>
            </a:pPr>
            <a:r>
              <a:rPr lang="en-GB" dirty="0">
                <a:solidFill>
                  <a:srgbClr val="FF0000"/>
                </a:solidFill>
              </a:rPr>
              <a:t>5 registers refused participation</a:t>
            </a:r>
          </a:p>
          <a:p>
            <a:pPr>
              <a:defRPr/>
            </a:pPr>
            <a:endParaRPr lang="en-GB" dirty="0">
              <a:solidFill>
                <a:srgbClr val="FF0000"/>
              </a:solidFill>
            </a:endParaRPr>
          </a:p>
          <a:p>
            <a:pPr>
              <a:defRPr/>
            </a:pPr>
            <a:r>
              <a:rPr lang="en-GB" dirty="0">
                <a:solidFill>
                  <a:srgbClr val="FF0000"/>
                </a:solidFill>
              </a:rPr>
              <a:t>Info will be available in meta data portal (October 2014)</a:t>
            </a:r>
            <a:endParaRPr lang="fr-FR" dirty="0">
              <a:solidFill>
                <a:srgbClr val="FF0000"/>
              </a:solidFill>
            </a:endParaRPr>
          </a:p>
        </p:txBody>
      </p:sp>
    </p:spTree>
    <p:extLst>
      <p:ext uri="{BB962C8B-B14F-4D97-AF65-F5344CB8AC3E}">
        <p14:creationId xmlns:p14="http://schemas.microsoft.com/office/powerpoint/2010/main" val="1332072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6403"/>
            <a:ext cx="8382000" cy="1324081"/>
          </a:xfrm>
        </p:spPr>
        <p:txBody>
          <a:bodyPr/>
          <a:lstStyle/>
          <a:p>
            <a:r>
              <a:rPr lang="en-GB" dirty="0" smtClean="0"/>
              <a:t>Intermediate results mapping with </a:t>
            </a:r>
            <a:r>
              <a:rPr lang="en-GB" dirty="0" smtClean="0"/>
              <a:t>RHM/MZG</a:t>
            </a:r>
            <a:endParaRPr lang="fr-FR" dirty="0" smtClean="0"/>
          </a:p>
        </p:txBody>
      </p:sp>
      <p:sp>
        <p:nvSpPr>
          <p:cNvPr id="41987" name="Slide Number Placeholder 3"/>
          <p:cNvSpPr>
            <a:spLocks noGrp="1"/>
          </p:cNvSpPr>
          <p:nvPr>
            <p:ph type="sldNum" sz="quarter" idx="4294967295"/>
          </p:nvPr>
        </p:nvSpPr>
        <p:spPr>
          <a:xfrm>
            <a:off x="457200" y="6381750"/>
            <a:ext cx="3827463" cy="476250"/>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l" eaLnBrk="1" hangingPunct="1"/>
            <a:fld id="{A881A238-3963-4967-BDCF-854F859A2347}" type="slidenum">
              <a:rPr lang="fr-FR" sz="1000" b="0" smtClean="0">
                <a:solidFill>
                  <a:srgbClr val="A4C3D9"/>
                </a:solidFill>
              </a:rPr>
              <a:pPr algn="l" eaLnBrk="1" hangingPunct="1"/>
              <a:t>28</a:t>
            </a:fld>
            <a:endParaRPr lang="fr-FR" sz="1000" b="0" smtClean="0">
              <a:solidFill>
                <a:srgbClr val="A4C3D9"/>
              </a:solidFill>
            </a:endParaRPr>
          </a:p>
        </p:txBody>
      </p:sp>
      <p:graphicFrame>
        <p:nvGraphicFramePr>
          <p:cNvPr id="6" name="Content Placeholder 5"/>
          <p:cNvGraphicFramePr>
            <a:graphicFrameLocks noGrp="1"/>
          </p:cNvGraphicFramePr>
          <p:nvPr>
            <p:ph idx="1"/>
          </p:nvPr>
        </p:nvGraphicFramePr>
        <p:xfrm>
          <a:off x="685800" y="1571625"/>
          <a:ext cx="7772400" cy="4287842"/>
        </p:xfrm>
        <a:graphic>
          <a:graphicData uri="http://schemas.openxmlformats.org/drawingml/2006/table">
            <a:tbl>
              <a:tblPr firstRow="1" bandRow="1">
                <a:tableStyleId>{5C22544A-7EE6-4342-B048-85BDC9FD1C3A}</a:tableStyleId>
              </a:tblPr>
              <a:tblGrid>
                <a:gridCol w="429816"/>
                <a:gridCol w="2808312"/>
                <a:gridCol w="648072"/>
                <a:gridCol w="432048"/>
                <a:gridCol w="2736304"/>
                <a:gridCol w="717848"/>
              </a:tblGrid>
              <a:tr h="370868">
                <a:tc>
                  <a:txBody>
                    <a:bodyPr/>
                    <a:lstStyle/>
                    <a:p>
                      <a:pPr algn="l"/>
                      <a:endParaRPr lang="fr-FR" sz="1600" dirty="0"/>
                    </a:p>
                  </a:txBody>
                  <a:tcPr marT="45723" marB="45723"/>
                </a:tc>
                <a:tc>
                  <a:txBody>
                    <a:bodyPr/>
                    <a:lstStyle/>
                    <a:p>
                      <a:pPr algn="l"/>
                      <a:r>
                        <a:rPr lang="en-GB" sz="1600" dirty="0" smtClean="0"/>
                        <a:t>MZG </a:t>
                      </a:r>
                      <a:r>
                        <a:rPr lang="en-GB" sz="1600" baseline="0" dirty="0" smtClean="0"/>
                        <a:t> parameter</a:t>
                      </a:r>
                      <a:endParaRPr lang="fr-FR" sz="1600" dirty="0"/>
                    </a:p>
                  </a:txBody>
                  <a:tcPr marT="45723" marB="45723"/>
                </a:tc>
                <a:tc>
                  <a:txBody>
                    <a:bodyPr/>
                    <a:lstStyle/>
                    <a:p>
                      <a:pPr algn="l"/>
                      <a:r>
                        <a:rPr lang="en-GB" sz="1600" dirty="0" smtClean="0"/>
                        <a:t>n</a:t>
                      </a:r>
                      <a:endParaRPr lang="fr-FR" sz="1600" dirty="0"/>
                    </a:p>
                  </a:txBody>
                  <a:tcPr marT="45723" marB="45723"/>
                </a:tc>
                <a:tc>
                  <a:txBody>
                    <a:bodyPr/>
                    <a:lstStyle/>
                    <a:p>
                      <a:pPr algn="l"/>
                      <a:endParaRPr lang="fr-FR" sz="1600"/>
                    </a:p>
                  </a:txBody>
                  <a:tcPr marT="45723" marB="45723"/>
                </a:tc>
                <a:tc>
                  <a:txBody>
                    <a:bodyPr/>
                    <a:lstStyle/>
                    <a:p>
                      <a:pPr algn="l"/>
                      <a:r>
                        <a:rPr lang="en-GB" sz="1600" dirty="0" smtClean="0"/>
                        <a:t>MZG parameter</a:t>
                      </a:r>
                      <a:endParaRPr lang="fr-FR" sz="1600" dirty="0"/>
                    </a:p>
                  </a:txBody>
                  <a:tcPr marT="45723" marB="45723"/>
                </a:tc>
                <a:tc>
                  <a:txBody>
                    <a:bodyPr/>
                    <a:lstStyle/>
                    <a:p>
                      <a:pPr algn="l"/>
                      <a:r>
                        <a:rPr lang="en-GB" sz="1600" dirty="0" smtClean="0"/>
                        <a:t>n</a:t>
                      </a:r>
                      <a:endParaRPr lang="fr-FR" sz="1600" dirty="0"/>
                    </a:p>
                  </a:txBody>
                  <a:tcPr marT="45723" marB="45723"/>
                </a:tc>
              </a:tr>
              <a:tr h="370868">
                <a:tc>
                  <a:txBody>
                    <a:bodyPr/>
                    <a:lstStyle/>
                    <a:p>
                      <a:pPr algn="l"/>
                      <a:r>
                        <a:rPr lang="en-GB" sz="1600" b="1" dirty="0" smtClean="0">
                          <a:solidFill>
                            <a:srgbClr val="E46C0A"/>
                          </a:solidFill>
                        </a:rPr>
                        <a:t>1</a:t>
                      </a:r>
                      <a:endParaRPr lang="fr-FR" sz="1600" b="1" dirty="0">
                        <a:solidFill>
                          <a:srgbClr val="E46C0A"/>
                        </a:solidFill>
                      </a:endParaRPr>
                    </a:p>
                  </a:txBody>
                  <a:tcPr marT="45723" marB="45723"/>
                </a:tc>
                <a:tc>
                  <a:txBody>
                    <a:bodyPr/>
                    <a:lstStyle/>
                    <a:p>
                      <a:pPr algn="l"/>
                      <a:r>
                        <a:rPr lang="fr-FR" sz="1600" dirty="0" smtClean="0">
                          <a:solidFill>
                            <a:srgbClr val="58656A"/>
                          </a:solidFill>
                        </a:rPr>
                        <a:t>CODE_DIAGNOSE</a:t>
                      </a:r>
                    </a:p>
                  </a:txBody>
                  <a:tcPr marT="45723" marB="45723"/>
                </a:tc>
                <a:tc>
                  <a:txBody>
                    <a:bodyPr/>
                    <a:lstStyle/>
                    <a:p>
                      <a:pPr algn="l" fontAlgn="b"/>
                      <a:r>
                        <a:rPr lang="fr-FR" sz="1600" b="0" i="0" u="none" strike="noStrike" dirty="0">
                          <a:solidFill>
                            <a:srgbClr val="58656A"/>
                          </a:solidFill>
                          <a:effectLst/>
                          <a:latin typeface="+mn-lt"/>
                        </a:rPr>
                        <a:t>370</a:t>
                      </a:r>
                    </a:p>
                  </a:txBody>
                  <a:tcPr marL="0" marR="0" marT="0" marB="0"/>
                </a:tc>
                <a:tc>
                  <a:txBody>
                    <a:bodyPr/>
                    <a:lstStyle/>
                    <a:p>
                      <a:pPr algn="l"/>
                      <a:r>
                        <a:rPr lang="en-GB" sz="1600" b="1" dirty="0" smtClean="0">
                          <a:solidFill>
                            <a:srgbClr val="E46C0A"/>
                          </a:solidFill>
                        </a:rPr>
                        <a:t>11</a:t>
                      </a:r>
                      <a:endParaRPr lang="fr-FR" sz="1600" b="1" dirty="0">
                        <a:solidFill>
                          <a:srgbClr val="E46C0A"/>
                        </a:solidFill>
                      </a:endParaRPr>
                    </a:p>
                  </a:txBody>
                  <a:tcPr marT="45723" marB="45723"/>
                </a:tc>
                <a:tc>
                  <a:txBody>
                    <a:bodyPr/>
                    <a:lstStyle/>
                    <a:p>
                      <a:pPr algn="l"/>
                      <a:r>
                        <a:rPr lang="en-US" sz="1600" dirty="0" smtClean="0"/>
                        <a:t>A2_YEAR_HOSP_IN</a:t>
                      </a:r>
                    </a:p>
                  </a:txBody>
                  <a:tcPr marT="45723" marB="45723"/>
                </a:tc>
                <a:tc>
                  <a:txBody>
                    <a:bodyPr/>
                    <a:lstStyle/>
                    <a:p>
                      <a:pPr algn="l" fontAlgn="b"/>
                      <a:r>
                        <a:rPr lang="fr-FR" sz="1600" b="0" i="0" u="none" strike="noStrike">
                          <a:solidFill>
                            <a:srgbClr val="58656A"/>
                          </a:solidFill>
                          <a:effectLst/>
                          <a:latin typeface="+mn-lt"/>
                        </a:rPr>
                        <a:t>15</a:t>
                      </a:r>
                    </a:p>
                  </a:txBody>
                  <a:tcPr marL="0" marR="0" marT="0" marB="0"/>
                </a:tc>
              </a:tr>
              <a:tr h="370868">
                <a:tc>
                  <a:txBody>
                    <a:bodyPr/>
                    <a:lstStyle/>
                    <a:p>
                      <a:pPr algn="l"/>
                      <a:r>
                        <a:rPr lang="en-GB" sz="1600" b="1" dirty="0" smtClean="0">
                          <a:solidFill>
                            <a:srgbClr val="E46C0A"/>
                          </a:solidFill>
                        </a:rPr>
                        <a:t>2</a:t>
                      </a:r>
                      <a:endParaRPr lang="fr-FR" sz="1600" b="1" dirty="0">
                        <a:solidFill>
                          <a:srgbClr val="E46C0A"/>
                        </a:solidFill>
                      </a:endParaRPr>
                    </a:p>
                  </a:txBody>
                  <a:tcPr marT="45723" marB="45723"/>
                </a:tc>
                <a:tc>
                  <a:txBody>
                    <a:bodyPr/>
                    <a:lstStyle/>
                    <a:p>
                      <a:pPr algn="l"/>
                      <a:r>
                        <a:rPr lang="fr-FR" sz="1600" dirty="0" smtClean="0"/>
                        <a:t>PATNUM</a:t>
                      </a:r>
                    </a:p>
                  </a:txBody>
                  <a:tcPr marT="45723" marB="45723"/>
                </a:tc>
                <a:tc>
                  <a:txBody>
                    <a:bodyPr/>
                    <a:lstStyle/>
                    <a:p>
                      <a:pPr algn="l" fontAlgn="b"/>
                      <a:r>
                        <a:rPr lang="fr-FR" sz="1600" b="0" i="0" u="none" strike="noStrike" dirty="0">
                          <a:solidFill>
                            <a:srgbClr val="58656A"/>
                          </a:solidFill>
                          <a:effectLst/>
                          <a:latin typeface="+mn-lt"/>
                        </a:rPr>
                        <a:t>67</a:t>
                      </a:r>
                    </a:p>
                  </a:txBody>
                  <a:tcPr marL="0" marR="0" marT="0" marB="0"/>
                </a:tc>
                <a:tc>
                  <a:txBody>
                    <a:bodyPr/>
                    <a:lstStyle/>
                    <a:p>
                      <a:pPr algn="l"/>
                      <a:r>
                        <a:rPr lang="en-GB" sz="1600" b="1" dirty="0" smtClean="0">
                          <a:solidFill>
                            <a:srgbClr val="E46C0A"/>
                          </a:solidFill>
                        </a:rPr>
                        <a:t>12</a:t>
                      </a:r>
                      <a:endParaRPr lang="fr-FR" sz="1600" b="1" dirty="0">
                        <a:solidFill>
                          <a:srgbClr val="E46C0A"/>
                        </a:solidFill>
                      </a:endParaRPr>
                    </a:p>
                  </a:txBody>
                  <a:tcPr marT="45723" marB="45723"/>
                </a:tc>
                <a:tc>
                  <a:txBody>
                    <a:bodyPr/>
                    <a:lstStyle/>
                    <a:p>
                      <a:pPr algn="l"/>
                      <a:r>
                        <a:rPr lang="en-US" sz="1600" dirty="0" smtClean="0"/>
                        <a:t>CODE_UNIT</a:t>
                      </a:r>
                    </a:p>
                  </a:txBody>
                  <a:tcPr marT="45723" marB="45723"/>
                </a:tc>
                <a:tc>
                  <a:txBody>
                    <a:bodyPr/>
                    <a:lstStyle/>
                    <a:p>
                      <a:pPr algn="l" fontAlgn="b"/>
                      <a:r>
                        <a:rPr lang="fr-FR" sz="1600" b="0" i="0" u="none" strike="noStrike">
                          <a:solidFill>
                            <a:srgbClr val="58656A"/>
                          </a:solidFill>
                          <a:effectLst/>
                          <a:latin typeface="+mn-lt"/>
                        </a:rPr>
                        <a:t>11</a:t>
                      </a:r>
                    </a:p>
                  </a:txBody>
                  <a:tcPr marL="0" marR="0" marT="0" marB="0"/>
                </a:tc>
              </a:tr>
              <a:tr h="579162">
                <a:tc>
                  <a:txBody>
                    <a:bodyPr/>
                    <a:lstStyle/>
                    <a:p>
                      <a:pPr algn="l"/>
                      <a:r>
                        <a:rPr lang="en-GB" sz="1600" b="1" dirty="0" smtClean="0">
                          <a:solidFill>
                            <a:srgbClr val="E46C0A"/>
                          </a:solidFill>
                        </a:rPr>
                        <a:t>3</a:t>
                      </a:r>
                      <a:endParaRPr lang="fr-FR" sz="1600" b="1" dirty="0">
                        <a:solidFill>
                          <a:srgbClr val="E46C0A"/>
                        </a:solidFill>
                      </a:endParaRPr>
                    </a:p>
                  </a:txBody>
                  <a:tcPr marT="45723" marB="45723"/>
                </a:tc>
                <a:tc>
                  <a:txBody>
                    <a:bodyPr/>
                    <a:lstStyle/>
                    <a:p>
                      <a:pPr algn="l"/>
                      <a:r>
                        <a:rPr lang="fr-FR" sz="1600" dirty="0" smtClean="0"/>
                        <a:t>A2_CODE_DIAG_CAUSE_DEATH</a:t>
                      </a:r>
                    </a:p>
                  </a:txBody>
                  <a:tcPr marT="45723" marB="45723"/>
                </a:tc>
                <a:tc>
                  <a:txBody>
                    <a:bodyPr/>
                    <a:lstStyle/>
                    <a:p>
                      <a:pPr algn="l" fontAlgn="b"/>
                      <a:r>
                        <a:rPr lang="fr-FR" sz="1600" b="0" i="0" u="none" strike="noStrike" dirty="0">
                          <a:solidFill>
                            <a:srgbClr val="58656A"/>
                          </a:solidFill>
                          <a:effectLst/>
                          <a:latin typeface="+mn-lt"/>
                        </a:rPr>
                        <a:t>47</a:t>
                      </a:r>
                    </a:p>
                  </a:txBody>
                  <a:tcPr marL="0" marR="0" marT="0" marB="0"/>
                </a:tc>
                <a:tc>
                  <a:txBody>
                    <a:bodyPr/>
                    <a:lstStyle/>
                    <a:p>
                      <a:pPr algn="l"/>
                      <a:r>
                        <a:rPr lang="en-GB" sz="1600" b="1" dirty="0" smtClean="0">
                          <a:solidFill>
                            <a:srgbClr val="E46C0A"/>
                          </a:solidFill>
                        </a:rPr>
                        <a:t>13</a:t>
                      </a:r>
                      <a:endParaRPr lang="fr-FR" sz="1600" b="1" dirty="0">
                        <a:solidFill>
                          <a:srgbClr val="E46C0A"/>
                        </a:solidFill>
                      </a:endParaRPr>
                    </a:p>
                  </a:txBody>
                  <a:tcPr marT="45723" marB="45723"/>
                </a:tc>
                <a:tc>
                  <a:txBody>
                    <a:bodyPr/>
                    <a:lstStyle/>
                    <a:p>
                      <a:pPr algn="l"/>
                      <a:r>
                        <a:rPr lang="en-US" sz="1600" dirty="0" smtClean="0"/>
                        <a:t>STAYNUM</a:t>
                      </a:r>
                    </a:p>
                  </a:txBody>
                  <a:tcPr marT="45723" marB="45723"/>
                </a:tc>
                <a:tc>
                  <a:txBody>
                    <a:bodyPr/>
                    <a:lstStyle/>
                    <a:p>
                      <a:pPr algn="l" fontAlgn="b"/>
                      <a:r>
                        <a:rPr lang="fr-FR" sz="1600" b="0" i="0" u="none" strike="noStrike">
                          <a:solidFill>
                            <a:srgbClr val="58656A"/>
                          </a:solidFill>
                          <a:effectLst/>
                          <a:latin typeface="+mn-lt"/>
                        </a:rPr>
                        <a:t>8</a:t>
                      </a:r>
                    </a:p>
                  </a:txBody>
                  <a:tcPr marL="0" marR="0" marT="0" marB="0"/>
                </a:tc>
              </a:tr>
              <a:tr h="370868">
                <a:tc>
                  <a:txBody>
                    <a:bodyPr/>
                    <a:lstStyle/>
                    <a:p>
                      <a:pPr algn="l"/>
                      <a:r>
                        <a:rPr lang="en-GB" sz="1600" b="1" dirty="0" smtClean="0">
                          <a:solidFill>
                            <a:srgbClr val="E46C0A"/>
                          </a:solidFill>
                        </a:rPr>
                        <a:t>4</a:t>
                      </a:r>
                      <a:endParaRPr lang="fr-FR" sz="1600" b="1" dirty="0">
                        <a:solidFill>
                          <a:srgbClr val="E46C0A"/>
                        </a:solidFill>
                      </a:endParaRPr>
                    </a:p>
                  </a:txBody>
                  <a:tcPr marT="45723" marB="45723"/>
                </a:tc>
                <a:tc>
                  <a:txBody>
                    <a:bodyPr/>
                    <a:lstStyle/>
                    <a:p>
                      <a:pPr algn="l"/>
                      <a:r>
                        <a:rPr lang="fr-FR" sz="1600" dirty="0" smtClean="0"/>
                        <a:t>M2_CODE_PROCEDUR</a:t>
                      </a:r>
                    </a:p>
                  </a:txBody>
                  <a:tcPr marT="45723" marB="45723"/>
                </a:tc>
                <a:tc>
                  <a:txBody>
                    <a:bodyPr/>
                    <a:lstStyle/>
                    <a:p>
                      <a:pPr algn="l" fontAlgn="b"/>
                      <a:r>
                        <a:rPr lang="fr-FR" sz="1600" b="0" i="0" u="none" strike="noStrike" dirty="0">
                          <a:solidFill>
                            <a:srgbClr val="58656A"/>
                          </a:solidFill>
                          <a:effectLst/>
                          <a:latin typeface="+mn-lt"/>
                        </a:rPr>
                        <a:t>40</a:t>
                      </a:r>
                    </a:p>
                  </a:txBody>
                  <a:tcPr marL="0" marR="0" marT="0" marB="0"/>
                </a:tc>
                <a:tc>
                  <a:txBody>
                    <a:bodyPr/>
                    <a:lstStyle/>
                    <a:p>
                      <a:pPr algn="l"/>
                      <a:r>
                        <a:rPr lang="en-GB" sz="1600" b="1" dirty="0" smtClean="0">
                          <a:solidFill>
                            <a:srgbClr val="E46C0A"/>
                          </a:solidFill>
                        </a:rPr>
                        <a:t>14</a:t>
                      </a:r>
                      <a:endParaRPr lang="fr-FR" sz="1600" b="1" dirty="0">
                        <a:solidFill>
                          <a:srgbClr val="E46C0A"/>
                        </a:solidFill>
                      </a:endParaRPr>
                    </a:p>
                  </a:txBody>
                  <a:tcPr marT="45723" marB="45723"/>
                </a:tc>
                <a:tc>
                  <a:txBody>
                    <a:bodyPr/>
                    <a:lstStyle/>
                    <a:p>
                      <a:pPr algn="l"/>
                      <a:r>
                        <a:rPr lang="en-US" sz="1600" dirty="0" smtClean="0"/>
                        <a:t>YEAR_SPEC_IN</a:t>
                      </a:r>
                    </a:p>
                  </a:txBody>
                  <a:tcPr marT="45723" marB="45723"/>
                </a:tc>
                <a:tc>
                  <a:txBody>
                    <a:bodyPr/>
                    <a:lstStyle/>
                    <a:p>
                      <a:pPr algn="l" fontAlgn="b"/>
                      <a:r>
                        <a:rPr lang="fr-FR" sz="1600" b="0" i="0" u="none" strike="noStrike">
                          <a:solidFill>
                            <a:srgbClr val="58656A"/>
                          </a:solidFill>
                          <a:effectLst/>
                          <a:latin typeface="+mn-lt"/>
                        </a:rPr>
                        <a:t>8</a:t>
                      </a:r>
                    </a:p>
                  </a:txBody>
                  <a:tcPr marL="0" marR="0" marT="0" marB="0"/>
                </a:tc>
              </a:tr>
              <a:tr h="370868">
                <a:tc>
                  <a:txBody>
                    <a:bodyPr/>
                    <a:lstStyle/>
                    <a:p>
                      <a:pPr algn="l"/>
                      <a:r>
                        <a:rPr lang="en-GB" sz="1600" b="1" dirty="0" smtClean="0">
                          <a:solidFill>
                            <a:srgbClr val="E46C0A"/>
                          </a:solidFill>
                        </a:rPr>
                        <a:t>5</a:t>
                      </a:r>
                      <a:endParaRPr lang="fr-FR" sz="1600" b="1" dirty="0">
                        <a:solidFill>
                          <a:srgbClr val="E46C0A"/>
                        </a:solidFill>
                      </a:endParaRPr>
                    </a:p>
                  </a:txBody>
                  <a:tcPr marT="45723" marB="45723"/>
                </a:tc>
                <a:tc>
                  <a:txBody>
                    <a:bodyPr/>
                    <a:lstStyle/>
                    <a:p>
                      <a:pPr algn="l"/>
                      <a:r>
                        <a:rPr lang="fr-FR" sz="1600" dirty="0" smtClean="0"/>
                        <a:t>A2_CODE_SEX</a:t>
                      </a:r>
                    </a:p>
                  </a:txBody>
                  <a:tcPr marT="45723" marB="45723"/>
                </a:tc>
                <a:tc>
                  <a:txBody>
                    <a:bodyPr/>
                    <a:lstStyle/>
                    <a:p>
                      <a:pPr algn="l" fontAlgn="b"/>
                      <a:r>
                        <a:rPr lang="fr-FR" sz="1600" b="0" i="0" u="none" strike="noStrike" dirty="0">
                          <a:solidFill>
                            <a:srgbClr val="58656A"/>
                          </a:solidFill>
                          <a:effectLst/>
                          <a:latin typeface="+mn-lt"/>
                        </a:rPr>
                        <a:t>34</a:t>
                      </a:r>
                    </a:p>
                  </a:txBody>
                  <a:tcPr marL="0" marR="0" marT="0" marB="0"/>
                </a:tc>
                <a:tc>
                  <a:txBody>
                    <a:bodyPr/>
                    <a:lstStyle/>
                    <a:p>
                      <a:pPr algn="l"/>
                      <a:r>
                        <a:rPr lang="en-GB" sz="1600" b="1" dirty="0" smtClean="0">
                          <a:solidFill>
                            <a:srgbClr val="E46C0A"/>
                          </a:solidFill>
                        </a:rPr>
                        <a:t>15</a:t>
                      </a:r>
                      <a:endParaRPr lang="fr-FR" sz="1600" b="1" dirty="0">
                        <a:solidFill>
                          <a:srgbClr val="E46C0A"/>
                        </a:solidFill>
                      </a:endParaRPr>
                    </a:p>
                  </a:txBody>
                  <a:tcPr marT="45723" marB="45723"/>
                </a:tc>
                <a:tc>
                  <a:txBody>
                    <a:bodyPr/>
                    <a:lstStyle/>
                    <a:p>
                      <a:pPr algn="l"/>
                      <a:r>
                        <a:rPr lang="en-US" sz="1600" dirty="0" smtClean="0"/>
                        <a:t>A2_CODE_DESTINATE</a:t>
                      </a:r>
                    </a:p>
                  </a:txBody>
                  <a:tcPr marT="45723" marB="45723"/>
                </a:tc>
                <a:tc>
                  <a:txBody>
                    <a:bodyPr/>
                    <a:lstStyle/>
                    <a:p>
                      <a:pPr algn="l" fontAlgn="b"/>
                      <a:r>
                        <a:rPr lang="fr-FR" sz="1600" b="0" i="0" u="none" strike="noStrike">
                          <a:solidFill>
                            <a:srgbClr val="58656A"/>
                          </a:solidFill>
                          <a:effectLst/>
                          <a:latin typeface="+mn-lt"/>
                        </a:rPr>
                        <a:t>7</a:t>
                      </a:r>
                    </a:p>
                  </a:txBody>
                  <a:tcPr marL="0" marR="0" marT="0" marB="0"/>
                </a:tc>
              </a:tr>
              <a:tr h="370868">
                <a:tc>
                  <a:txBody>
                    <a:bodyPr/>
                    <a:lstStyle/>
                    <a:p>
                      <a:pPr algn="l"/>
                      <a:r>
                        <a:rPr lang="en-GB" sz="1600" b="1" dirty="0" smtClean="0">
                          <a:solidFill>
                            <a:srgbClr val="E46C0A"/>
                          </a:solidFill>
                        </a:rPr>
                        <a:t>6</a:t>
                      </a:r>
                      <a:endParaRPr lang="fr-FR" sz="1600" b="1" dirty="0">
                        <a:solidFill>
                          <a:srgbClr val="E46C0A"/>
                        </a:solidFill>
                      </a:endParaRPr>
                    </a:p>
                  </a:txBody>
                  <a:tcPr marT="45723" marB="45723"/>
                </a:tc>
                <a:tc>
                  <a:txBody>
                    <a:bodyPr/>
                    <a:lstStyle/>
                    <a:p>
                      <a:pPr algn="l"/>
                      <a:r>
                        <a:rPr lang="fr-FR" sz="1600" dirty="0" smtClean="0"/>
                        <a:t>HOSPITAL</a:t>
                      </a:r>
                    </a:p>
                  </a:txBody>
                  <a:tcPr marT="45723" marB="45723"/>
                </a:tc>
                <a:tc>
                  <a:txBody>
                    <a:bodyPr/>
                    <a:lstStyle/>
                    <a:p>
                      <a:pPr algn="l" fontAlgn="b"/>
                      <a:r>
                        <a:rPr lang="fr-FR" sz="1600" b="0" i="0" u="none" strike="noStrike" dirty="0">
                          <a:solidFill>
                            <a:srgbClr val="58656A"/>
                          </a:solidFill>
                          <a:effectLst/>
                          <a:latin typeface="+mn-lt"/>
                        </a:rPr>
                        <a:t>33</a:t>
                      </a:r>
                    </a:p>
                  </a:txBody>
                  <a:tcPr marL="0" marR="0" marT="0" marB="0"/>
                </a:tc>
                <a:tc>
                  <a:txBody>
                    <a:bodyPr/>
                    <a:lstStyle/>
                    <a:p>
                      <a:pPr algn="l"/>
                      <a:r>
                        <a:rPr lang="en-GB" sz="1600" b="1" dirty="0" smtClean="0">
                          <a:solidFill>
                            <a:srgbClr val="E46C0A"/>
                          </a:solidFill>
                        </a:rPr>
                        <a:t>16</a:t>
                      </a:r>
                      <a:endParaRPr lang="fr-FR" sz="1600" b="1" dirty="0">
                        <a:solidFill>
                          <a:srgbClr val="E46C0A"/>
                        </a:solidFill>
                      </a:endParaRPr>
                    </a:p>
                  </a:txBody>
                  <a:tcPr marT="45723" marB="45723"/>
                </a:tc>
                <a:tc>
                  <a:txBody>
                    <a:bodyPr/>
                    <a:lstStyle/>
                    <a:p>
                      <a:pPr algn="l"/>
                      <a:r>
                        <a:rPr lang="en-US" sz="1600" dirty="0" smtClean="0"/>
                        <a:t>YEAR_PROCEDUR</a:t>
                      </a:r>
                    </a:p>
                  </a:txBody>
                  <a:tcPr marT="45723" marB="45723"/>
                </a:tc>
                <a:tc>
                  <a:txBody>
                    <a:bodyPr/>
                    <a:lstStyle/>
                    <a:p>
                      <a:pPr algn="l" fontAlgn="b"/>
                      <a:r>
                        <a:rPr lang="fr-FR" sz="1600" b="0" i="0" u="none" strike="noStrike">
                          <a:solidFill>
                            <a:srgbClr val="58656A"/>
                          </a:solidFill>
                          <a:effectLst/>
                          <a:latin typeface="+mn-lt"/>
                        </a:rPr>
                        <a:t>7</a:t>
                      </a:r>
                    </a:p>
                  </a:txBody>
                  <a:tcPr marL="0" marR="0" marT="0" marB="0"/>
                </a:tc>
              </a:tr>
              <a:tr h="370868">
                <a:tc>
                  <a:txBody>
                    <a:bodyPr/>
                    <a:lstStyle/>
                    <a:p>
                      <a:pPr algn="l"/>
                      <a:r>
                        <a:rPr lang="en-GB" sz="1600" b="1" dirty="0" smtClean="0">
                          <a:solidFill>
                            <a:srgbClr val="E46C0A"/>
                          </a:solidFill>
                        </a:rPr>
                        <a:t>7</a:t>
                      </a:r>
                      <a:endParaRPr lang="fr-FR" sz="1600" b="1" dirty="0">
                        <a:solidFill>
                          <a:srgbClr val="E46C0A"/>
                        </a:solidFill>
                      </a:endParaRPr>
                    </a:p>
                  </a:txBody>
                  <a:tcPr marT="45723" marB="45723"/>
                </a:tc>
                <a:tc>
                  <a:txBody>
                    <a:bodyPr/>
                    <a:lstStyle/>
                    <a:p>
                      <a:pPr algn="l"/>
                      <a:r>
                        <a:rPr lang="fr-FR" sz="1600" dirty="0" smtClean="0"/>
                        <a:t>A1_YEAR_BIRTH</a:t>
                      </a:r>
                    </a:p>
                  </a:txBody>
                  <a:tcPr marT="45723" marB="45723"/>
                </a:tc>
                <a:tc>
                  <a:txBody>
                    <a:bodyPr/>
                    <a:lstStyle/>
                    <a:p>
                      <a:pPr algn="l" fontAlgn="b"/>
                      <a:r>
                        <a:rPr lang="fr-FR" sz="1600" b="0" i="0" u="none" strike="noStrike" dirty="0">
                          <a:solidFill>
                            <a:srgbClr val="58656A"/>
                          </a:solidFill>
                          <a:effectLst/>
                          <a:latin typeface="+mn-lt"/>
                        </a:rPr>
                        <a:t>32</a:t>
                      </a:r>
                    </a:p>
                  </a:txBody>
                  <a:tcPr marL="0" marR="0" marT="0" marB="0"/>
                </a:tc>
                <a:tc>
                  <a:txBody>
                    <a:bodyPr/>
                    <a:lstStyle/>
                    <a:p>
                      <a:pPr algn="l"/>
                      <a:r>
                        <a:rPr lang="en-GB" sz="1600" b="1" dirty="0" smtClean="0">
                          <a:solidFill>
                            <a:srgbClr val="E46C0A"/>
                          </a:solidFill>
                        </a:rPr>
                        <a:t>17</a:t>
                      </a:r>
                      <a:endParaRPr lang="fr-FR" sz="1600" b="1" dirty="0">
                        <a:solidFill>
                          <a:srgbClr val="E46C0A"/>
                        </a:solidFill>
                      </a:endParaRPr>
                    </a:p>
                  </a:txBody>
                  <a:tcPr marT="45723" marB="45723"/>
                </a:tc>
                <a:tc>
                  <a:txBody>
                    <a:bodyPr/>
                    <a:lstStyle/>
                    <a:p>
                      <a:pPr algn="l"/>
                      <a:r>
                        <a:rPr lang="en-US" sz="1600" dirty="0" smtClean="0"/>
                        <a:t>A2_CODE_COUNTRY</a:t>
                      </a:r>
                    </a:p>
                  </a:txBody>
                  <a:tcPr marT="45723" marB="45723"/>
                </a:tc>
                <a:tc>
                  <a:txBody>
                    <a:bodyPr/>
                    <a:lstStyle/>
                    <a:p>
                      <a:pPr algn="l" fontAlgn="b"/>
                      <a:r>
                        <a:rPr lang="fr-FR" sz="1600" b="0" i="0" u="none" strike="noStrike">
                          <a:solidFill>
                            <a:srgbClr val="58656A"/>
                          </a:solidFill>
                          <a:effectLst/>
                          <a:latin typeface="+mn-lt"/>
                        </a:rPr>
                        <a:t>6</a:t>
                      </a:r>
                    </a:p>
                  </a:txBody>
                  <a:tcPr marL="0" marR="0" marT="0" marB="0"/>
                </a:tc>
              </a:tr>
              <a:tr h="370868">
                <a:tc>
                  <a:txBody>
                    <a:bodyPr/>
                    <a:lstStyle/>
                    <a:p>
                      <a:pPr algn="l"/>
                      <a:r>
                        <a:rPr lang="en-GB" sz="1600" b="1" dirty="0" smtClean="0">
                          <a:solidFill>
                            <a:srgbClr val="E46C0A"/>
                          </a:solidFill>
                        </a:rPr>
                        <a:t>8</a:t>
                      </a:r>
                      <a:endParaRPr lang="fr-FR" sz="1600" b="1" dirty="0">
                        <a:solidFill>
                          <a:srgbClr val="E46C0A"/>
                        </a:solidFill>
                      </a:endParaRPr>
                    </a:p>
                  </a:txBody>
                  <a:tcPr marT="45723" marB="45723"/>
                </a:tc>
                <a:tc>
                  <a:txBody>
                    <a:bodyPr/>
                    <a:lstStyle/>
                    <a:p>
                      <a:pPr algn="l"/>
                      <a:r>
                        <a:rPr lang="fr-FR" sz="1600" dirty="0" smtClean="0"/>
                        <a:t>M2_YEAR_PROCEDUR</a:t>
                      </a:r>
                    </a:p>
                  </a:txBody>
                  <a:tcPr marT="45723" marB="45723"/>
                </a:tc>
                <a:tc>
                  <a:txBody>
                    <a:bodyPr/>
                    <a:lstStyle/>
                    <a:p>
                      <a:pPr algn="l" fontAlgn="b"/>
                      <a:r>
                        <a:rPr lang="fr-FR" sz="1600" b="0" i="0" u="none" strike="noStrike" dirty="0">
                          <a:solidFill>
                            <a:srgbClr val="58656A"/>
                          </a:solidFill>
                          <a:effectLst/>
                          <a:latin typeface="+mn-lt"/>
                        </a:rPr>
                        <a:t>21</a:t>
                      </a:r>
                    </a:p>
                  </a:txBody>
                  <a:tcPr marL="0" marR="0" marT="0" marB="0"/>
                </a:tc>
                <a:tc>
                  <a:txBody>
                    <a:bodyPr/>
                    <a:lstStyle/>
                    <a:p>
                      <a:pPr algn="l"/>
                      <a:r>
                        <a:rPr lang="en-GB" sz="1600" b="1" dirty="0" smtClean="0">
                          <a:solidFill>
                            <a:srgbClr val="E46C0A"/>
                          </a:solidFill>
                        </a:rPr>
                        <a:t>18</a:t>
                      </a:r>
                      <a:endParaRPr lang="fr-FR" sz="1600" b="1" dirty="0">
                        <a:solidFill>
                          <a:srgbClr val="E46C0A"/>
                        </a:solidFill>
                      </a:endParaRPr>
                    </a:p>
                  </a:txBody>
                  <a:tcPr marT="45723" marB="45723"/>
                </a:tc>
                <a:tc>
                  <a:txBody>
                    <a:bodyPr/>
                    <a:lstStyle/>
                    <a:p>
                      <a:pPr algn="l"/>
                      <a:r>
                        <a:rPr lang="en-US" sz="1600" dirty="0" smtClean="0"/>
                        <a:t>A2_CODE_INDIC_NAT</a:t>
                      </a:r>
                    </a:p>
                  </a:txBody>
                  <a:tcPr marT="45723" marB="45723"/>
                </a:tc>
                <a:tc>
                  <a:txBody>
                    <a:bodyPr/>
                    <a:lstStyle/>
                    <a:p>
                      <a:pPr algn="l" fontAlgn="b"/>
                      <a:r>
                        <a:rPr lang="fr-FR" sz="1600" b="0" i="0" u="none" strike="noStrike">
                          <a:solidFill>
                            <a:srgbClr val="58656A"/>
                          </a:solidFill>
                          <a:effectLst/>
                          <a:latin typeface="+mn-lt"/>
                        </a:rPr>
                        <a:t>5</a:t>
                      </a:r>
                    </a:p>
                  </a:txBody>
                  <a:tcPr marL="0" marR="0" marT="0" marB="0"/>
                </a:tc>
              </a:tr>
              <a:tr h="370868">
                <a:tc>
                  <a:txBody>
                    <a:bodyPr/>
                    <a:lstStyle/>
                    <a:p>
                      <a:pPr algn="l"/>
                      <a:r>
                        <a:rPr lang="en-GB" sz="1600" b="1" dirty="0" smtClean="0">
                          <a:solidFill>
                            <a:srgbClr val="E46C0A"/>
                          </a:solidFill>
                        </a:rPr>
                        <a:t>9</a:t>
                      </a:r>
                      <a:endParaRPr lang="fr-FR" sz="1600" b="1" dirty="0">
                        <a:solidFill>
                          <a:srgbClr val="E46C0A"/>
                        </a:solidFill>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A2_CODE_ZIP</a:t>
                      </a:r>
                    </a:p>
                  </a:txBody>
                  <a:tcPr marT="45723" marB="45723"/>
                </a:tc>
                <a:tc>
                  <a:txBody>
                    <a:bodyPr/>
                    <a:lstStyle/>
                    <a:p>
                      <a:pPr algn="l" fontAlgn="b"/>
                      <a:r>
                        <a:rPr lang="fr-FR" sz="1600" b="0" i="0" u="none" strike="noStrike" dirty="0">
                          <a:solidFill>
                            <a:srgbClr val="58656A"/>
                          </a:solidFill>
                          <a:effectLst/>
                          <a:latin typeface="+mn-lt"/>
                        </a:rPr>
                        <a:t>19</a:t>
                      </a:r>
                    </a:p>
                  </a:txBody>
                  <a:tcPr marL="0" marR="0" marT="0" marB="0"/>
                </a:tc>
                <a:tc>
                  <a:txBody>
                    <a:bodyPr/>
                    <a:lstStyle/>
                    <a:p>
                      <a:pPr algn="l"/>
                      <a:r>
                        <a:rPr lang="en-GB" sz="1600" b="1" dirty="0" smtClean="0">
                          <a:solidFill>
                            <a:srgbClr val="E46C0A"/>
                          </a:solidFill>
                        </a:rPr>
                        <a:t>19</a:t>
                      </a:r>
                      <a:endParaRPr lang="fr-FR" sz="1600" b="1" dirty="0">
                        <a:solidFill>
                          <a:srgbClr val="E46C0A"/>
                        </a:solidFill>
                      </a:endParaRPr>
                    </a:p>
                  </a:txBody>
                  <a:tcPr marT="45723" marB="45723"/>
                </a:tc>
                <a:tc>
                  <a:txBody>
                    <a:bodyPr/>
                    <a:lstStyle/>
                    <a:p>
                      <a:pPr algn="l"/>
                      <a:r>
                        <a:rPr lang="en-US" sz="1600" dirty="0" smtClean="0"/>
                        <a:t>CODE_SPEC</a:t>
                      </a:r>
                    </a:p>
                  </a:txBody>
                  <a:tcPr marT="45723" marB="45723"/>
                </a:tc>
                <a:tc>
                  <a:txBody>
                    <a:bodyPr/>
                    <a:lstStyle/>
                    <a:p>
                      <a:pPr algn="l" fontAlgn="b"/>
                      <a:r>
                        <a:rPr lang="fr-FR" sz="1600" b="0" i="0" u="none" strike="noStrike">
                          <a:solidFill>
                            <a:srgbClr val="58656A"/>
                          </a:solidFill>
                          <a:effectLst/>
                          <a:latin typeface="+mn-lt"/>
                        </a:rPr>
                        <a:t>5</a:t>
                      </a:r>
                    </a:p>
                  </a:txBody>
                  <a:tcPr marL="0" marR="0" marT="0" marB="0"/>
                </a:tc>
              </a:tr>
              <a:tr h="370868">
                <a:tc>
                  <a:txBody>
                    <a:bodyPr/>
                    <a:lstStyle/>
                    <a:p>
                      <a:pPr algn="l"/>
                      <a:r>
                        <a:rPr lang="en-GB" sz="1600" b="1" dirty="0" smtClean="0">
                          <a:solidFill>
                            <a:srgbClr val="E46C0A"/>
                          </a:solidFill>
                        </a:rPr>
                        <a:t>10</a:t>
                      </a:r>
                      <a:endParaRPr lang="fr-FR" sz="1600" b="1" dirty="0">
                        <a:solidFill>
                          <a:srgbClr val="E46C0A"/>
                        </a:solidFill>
                      </a:endParaRPr>
                    </a:p>
                  </a:txBody>
                  <a:tcPr marT="45723" marB="45723"/>
                </a:tc>
                <a:tc>
                  <a:txBody>
                    <a:bodyPr/>
                    <a:lstStyle/>
                    <a:p>
                      <a:pPr algn="l"/>
                      <a:r>
                        <a:rPr lang="fr-FR" sz="1600" dirty="0" smtClean="0"/>
                        <a:t>A2_YEAR_HOSP_OUT</a:t>
                      </a:r>
                      <a:endParaRPr lang="fr-FR" sz="1600" dirty="0"/>
                    </a:p>
                  </a:txBody>
                  <a:tcPr marT="45723" marB="45723"/>
                </a:tc>
                <a:tc>
                  <a:txBody>
                    <a:bodyPr/>
                    <a:lstStyle/>
                    <a:p>
                      <a:pPr algn="l" fontAlgn="b"/>
                      <a:r>
                        <a:rPr lang="fr-FR" sz="1600" b="0" i="0" u="none" strike="noStrike" dirty="0">
                          <a:solidFill>
                            <a:srgbClr val="58656A"/>
                          </a:solidFill>
                          <a:effectLst/>
                          <a:latin typeface="+mn-lt"/>
                        </a:rPr>
                        <a:t>19</a:t>
                      </a:r>
                    </a:p>
                  </a:txBody>
                  <a:tcPr marL="0" marR="0" marT="0" marB="0"/>
                </a:tc>
                <a:tc>
                  <a:txBody>
                    <a:bodyPr/>
                    <a:lstStyle/>
                    <a:p>
                      <a:pPr algn="l"/>
                      <a:r>
                        <a:rPr lang="en-GB" sz="1600" b="1" dirty="0" smtClean="0">
                          <a:solidFill>
                            <a:srgbClr val="E46C0A"/>
                          </a:solidFill>
                        </a:rPr>
                        <a:t>20</a:t>
                      </a:r>
                      <a:endParaRPr lang="fr-FR" sz="1600" b="1" dirty="0">
                        <a:solidFill>
                          <a:srgbClr val="E46C0A"/>
                        </a:solidFill>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S4_NUMBER_BED</a:t>
                      </a:r>
                    </a:p>
                  </a:txBody>
                  <a:tcPr marT="45723" marB="45723"/>
                </a:tc>
                <a:tc>
                  <a:txBody>
                    <a:bodyPr/>
                    <a:lstStyle/>
                    <a:p>
                      <a:pPr algn="l" fontAlgn="b"/>
                      <a:r>
                        <a:rPr lang="fr-FR" sz="1600" b="0" i="0" u="none" strike="noStrike" dirty="0">
                          <a:solidFill>
                            <a:srgbClr val="58656A"/>
                          </a:solidFill>
                          <a:effectLst/>
                          <a:latin typeface="+mn-lt"/>
                        </a:rPr>
                        <a:t>5</a:t>
                      </a:r>
                    </a:p>
                  </a:txBody>
                  <a:tcPr marL="0" marR="0" marT="0" marB="0"/>
                </a:tc>
              </a:tr>
            </a:tbl>
          </a:graphicData>
        </a:graphic>
      </p:graphicFrame>
      <p:sp>
        <p:nvSpPr>
          <p:cNvPr id="42074" name="TextBox 6"/>
          <p:cNvSpPr txBox="1">
            <a:spLocks noChangeArrowheads="1"/>
          </p:cNvSpPr>
          <p:nvPr/>
        </p:nvSpPr>
        <p:spPr bwMode="auto">
          <a:xfrm>
            <a:off x="719138" y="1125538"/>
            <a:ext cx="568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n-GB"/>
              <a:t>&gt; 700 matches between MZG and parameters of Registers</a:t>
            </a:r>
            <a:endParaRPr lang="fr-FR"/>
          </a:p>
        </p:txBody>
      </p:sp>
    </p:spTree>
    <p:extLst>
      <p:ext uri="{BB962C8B-B14F-4D97-AF65-F5344CB8AC3E}">
        <p14:creationId xmlns:p14="http://schemas.microsoft.com/office/powerpoint/2010/main" val="4206311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a:xfrm>
            <a:off x="762000" y="-6403"/>
            <a:ext cx="8382000" cy="1324081"/>
          </a:xfrm>
        </p:spPr>
        <p:txBody>
          <a:bodyPr/>
          <a:lstStyle/>
          <a:p>
            <a:r>
              <a:rPr lang="en-US" dirty="0" smtClean="0"/>
              <a:t>Part </a:t>
            </a:r>
            <a:r>
              <a:rPr lang="en-US" dirty="0" smtClean="0"/>
              <a:t>3 : Structure </a:t>
            </a:r>
            <a:r>
              <a:rPr lang="en-US" dirty="0" smtClean="0"/>
              <a:t>(To come)</a:t>
            </a:r>
            <a:r>
              <a:rPr lang="en-US" dirty="0" smtClean="0"/>
              <a:t/>
            </a:r>
            <a:br>
              <a:rPr lang="en-US" dirty="0" smtClean="0"/>
            </a:br>
            <a:endParaRPr lang="en-US" dirty="0" smtClean="0"/>
          </a:p>
        </p:txBody>
      </p:sp>
      <p:sp>
        <p:nvSpPr>
          <p:cNvPr id="43011" name="Espace réservé du numéro de diapositive 3"/>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28A77988-9081-4EB8-B040-26F823AD397A}" type="slidenum">
              <a:rPr lang="nl-NL" smtClean="0">
                <a:solidFill>
                  <a:srgbClr val="9F9683"/>
                </a:solidFill>
              </a:rPr>
              <a:pPr eaLnBrk="1" hangingPunct="1"/>
              <a:t>29</a:t>
            </a:fld>
            <a:endParaRPr lang="nl-NL" smtClean="0">
              <a:solidFill>
                <a:srgbClr val="9F9683"/>
              </a:solidFill>
            </a:endParaRPr>
          </a:p>
        </p:txBody>
      </p:sp>
      <p:pic>
        <p:nvPicPr>
          <p:cNvPr id="430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3250" y="3644900"/>
            <a:ext cx="7993063" cy="2114550"/>
          </a:xfrm>
        </p:spPr>
      </p:pic>
      <p:sp>
        <p:nvSpPr>
          <p:cNvPr id="6" name="Rectangle 5"/>
          <p:cNvSpPr/>
          <p:nvPr/>
        </p:nvSpPr>
        <p:spPr>
          <a:xfrm>
            <a:off x="611188" y="1484313"/>
            <a:ext cx="7705725" cy="2062162"/>
          </a:xfrm>
          <a:prstGeom prst="rect">
            <a:avLst/>
          </a:prstGeom>
        </p:spPr>
        <p:txBody>
          <a:bodyPr>
            <a:spAutoFit/>
          </a:bodyPr>
          <a:lstStyle/>
          <a:p>
            <a:pPr marL="285750" indent="-285750">
              <a:buFontTx/>
              <a:buChar char="-"/>
              <a:defRPr/>
            </a:pPr>
            <a:r>
              <a:rPr lang="en-US" sz="1600" b="0" kern="0" dirty="0">
                <a:solidFill>
                  <a:srgbClr val="000000"/>
                </a:solidFill>
                <a:latin typeface="Trebuchet MS"/>
                <a:ea typeface="+mj-ea"/>
                <a:cs typeface="Arial"/>
              </a:rPr>
              <a:t>Le </a:t>
            </a:r>
            <a:r>
              <a:rPr lang="en-US" sz="1600" b="0" kern="0" dirty="0" err="1">
                <a:solidFill>
                  <a:srgbClr val="000000"/>
                </a:solidFill>
                <a:latin typeface="Trebuchet MS"/>
                <a:ea typeface="+mj-ea"/>
                <a:cs typeface="Arial"/>
              </a:rPr>
              <a:t>modèle</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est</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basé</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sur</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une</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façon</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orientée</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problème</a:t>
            </a:r>
            <a:r>
              <a:rPr lang="en-US" sz="1600" b="0" kern="0" dirty="0">
                <a:solidFill>
                  <a:srgbClr val="000000"/>
                </a:solidFill>
                <a:latin typeface="Trebuchet MS"/>
                <a:ea typeface="+mj-ea"/>
                <a:cs typeface="Arial"/>
              </a:rPr>
              <a:t>” de documenter les</a:t>
            </a:r>
          </a:p>
          <a:p>
            <a:pPr marL="285750" indent="-285750">
              <a:buFontTx/>
              <a:buChar char="-"/>
              <a:defRPr/>
            </a:pPr>
            <a:r>
              <a:rPr lang="en-US" sz="1600" b="0" kern="0" dirty="0">
                <a:solidFill>
                  <a:srgbClr val="000000"/>
                </a:solidFill>
                <a:latin typeface="Trebuchet MS"/>
                <a:ea typeface="+mj-ea"/>
                <a:cs typeface="Arial"/>
              </a:rPr>
              <a:t>Il </a:t>
            </a:r>
            <a:r>
              <a:rPr lang="en-US" sz="1600" b="0" kern="0" dirty="0" err="1">
                <a:solidFill>
                  <a:srgbClr val="000000"/>
                </a:solidFill>
                <a:latin typeface="Trebuchet MS"/>
                <a:ea typeface="+mj-ea"/>
                <a:cs typeface="Arial"/>
              </a:rPr>
              <a:t>demande</a:t>
            </a:r>
            <a:r>
              <a:rPr lang="en-US" sz="1600" b="0" kern="0" dirty="0">
                <a:solidFill>
                  <a:srgbClr val="000000"/>
                </a:solidFill>
                <a:latin typeface="Trebuchet MS"/>
                <a:ea typeface="+mj-ea"/>
                <a:cs typeface="Arial"/>
              </a:rPr>
              <a:t> aux </a:t>
            </a:r>
            <a:r>
              <a:rPr lang="en-US" sz="1600" b="0" kern="0" dirty="0" err="1">
                <a:solidFill>
                  <a:srgbClr val="000000"/>
                </a:solidFill>
                <a:latin typeface="Trebuchet MS"/>
                <a:ea typeface="+mj-ea"/>
                <a:cs typeface="Arial"/>
              </a:rPr>
              <a:t>systèmes</a:t>
            </a:r>
            <a:r>
              <a:rPr lang="en-US" sz="1600" b="0" kern="0" dirty="0">
                <a:solidFill>
                  <a:srgbClr val="000000"/>
                </a:solidFill>
                <a:latin typeface="Trebuchet MS"/>
                <a:ea typeface="+mj-ea"/>
                <a:cs typeface="Arial"/>
              </a:rPr>
              <a:t> d’être </a:t>
            </a:r>
            <a:r>
              <a:rPr lang="en-US" sz="1600" b="0" kern="0" dirty="0" err="1">
                <a:solidFill>
                  <a:srgbClr val="000000"/>
                </a:solidFill>
                <a:latin typeface="Trebuchet MS"/>
                <a:ea typeface="+mj-ea"/>
                <a:cs typeface="Arial"/>
              </a:rPr>
              <a:t>basés</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sur</a:t>
            </a:r>
            <a:r>
              <a:rPr lang="en-US" sz="1600" b="0" kern="0" dirty="0">
                <a:solidFill>
                  <a:srgbClr val="000000"/>
                </a:solidFill>
                <a:latin typeface="Trebuchet MS"/>
                <a:ea typeface="+mj-ea"/>
                <a:cs typeface="Arial"/>
              </a:rPr>
              <a:t> le </a:t>
            </a:r>
            <a:r>
              <a:rPr lang="en-US" sz="1600" b="0" kern="0" dirty="0" err="1">
                <a:solidFill>
                  <a:srgbClr val="000000"/>
                </a:solidFill>
                <a:latin typeface="Trebuchet MS"/>
                <a:ea typeface="+mj-ea"/>
                <a:cs typeface="Arial"/>
              </a:rPr>
              <a:t>principe</a:t>
            </a:r>
            <a:r>
              <a:rPr lang="en-US" sz="1600" b="0" kern="0" dirty="0">
                <a:solidFill>
                  <a:srgbClr val="000000"/>
                </a:solidFill>
                <a:latin typeface="Trebuchet MS"/>
                <a:ea typeface="+mj-ea"/>
                <a:cs typeface="Arial"/>
              </a:rPr>
              <a:t> de “</a:t>
            </a:r>
            <a:r>
              <a:rPr lang="en-US" sz="1600" b="0" kern="0" dirty="0" err="1">
                <a:solidFill>
                  <a:srgbClr val="000000"/>
                </a:solidFill>
                <a:latin typeface="Trebuchet MS"/>
                <a:ea typeface="+mj-ea"/>
                <a:cs typeface="Arial"/>
              </a:rPr>
              <a:t>période</a:t>
            </a:r>
            <a:r>
              <a:rPr lang="en-US" sz="1600" b="0" kern="0" dirty="0">
                <a:solidFill>
                  <a:srgbClr val="000000"/>
                </a:solidFill>
                <a:latin typeface="Trebuchet MS"/>
                <a:ea typeface="+mj-ea"/>
                <a:cs typeface="Arial"/>
              </a:rPr>
              <a:t> de </a:t>
            </a:r>
            <a:r>
              <a:rPr lang="en-US" sz="1600" b="0" kern="0" dirty="0" err="1">
                <a:solidFill>
                  <a:srgbClr val="000000"/>
                </a:solidFill>
                <a:latin typeface="Trebuchet MS"/>
                <a:ea typeface="+mj-ea"/>
                <a:cs typeface="Arial"/>
              </a:rPr>
              <a:t>soins</a:t>
            </a:r>
            <a:r>
              <a:rPr lang="en-US" sz="1600" b="0" kern="0" dirty="0">
                <a:solidFill>
                  <a:srgbClr val="000000"/>
                </a:solidFill>
                <a:latin typeface="Trebuchet MS"/>
                <a:ea typeface="+mj-ea"/>
                <a:cs typeface="Arial"/>
              </a:rPr>
              <a:t>”.</a:t>
            </a:r>
          </a:p>
          <a:p>
            <a:pPr marL="285750" indent="-285750">
              <a:buFontTx/>
              <a:buChar char="-"/>
              <a:defRPr/>
            </a:pPr>
            <a:r>
              <a:rPr lang="en-US" sz="1600" b="0" kern="0" dirty="0">
                <a:solidFill>
                  <a:srgbClr val="000000"/>
                </a:solidFill>
                <a:latin typeface="Trebuchet MS"/>
                <a:ea typeface="+mj-ea"/>
                <a:cs typeface="Arial"/>
              </a:rPr>
              <a:t>Il </a:t>
            </a:r>
            <a:r>
              <a:rPr lang="en-US" sz="1600" b="0" kern="0" dirty="0" err="1">
                <a:solidFill>
                  <a:srgbClr val="000000"/>
                </a:solidFill>
                <a:latin typeface="Trebuchet MS"/>
                <a:ea typeface="+mj-ea"/>
                <a:cs typeface="Arial"/>
              </a:rPr>
              <a:t>implique</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que</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tous</a:t>
            </a:r>
            <a:r>
              <a:rPr lang="en-US" sz="1600" b="0" kern="0" dirty="0">
                <a:solidFill>
                  <a:srgbClr val="000000"/>
                </a:solidFill>
                <a:latin typeface="Trebuchet MS"/>
                <a:ea typeface="+mj-ea"/>
                <a:cs typeface="Arial"/>
              </a:rPr>
              <a:t> les contacts avec </a:t>
            </a:r>
            <a:r>
              <a:rPr lang="en-US" sz="1600" b="0" kern="0" dirty="0" err="1">
                <a:solidFill>
                  <a:srgbClr val="000000"/>
                </a:solidFill>
                <a:latin typeface="Trebuchet MS"/>
                <a:ea typeface="+mj-ea"/>
                <a:cs typeface="Arial"/>
              </a:rPr>
              <a:t>tous</a:t>
            </a:r>
            <a:r>
              <a:rPr lang="en-US" sz="1600" b="0" kern="0" dirty="0">
                <a:solidFill>
                  <a:srgbClr val="000000"/>
                </a:solidFill>
                <a:latin typeface="Trebuchet MS"/>
                <a:ea typeface="+mj-ea"/>
                <a:cs typeface="Arial"/>
              </a:rPr>
              <a:t> les </a:t>
            </a:r>
            <a:r>
              <a:rPr lang="en-US" sz="1600" b="0" kern="0" dirty="0" err="1">
                <a:solidFill>
                  <a:srgbClr val="000000"/>
                </a:solidFill>
                <a:latin typeface="Trebuchet MS"/>
                <a:ea typeface="+mj-ea"/>
                <a:cs typeface="Arial"/>
              </a:rPr>
              <a:t>prestataires</a:t>
            </a:r>
            <a:r>
              <a:rPr lang="en-US" sz="1600" b="0" kern="0" dirty="0">
                <a:solidFill>
                  <a:srgbClr val="000000"/>
                </a:solidFill>
                <a:latin typeface="Trebuchet MS"/>
                <a:ea typeface="+mj-ea"/>
                <a:cs typeface="Arial"/>
              </a:rPr>
              <a:t> en rapport avec </a:t>
            </a:r>
            <a:r>
              <a:rPr lang="en-US" sz="1600" b="0" kern="0" dirty="0" err="1">
                <a:solidFill>
                  <a:srgbClr val="000000"/>
                </a:solidFill>
                <a:latin typeface="Trebuchet MS"/>
                <a:ea typeface="+mj-ea"/>
                <a:cs typeface="Arial"/>
              </a:rPr>
              <a:t>une</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maladie</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soient</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reliés</a:t>
            </a:r>
            <a:r>
              <a:rPr lang="en-US" sz="1600" b="0" kern="0" dirty="0">
                <a:solidFill>
                  <a:srgbClr val="000000"/>
                </a:solidFill>
                <a:latin typeface="Trebuchet MS"/>
                <a:ea typeface="+mj-ea"/>
                <a:cs typeface="Arial"/>
              </a:rPr>
              <a:t> ensemble.</a:t>
            </a:r>
          </a:p>
          <a:p>
            <a:pPr marL="285750" indent="-285750">
              <a:buFontTx/>
              <a:buChar char="-"/>
              <a:defRPr/>
            </a:pPr>
            <a:r>
              <a:rPr lang="en-US" sz="1600" b="0" kern="0" dirty="0" err="1">
                <a:solidFill>
                  <a:srgbClr val="000000"/>
                </a:solidFill>
                <a:latin typeface="Trebuchet MS"/>
                <a:ea typeface="+mj-ea"/>
                <a:cs typeface="Arial"/>
              </a:rPr>
              <a:t>Une</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fois</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implémenté</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il</a:t>
            </a:r>
            <a:r>
              <a:rPr lang="en-US" sz="1600" b="0" kern="0" dirty="0">
                <a:solidFill>
                  <a:srgbClr val="000000"/>
                </a:solidFill>
                <a:latin typeface="Trebuchet MS"/>
                <a:ea typeface="+mj-ea"/>
                <a:cs typeface="Arial"/>
              </a:rPr>
              <a:t> rend possible de </a:t>
            </a:r>
            <a:r>
              <a:rPr lang="en-US" sz="1600" b="0" kern="0" dirty="0" err="1">
                <a:solidFill>
                  <a:srgbClr val="000000"/>
                </a:solidFill>
                <a:latin typeface="Trebuchet MS"/>
                <a:ea typeface="+mj-ea"/>
                <a:cs typeface="Arial"/>
              </a:rPr>
              <a:t>regrouper</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toutes</a:t>
            </a:r>
            <a:r>
              <a:rPr lang="en-US" sz="1600" b="0" kern="0" dirty="0">
                <a:solidFill>
                  <a:srgbClr val="000000"/>
                </a:solidFill>
                <a:latin typeface="Trebuchet MS"/>
                <a:ea typeface="+mj-ea"/>
                <a:cs typeface="Arial"/>
              </a:rPr>
              <a:t> les interventions et </a:t>
            </a:r>
            <a:r>
              <a:rPr lang="en-US" sz="1600" b="0" kern="0" dirty="0" err="1">
                <a:solidFill>
                  <a:srgbClr val="000000"/>
                </a:solidFill>
                <a:latin typeface="Trebuchet MS"/>
                <a:ea typeface="+mj-ea"/>
                <a:cs typeface="Arial"/>
              </a:rPr>
              <a:t>d’évaluer</a:t>
            </a:r>
            <a:r>
              <a:rPr lang="en-US" sz="1600" b="0" kern="0" dirty="0">
                <a:solidFill>
                  <a:srgbClr val="000000"/>
                </a:solidFill>
                <a:latin typeface="Trebuchet MS"/>
                <a:ea typeface="+mj-ea"/>
                <a:cs typeface="Arial"/>
              </a:rPr>
              <a:t> les </a:t>
            </a:r>
            <a:r>
              <a:rPr lang="en-US" sz="1600" b="0" kern="0" dirty="0" err="1">
                <a:solidFill>
                  <a:srgbClr val="000000"/>
                </a:solidFill>
                <a:latin typeface="Trebuchet MS"/>
                <a:ea typeface="+mj-ea"/>
                <a:cs typeface="Arial"/>
              </a:rPr>
              <a:t>résultats</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atteints</a:t>
            </a:r>
            <a:r>
              <a:rPr lang="en-US" sz="1600" b="0" kern="0" dirty="0">
                <a:solidFill>
                  <a:srgbClr val="000000"/>
                </a:solidFill>
                <a:latin typeface="Trebuchet MS"/>
                <a:ea typeface="+mj-ea"/>
                <a:cs typeface="Arial"/>
              </a:rPr>
              <a:t> pour un </a:t>
            </a:r>
            <a:r>
              <a:rPr lang="en-US" sz="1600" b="0" kern="0" dirty="0" err="1">
                <a:solidFill>
                  <a:srgbClr val="000000"/>
                </a:solidFill>
                <a:latin typeface="Trebuchet MS"/>
                <a:ea typeface="+mj-ea"/>
                <a:cs typeface="Arial"/>
              </a:rPr>
              <a:t>problème</a:t>
            </a:r>
            <a:r>
              <a:rPr lang="en-US" sz="1600" b="0" kern="0" dirty="0">
                <a:solidFill>
                  <a:srgbClr val="000000"/>
                </a:solidFill>
                <a:latin typeface="Trebuchet MS"/>
                <a:ea typeface="+mj-ea"/>
                <a:cs typeface="Arial"/>
              </a:rPr>
              <a:t>  </a:t>
            </a:r>
            <a:r>
              <a:rPr lang="en-US" sz="1600" b="0" kern="0" dirty="0" err="1">
                <a:solidFill>
                  <a:srgbClr val="000000"/>
                </a:solidFill>
                <a:latin typeface="Trebuchet MS"/>
                <a:ea typeface="+mj-ea"/>
                <a:cs typeface="Arial"/>
              </a:rPr>
              <a:t>spécifique</a:t>
            </a:r>
            <a:r>
              <a:rPr lang="en-US" sz="1600" b="0" kern="0" dirty="0">
                <a:solidFill>
                  <a:srgbClr val="000000"/>
                </a:solidFill>
                <a:latin typeface="Trebuchet MS"/>
                <a:ea typeface="+mj-ea"/>
                <a:cs typeface="Arial"/>
              </a:rPr>
              <a:t> – sans </a:t>
            </a:r>
            <a:r>
              <a:rPr lang="en-US" sz="1600" b="0" kern="0" dirty="0" err="1">
                <a:solidFill>
                  <a:srgbClr val="000000"/>
                </a:solidFill>
                <a:latin typeface="Trebuchet MS"/>
                <a:ea typeface="+mj-ea"/>
                <a:cs typeface="Arial"/>
              </a:rPr>
              <a:t>considération</a:t>
            </a:r>
            <a:r>
              <a:rPr lang="en-US" sz="1600" b="0" kern="0" dirty="0">
                <a:solidFill>
                  <a:srgbClr val="000000"/>
                </a:solidFill>
                <a:latin typeface="Trebuchet MS"/>
                <a:ea typeface="+mj-ea"/>
                <a:cs typeface="Arial"/>
              </a:rPr>
              <a:t> de qui a </a:t>
            </a:r>
            <a:r>
              <a:rPr lang="en-US" sz="1600" b="0" kern="0" dirty="0" err="1">
                <a:solidFill>
                  <a:srgbClr val="000000"/>
                </a:solidFill>
                <a:latin typeface="Trebuchet MS"/>
                <a:ea typeface="+mj-ea"/>
                <a:cs typeface="Arial"/>
              </a:rPr>
              <a:t>fourni</a:t>
            </a:r>
            <a:r>
              <a:rPr lang="en-US" sz="1600" b="0" kern="0" dirty="0">
                <a:solidFill>
                  <a:srgbClr val="000000"/>
                </a:solidFill>
                <a:latin typeface="Trebuchet MS"/>
                <a:ea typeface="+mj-ea"/>
                <a:cs typeface="Arial"/>
              </a:rPr>
              <a:t> le service.</a:t>
            </a:r>
            <a:br>
              <a:rPr lang="en-US" sz="1600" b="0" kern="0" dirty="0">
                <a:solidFill>
                  <a:srgbClr val="000000"/>
                </a:solidFill>
                <a:latin typeface="Trebuchet MS"/>
                <a:ea typeface="+mj-ea"/>
                <a:cs typeface="Arial"/>
              </a:rPr>
            </a:br>
            <a:r>
              <a:rPr lang="en-US" sz="1600" b="0" kern="0" dirty="0">
                <a:solidFill>
                  <a:srgbClr val="000000"/>
                </a:solidFill>
                <a:latin typeface="Trebuchet MS"/>
                <a:ea typeface="+mj-ea"/>
                <a:cs typeface="Arial"/>
              </a:rPr>
              <a:t>. </a:t>
            </a:r>
            <a:endParaRPr lang="en-US" dirty="0"/>
          </a:p>
        </p:txBody>
      </p:sp>
    </p:spTree>
    <p:extLst>
      <p:ext uri="{BB962C8B-B14F-4D97-AF65-F5344CB8AC3E}">
        <p14:creationId xmlns:p14="http://schemas.microsoft.com/office/powerpoint/2010/main" val="28830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p:cNvSpPr>
          <p:nvPr/>
        </p:nvSpPr>
        <p:spPr bwMode="auto">
          <a:xfrm rot="1632385">
            <a:off x="1029790" y="2000782"/>
            <a:ext cx="3249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fr-FR" sz="2800" dirty="0">
                <a:latin typeface="Trebuchet MS" pitchFamily="34" charset="0"/>
              </a:rPr>
              <a:t>Gregory</a:t>
            </a:r>
            <a:endParaRPr lang="en-US" sz="2800" dirty="0">
              <a:latin typeface="Trebuchet MS" pitchFamily="34" charset="0"/>
            </a:endParaRPr>
          </a:p>
        </p:txBody>
      </p:sp>
      <p:sp>
        <p:nvSpPr>
          <p:cNvPr id="15363" name="Content Placeholder 2"/>
          <p:cNvSpPr>
            <a:spLocks noGrp="1"/>
          </p:cNvSpPr>
          <p:nvPr>
            <p:ph idx="1"/>
          </p:nvPr>
        </p:nvSpPr>
        <p:spPr>
          <a:xfrm rot="1632385">
            <a:off x="597990" y="2899307"/>
            <a:ext cx="3609975" cy="1468438"/>
          </a:xfrm>
        </p:spPr>
        <p:txBody>
          <a:bodyPr/>
          <a:lstStyle/>
          <a:p>
            <a:pPr marL="0" indent="0" algn="ctr" eaLnBrk="1" hangingPunct="1"/>
            <a:r>
              <a:rPr lang="fr-FR" sz="1600" i="1" dirty="0" smtClean="0">
                <a:latin typeface="Trebuchet MS" pitchFamily="34" charset="0"/>
              </a:rPr>
              <a:t>&lt;</a:t>
            </a:r>
            <a:r>
              <a:rPr lang="fr-FR" sz="1600" b="1" i="1" dirty="0" smtClean="0">
                <a:latin typeface="Trebuchet MS" pitchFamily="34" charset="0"/>
              </a:rPr>
              <a:t>GP&gt; </a:t>
            </a:r>
            <a:r>
              <a:rPr lang="fr-FR" sz="1600" b="1" i="1" dirty="0" smtClean="0">
                <a:latin typeface="Trebuchet MS" pitchFamily="34" charset="0"/>
              </a:rPr>
              <a:t>&lt;</a:t>
            </a:r>
            <a:r>
              <a:rPr lang="fr-FR" sz="1600" b="1" i="1" dirty="0" err="1" smtClean="0">
                <a:latin typeface="Trebuchet MS" pitchFamily="34" charset="0"/>
              </a:rPr>
              <a:t>Specialist</a:t>
            </a:r>
            <a:r>
              <a:rPr lang="fr-FR" sz="1600" b="1" i="1" dirty="0" smtClean="0">
                <a:latin typeface="Trebuchet MS" pitchFamily="34" charset="0"/>
              </a:rPr>
              <a:t>&gt; </a:t>
            </a:r>
            <a:r>
              <a:rPr lang="fr-FR" sz="1600" b="1" i="1" dirty="0" smtClean="0">
                <a:latin typeface="Trebuchet MS" pitchFamily="34" charset="0"/>
              </a:rPr>
              <a:t>&lt;</a:t>
            </a:r>
            <a:r>
              <a:rPr lang="fr-FR" sz="1600" b="1" i="1" dirty="0" smtClean="0">
                <a:latin typeface="Trebuchet MS" pitchFamily="34" charset="0"/>
              </a:rPr>
              <a:t>Imaging&gt; </a:t>
            </a:r>
            <a:r>
              <a:rPr lang="fr-FR" sz="1600" b="1" i="1" dirty="0" smtClean="0">
                <a:latin typeface="Trebuchet MS" pitchFamily="34" charset="0"/>
              </a:rPr>
              <a:t>&lt;Prescriptions&gt; &lt;</a:t>
            </a:r>
            <a:r>
              <a:rPr lang="fr-FR" sz="1600" b="1" i="1" dirty="0" err="1" smtClean="0">
                <a:latin typeface="Trebuchet MS" pitchFamily="34" charset="0"/>
              </a:rPr>
              <a:t>Chapter</a:t>
            </a:r>
            <a:r>
              <a:rPr lang="fr-FR" sz="1600" b="1" i="1" dirty="0" smtClean="0">
                <a:latin typeface="Trebuchet MS" pitchFamily="34" charset="0"/>
              </a:rPr>
              <a:t> </a:t>
            </a:r>
            <a:r>
              <a:rPr lang="fr-FR" sz="1600" b="1" i="1" dirty="0" smtClean="0">
                <a:latin typeface="Trebuchet MS" pitchFamily="34" charset="0"/>
              </a:rPr>
              <a:t>4&gt; &lt;</a:t>
            </a:r>
            <a:r>
              <a:rPr lang="fr-FR" sz="1600" b="1" i="1" dirty="0" err="1" smtClean="0">
                <a:latin typeface="Trebuchet MS" pitchFamily="34" charset="0"/>
              </a:rPr>
              <a:t>Pharmacist</a:t>
            </a:r>
            <a:r>
              <a:rPr lang="fr-FR" sz="1600" b="1" i="1" dirty="0" smtClean="0">
                <a:latin typeface="Trebuchet MS" pitchFamily="34" charset="0"/>
              </a:rPr>
              <a:t>&gt; </a:t>
            </a:r>
            <a:r>
              <a:rPr lang="fr-FR" sz="1600" b="1" i="1" dirty="0" smtClean="0">
                <a:latin typeface="Trebuchet MS" pitchFamily="34" charset="0"/>
              </a:rPr>
              <a:t>&lt;</a:t>
            </a:r>
            <a:r>
              <a:rPr lang="fr-FR" sz="1600" b="1" i="1" dirty="0" err="1" smtClean="0">
                <a:latin typeface="Trebuchet MS" pitchFamily="34" charset="0"/>
              </a:rPr>
              <a:t>MyCarenet</a:t>
            </a:r>
            <a:r>
              <a:rPr lang="fr-FR" sz="1600" b="1" i="1" dirty="0" smtClean="0">
                <a:latin typeface="Trebuchet MS" pitchFamily="34" charset="0"/>
              </a:rPr>
              <a:t>&gt; &lt;DMG&gt; &lt;</a:t>
            </a:r>
            <a:r>
              <a:rPr lang="fr-FR" sz="1600" b="1" i="1" dirty="0" err="1" smtClean="0">
                <a:latin typeface="Trebuchet MS" pitchFamily="34" charset="0"/>
              </a:rPr>
              <a:t>Laboratory</a:t>
            </a:r>
            <a:r>
              <a:rPr lang="fr-FR" sz="1600" b="1" i="1" dirty="0" smtClean="0">
                <a:latin typeface="Trebuchet MS" pitchFamily="34" charset="0"/>
              </a:rPr>
              <a:t>&gt; </a:t>
            </a:r>
            <a:r>
              <a:rPr lang="fr-FR" sz="1600" b="1" i="1" dirty="0" smtClean="0">
                <a:latin typeface="Trebuchet MS" pitchFamily="34" charset="0"/>
              </a:rPr>
              <a:t>&lt;</a:t>
            </a:r>
            <a:r>
              <a:rPr lang="fr-FR" sz="1600" b="1" i="1" dirty="0" err="1" smtClean="0">
                <a:latin typeface="Trebuchet MS" pitchFamily="34" charset="0"/>
              </a:rPr>
              <a:t>Status</a:t>
            </a:r>
            <a:r>
              <a:rPr lang="fr-FR" sz="1600" b="1" i="1" dirty="0" smtClean="0">
                <a:latin typeface="Trebuchet MS" pitchFamily="34" charset="0"/>
              </a:rPr>
              <a:t> </a:t>
            </a:r>
            <a:r>
              <a:rPr lang="fr-FR" sz="1600" b="1" i="1" dirty="0" err="1" smtClean="0">
                <a:latin typeface="Trebuchet MS" pitchFamily="34" charset="0"/>
              </a:rPr>
              <a:t>handicaped</a:t>
            </a:r>
            <a:r>
              <a:rPr lang="fr-FR" sz="1600" b="1" i="1" dirty="0" smtClean="0">
                <a:latin typeface="Trebuchet MS" pitchFamily="34" charset="0"/>
              </a:rPr>
              <a:t>&gt; &lt;</a:t>
            </a:r>
            <a:r>
              <a:rPr lang="fr-FR" sz="1600" b="1" i="1" dirty="0" err="1" smtClean="0">
                <a:latin typeface="Trebuchet MS" pitchFamily="34" charset="0"/>
              </a:rPr>
              <a:t>work</a:t>
            </a:r>
            <a:r>
              <a:rPr lang="fr-FR" sz="1600" b="1" i="1" dirty="0" smtClean="0">
                <a:latin typeface="Trebuchet MS" pitchFamily="34" charset="0"/>
              </a:rPr>
              <a:t> </a:t>
            </a:r>
            <a:r>
              <a:rPr lang="fr-FR" sz="1600" b="1" i="1" dirty="0" err="1" smtClean="0">
                <a:latin typeface="Trebuchet MS" pitchFamily="34" charset="0"/>
              </a:rPr>
              <a:t>incapacity</a:t>
            </a:r>
            <a:r>
              <a:rPr lang="fr-FR" sz="1600" b="1" i="1" dirty="0" smtClean="0">
                <a:latin typeface="Trebuchet MS" pitchFamily="34" charset="0"/>
              </a:rPr>
              <a:t>&gt;</a:t>
            </a:r>
            <a:endParaRPr lang="en-US" sz="1600" b="1" dirty="0" smtClean="0">
              <a:latin typeface="Trebuchet MS" pitchFamily="34" charset="0"/>
            </a:endParaRPr>
          </a:p>
        </p:txBody>
      </p:sp>
      <p:sp>
        <p:nvSpPr>
          <p:cNvPr id="15364" name="Title 1"/>
          <p:cNvSpPr txBox="1">
            <a:spLocks/>
          </p:cNvSpPr>
          <p:nvPr/>
        </p:nvSpPr>
        <p:spPr bwMode="auto">
          <a:xfrm rot="-1177183">
            <a:off x="4616797" y="2324632"/>
            <a:ext cx="34671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fr-FR" sz="2800" dirty="0">
                <a:latin typeface="Trebuchet MS" pitchFamily="34" charset="0"/>
              </a:rPr>
              <a:t>Emily</a:t>
            </a:r>
            <a:endParaRPr lang="en-US" sz="2800" dirty="0">
              <a:latin typeface="Trebuchet MS" pitchFamily="34" charset="0"/>
            </a:endParaRPr>
          </a:p>
        </p:txBody>
      </p:sp>
      <p:sp>
        <p:nvSpPr>
          <p:cNvPr id="15365" name="Content Placeholder 2"/>
          <p:cNvSpPr txBox="1">
            <a:spLocks/>
          </p:cNvSpPr>
          <p:nvPr/>
        </p:nvSpPr>
        <p:spPr bwMode="auto">
          <a:xfrm rot="-1177183">
            <a:off x="4769197" y="2746907"/>
            <a:ext cx="4187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20000"/>
              </a:spcBef>
              <a:buFont typeface="Arial" charset="0"/>
              <a:buNone/>
            </a:pPr>
            <a:r>
              <a:rPr lang="fr-FR" sz="1600" i="1" dirty="0" smtClean="0">
                <a:solidFill>
                  <a:srgbClr val="003399"/>
                </a:solidFill>
                <a:latin typeface="Trebuchet MS" pitchFamily="34" charset="0"/>
              </a:rPr>
              <a:t>&lt;</a:t>
            </a:r>
            <a:r>
              <a:rPr lang="fr-FR" sz="1600" i="1" dirty="0" err="1" smtClean="0">
                <a:solidFill>
                  <a:srgbClr val="003399"/>
                </a:solidFill>
                <a:latin typeface="Trebuchet MS" pitchFamily="34" charset="0"/>
              </a:rPr>
              <a:t>Homecare</a:t>
            </a:r>
            <a:r>
              <a:rPr lang="fr-FR" sz="1600" i="1" dirty="0" smtClean="0">
                <a:solidFill>
                  <a:srgbClr val="003399"/>
                </a:solidFill>
                <a:latin typeface="Trebuchet MS" pitchFamily="34" charset="0"/>
              </a:rPr>
              <a:t>&gt; </a:t>
            </a:r>
            <a:r>
              <a:rPr lang="fr-FR" sz="1600" i="1" dirty="0">
                <a:solidFill>
                  <a:srgbClr val="003399"/>
                </a:solidFill>
                <a:latin typeface="Trebuchet MS" pitchFamily="34" charset="0"/>
              </a:rPr>
              <a:t>&lt;MRS&gt; &lt;</a:t>
            </a:r>
            <a:r>
              <a:rPr lang="fr-FR" sz="1600" i="1" dirty="0" err="1">
                <a:solidFill>
                  <a:srgbClr val="003399"/>
                </a:solidFill>
                <a:latin typeface="Trebuchet MS" pitchFamily="34" charset="0"/>
              </a:rPr>
              <a:t>Belrai</a:t>
            </a:r>
            <a:r>
              <a:rPr lang="fr-FR" sz="1600" i="1" dirty="0">
                <a:solidFill>
                  <a:srgbClr val="003399"/>
                </a:solidFill>
                <a:latin typeface="Trebuchet MS" pitchFamily="34" charset="0"/>
              </a:rPr>
              <a:t>&gt; </a:t>
            </a:r>
            <a:r>
              <a:rPr lang="fr-FR" sz="1600" i="1" dirty="0" smtClean="0">
                <a:solidFill>
                  <a:srgbClr val="003399"/>
                </a:solidFill>
                <a:latin typeface="Trebuchet MS" pitchFamily="34" charset="0"/>
              </a:rPr>
              <a:t>&lt;</a:t>
            </a:r>
            <a:r>
              <a:rPr lang="fr-FR" sz="1600" i="1" dirty="0" err="1" smtClean="0">
                <a:solidFill>
                  <a:srgbClr val="003399"/>
                </a:solidFill>
                <a:latin typeface="Trebuchet MS" pitchFamily="34" charset="0"/>
              </a:rPr>
              <a:t>Clinical</a:t>
            </a:r>
            <a:r>
              <a:rPr lang="fr-FR" sz="1600" i="1" dirty="0" smtClean="0">
                <a:solidFill>
                  <a:srgbClr val="003399"/>
                </a:solidFill>
                <a:latin typeface="Trebuchet MS" pitchFamily="34" charset="0"/>
              </a:rPr>
              <a:t> </a:t>
            </a:r>
            <a:r>
              <a:rPr lang="fr-FR" sz="1600" i="1" dirty="0" err="1" smtClean="0">
                <a:solidFill>
                  <a:srgbClr val="003399"/>
                </a:solidFill>
                <a:latin typeface="Trebuchet MS" pitchFamily="34" charset="0"/>
              </a:rPr>
              <a:t>path</a:t>
            </a:r>
            <a:r>
              <a:rPr lang="fr-FR" sz="1600" i="1" dirty="0" smtClean="0">
                <a:solidFill>
                  <a:srgbClr val="003399"/>
                </a:solidFill>
                <a:latin typeface="Trebuchet MS" pitchFamily="34" charset="0"/>
              </a:rPr>
              <a:t>&gt; </a:t>
            </a:r>
            <a:r>
              <a:rPr lang="fr-FR" sz="1600" i="1" dirty="0">
                <a:solidFill>
                  <a:srgbClr val="003399"/>
                </a:solidFill>
                <a:latin typeface="Trebuchet MS" pitchFamily="34" charset="0"/>
              </a:rPr>
              <a:t>&lt;Hospitalisation&gt; &lt;</a:t>
            </a:r>
            <a:r>
              <a:rPr lang="fr-FR" sz="1600" i="1" dirty="0" err="1" smtClean="0">
                <a:solidFill>
                  <a:srgbClr val="003399"/>
                </a:solidFill>
                <a:latin typeface="Trebuchet MS" pitchFamily="34" charset="0"/>
              </a:rPr>
              <a:t>Dentist</a:t>
            </a:r>
            <a:r>
              <a:rPr lang="fr-FR" sz="1600" i="1" dirty="0" smtClean="0">
                <a:solidFill>
                  <a:srgbClr val="003399"/>
                </a:solidFill>
                <a:latin typeface="Trebuchet MS" pitchFamily="34" charset="0"/>
              </a:rPr>
              <a:t>&gt; </a:t>
            </a:r>
            <a:r>
              <a:rPr lang="fr-FR" sz="1600" i="1" dirty="0">
                <a:solidFill>
                  <a:srgbClr val="003399"/>
                </a:solidFill>
                <a:latin typeface="Trebuchet MS" pitchFamily="34" charset="0"/>
              </a:rPr>
              <a:t>&lt;</a:t>
            </a:r>
            <a:r>
              <a:rPr lang="fr-FR" sz="1600" i="1" dirty="0" err="1">
                <a:solidFill>
                  <a:srgbClr val="003399"/>
                </a:solidFill>
                <a:latin typeface="Trebuchet MS" pitchFamily="34" charset="0"/>
              </a:rPr>
              <a:t>Sumehr</a:t>
            </a:r>
            <a:r>
              <a:rPr lang="fr-FR" sz="1600" i="1" dirty="0">
                <a:solidFill>
                  <a:srgbClr val="003399"/>
                </a:solidFill>
                <a:latin typeface="Trebuchet MS" pitchFamily="34" charset="0"/>
              </a:rPr>
              <a:t>&gt; </a:t>
            </a:r>
            <a:r>
              <a:rPr lang="fr-FR" sz="1600" i="1" dirty="0" smtClean="0">
                <a:solidFill>
                  <a:srgbClr val="003399"/>
                </a:solidFill>
                <a:latin typeface="Trebuchet MS" pitchFamily="34" charset="0"/>
              </a:rPr>
              <a:t>&lt;</a:t>
            </a:r>
            <a:r>
              <a:rPr lang="fr-FR" sz="1600" i="1" dirty="0" err="1" smtClean="0">
                <a:solidFill>
                  <a:srgbClr val="003399"/>
                </a:solidFill>
                <a:latin typeface="Trebuchet MS" pitchFamily="34" charset="0"/>
              </a:rPr>
              <a:t>multidisciplinary</a:t>
            </a:r>
            <a:r>
              <a:rPr lang="fr-FR" sz="1600" i="1" dirty="0" smtClean="0">
                <a:solidFill>
                  <a:srgbClr val="003399"/>
                </a:solidFill>
                <a:latin typeface="Trebuchet MS" pitchFamily="34" charset="0"/>
              </a:rPr>
              <a:t> collaboration&gt; &lt;</a:t>
            </a:r>
            <a:r>
              <a:rPr lang="fr-FR" sz="1600" i="1" dirty="0" err="1" smtClean="0">
                <a:solidFill>
                  <a:srgbClr val="003399"/>
                </a:solidFill>
                <a:latin typeface="Trebuchet MS" pitchFamily="34" charset="0"/>
              </a:rPr>
              <a:t>Paliative</a:t>
            </a:r>
            <a:r>
              <a:rPr lang="fr-FR" sz="1600" i="1" dirty="0" smtClean="0">
                <a:solidFill>
                  <a:srgbClr val="003399"/>
                </a:solidFill>
                <a:latin typeface="Trebuchet MS" pitchFamily="34" charset="0"/>
              </a:rPr>
              <a:t> care&gt; &lt; Home Hospitalisation</a:t>
            </a:r>
            <a:r>
              <a:rPr lang="fr-FR" sz="1400" i="1" dirty="0" smtClean="0">
                <a:solidFill>
                  <a:srgbClr val="003399"/>
                </a:solidFill>
                <a:latin typeface="Trebuchet MS" pitchFamily="34" charset="0"/>
              </a:rPr>
              <a:t>&gt;</a:t>
            </a:r>
            <a:endParaRPr lang="en-US" sz="1400" dirty="0">
              <a:solidFill>
                <a:srgbClr val="003399"/>
              </a:solidFill>
              <a:latin typeface="Trebuchet MS" pitchFamily="34" charset="0"/>
            </a:endParaRPr>
          </a:p>
        </p:txBody>
      </p:sp>
      <p:sp>
        <p:nvSpPr>
          <p:cNvPr id="8" name="Title 1"/>
          <p:cNvSpPr txBox="1">
            <a:spLocks/>
          </p:cNvSpPr>
          <p:nvPr/>
        </p:nvSpPr>
        <p:spPr>
          <a:xfrm rot="560370">
            <a:off x="1488042" y="4283608"/>
            <a:ext cx="3179763"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2800" dirty="0" smtClean="0"/>
              <a:t>Hillary</a:t>
            </a:r>
            <a:endParaRPr lang="en-US" sz="2800" dirty="0"/>
          </a:p>
        </p:txBody>
      </p:sp>
      <p:sp>
        <p:nvSpPr>
          <p:cNvPr id="15367" name="Content Placeholder 2"/>
          <p:cNvSpPr txBox="1">
            <a:spLocks/>
          </p:cNvSpPr>
          <p:nvPr/>
        </p:nvSpPr>
        <p:spPr bwMode="auto">
          <a:xfrm rot="560370">
            <a:off x="1129267" y="5220233"/>
            <a:ext cx="39703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20000"/>
              </a:spcBef>
              <a:buFont typeface="Arial" charset="0"/>
              <a:buNone/>
            </a:pPr>
            <a:r>
              <a:rPr lang="fr-FR" sz="1600" i="1" dirty="0">
                <a:latin typeface="Trebuchet MS" pitchFamily="34" charset="0"/>
              </a:rPr>
              <a:t>&lt;</a:t>
            </a:r>
            <a:r>
              <a:rPr lang="fr-FR" sz="1600" i="1" dirty="0" err="1" smtClean="0">
                <a:solidFill>
                  <a:srgbClr val="003399"/>
                </a:solidFill>
                <a:latin typeface="Trebuchet MS" pitchFamily="34" charset="0"/>
              </a:rPr>
              <a:t>Psychiatry</a:t>
            </a:r>
            <a:r>
              <a:rPr lang="fr-FR" sz="1600" i="1" dirty="0" smtClean="0">
                <a:solidFill>
                  <a:srgbClr val="003399"/>
                </a:solidFill>
                <a:latin typeface="Trebuchet MS" pitchFamily="34" charset="0"/>
              </a:rPr>
              <a:t>&gt; </a:t>
            </a:r>
            <a:r>
              <a:rPr lang="fr-FR" sz="1600" i="1" dirty="0">
                <a:solidFill>
                  <a:srgbClr val="003399"/>
                </a:solidFill>
                <a:latin typeface="Trebuchet MS" pitchFamily="34" charset="0"/>
              </a:rPr>
              <a:t>&lt;Méthadone&gt; &lt;CPAS&gt; &lt;Ambulance&gt; </a:t>
            </a:r>
            <a:r>
              <a:rPr lang="fr-FR" sz="1600" i="1" dirty="0" smtClean="0">
                <a:solidFill>
                  <a:srgbClr val="003399"/>
                </a:solidFill>
                <a:latin typeface="Trebuchet MS" pitchFamily="34" charset="0"/>
              </a:rPr>
              <a:t>&lt;Emergency&gt; </a:t>
            </a:r>
            <a:r>
              <a:rPr lang="fr-FR" sz="1600" i="1" dirty="0">
                <a:solidFill>
                  <a:srgbClr val="003399"/>
                </a:solidFill>
                <a:latin typeface="Trebuchet MS" pitchFamily="34" charset="0"/>
              </a:rPr>
              <a:t>&lt;</a:t>
            </a:r>
            <a:r>
              <a:rPr lang="fr-FR" sz="1600" i="1" dirty="0" err="1" smtClean="0">
                <a:solidFill>
                  <a:srgbClr val="003399"/>
                </a:solidFill>
                <a:latin typeface="Trebuchet MS" pitchFamily="34" charset="0"/>
              </a:rPr>
              <a:t>Laboratory</a:t>
            </a:r>
            <a:r>
              <a:rPr lang="fr-FR" sz="1600" i="1" dirty="0" smtClean="0">
                <a:solidFill>
                  <a:srgbClr val="003399"/>
                </a:solidFill>
                <a:latin typeface="Trebuchet MS" pitchFamily="34" charset="0"/>
              </a:rPr>
              <a:t>&gt; </a:t>
            </a:r>
            <a:r>
              <a:rPr lang="fr-FR" sz="1600" i="1" dirty="0">
                <a:solidFill>
                  <a:srgbClr val="003399"/>
                </a:solidFill>
                <a:latin typeface="Trebuchet MS" pitchFamily="34" charset="0"/>
              </a:rPr>
              <a:t>&lt;</a:t>
            </a:r>
            <a:r>
              <a:rPr lang="fr-FR" sz="1600" i="1" dirty="0" smtClean="0">
                <a:solidFill>
                  <a:srgbClr val="003399"/>
                </a:solidFill>
                <a:latin typeface="Trebuchet MS" pitchFamily="34" charset="0"/>
              </a:rPr>
              <a:t>Imaging&gt; </a:t>
            </a:r>
            <a:r>
              <a:rPr lang="fr-FR" sz="1600" i="1" dirty="0">
                <a:solidFill>
                  <a:srgbClr val="003399"/>
                </a:solidFill>
                <a:latin typeface="Trebuchet MS" pitchFamily="34" charset="0"/>
              </a:rPr>
              <a:t>&lt;</a:t>
            </a:r>
            <a:r>
              <a:rPr lang="fr-FR" sz="1600" i="1" dirty="0" err="1">
                <a:solidFill>
                  <a:srgbClr val="003399"/>
                </a:solidFill>
                <a:latin typeface="Trebuchet MS" pitchFamily="34" charset="0"/>
              </a:rPr>
              <a:t>Sumehr</a:t>
            </a:r>
            <a:r>
              <a:rPr lang="fr-FR" sz="1600" i="1" dirty="0">
                <a:solidFill>
                  <a:srgbClr val="003399"/>
                </a:solidFill>
                <a:latin typeface="Trebuchet MS" pitchFamily="34" charset="0"/>
              </a:rPr>
              <a:t>&gt; &lt;DMG&gt; </a:t>
            </a:r>
          </a:p>
          <a:p>
            <a:pPr algn="ctr" eaLnBrk="1" hangingPunct="1">
              <a:spcBef>
                <a:spcPct val="20000"/>
              </a:spcBef>
              <a:buFont typeface="Arial" charset="0"/>
              <a:buNone/>
            </a:pPr>
            <a:r>
              <a:rPr lang="fr-FR" sz="1600" i="1" dirty="0" smtClean="0">
                <a:solidFill>
                  <a:srgbClr val="003399"/>
                </a:solidFill>
                <a:latin typeface="Trebuchet MS" pitchFamily="34" charset="0"/>
              </a:rPr>
              <a:t>&lt;</a:t>
            </a:r>
            <a:r>
              <a:rPr lang="fr-FR" sz="1600" i="1" dirty="0" err="1" smtClean="0">
                <a:solidFill>
                  <a:srgbClr val="003399"/>
                </a:solidFill>
                <a:latin typeface="Trebuchet MS" pitchFamily="34" charset="0"/>
              </a:rPr>
              <a:t>Wachtpost</a:t>
            </a:r>
            <a:r>
              <a:rPr lang="fr-FR" sz="1600" i="1" dirty="0" smtClean="0">
                <a:solidFill>
                  <a:srgbClr val="003399"/>
                </a:solidFill>
                <a:latin typeface="Trebuchet MS" pitchFamily="34" charset="0"/>
              </a:rPr>
              <a:t>&gt;</a:t>
            </a:r>
            <a:endParaRPr lang="en-US" sz="1600" dirty="0">
              <a:solidFill>
                <a:srgbClr val="003399"/>
              </a:solidFill>
              <a:latin typeface="Trebuchet MS" pitchFamily="34" charset="0"/>
            </a:endParaRPr>
          </a:p>
        </p:txBody>
      </p:sp>
      <p:sp>
        <p:nvSpPr>
          <p:cNvPr id="10" name="Title 1"/>
          <p:cNvSpPr txBox="1">
            <a:spLocks/>
          </p:cNvSpPr>
          <p:nvPr/>
        </p:nvSpPr>
        <p:spPr>
          <a:xfrm>
            <a:off x="5210730" y="4081996"/>
            <a:ext cx="3611562"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4000" dirty="0" smtClean="0"/>
              <a:t>Mona</a:t>
            </a:r>
            <a:endParaRPr lang="en-US" sz="4000" dirty="0"/>
          </a:p>
        </p:txBody>
      </p:sp>
      <p:sp>
        <p:nvSpPr>
          <p:cNvPr id="15369" name="Content Placeholder 2"/>
          <p:cNvSpPr txBox="1">
            <a:spLocks/>
          </p:cNvSpPr>
          <p:nvPr/>
        </p:nvSpPr>
        <p:spPr bwMode="auto">
          <a:xfrm>
            <a:off x="4634467" y="5018621"/>
            <a:ext cx="4114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spcBef>
                <a:spcPct val="20000"/>
              </a:spcBef>
              <a:buFont typeface="Arial" charset="0"/>
              <a:buNone/>
            </a:pPr>
            <a:r>
              <a:rPr lang="fr-FR" sz="1600" i="1" dirty="0">
                <a:solidFill>
                  <a:srgbClr val="003399"/>
                </a:solidFill>
                <a:latin typeface="Trebuchet MS" pitchFamily="34" charset="0"/>
              </a:rPr>
              <a:t>&lt;Auto monitoring&gt; &lt;</a:t>
            </a:r>
            <a:r>
              <a:rPr lang="fr-FR" sz="1600" i="1" dirty="0" err="1" smtClean="0">
                <a:solidFill>
                  <a:srgbClr val="003399"/>
                </a:solidFill>
                <a:latin typeface="Trebuchet MS" pitchFamily="34" charset="0"/>
              </a:rPr>
              <a:t>Tele</a:t>
            </a:r>
            <a:r>
              <a:rPr lang="fr-FR" sz="1600" i="1" dirty="0" smtClean="0">
                <a:solidFill>
                  <a:srgbClr val="003399"/>
                </a:solidFill>
                <a:latin typeface="Trebuchet MS" pitchFamily="34" charset="0"/>
              </a:rPr>
              <a:t> </a:t>
            </a:r>
            <a:r>
              <a:rPr lang="fr-FR" sz="1600" i="1" dirty="0">
                <a:solidFill>
                  <a:srgbClr val="003399"/>
                </a:solidFill>
                <a:latin typeface="Trebuchet MS" pitchFamily="34" charset="0"/>
              </a:rPr>
              <a:t>consultation&gt; &lt;</a:t>
            </a:r>
            <a:r>
              <a:rPr lang="fr-FR" sz="1600" i="1" dirty="0" err="1" smtClean="0">
                <a:solidFill>
                  <a:srgbClr val="003399"/>
                </a:solidFill>
                <a:latin typeface="Trebuchet MS" pitchFamily="34" charset="0"/>
              </a:rPr>
              <a:t>Tele</a:t>
            </a:r>
            <a:r>
              <a:rPr lang="fr-FR" sz="1600" i="1" dirty="0" smtClean="0">
                <a:solidFill>
                  <a:srgbClr val="003399"/>
                </a:solidFill>
                <a:latin typeface="Trebuchet MS" pitchFamily="34" charset="0"/>
              </a:rPr>
              <a:t> </a:t>
            </a:r>
            <a:r>
              <a:rPr lang="fr-FR" sz="1600" i="1" dirty="0">
                <a:solidFill>
                  <a:srgbClr val="003399"/>
                </a:solidFill>
                <a:latin typeface="Trebuchet MS" pitchFamily="34" charset="0"/>
              </a:rPr>
              <a:t>monitoring&gt; &lt;</a:t>
            </a:r>
            <a:r>
              <a:rPr lang="fr-FR" sz="1600" i="1" dirty="0" err="1">
                <a:solidFill>
                  <a:srgbClr val="003399"/>
                </a:solidFill>
                <a:latin typeface="Trebuchet MS" pitchFamily="34" charset="0"/>
              </a:rPr>
              <a:t>Sumehr</a:t>
            </a:r>
            <a:r>
              <a:rPr lang="fr-FR" sz="1600" i="1" dirty="0">
                <a:solidFill>
                  <a:srgbClr val="003399"/>
                </a:solidFill>
                <a:latin typeface="Trebuchet MS" pitchFamily="34" charset="0"/>
              </a:rPr>
              <a:t>&gt; </a:t>
            </a:r>
            <a:r>
              <a:rPr lang="fr-FR" sz="1600" i="1" dirty="0" smtClean="0">
                <a:solidFill>
                  <a:srgbClr val="003399"/>
                </a:solidFill>
                <a:latin typeface="Trebuchet MS" pitchFamily="34" charset="0"/>
              </a:rPr>
              <a:t>&lt;</a:t>
            </a:r>
            <a:r>
              <a:rPr lang="fr-FR" sz="1600" i="1" dirty="0" err="1" smtClean="0">
                <a:solidFill>
                  <a:srgbClr val="003399"/>
                </a:solidFill>
                <a:latin typeface="Trebuchet MS" pitchFamily="34" charset="0"/>
              </a:rPr>
              <a:t>Personal</a:t>
            </a:r>
            <a:r>
              <a:rPr lang="fr-FR" sz="1600" i="1" dirty="0" smtClean="0">
                <a:solidFill>
                  <a:srgbClr val="003399"/>
                </a:solidFill>
                <a:latin typeface="Trebuchet MS" pitchFamily="34" charset="0"/>
              </a:rPr>
              <a:t> </a:t>
            </a:r>
            <a:r>
              <a:rPr lang="fr-FR" sz="1600" i="1" dirty="0" err="1" smtClean="0">
                <a:solidFill>
                  <a:srgbClr val="003399"/>
                </a:solidFill>
                <a:latin typeface="Trebuchet MS" pitchFamily="34" charset="0"/>
              </a:rPr>
              <a:t>health</a:t>
            </a:r>
            <a:r>
              <a:rPr lang="fr-FR" sz="1600" i="1" dirty="0" smtClean="0">
                <a:solidFill>
                  <a:srgbClr val="003399"/>
                </a:solidFill>
                <a:latin typeface="Trebuchet MS" pitchFamily="34" charset="0"/>
              </a:rPr>
              <a:t> record&gt; &lt;</a:t>
            </a:r>
            <a:r>
              <a:rPr lang="fr-FR" sz="1600" i="1" dirty="0" err="1" smtClean="0">
                <a:solidFill>
                  <a:srgbClr val="003399"/>
                </a:solidFill>
                <a:latin typeface="Trebuchet MS" pitchFamily="34" charset="0"/>
              </a:rPr>
              <a:t>Electronic</a:t>
            </a:r>
            <a:r>
              <a:rPr lang="fr-FR" sz="1600" i="1" dirty="0" smtClean="0">
                <a:solidFill>
                  <a:srgbClr val="003399"/>
                </a:solidFill>
                <a:latin typeface="Trebuchet MS" pitchFamily="34" charset="0"/>
              </a:rPr>
              <a:t> Prescription&gt; </a:t>
            </a:r>
            <a:r>
              <a:rPr lang="fr-FR" sz="1600" i="1" dirty="0">
                <a:solidFill>
                  <a:srgbClr val="003399"/>
                </a:solidFill>
                <a:latin typeface="Trebuchet MS" pitchFamily="34" charset="0"/>
              </a:rPr>
              <a:t>&lt;</a:t>
            </a:r>
            <a:r>
              <a:rPr lang="fr-FR" sz="1600" i="1" dirty="0" err="1">
                <a:solidFill>
                  <a:srgbClr val="003399"/>
                </a:solidFill>
                <a:latin typeface="Trebuchet MS" pitchFamily="34" charset="0"/>
              </a:rPr>
              <a:t>eFact</a:t>
            </a:r>
            <a:r>
              <a:rPr lang="fr-FR" sz="1600" i="1" dirty="0">
                <a:solidFill>
                  <a:srgbClr val="003399"/>
                </a:solidFill>
                <a:latin typeface="Trebuchet MS" pitchFamily="34" charset="0"/>
              </a:rPr>
              <a:t>&gt; &lt;</a:t>
            </a:r>
            <a:r>
              <a:rPr lang="fr-FR" sz="1600" i="1" dirty="0" err="1">
                <a:solidFill>
                  <a:srgbClr val="003399"/>
                </a:solidFill>
                <a:latin typeface="Trebuchet MS" pitchFamily="34" charset="0"/>
              </a:rPr>
              <a:t>eBirth</a:t>
            </a:r>
            <a:r>
              <a:rPr lang="fr-FR" sz="1600" i="1" dirty="0">
                <a:solidFill>
                  <a:srgbClr val="003399"/>
                </a:solidFill>
                <a:latin typeface="Trebuchet MS" pitchFamily="34" charset="0"/>
              </a:rPr>
              <a:t>&gt; </a:t>
            </a:r>
            <a:endParaRPr lang="en-US" sz="1600" dirty="0">
              <a:solidFill>
                <a:srgbClr val="003399"/>
              </a:solidFill>
              <a:latin typeface="Trebuchet MS" pitchFamily="34" charset="0"/>
            </a:endParaRPr>
          </a:p>
        </p:txBody>
      </p:sp>
      <p:sp>
        <p:nvSpPr>
          <p:cNvPr id="12" name="Title 1"/>
          <p:cNvSpPr txBox="1">
            <a:spLocks/>
          </p:cNvSpPr>
          <p:nvPr/>
        </p:nvSpPr>
        <p:spPr>
          <a:xfrm flipV="1">
            <a:off x="2359025" y="-2455863"/>
            <a:ext cx="4768850" cy="327025"/>
          </a:xfrm>
          <a:prstGeom prst="rect">
            <a:avLst/>
          </a:prstGeom>
        </p:spPr>
        <p:txBody>
          <a:bodyPr anchor="ctr">
            <a:normAutofit fontScale="25000" lnSpcReduction="20000"/>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smtClean="0"/>
              <a:t>Dorian</a:t>
            </a:r>
            <a:br>
              <a:rPr lang="fr-FR" dirty="0" smtClean="0"/>
            </a:br>
            <a:r>
              <a:rPr lang="fr-FR" sz="2700" dirty="0" smtClean="0"/>
              <a:t>services e-santé</a:t>
            </a:r>
            <a:r>
              <a:rPr lang="en-US" sz="2700" dirty="0" smtClean="0"/>
              <a:t/>
            </a:r>
            <a:br>
              <a:rPr lang="en-US" sz="2700" dirty="0" smtClean="0"/>
            </a:br>
            <a:endParaRPr lang="en-US" sz="2700" dirty="0"/>
          </a:p>
        </p:txBody>
      </p:sp>
      <p:sp>
        <p:nvSpPr>
          <p:cNvPr id="13" name="Content Placeholder 2"/>
          <p:cNvSpPr>
            <a:spLocks noGrp="1"/>
          </p:cNvSpPr>
          <p:nvPr/>
        </p:nvSpPr>
        <p:spPr>
          <a:xfrm rot="10800000" flipV="1">
            <a:off x="2488702" y="1321332"/>
            <a:ext cx="4768850" cy="129063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fr-FR" sz="1600" b="1" i="1" dirty="0">
                <a:solidFill>
                  <a:srgbClr val="003399"/>
                </a:solidFill>
                <a:latin typeface="Trebuchet MS" pitchFamily="34" charset="0"/>
              </a:rPr>
              <a:t>&lt;Hospitalisation&gt; </a:t>
            </a:r>
            <a:r>
              <a:rPr lang="fr-FR" sz="1600" b="1" i="1" dirty="0" smtClean="0">
                <a:solidFill>
                  <a:srgbClr val="003399"/>
                </a:solidFill>
                <a:latin typeface="Trebuchet MS" pitchFamily="34" charset="0"/>
              </a:rPr>
              <a:t>    &lt;</a:t>
            </a:r>
            <a:r>
              <a:rPr lang="fr-FR" sz="1600" b="1" i="1" dirty="0">
                <a:solidFill>
                  <a:srgbClr val="003399"/>
                </a:solidFill>
                <a:latin typeface="Trebuchet MS" pitchFamily="34" charset="0"/>
              </a:rPr>
              <a:t>Implant&gt; </a:t>
            </a:r>
            <a:endParaRPr lang="fr-FR" sz="1600" b="1" i="1" dirty="0" smtClean="0">
              <a:solidFill>
                <a:srgbClr val="003399"/>
              </a:solidFill>
              <a:latin typeface="Trebuchet MS" pitchFamily="34" charset="0"/>
            </a:endParaRPr>
          </a:p>
          <a:p>
            <a:pPr algn="ctr">
              <a:buFont typeface="Arial" pitchFamily="34" charset="0"/>
              <a:buNone/>
              <a:defRPr/>
            </a:pPr>
            <a:r>
              <a:rPr lang="fr-FR" sz="1600" b="1" i="1" dirty="0" smtClean="0">
                <a:solidFill>
                  <a:srgbClr val="003399"/>
                </a:solidFill>
                <a:latin typeface="Trebuchet MS" pitchFamily="34" charset="0"/>
              </a:rPr>
              <a:t>&lt;</a:t>
            </a:r>
            <a:r>
              <a:rPr lang="fr-FR" sz="1600" b="1" i="1" dirty="0">
                <a:solidFill>
                  <a:srgbClr val="003399"/>
                </a:solidFill>
                <a:latin typeface="Trebuchet MS" pitchFamily="34" charset="0"/>
              </a:rPr>
              <a:t>Laboratoire</a:t>
            </a:r>
            <a:r>
              <a:rPr lang="fr-FR" sz="1600" b="1" i="1" dirty="0" smtClean="0">
                <a:solidFill>
                  <a:srgbClr val="003399"/>
                </a:solidFill>
                <a:latin typeface="Trebuchet MS" pitchFamily="34" charset="0"/>
              </a:rPr>
              <a:t>&gt;      &lt;</a:t>
            </a:r>
            <a:r>
              <a:rPr lang="fr-FR" sz="1600" b="1" i="1" dirty="0" smtClean="0">
                <a:solidFill>
                  <a:srgbClr val="003399"/>
                </a:solidFill>
                <a:latin typeface="Trebuchet MS" pitchFamily="34" charset="0"/>
              </a:rPr>
              <a:t>Imaging&gt; </a:t>
            </a:r>
            <a:endParaRPr lang="fr-FR" sz="1600" b="1" i="1" dirty="0" smtClean="0">
              <a:solidFill>
                <a:srgbClr val="003399"/>
              </a:solidFill>
              <a:latin typeface="Trebuchet MS" pitchFamily="34" charset="0"/>
            </a:endParaRPr>
          </a:p>
          <a:p>
            <a:pPr algn="ctr">
              <a:buFont typeface="Arial" pitchFamily="34" charset="0"/>
              <a:buNone/>
              <a:defRPr/>
            </a:pPr>
            <a:r>
              <a:rPr lang="fr-FR" sz="1600" b="1" i="1" dirty="0" smtClean="0">
                <a:solidFill>
                  <a:srgbClr val="003399"/>
                </a:solidFill>
                <a:latin typeface="Trebuchet MS" pitchFamily="34" charset="0"/>
              </a:rPr>
              <a:t>&lt;</a:t>
            </a:r>
            <a:r>
              <a:rPr lang="fr-FR" sz="1600" b="1" i="1" dirty="0" err="1">
                <a:solidFill>
                  <a:srgbClr val="003399"/>
                </a:solidFill>
                <a:latin typeface="Trebuchet MS" pitchFamily="34" charset="0"/>
              </a:rPr>
              <a:t>Sumehr</a:t>
            </a:r>
            <a:r>
              <a:rPr lang="fr-FR" sz="1600" b="1" i="1" dirty="0" smtClean="0">
                <a:solidFill>
                  <a:srgbClr val="003399"/>
                </a:solidFill>
                <a:latin typeface="Trebuchet MS" pitchFamily="34" charset="0"/>
              </a:rPr>
              <a:t>&gt;      </a:t>
            </a:r>
            <a:r>
              <a:rPr lang="fr-FR" sz="1600" b="1" i="1" dirty="0" smtClean="0">
                <a:solidFill>
                  <a:srgbClr val="003399"/>
                </a:solidFill>
                <a:latin typeface="Trebuchet MS" pitchFamily="34" charset="0"/>
              </a:rPr>
              <a:t>&lt;</a:t>
            </a:r>
            <a:r>
              <a:rPr lang="fr-FR" sz="1600" b="1" i="1" dirty="0" err="1" smtClean="0">
                <a:solidFill>
                  <a:srgbClr val="003399"/>
                </a:solidFill>
                <a:latin typeface="Trebuchet MS" pitchFamily="34" charset="0"/>
              </a:rPr>
              <a:t>Therapeutic</a:t>
            </a:r>
            <a:r>
              <a:rPr lang="fr-FR" sz="1600" b="1" i="1" dirty="0" smtClean="0">
                <a:solidFill>
                  <a:srgbClr val="003399"/>
                </a:solidFill>
                <a:latin typeface="Trebuchet MS" pitchFamily="34" charset="0"/>
              </a:rPr>
              <a:t> </a:t>
            </a:r>
            <a:r>
              <a:rPr lang="fr-FR" sz="1600" b="1" i="1" dirty="0" err="1" smtClean="0">
                <a:solidFill>
                  <a:srgbClr val="003399"/>
                </a:solidFill>
                <a:latin typeface="Trebuchet MS" pitchFamily="34" charset="0"/>
              </a:rPr>
              <a:t>scheme</a:t>
            </a:r>
            <a:r>
              <a:rPr lang="fr-FR" sz="1600" b="1" i="1" dirty="0" smtClean="0">
                <a:solidFill>
                  <a:srgbClr val="003399"/>
                </a:solidFill>
                <a:latin typeface="Trebuchet MS" pitchFamily="34" charset="0"/>
              </a:rPr>
              <a:t>&gt; </a:t>
            </a:r>
            <a:r>
              <a:rPr lang="fr-FR" sz="1600" b="1" i="1" dirty="0">
                <a:solidFill>
                  <a:srgbClr val="003399"/>
                </a:solidFill>
                <a:latin typeface="Trebuchet MS" pitchFamily="34" charset="0"/>
              </a:rPr>
              <a:t>&lt;</a:t>
            </a:r>
            <a:r>
              <a:rPr lang="fr-FR" sz="1600" b="1" i="1" dirty="0" err="1">
                <a:solidFill>
                  <a:srgbClr val="003399"/>
                </a:solidFill>
                <a:latin typeface="Trebuchet MS" pitchFamily="34" charset="0"/>
              </a:rPr>
              <a:t>MyCarenet</a:t>
            </a:r>
            <a:r>
              <a:rPr lang="fr-FR" sz="1600" b="1" i="1" dirty="0" smtClean="0">
                <a:solidFill>
                  <a:srgbClr val="003399"/>
                </a:solidFill>
                <a:latin typeface="Trebuchet MS" pitchFamily="34" charset="0"/>
              </a:rPr>
              <a:t>&gt;      </a:t>
            </a:r>
            <a:r>
              <a:rPr lang="fr-FR" sz="1600" b="1" i="1" dirty="0">
                <a:solidFill>
                  <a:srgbClr val="003399"/>
                </a:solidFill>
                <a:latin typeface="Trebuchet MS" pitchFamily="34" charset="0"/>
              </a:rPr>
              <a:t>&lt;</a:t>
            </a:r>
            <a:r>
              <a:rPr lang="fr-FR" sz="1600" b="1" i="1" dirty="0" err="1" smtClean="0">
                <a:solidFill>
                  <a:srgbClr val="003399"/>
                </a:solidFill>
                <a:latin typeface="Trebuchet MS" pitchFamily="34" charset="0"/>
              </a:rPr>
              <a:t>Register</a:t>
            </a:r>
            <a:r>
              <a:rPr lang="fr-FR" sz="1600" b="1" i="1" dirty="0" smtClean="0">
                <a:solidFill>
                  <a:srgbClr val="003399"/>
                </a:solidFill>
                <a:latin typeface="Trebuchet MS" pitchFamily="34" charset="0"/>
              </a:rPr>
              <a:t>&gt;</a:t>
            </a:r>
            <a:endParaRPr lang="fr-FR" sz="1600" b="1" i="1" dirty="0" smtClean="0">
              <a:solidFill>
                <a:srgbClr val="003399"/>
              </a:solidFill>
              <a:latin typeface="Trebuchet MS" pitchFamily="34" charset="0"/>
            </a:endParaRPr>
          </a:p>
          <a:p>
            <a:pPr algn="ctr">
              <a:buFont typeface="Arial" pitchFamily="34" charset="0"/>
              <a:buNone/>
              <a:defRPr/>
            </a:pPr>
            <a:r>
              <a:rPr lang="fr-FR" sz="1600" b="1" i="1" dirty="0" smtClean="0">
                <a:solidFill>
                  <a:srgbClr val="003399"/>
                </a:solidFill>
                <a:latin typeface="Trebuchet MS" pitchFamily="34" charset="0"/>
              </a:rPr>
              <a:t> </a:t>
            </a:r>
            <a:r>
              <a:rPr lang="fr-FR" sz="1600" b="1" i="1" dirty="0">
                <a:solidFill>
                  <a:srgbClr val="003399"/>
                </a:solidFill>
                <a:latin typeface="Trebuchet MS" pitchFamily="34" charset="0"/>
              </a:rPr>
              <a:t>&lt;RHM&gt;</a:t>
            </a:r>
            <a:endParaRPr lang="en-US" sz="1600" b="1" dirty="0">
              <a:solidFill>
                <a:srgbClr val="003399"/>
              </a:solidFill>
              <a:latin typeface="Trebuchet MS" pitchFamily="34" charset="0"/>
            </a:endParaRPr>
          </a:p>
        </p:txBody>
      </p:sp>
      <p:sp>
        <p:nvSpPr>
          <p:cNvPr id="15372" name="Title 1"/>
          <p:cNvSpPr txBox="1">
            <a:spLocks/>
          </p:cNvSpPr>
          <p:nvPr/>
        </p:nvSpPr>
        <p:spPr bwMode="auto">
          <a:xfrm>
            <a:off x="4427040" y="1000657"/>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fr-FR" sz="2800" dirty="0">
                <a:latin typeface="Trebuchet MS" pitchFamily="34" charset="0"/>
              </a:rPr>
              <a:t>Dorian</a:t>
            </a:r>
            <a:br>
              <a:rPr lang="fr-FR" sz="2800" dirty="0">
                <a:latin typeface="Trebuchet MS" pitchFamily="34" charset="0"/>
              </a:rPr>
            </a:br>
            <a:endParaRPr lang="en-US" sz="2800" dirty="0">
              <a:latin typeface="Trebuchet MS" pitchFamily="34" charset="0"/>
            </a:endParaRPr>
          </a:p>
        </p:txBody>
      </p:sp>
      <p:sp>
        <p:nvSpPr>
          <p:cNvPr id="14" name="Titre 1"/>
          <p:cNvSpPr>
            <a:spLocks noGrp="1"/>
          </p:cNvSpPr>
          <p:nvPr>
            <p:ph type="title"/>
          </p:nvPr>
        </p:nvSpPr>
        <p:spPr>
          <a:xfrm flipH="1">
            <a:off x="948260" y="127750"/>
            <a:ext cx="7775333" cy="708528"/>
          </a:xfrm>
        </p:spPr>
        <p:txBody>
          <a:bodyPr/>
          <a:lstStyle/>
          <a:p>
            <a:r>
              <a:rPr lang="fr-BE" dirty="0" smtClean="0"/>
              <a:t>&gt;</a:t>
            </a:r>
            <a:r>
              <a:rPr lang="fr-BE" dirty="0" err="1" smtClean="0"/>
              <a:t>Ehealth</a:t>
            </a:r>
            <a:r>
              <a:rPr lang="fr-BE" dirty="0" smtClean="0"/>
              <a:t> </a:t>
            </a:r>
            <a:r>
              <a:rPr lang="fr-BE" dirty="0" err="1" smtClean="0"/>
              <a:t>Roadmap</a:t>
            </a:r>
            <a:r>
              <a:rPr lang="fr-BE" dirty="0" smtClean="0"/>
              <a:t> (2014-2018)</a:t>
            </a:r>
            <a:endParaRPr lang="en-US" dirty="0"/>
          </a:p>
        </p:txBody>
      </p:sp>
    </p:spTree>
    <p:extLst>
      <p:ext uri="{BB962C8B-B14F-4D97-AF65-F5344CB8AC3E}">
        <p14:creationId xmlns:p14="http://schemas.microsoft.com/office/powerpoint/2010/main" val="814167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301374"/>
            <a:ext cx="8382000" cy="708528"/>
          </a:xfrm>
        </p:spPr>
        <p:txBody>
          <a:bodyPr/>
          <a:lstStyle/>
          <a:p>
            <a:r>
              <a:rPr lang="fr-BE" dirty="0" err="1" smtClean="0"/>
              <a:t>Process</a:t>
            </a:r>
            <a:endParaRPr lang="en-US" dirty="0"/>
          </a:p>
        </p:txBody>
      </p:sp>
      <p:sp>
        <p:nvSpPr>
          <p:cNvPr id="3" name="Espace réservé du contenu 2"/>
          <p:cNvSpPr>
            <a:spLocks noGrp="1"/>
          </p:cNvSpPr>
          <p:nvPr>
            <p:ph idx="1"/>
          </p:nvPr>
        </p:nvSpPr>
        <p:spPr>
          <a:xfrm>
            <a:off x="755576" y="1556792"/>
            <a:ext cx="7632848" cy="4038600"/>
          </a:xfrm>
        </p:spPr>
        <p:txBody>
          <a:bodyPr/>
          <a:lstStyle/>
          <a:p>
            <a:r>
              <a:rPr lang="fr-BE" dirty="0" smtClean="0"/>
              <a:t>- </a:t>
            </a:r>
            <a:r>
              <a:rPr lang="fr-BE" dirty="0" err="1" smtClean="0"/>
              <a:t>Voluntary</a:t>
            </a:r>
            <a:endParaRPr lang="fr-BE" dirty="0" smtClean="0"/>
          </a:p>
          <a:p>
            <a:r>
              <a:rPr lang="fr-BE" dirty="0" smtClean="0"/>
              <a:t>- </a:t>
            </a:r>
            <a:r>
              <a:rPr lang="fr-BE" dirty="0" err="1" smtClean="0"/>
              <a:t>Bottom</a:t>
            </a:r>
            <a:r>
              <a:rPr lang="fr-BE" dirty="0" smtClean="0"/>
              <a:t>-up </a:t>
            </a:r>
            <a:r>
              <a:rPr lang="fr-BE" dirty="0" err="1" smtClean="0"/>
              <a:t>approach</a:t>
            </a:r>
            <a:r>
              <a:rPr lang="fr-BE" dirty="0" smtClean="0"/>
              <a:t> for </a:t>
            </a:r>
            <a:r>
              <a:rPr lang="fr-BE" dirty="0" err="1" smtClean="0"/>
              <a:t>referentials</a:t>
            </a:r>
            <a:endParaRPr lang="fr-BE" dirty="0" smtClean="0"/>
          </a:p>
          <a:p>
            <a:r>
              <a:rPr lang="fr-BE" dirty="0" smtClean="0"/>
              <a:t>- </a:t>
            </a:r>
            <a:r>
              <a:rPr lang="fr-BE" dirty="0" err="1" smtClean="0"/>
              <a:t>Governance</a:t>
            </a:r>
            <a:r>
              <a:rPr lang="fr-BE" dirty="0" smtClean="0"/>
              <a:t>: </a:t>
            </a:r>
            <a:r>
              <a:rPr lang="fr-BE" dirty="0" err="1" smtClean="0"/>
              <a:t>Federating</a:t>
            </a:r>
            <a:r>
              <a:rPr lang="fr-BE" dirty="0" smtClean="0"/>
              <a:t> public institutions</a:t>
            </a:r>
          </a:p>
          <a:p>
            <a:r>
              <a:rPr lang="fr-BE" dirty="0" smtClean="0"/>
              <a:t>- Exchange (Hubs-</a:t>
            </a:r>
            <a:r>
              <a:rPr lang="fr-BE" dirty="0" err="1" smtClean="0"/>
              <a:t>metahub</a:t>
            </a:r>
            <a:r>
              <a:rPr lang="fr-BE" dirty="0" smtClean="0"/>
              <a:t>) de facto </a:t>
            </a:r>
            <a:r>
              <a:rPr lang="fr-BE" dirty="0" err="1" smtClean="0"/>
              <a:t>compulsory</a:t>
            </a:r>
            <a:endParaRPr lang="fr-BE" dirty="0" smtClean="0"/>
          </a:p>
          <a:p>
            <a:r>
              <a:rPr lang="fr-BE" dirty="0" smtClean="0"/>
              <a:t>- Use of auto-certification ? (</a:t>
            </a:r>
            <a:r>
              <a:rPr lang="fr-BE" dirty="0" err="1" smtClean="0"/>
              <a:t>security</a:t>
            </a:r>
            <a:r>
              <a:rPr lang="fr-BE" dirty="0" smtClean="0"/>
              <a:t>) </a:t>
            </a:r>
          </a:p>
          <a:p>
            <a:r>
              <a:rPr lang="fr-BE" dirty="0" smtClean="0"/>
              <a:t>- Progressive </a:t>
            </a:r>
            <a:r>
              <a:rPr lang="fr-BE" dirty="0" err="1" smtClean="0"/>
              <a:t>Meaningful</a:t>
            </a:r>
            <a:r>
              <a:rPr lang="fr-BE" dirty="0" smtClean="0"/>
              <a:t> use </a:t>
            </a:r>
            <a:r>
              <a:rPr lang="fr-BE" dirty="0" err="1" smtClean="0"/>
              <a:t>policy</a:t>
            </a:r>
            <a:r>
              <a:rPr lang="fr-BE" dirty="0" smtClean="0"/>
              <a:t>  (</a:t>
            </a:r>
            <a:r>
              <a:rPr lang="fr-BE" dirty="0" err="1" smtClean="0"/>
              <a:t>From</a:t>
            </a:r>
            <a:r>
              <a:rPr lang="fr-BE" dirty="0" smtClean="0"/>
              <a:t> 2014 on)</a:t>
            </a:r>
            <a:endParaRPr lang="en-US" dirty="0"/>
          </a:p>
        </p:txBody>
      </p:sp>
    </p:spTree>
    <p:extLst>
      <p:ext uri="{BB962C8B-B14F-4D97-AF65-F5344CB8AC3E}">
        <p14:creationId xmlns:p14="http://schemas.microsoft.com/office/powerpoint/2010/main" val="1633104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contenu 2"/>
          <p:cNvSpPr>
            <a:spLocks noGrp="1"/>
          </p:cNvSpPr>
          <p:nvPr>
            <p:ph idx="1"/>
          </p:nvPr>
        </p:nvSpPr>
        <p:spPr>
          <a:xfrm rot="5400000">
            <a:off x="2595196" y="1142537"/>
            <a:ext cx="3090008" cy="812994"/>
          </a:xfrm>
        </p:spPr>
        <p:txBody>
          <a:bodyPr/>
          <a:lstStyle/>
          <a:p>
            <a:pPr marL="0" indent="0">
              <a:buNone/>
            </a:pPr>
            <a:r>
              <a:rPr lang="fr-FR" sz="1800" dirty="0" smtClean="0"/>
              <a:t>18 </a:t>
            </a:r>
            <a:r>
              <a:rPr lang="fr-FR" sz="1800" b="1" dirty="0" err="1" smtClean="0">
                <a:solidFill>
                  <a:srgbClr val="00B050"/>
                </a:solidFill>
              </a:rPr>
              <a:t>Inventoryr</a:t>
            </a:r>
            <a:r>
              <a:rPr lang="fr-FR" sz="1800" b="1" dirty="0" smtClean="0">
                <a:solidFill>
                  <a:srgbClr val="00B050"/>
                </a:solidFill>
              </a:rPr>
              <a:t> and consolidation of </a:t>
            </a:r>
            <a:r>
              <a:rPr lang="fr-FR" sz="1800" b="1" dirty="0" err="1" smtClean="0">
                <a:solidFill>
                  <a:srgbClr val="00B050"/>
                </a:solidFill>
              </a:rPr>
              <a:t>registers</a:t>
            </a:r>
            <a:endParaRPr lang="en-US" sz="1800" b="1" dirty="0" smtClean="0"/>
          </a:p>
        </p:txBody>
      </p:sp>
      <p:sp>
        <p:nvSpPr>
          <p:cNvPr id="45059" name="Espace réservé du numéro de diapositive 3"/>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97CF04BF-3D57-47FF-92C7-276CC6762B7F}" type="slidenum">
              <a:rPr lang="nl-NL" smtClean="0">
                <a:solidFill>
                  <a:srgbClr val="9F9683"/>
                </a:solidFill>
              </a:rPr>
              <a:pPr eaLnBrk="1" hangingPunct="1"/>
              <a:t>31</a:t>
            </a:fld>
            <a:endParaRPr lang="nl-NL" smtClean="0">
              <a:solidFill>
                <a:srgbClr val="9F9683"/>
              </a:solidFill>
            </a:endParaRPr>
          </a:p>
        </p:txBody>
      </p:sp>
      <p:sp>
        <p:nvSpPr>
          <p:cNvPr id="45060" name="Rectangle 4"/>
          <p:cNvSpPr>
            <a:spLocks noChangeArrowheads="1"/>
          </p:cNvSpPr>
          <p:nvPr/>
        </p:nvSpPr>
        <p:spPr bwMode="auto">
          <a:xfrm rot="5400000">
            <a:off x="2681108" y="4645246"/>
            <a:ext cx="26818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6088" indent="-446088"/>
            <a:r>
              <a:rPr lang="fr-FR" sz="1800" b="1" dirty="0"/>
              <a:t>2. </a:t>
            </a:r>
            <a:r>
              <a:rPr lang="fr-FR" sz="1800" b="1" dirty="0" err="1" smtClean="0"/>
              <a:t>Developpement</a:t>
            </a:r>
            <a:r>
              <a:rPr lang="fr-FR" sz="1800" b="1" dirty="0" smtClean="0"/>
              <a:t> </a:t>
            </a:r>
            <a:r>
              <a:rPr lang="fr-FR" sz="1800" b="1" dirty="0" smtClean="0">
                <a:solidFill>
                  <a:srgbClr val="00B050"/>
                </a:solidFill>
              </a:rPr>
              <a:t>of an</a:t>
            </a:r>
          </a:p>
          <a:p>
            <a:pPr marL="446088" indent="-446088"/>
            <a:r>
              <a:rPr lang="fr-FR" sz="1800" b="1" dirty="0" smtClean="0">
                <a:solidFill>
                  <a:srgbClr val="00B050"/>
                </a:solidFill>
              </a:rPr>
              <a:t>      </a:t>
            </a:r>
            <a:r>
              <a:rPr lang="fr-FR" sz="1800" b="1" dirty="0" err="1" smtClean="0">
                <a:solidFill>
                  <a:srgbClr val="00B050"/>
                </a:solidFill>
              </a:rPr>
              <a:t>Hospital</a:t>
            </a:r>
            <a:r>
              <a:rPr lang="fr-FR" sz="1800" b="1" dirty="0" smtClean="0">
                <a:solidFill>
                  <a:srgbClr val="00B050"/>
                </a:solidFill>
              </a:rPr>
              <a:t> EHR  </a:t>
            </a:r>
            <a:endParaRPr lang="en-US" sz="1800" b="1" dirty="0">
              <a:solidFill>
                <a:srgbClr val="00B050"/>
              </a:solidFill>
            </a:endParaRPr>
          </a:p>
        </p:txBody>
      </p:sp>
      <p:sp>
        <p:nvSpPr>
          <p:cNvPr id="45061" name="Rectangle 5"/>
          <p:cNvSpPr>
            <a:spLocks noChangeArrowheads="1"/>
          </p:cNvSpPr>
          <p:nvPr/>
        </p:nvSpPr>
        <p:spPr bwMode="auto">
          <a:xfrm rot="3782596">
            <a:off x="3567212" y="5119650"/>
            <a:ext cx="4078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800" b="0" dirty="0" smtClean="0"/>
              <a:t>3.Data on </a:t>
            </a:r>
            <a:r>
              <a:rPr lang="fr-FR" sz="1800" b="0" dirty="0" err="1" smtClean="0"/>
              <a:t>delivered</a:t>
            </a:r>
            <a:r>
              <a:rPr lang="fr-FR" sz="1800" b="0" dirty="0" smtClean="0"/>
              <a:t> </a:t>
            </a:r>
            <a:r>
              <a:rPr lang="fr-FR" sz="1800" b="0" dirty="0" err="1" smtClean="0"/>
              <a:t>medicines</a:t>
            </a:r>
            <a:r>
              <a:rPr lang="fr-FR" sz="1800" b="0" dirty="0" smtClean="0"/>
              <a:t> and </a:t>
            </a:r>
            <a:r>
              <a:rPr lang="fr-FR" sz="1800" b="0" dirty="0" err="1" smtClean="0"/>
              <a:t>medication</a:t>
            </a:r>
            <a:r>
              <a:rPr lang="fr-FR" sz="1800" b="0" dirty="0" smtClean="0"/>
              <a:t> </a:t>
            </a:r>
            <a:r>
              <a:rPr lang="fr-FR" sz="1800" b="0" dirty="0" err="1" smtClean="0"/>
              <a:t>scheme</a:t>
            </a:r>
            <a:endParaRPr lang="en-US" sz="1800" dirty="0"/>
          </a:p>
        </p:txBody>
      </p:sp>
      <p:sp>
        <p:nvSpPr>
          <p:cNvPr id="45062" name="Rectangle 6"/>
          <p:cNvSpPr>
            <a:spLocks noChangeArrowheads="1"/>
          </p:cNvSpPr>
          <p:nvPr/>
        </p:nvSpPr>
        <p:spPr bwMode="auto">
          <a:xfrm rot="18527789">
            <a:off x="3932605" y="618916"/>
            <a:ext cx="4237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800" dirty="0">
                <a:solidFill>
                  <a:srgbClr val="00B050"/>
                </a:solidFill>
              </a:rPr>
              <a:t>8. </a:t>
            </a:r>
            <a:r>
              <a:rPr lang="fr-FR" sz="1800" dirty="0" smtClean="0">
                <a:solidFill>
                  <a:srgbClr val="00B050"/>
                </a:solidFill>
              </a:rPr>
              <a:t>Standard </a:t>
            </a:r>
            <a:r>
              <a:rPr lang="fr-FR" sz="1800" dirty="0" err="1" smtClean="0">
                <a:solidFill>
                  <a:srgbClr val="00B050"/>
                </a:solidFill>
              </a:rPr>
              <a:t>complex</a:t>
            </a:r>
            <a:r>
              <a:rPr lang="fr-FR" sz="1800" dirty="0" smtClean="0">
                <a:solidFill>
                  <a:srgbClr val="00B050"/>
                </a:solidFill>
              </a:rPr>
              <a:t> patients </a:t>
            </a:r>
          </a:p>
          <a:p>
            <a:r>
              <a:rPr lang="fr-FR" sz="1800" dirty="0">
                <a:solidFill>
                  <a:srgbClr val="00B050"/>
                </a:solidFill>
              </a:rPr>
              <a:t> </a:t>
            </a:r>
            <a:r>
              <a:rPr lang="fr-FR" sz="1800" dirty="0" smtClean="0">
                <a:solidFill>
                  <a:srgbClr val="00B050"/>
                </a:solidFill>
              </a:rPr>
              <a:t>    </a:t>
            </a:r>
            <a:r>
              <a:rPr lang="fr-FR" sz="1800" dirty="0" err="1" smtClean="0">
                <a:solidFill>
                  <a:srgbClr val="00B050"/>
                </a:solidFill>
              </a:rPr>
              <a:t>ananmese</a:t>
            </a:r>
            <a:r>
              <a:rPr lang="fr-FR" sz="1800" dirty="0" smtClean="0">
                <a:solidFill>
                  <a:srgbClr val="00B050"/>
                </a:solidFill>
              </a:rPr>
              <a:t> set </a:t>
            </a:r>
            <a:endParaRPr lang="en-US" sz="1800" dirty="0"/>
          </a:p>
        </p:txBody>
      </p:sp>
      <p:sp>
        <p:nvSpPr>
          <p:cNvPr id="45063" name="Rectangle 7"/>
          <p:cNvSpPr>
            <a:spLocks noChangeArrowheads="1"/>
          </p:cNvSpPr>
          <p:nvPr/>
        </p:nvSpPr>
        <p:spPr bwMode="auto">
          <a:xfrm rot="2425101">
            <a:off x="409085" y="1827012"/>
            <a:ext cx="4572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6088" indent="-446088"/>
            <a:r>
              <a:rPr lang="fr-FR" dirty="0"/>
              <a:t>15</a:t>
            </a:r>
            <a:r>
              <a:rPr lang="fr-FR" sz="1800" dirty="0"/>
              <a:t>. Harmonisation </a:t>
            </a:r>
            <a:r>
              <a:rPr lang="fr-FR" sz="1800" dirty="0" smtClean="0"/>
              <a:t>and </a:t>
            </a:r>
          </a:p>
          <a:p>
            <a:pPr marL="446088" indent="-446088"/>
            <a:r>
              <a:rPr lang="fr-FR" sz="1800" dirty="0" smtClean="0"/>
              <a:t>administrative simplification</a:t>
            </a:r>
            <a:endParaRPr lang="en-US" sz="1800" dirty="0"/>
          </a:p>
        </p:txBody>
      </p:sp>
      <p:sp>
        <p:nvSpPr>
          <p:cNvPr id="45064" name="Rectangle 8"/>
          <p:cNvSpPr>
            <a:spLocks noChangeArrowheads="1"/>
          </p:cNvSpPr>
          <p:nvPr/>
        </p:nvSpPr>
        <p:spPr bwMode="auto">
          <a:xfrm rot="-2817868">
            <a:off x="-142080" y="5060533"/>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800" dirty="0"/>
              <a:t>11. </a:t>
            </a:r>
            <a:r>
              <a:rPr lang="fr-FR" sz="1800" dirty="0" err="1" smtClean="0"/>
              <a:t>Define</a:t>
            </a:r>
            <a:r>
              <a:rPr lang="fr-FR" sz="1800" dirty="0" smtClean="0"/>
              <a:t> </a:t>
            </a:r>
            <a:r>
              <a:rPr lang="fr-FR" sz="1800" dirty="0" err="1" smtClean="0"/>
              <a:t>complementary</a:t>
            </a:r>
            <a:r>
              <a:rPr lang="fr-FR" sz="1800" dirty="0" smtClean="0"/>
              <a:t> default </a:t>
            </a:r>
            <a:r>
              <a:rPr lang="fr-FR" sz="1800" dirty="0" err="1" smtClean="0"/>
              <a:t>acees</a:t>
            </a:r>
            <a:r>
              <a:rPr lang="fr-FR" sz="1800" dirty="0" smtClean="0"/>
              <a:t> </a:t>
            </a:r>
            <a:r>
              <a:rPr lang="fr-FR" sz="1800" dirty="0" err="1" smtClean="0"/>
              <a:t>rules</a:t>
            </a:r>
            <a:r>
              <a:rPr lang="fr-FR" sz="1800" dirty="0" smtClean="0"/>
              <a:t>  </a:t>
            </a:r>
            <a:endParaRPr lang="en-US" sz="1800" dirty="0"/>
          </a:p>
        </p:txBody>
      </p:sp>
      <p:sp>
        <p:nvSpPr>
          <p:cNvPr id="45065" name="Rectangle 10"/>
          <p:cNvSpPr>
            <a:spLocks noChangeArrowheads="1"/>
          </p:cNvSpPr>
          <p:nvPr/>
        </p:nvSpPr>
        <p:spPr bwMode="auto">
          <a:xfrm rot="1275386">
            <a:off x="4841875" y="4034909"/>
            <a:ext cx="4708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800" dirty="0"/>
              <a:t>16. </a:t>
            </a:r>
            <a:r>
              <a:rPr lang="fr-FR" sz="1800" dirty="0" err="1" smtClean="0"/>
              <a:t>Tracability</a:t>
            </a:r>
            <a:r>
              <a:rPr lang="fr-FR" sz="1800" dirty="0"/>
              <a:t> </a:t>
            </a:r>
            <a:r>
              <a:rPr lang="fr-FR" sz="1800" dirty="0" smtClean="0"/>
              <a:t>of </a:t>
            </a:r>
            <a:r>
              <a:rPr lang="fr-FR" sz="1800" dirty="0" err="1" smtClean="0"/>
              <a:t>medical</a:t>
            </a:r>
            <a:r>
              <a:rPr lang="fr-FR" sz="1800" dirty="0" smtClean="0"/>
              <a:t> </a:t>
            </a:r>
            <a:r>
              <a:rPr lang="fr-FR" sz="1800" dirty="0" err="1" smtClean="0"/>
              <a:t>devices</a:t>
            </a:r>
            <a:endParaRPr lang="en-US" sz="1800" dirty="0"/>
          </a:p>
        </p:txBody>
      </p:sp>
      <p:sp>
        <p:nvSpPr>
          <p:cNvPr id="45066" name="Rectangle 11"/>
          <p:cNvSpPr>
            <a:spLocks noChangeArrowheads="1"/>
          </p:cNvSpPr>
          <p:nvPr/>
        </p:nvSpPr>
        <p:spPr bwMode="auto">
          <a:xfrm rot="20400864">
            <a:off x="4882570" y="2169115"/>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6088" indent="-446088"/>
            <a:r>
              <a:rPr lang="fr-FR" sz="1800" b="0" dirty="0"/>
              <a:t>9</a:t>
            </a:r>
            <a:r>
              <a:rPr lang="fr-FR" sz="1800" b="1" dirty="0"/>
              <a:t>. </a:t>
            </a:r>
            <a:r>
              <a:rPr lang="fr-FR" sz="1800" b="1" dirty="0" err="1" smtClean="0"/>
              <a:t>Funding</a:t>
            </a:r>
            <a:r>
              <a:rPr lang="fr-FR" sz="1800" b="1" dirty="0" smtClean="0"/>
              <a:t> </a:t>
            </a:r>
            <a:r>
              <a:rPr lang="fr-FR" sz="1800" b="1" dirty="0" err="1" smtClean="0"/>
              <a:t>linked</a:t>
            </a:r>
            <a:r>
              <a:rPr lang="fr-FR" sz="1800" b="1" dirty="0" smtClean="0"/>
              <a:t> to effective </a:t>
            </a:r>
            <a:r>
              <a:rPr lang="fr-FR" sz="1800" b="1" dirty="0" err="1" smtClean="0">
                <a:solidFill>
                  <a:srgbClr val="00B050"/>
                </a:solidFill>
              </a:rPr>
              <a:t>meaningful</a:t>
            </a:r>
            <a:r>
              <a:rPr lang="fr-FR" sz="1800" b="1" dirty="0" smtClean="0">
                <a:solidFill>
                  <a:srgbClr val="00B050"/>
                </a:solidFill>
              </a:rPr>
              <a:t> use</a:t>
            </a:r>
            <a:endParaRPr lang="en-US" sz="1800" b="1" dirty="0">
              <a:solidFill>
                <a:srgbClr val="00B050"/>
              </a:solidFill>
            </a:endParaRPr>
          </a:p>
        </p:txBody>
      </p:sp>
      <p:sp>
        <p:nvSpPr>
          <p:cNvPr id="45067" name="Rectangle 12"/>
          <p:cNvSpPr>
            <a:spLocks noChangeArrowheads="1"/>
          </p:cNvSpPr>
          <p:nvPr/>
        </p:nvSpPr>
        <p:spPr bwMode="auto">
          <a:xfrm rot="20235184">
            <a:off x="369822" y="3669784"/>
            <a:ext cx="2935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b="0" dirty="0"/>
              <a:t>6.  </a:t>
            </a:r>
            <a:r>
              <a:rPr lang="fr-FR" sz="1800" b="0" dirty="0"/>
              <a:t>DPI minimal </a:t>
            </a:r>
            <a:r>
              <a:rPr lang="fr-FR" sz="1800" b="0" dirty="0" smtClean="0"/>
              <a:t>in </a:t>
            </a:r>
            <a:r>
              <a:rPr lang="fr-FR" sz="1800" b="0" dirty="0" err="1" smtClean="0"/>
              <a:t>each</a:t>
            </a:r>
            <a:r>
              <a:rPr lang="fr-FR" sz="1800" b="0" dirty="0" smtClean="0"/>
              <a:t> </a:t>
            </a:r>
            <a:r>
              <a:rPr lang="fr-FR" sz="1800" b="0" dirty="0" err="1" smtClean="0"/>
              <a:t>sector</a:t>
            </a:r>
            <a:endParaRPr lang="en-US" sz="1800" dirty="0"/>
          </a:p>
        </p:txBody>
      </p:sp>
      <p:sp>
        <p:nvSpPr>
          <p:cNvPr id="45068" name="Rectangle 13"/>
          <p:cNvSpPr>
            <a:spLocks noChangeArrowheads="1"/>
          </p:cNvSpPr>
          <p:nvPr/>
        </p:nvSpPr>
        <p:spPr bwMode="auto">
          <a:xfrm>
            <a:off x="755650" y="2865438"/>
            <a:ext cx="2776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46088" indent="-446088"/>
            <a:r>
              <a:rPr lang="fr-FR" sz="1800" b="1" dirty="0">
                <a:solidFill>
                  <a:srgbClr val="00B050"/>
                </a:solidFill>
              </a:rPr>
              <a:t> 5: hub-méta-hub</a:t>
            </a:r>
            <a:endParaRPr lang="en-US" sz="1800" b="1" dirty="0">
              <a:solidFill>
                <a:srgbClr val="00B050"/>
              </a:solidFill>
            </a:endParaRPr>
          </a:p>
        </p:txBody>
      </p:sp>
      <p:sp>
        <p:nvSpPr>
          <p:cNvPr id="45069" name="Ellipse 14"/>
          <p:cNvSpPr>
            <a:spLocks noChangeArrowheads="1"/>
          </p:cNvSpPr>
          <p:nvPr/>
        </p:nvSpPr>
        <p:spPr bwMode="auto">
          <a:xfrm>
            <a:off x="3203575" y="2636838"/>
            <a:ext cx="1873250" cy="9144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BE" sz="1500"/>
              <a:t>13. Terminology</a:t>
            </a:r>
            <a:endParaRPr lang="en-US" sz="1500"/>
          </a:p>
        </p:txBody>
      </p:sp>
    </p:spTree>
    <p:extLst>
      <p:ext uri="{BB962C8B-B14F-4D97-AF65-F5344CB8AC3E}">
        <p14:creationId xmlns:p14="http://schemas.microsoft.com/office/powerpoint/2010/main" val="2510889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fr-BE" sz="4000" dirty="0" smtClean="0"/>
              <a:t>Objective</a:t>
            </a:r>
            <a:endParaRPr lang="fr-BE" sz="4000" dirty="0" smtClean="0"/>
          </a:p>
        </p:txBody>
      </p:sp>
      <p:sp>
        <p:nvSpPr>
          <p:cNvPr id="46083" name="Content Placeholder 4"/>
          <p:cNvSpPr>
            <a:spLocks/>
          </p:cNvSpPr>
          <p:nvPr/>
        </p:nvSpPr>
        <p:spPr bwMode="auto">
          <a:xfrm>
            <a:off x="457200" y="1028700"/>
            <a:ext cx="82677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3E6E5A"/>
              </a:buClr>
              <a:buFont typeface="Wingdings" pitchFamily="2" charset="2"/>
              <a:buChar char="§"/>
            </a:pPr>
            <a:endParaRPr lang="fr-BE" sz="1600">
              <a:latin typeface="Verdana" pitchFamily="34" charset="0"/>
            </a:endParaRPr>
          </a:p>
        </p:txBody>
      </p:sp>
      <p:sp>
        <p:nvSpPr>
          <p:cNvPr id="46084" name="Rectangle 5"/>
          <p:cNvSpPr>
            <a:spLocks noChangeArrowheads="1"/>
          </p:cNvSpPr>
          <p:nvPr/>
        </p:nvSpPr>
        <p:spPr bwMode="auto">
          <a:xfrm>
            <a:off x="325438" y="5235575"/>
            <a:ext cx="8399462" cy="773113"/>
          </a:xfrm>
          <a:prstGeom prst="rect">
            <a:avLst/>
          </a:prstGeom>
          <a:solidFill>
            <a:schemeClr val="accent1"/>
          </a:solidFill>
          <a:ln w="12700" algn="ctr">
            <a:solidFill>
              <a:schemeClr val="tx1"/>
            </a:solidFill>
            <a:miter lim="800000"/>
            <a:headEnd/>
            <a:tailEnd/>
          </a:ln>
        </p:spPr>
        <p:txBody>
          <a:bodyPr anchor="ctr">
            <a:spAutoFit/>
          </a:bodyPr>
          <a:lstStyle/>
          <a:p>
            <a:pPr eaLnBrk="0" hangingPunct="0"/>
            <a:endParaRPr lang="en-US"/>
          </a:p>
        </p:txBody>
      </p:sp>
      <p:sp>
        <p:nvSpPr>
          <p:cNvPr id="46085" name="Text Box 6"/>
          <p:cNvSpPr txBox="1">
            <a:spLocks noChangeArrowheads="1"/>
          </p:cNvSpPr>
          <p:nvPr/>
        </p:nvSpPr>
        <p:spPr bwMode="auto">
          <a:xfrm>
            <a:off x="481013" y="5697538"/>
            <a:ext cx="7947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spcBef>
                <a:spcPct val="50000"/>
              </a:spcBef>
            </a:pPr>
            <a:r>
              <a:rPr lang="fr-BE"/>
              <a:t>Passer d’une vision de travail en « silo » des besoins vers</a:t>
            </a:r>
            <a:br>
              <a:rPr lang="fr-BE"/>
            </a:br>
            <a:r>
              <a:rPr lang="fr-BE"/>
              <a:t> une vision intégrée et inter-opérationnelle</a:t>
            </a:r>
            <a:endParaRPr lang="en-US"/>
          </a:p>
        </p:txBody>
      </p:sp>
      <p:sp>
        <p:nvSpPr>
          <p:cNvPr id="46086" name="AutoShape 7"/>
          <p:cNvSpPr>
            <a:spLocks noChangeArrowheads="1"/>
          </p:cNvSpPr>
          <p:nvPr/>
        </p:nvSpPr>
        <p:spPr bwMode="auto">
          <a:xfrm>
            <a:off x="4694238" y="3116263"/>
            <a:ext cx="846137" cy="349250"/>
          </a:xfrm>
          <a:prstGeom prst="homePlate">
            <a:avLst>
              <a:gd name="adj" fmla="val 41814"/>
            </a:avLst>
          </a:prstGeom>
          <a:solidFill>
            <a:srgbClr val="D0EAEC"/>
          </a:solidFill>
          <a:ln w="12700" algn="ctr">
            <a:solidFill>
              <a:schemeClr val="tx1"/>
            </a:solidFill>
            <a:miter lim="800000"/>
            <a:headEnd/>
            <a:tailEnd/>
          </a:ln>
        </p:spPr>
        <p:txBody>
          <a:bodyPr anchor="ctr">
            <a:spAutoFit/>
          </a:bodyPr>
          <a:lstStyle/>
          <a:p>
            <a:pPr algn="ctr" eaLnBrk="0" hangingPunct="0"/>
            <a:r>
              <a:rPr lang="fr-BE" sz="1600"/>
              <a:t>To Be</a:t>
            </a:r>
            <a:endParaRPr lang="en-US" sz="1600"/>
          </a:p>
        </p:txBody>
      </p:sp>
      <p:sp>
        <p:nvSpPr>
          <p:cNvPr id="46087" name="Line 17"/>
          <p:cNvSpPr>
            <a:spLocks noChangeShapeType="1"/>
          </p:cNvSpPr>
          <p:nvPr/>
        </p:nvSpPr>
        <p:spPr bwMode="auto">
          <a:xfrm flipV="1">
            <a:off x="5819775" y="2265363"/>
            <a:ext cx="530225" cy="917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6088" name="Line 18"/>
          <p:cNvSpPr>
            <a:spLocks noChangeShapeType="1"/>
          </p:cNvSpPr>
          <p:nvPr/>
        </p:nvSpPr>
        <p:spPr bwMode="auto">
          <a:xfrm>
            <a:off x="5842000" y="3659188"/>
            <a:ext cx="530225" cy="917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6089" name="Line 19"/>
          <p:cNvSpPr>
            <a:spLocks noChangeShapeType="1"/>
          </p:cNvSpPr>
          <p:nvPr/>
        </p:nvSpPr>
        <p:spPr bwMode="auto">
          <a:xfrm>
            <a:off x="5964238" y="3446463"/>
            <a:ext cx="369887" cy="282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pic>
        <p:nvPicPr>
          <p:cNvPr id="46090" name="Picture 21" descr="File:OpenEMR-Patient Summary 4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2708275"/>
            <a:ext cx="4065587"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ZoneTexte 1"/>
          <p:cNvSpPr txBox="1">
            <a:spLocks noChangeArrowheads="1"/>
          </p:cNvSpPr>
          <p:nvPr/>
        </p:nvSpPr>
        <p:spPr bwMode="auto">
          <a:xfrm>
            <a:off x="1042988" y="1666875"/>
            <a:ext cx="2757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fr-BE"/>
              <a:t>Hospital Patient summary</a:t>
            </a:r>
          </a:p>
          <a:p>
            <a:pPr eaLnBrk="1" hangingPunct="1"/>
            <a:r>
              <a:rPr lang="fr-BE"/>
              <a:t> Snomed based CMV</a:t>
            </a:r>
            <a:endParaRPr lang="en-US"/>
          </a:p>
        </p:txBody>
      </p:sp>
      <p:pic>
        <p:nvPicPr>
          <p:cNvPr id="46092" name="Picture 24" descr="http://glenn-packer.net/Content/Images/database-developer-Eastbourne-Brighton-Suss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1136650"/>
            <a:ext cx="11318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4" descr="http://glenn-packer.net/Content/Images/database-developer-Eastbourne-Brighton-Suss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4597400"/>
            <a:ext cx="113188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ZoneTexte 2"/>
          <p:cNvSpPr txBox="1">
            <a:spLocks noChangeArrowheads="1"/>
          </p:cNvSpPr>
          <p:nvPr/>
        </p:nvSpPr>
        <p:spPr bwMode="auto">
          <a:xfrm>
            <a:off x="6672263" y="1666875"/>
            <a:ext cx="792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fr-BE"/>
              <a:t>rhm</a:t>
            </a:r>
            <a:endParaRPr lang="en-US"/>
          </a:p>
        </p:txBody>
      </p:sp>
      <p:pic>
        <p:nvPicPr>
          <p:cNvPr id="46095" name="Picture 24" descr="http://glenn-packer.net/Content/Images/database-developer-Eastbourne-Brighton-Susse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3713" y="2820988"/>
            <a:ext cx="496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24" descr="http://glenn-packer.net/Content/Images/database-developer-Eastbourne-Brighton-Susse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4125" y="3565525"/>
            <a:ext cx="4968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7" name="ZoneTexte 3"/>
          <p:cNvSpPr txBox="1">
            <a:spLocks noChangeArrowheads="1"/>
          </p:cNvSpPr>
          <p:nvPr/>
        </p:nvSpPr>
        <p:spPr bwMode="auto">
          <a:xfrm>
            <a:off x="6502400" y="4913313"/>
            <a:ext cx="1230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fr-BE"/>
              <a:t>Health DATA.be</a:t>
            </a:r>
            <a:endParaRPr lang="en-US"/>
          </a:p>
        </p:txBody>
      </p:sp>
      <p:sp>
        <p:nvSpPr>
          <p:cNvPr id="46098" name="ZoneTexte 4"/>
          <p:cNvSpPr txBox="1">
            <a:spLocks noChangeArrowheads="1"/>
          </p:cNvSpPr>
          <p:nvPr/>
        </p:nvSpPr>
        <p:spPr bwMode="auto">
          <a:xfrm rot="-3309343">
            <a:off x="5290344" y="2251869"/>
            <a:ext cx="134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fr-BE"/>
              <a:t>ICD-10-CM</a:t>
            </a:r>
            <a:endParaRPr lang="en-US"/>
          </a:p>
        </p:txBody>
      </p:sp>
      <p:sp>
        <p:nvSpPr>
          <p:cNvPr id="46099" name="ZoneTexte 5"/>
          <p:cNvSpPr txBox="1">
            <a:spLocks noChangeArrowheads="1"/>
          </p:cNvSpPr>
          <p:nvPr/>
        </p:nvSpPr>
        <p:spPr bwMode="auto">
          <a:xfrm rot="14320673" flipH="1">
            <a:off x="5187950" y="4019551"/>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fr-BE"/>
              <a:t>Snomed</a:t>
            </a:r>
            <a:endParaRPr lang="en-US"/>
          </a:p>
        </p:txBody>
      </p:sp>
      <p:sp>
        <p:nvSpPr>
          <p:cNvPr id="46100" name="Line 17"/>
          <p:cNvSpPr>
            <a:spLocks noChangeShapeType="1"/>
          </p:cNvSpPr>
          <p:nvPr/>
        </p:nvSpPr>
        <p:spPr bwMode="auto">
          <a:xfrm flipV="1">
            <a:off x="5842000" y="3152775"/>
            <a:ext cx="873125" cy="920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809217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3"/>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8FA60987-78B5-4513-A475-FDF94BA2D57E}" type="slidenum">
              <a:rPr lang="nl-NL" smtClean="0">
                <a:solidFill>
                  <a:srgbClr val="9F9683"/>
                </a:solidFill>
              </a:rPr>
              <a:pPr eaLnBrk="1" hangingPunct="1"/>
              <a:t>33</a:t>
            </a:fld>
            <a:endParaRPr lang="nl-NL" smtClean="0">
              <a:solidFill>
                <a:srgbClr val="9F9683"/>
              </a:solidFill>
            </a:endParaRPr>
          </a:p>
        </p:txBody>
      </p:sp>
      <p:sp>
        <p:nvSpPr>
          <p:cNvPr id="48131" name="Oval 2"/>
          <p:cNvSpPr>
            <a:spLocks noChangeArrowheads="1"/>
          </p:cNvSpPr>
          <p:nvPr/>
        </p:nvSpPr>
        <p:spPr bwMode="auto">
          <a:xfrm>
            <a:off x="2135188" y="1395413"/>
            <a:ext cx="3873500" cy="3773487"/>
          </a:xfrm>
          <a:prstGeom prst="ellipse">
            <a:avLst/>
          </a:prstGeom>
          <a:noFill/>
          <a:ln w="63500" cmpd="dbl" algn="ctr">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eaLnBrk="0" hangingPunct="0"/>
            <a:endParaRPr lang="en-US" b="0"/>
          </a:p>
        </p:txBody>
      </p:sp>
      <p:sp>
        <p:nvSpPr>
          <p:cNvPr id="48132" name="Rectangle 3"/>
          <p:cNvSpPr>
            <a:spLocks noChangeArrowheads="1"/>
          </p:cNvSpPr>
          <p:nvPr/>
        </p:nvSpPr>
        <p:spPr bwMode="auto">
          <a:xfrm>
            <a:off x="0" y="2155825"/>
            <a:ext cx="1592263" cy="3079750"/>
          </a:xfrm>
          <a:prstGeom prst="rect">
            <a:avLst/>
          </a:prstGeom>
          <a:solidFill>
            <a:srgbClr val="CCFFFF"/>
          </a:solidFill>
          <a:ln w="12700" algn="ctr">
            <a:solidFill>
              <a:schemeClr val="accent2"/>
            </a:solidFill>
            <a:miter lim="800000"/>
            <a:headEnd/>
            <a:tailEnd/>
          </a:ln>
        </p:spPr>
        <p:txBody>
          <a:bodyPr anchor="ctr">
            <a:spAutoFit/>
          </a:bodyPr>
          <a:lstStyle/>
          <a:p>
            <a:pPr eaLnBrk="0" hangingPunct="0"/>
            <a:endParaRPr lang="en-US" b="0"/>
          </a:p>
        </p:txBody>
      </p:sp>
      <p:sp>
        <p:nvSpPr>
          <p:cNvPr id="48133" name="Rectangle 4"/>
          <p:cNvSpPr>
            <a:spLocks noChangeArrowheads="1"/>
          </p:cNvSpPr>
          <p:nvPr/>
        </p:nvSpPr>
        <p:spPr bwMode="auto">
          <a:xfrm>
            <a:off x="122238" y="5245100"/>
            <a:ext cx="2036762" cy="452438"/>
          </a:xfrm>
          <a:prstGeom prst="rect">
            <a:avLst/>
          </a:prstGeom>
          <a:solidFill>
            <a:schemeClr val="bg1"/>
          </a:solidFill>
          <a:ln w="12700" algn="ctr">
            <a:solidFill>
              <a:schemeClr val="tx1"/>
            </a:solidFill>
            <a:miter lim="800000"/>
            <a:headEnd/>
            <a:tailEnd/>
          </a:ln>
        </p:spPr>
        <p:txBody>
          <a:bodyPr anchor="ctr">
            <a:spAutoFit/>
          </a:bodyPr>
          <a:lstStyle/>
          <a:p>
            <a:pPr eaLnBrk="0" hangingPunct="0"/>
            <a:endParaRPr lang="en-US" b="0"/>
          </a:p>
        </p:txBody>
      </p:sp>
      <p:sp>
        <p:nvSpPr>
          <p:cNvPr id="48134" name="Rectangle 5"/>
          <p:cNvSpPr>
            <a:spLocks noGrp="1" noChangeArrowheads="1"/>
          </p:cNvSpPr>
          <p:nvPr>
            <p:ph type="title" idx="4294967295"/>
          </p:nvPr>
        </p:nvSpPr>
        <p:spPr/>
        <p:txBody>
          <a:bodyPr/>
          <a:lstStyle/>
          <a:p>
            <a:r>
              <a:rPr lang="fr-BE" sz="2600" smtClean="0"/>
              <a:t>1. serveur terminologique</a:t>
            </a:r>
            <a:endParaRPr lang="en-US" sz="2600" smtClean="0"/>
          </a:p>
        </p:txBody>
      </p:sp>
      <p:sp>
        <p:nvSpPr>
          <p:cNvPr id="48135" name="Rectangle 6"/>
          <p:cNvSpPr>
            <a:spLocks noChangeArrowheads="1"/>
          </p:cNvSpPr>
          <p:nvPr/>
        </p:nvSpPr>
        <p:spPr bwMode="auto">
          <a:xfrm>
            <a:off x="6985000" y="2147888"/>
            <a:ext cx="1979613" cy="2484437"/>
          </a:xfrm>
          <a:prstGeom prst="rect">
            <a:avLst/>
          </a:prstGeom>
          <a:solidFill>
            <a:srgbClr val="CCFFFF"/>
          </a:solidFill>
          <a:ln w="12700" algn="ctr">
            <a:solidFill>
              <a:schemeClr val="accent2"/>
            </a:solidFill>
            <a:miter lim="800000"/>
            <a:headEnd/>
            <a:tailEnd/>
          </a:ln>
        </p:spPr>
        <p:txBody>
          <a:bodyPr anchor="ctr">
            <a:spAutoFit/>
          </a:bodyPr>
          <a:lstStyle/>
          <a:p>
            <a:pPr eaLnBrk="0" hangingPunct="0"/>
            <a:endParaRPr lang="en-US" b="0"/>
          </a:p>
        </p:txBody>
      </p:sp>
      <p:sp>
        <p:nvSpPr>
          <p:cNvPr id="48136" name="Text Box 7"/>
          <p:cNvSpPr txBox="1">
            <a:spLocks noChangeArrowheads="1"/>
          </p:cNvSpPr>
          <p:nvPr/>
        </p:nvSpPr>
        <p:spPr bwMode="auto">
          <a:xfrm>
            <a:off x="6877050" y="1741488"/>
            <a:ext cx="21240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fr-BE" sz="1200" b="0">
                <a:solidFill>
                  <a:schemeClr val="accent2"/>
                </a:solidFill>
                <a:latin typeface="Verdana" pitchFamily="34" charset="0"/>
              </a:rPr>
              <a:t>Utilisateurs</a:t>
            </a:r>
            <a:endParaRPr lang="en-US" sz="1200" b="0">
              <a:solidFill>
                <a:schemeClr val="accent2"/>
              </a:solidFill>
              <a:latin typeface="Verdana" pitchFamily="34" charset="0"/>
            </a:endParaRPr>
          </a:p>
        </p:txBody>
      </p:sp>
      <p:grpSp>
        <p:nvGrpSpPr>
          <p:cNvPr id="48137" name="Group 8"/>
          <p:cNvGrpSpPr>
            <a:grpSpLocks/>
          </p:cNvGrpSpPr>
          <p:nvPr/>
        </p:nvGrpSpPr>
        <p:grpSpPr bwMode="auto">
          <a:xfrm flipH="1">
            <a:off x="7705725" y="2579688"/>
            <a:ext cx="576263" cy="144462"/>
            <a:chOff x="544" y="1729"/>
            <a:chExt cx="363" cy="91"/>
          </a:xfrm>
        </p:grpSpPr>
        <p:grpSp>
          <p:nvGrpSpPr>
            <p:cNvPr id="48220" name="Group 9"/>
            <p:cNvGrpSpPr>
              <a:grpSpLocks/>
            </p:cNvGrpSpPr>
            <p:nvPr/>
          </p:nvGrpSpPr>
          <p:grpSpPr bwMode="auto">
            <a:xfrm>
              <a:off x="839" y="1729"/>
              <a:ext cx="68" cy="91"/>
              <a:chOff x="839" y="1729"/>
              <a:chExt cx="68" cy="91"/>
            </a:xfrm>
          </p:grpSpPr>
          <p:sp>
            <p:nvSpPr>
              <p:cNvPr id="48223" name="Line 10"/>
              <p:cNvSpPr>
                <a:spLocks noChangeShapeType="1"/>
              </p:cNvSpPr>
              <p:nvPr/>
            </p:nvSpPr>
            <p:spPr bwMode="auto">
              <a:xfrm flipH="1">
                <a:off x="839" y="1729"/>
                <a:ext cx="68" cy="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24" name="Line 11"/>
              <p:cNvSpPr>
                <a:spLocks noChangeShapeType="1"/>
              </p:cNvSpPr>
              <p:nvPr/>
            </p:nvSpPr>
            <p:spPr bwMode="auto">
              <a:xfrm>
                <a:off x="839" y="1774"/>
                <a:ext cx="68"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25" name="Line 12"/>
              <p:cNvSpPr>
                <a:spLocks noChangeShapeType="1"/>
              </p:cNvSpPr>
              <p:nvPr/>
            </p:nvSpPr>
            <p:spPr bwMode="auto">
              <a:xfrm>
                <a:off x="839" y="1729"/>
                <a:ext cx="0" cy="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26" name="Line 13"/>
              <p:cNvSpPr>
                <a:spLocks noChangeShapeType="1"/>
              </p:cNvSpPr>
              <p:nvPr/>
            </p:nvSpPr>
            <p:spPr bwMode="auto">
              <a:xfrm>
                <a:off x="839" y="1774"/>
                <a:ext cx="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48221" name="Line 14"/>
            <p:cNvSpPr>
              <a:spLocks noChangeShapeType="1"/>
            </p:cNvSpPr>
            <p:nvPr/>
          </p:nvSpPr>
          <p:spPr bwMode="auto">
            <a:xfrm>
              <a:off x="544" y="1774"/>
              <a:ext cx="2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22" name="Line 15"/>
            <p:cNvSpPr>
              <a:spLocks noChangeShapeType="1"/>
            </p:cNvSpPr>
            <p:nvPr/>
          </p:nvSpPr>
          <p:spPr bwMode="auto">
            <a:xfrm>
              <a:off x="589" y="1729"/>
              <a:ext cx="0" cy="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48138" name="Group 16"/>
          <p:cNvGrpSpPr>
            <a:grpSpLocks/>
          </p:cNvGrpSpPr>
          <p:nvPr/>
        </p:nvGrpSpPr>
        <p:grpSpPr bwMode="auto">
          <a:xfrm flipH="1">
            <a:off x="7705725" y="4019550"/>
            <a:ext cx="576263" cy="144463"/>
            <a:chOff x="544" y="1729"/>
            <a:chExt cx="363" cy="91"/>
          </a:xfrm>
        </p:grpSpPr>
        <p:grpSp>
          <p:nvGrpSpPr>
            <p:cNvPr id="48213" name="Group 17"/>
            <p:cNvGrpSpPr>
              <a:grpSpLocks/>
            </p:cNvGrpSpPr>
            <p:nvPr/>
          </p:nvGrpSpPr>
          <p:grpSpPr bwMode="auto">
            <a:xfrm>
              <a:off x="839" y="1729"/>
              <a:ext cx="68" cy="91"/>
              <a:chOff x="839" y="1729"/>
              <a:chExt cx="68" cy="91"/>
            </a:xfrm>
          </p:grpSpPr>
          <p:sp>
            <p:nvSpPr>
              <p:cNvPr id="48216" name="Line 18"/>
              <p:cNvSpPr>
                <a:spLocks noChangeShapeType="1"/>
              </p:cNvSpPr>
              <p:nvPr/>
            </p:nvSpPr>
            <p:spPr bwMode="auto">
              <a:xfrm flipH="1">
                <a:off x="839" y="1729"/>
                <a:ext cx="68" cy="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17" name="Line 19"/>
              <p:cNvSpPr>
                <a:spLocks noChangeShapeType="1"/>
              </p:cNvSpPr>
              <p:nvPr/>
            </p:nvSpPr>
            <p:spPr bwMode="auto">
              <a:xfrm>
                <a:off x="839" y="1774"/>
                <a:ext cx="68"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18" name="Line 20"/>
              <p:cNvSpPr>
                <a:spLocks noChangeShapeType="1"/>
              </p:cNvSpPr>
              <p:nvPr/>
            </p:nvSpPr>
            <p:spPr bwMode="auto">
              <a:xfrm>
                <a:off x="839" y="1729"/>
                <a:ext cx="0" cy="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19" name="Line 21"/>
              <p:cNvSpPr>
                <a:spLocks noChangeShapeType="1"/>
              </p:cNvSpPr>
              <p:nvPr/>
            </p:nvSpPr>
            <p:spPr bwMode="auto">
              <a:xfrm>
                <a:off x="839" y="1774"/>
                <a:ext cx="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48214" name="Line 22"/>
            <p:cNvSpPr>
              <a:spLocks noChangeShapeType="1"/>
            </p:cNvSpPr>
            <p:nvPr/>
          </p:nvSpPr>
          <p:spPr bwMode="auto">
            <a:xfrm>
              <a:off x="544" y="1774"/>
              <a:ext cx="2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15" name="Line 23"/>
            <p:cNvSpPr>
              <a:spLocks noChangeShapeType="1"/>
            </p:cNvSpPr>
            <p:nvPr/>
          </p:nvSpPr>
          <p:spPr bwMode="auto">
            <a:xfrm>
              <a:off x="589" y="1729"/>
              <a:ext cx="0" cy="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48139" name="Rectangle 24"/>
          <p:cNvSpPr>
            <a:spLocks noChangeArrowheads="1"/>
          </p:cNvSpPr>
          <p:nvPr/>
        </p:nvSpPr>
        <p:spPr bwMode="auto">
          <a:xfrm>
            <a:off x="7058025" y="3165475"/>
            <a:ext cx="611188" cy="1223963"/>
          </a:xfrm>
          <a:prstGeom prst="rect">
            <a:avLst/>
          </a:prstGeom>
          <a:gradFill rotWithShape="1">
            <a:gsLst>
              <a:gs pos="0">
                <a:srgbClr val="FFFFFF"/>
              </a:gs>
              <a:gs pos="100000">
                <a:srgbClr val="CCFFFF"/>
              </a:gs>
            </a:gsLst>
            <a:path path="shape">
              <a:fillToRect l="50000" t="50000" r="50000" b="50000"/>
            </a:path>
          </a:gradFill>
          <a:ln w="12700" algn="ctr">
            <a:solidFill>
              <a:schemeClr val="accent2"/>
            </a:solidFill>
            <a:miter lim="800000"/>
            <a:headEnd/>
            <a:tailEnd/>
          </a:ln>
        </p:spPr>
        <p:txBody>
          <a:bodyPr anchor="ctr">
            <a:spAutoFit/>
          </a:bodyPr>
          <a:lstStyle/>
          <a:p>
            <a:pPr eaLnBrk="0" hangingPunct="0"/>
            <a:endParaRPr lang="en-US" b="0"/>
          </a:p>
        </p:txBody>
      </p:sp>
      <p:sp>
        <p:nvSpPr>
          <p:cNvPr id="48140" name="Text Box 25"/>
          <p:cNvSpPr txBox="1">
            <a:spLocks noChangeArrowheads="1"/>
          </p:cNvSpPr>
          <p:nvPr/>
        </p:nvSpPr>
        <p:spPr bwMode="auto">
          <a:xfrm>
            <a:off x="6986588" y="2921000"/>
            <a:ext cx="754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000" b="0">
                <a:solidFill>
                  <a:schemeClr val="accent2"/>
                </a:solidFill>
                <a:latin typeface="Verdana" pitchFamily="34" charset="0"/>
              </a:rPr>
              <a:t>Software</a:t>
            </a:r>
            <a:endParaRPr lang="en-US" sz="1000" b="0">
              <a:solidFill>
                <a:schemeClr val="accent2"/>
              </a:solidFill>
              <a:latin typeface="Verdana" pitchFamily="34" charset="0"/>
            </a:endParaRPr>
          </a:p>
        </p:txBody>
      </p:sp>
      <p:sp>
        <p:nvSpPr>
          <p:cNvPr id="69672" name="AutoShape 40">
            <a:hlinkClick r:id="" action="ppaction://noaction" highlightClick="1"/>
          </p:cNvPr>
          <p:cNvSpPr>
            <a:spLocks noChangeArrowheads="1"/>
          </p:cNvSpPr>
          <p:nvPr/>
        </p:nvSpPr>
        <p:spPr bwMode="blackWhite">
          <a:xfrm>
            <a:off x="7094538" y="2506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600" i="1">
                <a:solidFill>
                  <a:srgbClr val="FFFFFF"/>
                </a:solidFill>
                <a:effectLst>
                  <a:outerShdw blurRad="38100" dist="38100" dir="2700000" algn="tl">
                    <a:srgbClr val="000000"/>
                  </a:outerShdw>
                </a:effectLst>
                <a:latin typeface="Verdana" pitchFamily="34" charset="0"/>
                <a:sym typeface="Arial" charset="0"/>
              </a:rPr>
              <a:t>SVA</a:t>
            </a:r>
          </a:p>
        </p:txBody>
      </p:sp>
      <p:pic>
        <p:nvPicPr>
          <p:cNvPr id="48142" name="Picture 27" descr="cogwh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2488" y="3598863"/>
            <a:ext cx="3349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3" name="Picture 28" descr="logo_ziekenhuis_108399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663" y="3695700"/>
            <a:ext cx="39211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4" name="Picture 29" descr="Logo huisar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375" y="41275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5" name="Picture 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5025" y="22288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Picture 20" descr="FOD_tekeni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5663" y="2516188"/>
            <a:ext cx="3921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7" name="Text Box 32"/>
          <p:cNvSpPr txBox="1">
            <a:spLocks noChangeArrowheads="1"/>
          </p:cNvSpPr>
          <p:nvPr/>
        </p:nvSpPr>
        <p:spPr bwMode="auto">
          <a:xfrm>
            <a:off x="8496300" y="3275013"/>
            <a:ext cx="350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600" b="0">
                <a:latin typeface="Verdana" pitchFamily="34" charset="0"/>
              </a:rPr>
              <a:t>…</a:t>
            </a:r>
            <a:endParaRPr lang="en-US" sz="1600" b="0">
              <a:latin typeface="Verdana" pitchFamily="34" charset="0"/>
            </a:endParaRPr>
          </a:p>
        </p:txBody>
      </p:sp>
      <p:pic>
        <p:nvPicPr>
          <p:cNvPr id="48148" name="Picture 33" descr="logoinamiriziv"/>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74075" y="3071813"/>
            <a:ext cx="396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49" name="Group 34"/>
          <p:cNvGrpSpPr>
            <a:grpSpLocks/>
          </p:cNvGrpSpPr>
          <p:nvPr/>
        </p:nvGrpSpPr>
        <p:grpSpPr bwMode="auto">
          <a:xfrm flipH="1">
            <a:off x="7705725" y="2974975"/>
            <a:ext cx="576263" cy="828675"/>
            <a:chOff x="544" y="1865"/>
            <a:chExt cx="363" cy="522"/>
          </a:xfrm>
        </p:grpSpPr>
        <p:grpSp>
          <p:nvGrpSpPr>
            <p:cNvPr id="48205" name="Group 35"/>
            <p:cNvGrpSpPr>
              <a:grpSpLocks/>
            </p:cNvGrpSpPr>
            <p:nvPr/>
          </p:nvGrpSpPr>
          <p:grpSpPr bwMode="auto">
            <a:xfrm>
              <a:off x="839" y="2296"/>
              <a:ext cx="68" cy="91"/>
              <a:chOff x="839" y="1729"/>
              <a:chExt cx="68" cy="91"/>
            </a:xfrm>
          </p:grpSpPr>
          <p:sp>
            <p:nvSpPr>
              <p:cNvPr id="48209" name="Line 36"/>
              <p:cNvSpPr>
                <a:spLocks noChangeShapeType="1"/>
              </p:cNvSpPr>
              <p:nvPr/>
            </p:nvSpPr>
            <p:spPr bwMode="auto">
              <a:xfrm flipH="1">
                <a:off x="839" y="1729"/>
                <a:ext cx="68" cy="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10" name="Line 37"/>
              <p:cNvSpPr>
                <a:spLocks noChangeShapeType="1"/>
              </p:cNvSpPr>
              <p:nvPr/>
            </p:nvSpPr>
            <p:spPr bwMode="auto">
              <a:xfrm>
                <a:off x="839" y="1774"/>
                <a:ext cx="68"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11" name="Line 38"/>
              <p:cNvSpPr>
                <a:spLocks noChangeShapeType="1"/>
              </p:cNvSpPr>
              <p:nvPr/>
            </p:nvSpPr>
            <p:spPr bwMode="auto">
              <a:xfrm>
                <a:off x="839" y="1729"/>
                <a:ext cx="0" cy="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12" name="Line 39"/>
              <p:cNvSpPr>
                <a:spLocks noChangeShapeType="1"/>
              </p:cNvSpPr>
              <p:nvPr/>
            </p:nvSpPr>
            <p:spPr bwMode="auto">
              <a:xfrm>
                <a:off x="839" y="1774"/>
                <a:ext cx="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48206" name="Line 40"/>
            <p:cNvSpPr>
              <a:spLocks noChangeShapeType="1"/>
            </p:cNvSpPr>
            <p:nvPr/>
          </p:nvSpPr>
          <p:spPr bwMode="auto">
            <a:xfrm>
              <a:off x="589" y="1865"/>
              <a:ext cx="0" cy="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07" name="Line 41"/>
            <p:cNvSpPr>
              <a:spLocks noChangeShapeType="1"/>
            </p:cNvSpPr>
            <p:nvPr/>
          </p:nvSpPr>
          <p:spPr bwMode="auto">
            <a:xfrm flipH="1">
              <a:off x="544" y="1911"/>
              <a:ext cx="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208" name="Line 42"/>
            <p:cNvSpPr>
              <a:spLocks noChangeShapeType="1"/>
            </p:cNvSpPr>
            <p:nvPr/>
          </p:nvSpPr>
          <p:spPr bwMode="auto">
            <a:xfrm flipH="1" flipV="1">
              <a:off x="589" y="1911"/>
              <a:ext cx="250" cy="43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graphicFrame>
        <p:nvGraphicFramePr>
          <p:cNvPr id="48150" name="Object 43"/>
          <p:cNvGraphicFramePr>
            <a:graphicFrameLocks noChangeAspect="1"/>
          </p:cNvGraphicFramePr>
          <p:nvPr/>
        </p:nvGraphicFramePr>
        <p:xfrm>
          <a:off x="6853238" y="4991100"/>
          <a:ext cx="595312" cy="776288"/>
        </p:xfrm>
        <a:graphic>
          <a:graphicData uri="http://schemas.openxmlformats.org/presentationml/2006/ole">
            <mc:AlternateContent xmlns:mc="http://schemas.openxmlformats.org/markup-compatibility/2006">
              <mc:Choice xmlns:v="urn:schemas-microsoft-com:vml" Requires="v">
                <p:oleObj spid="_x0000_s232458" name="Visio" r:id="rId9" imgW="595581" imgH="776471" progId="Visio.Drawing.11">
                  <p:embed/>
                </p:oleObj>
              </mc:Choice>
              <mc:Fallback>
                <p:oleObj name="Visio" r:id="rId9" imgW="595581" imgH="776471"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3238" y="4991100"/>
                        <a:ext cx="595312"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51" name="Object 44"/>
          <p:cNvGraphicFramePr>
            <a:graphicFrameLocks noChangeAspect="1"/>
          </p:cNvGraphicFramePr>
          <p:nvPr/>
        </p:nvGraphicFramePr>
        <p:xfrm>
          <a:off x="6896100" y="4143375"/>
          <a:ext cx="682625" cy="938213"/>
        </p:xfrm>
        <a:graphic>
          <a:graphicData uri="http://schemas.openxmlformats.org/presentationml/2006/ole">
            <mc:AlternateContent xmlns:mc="http://schemas.openxmlformats.org/markup-compatibility/2006">
              <mc:Choice xmlns:v="urn:schemas-microsoft-com:vml" Requires="v">
                <p:oleObj spid="_x0000_s232459" name="Visio" r:id="rId11" imgW="682667" imgH="938042" progId="Visio.Drawing.11">
                  <p:embed/>
                </p:oleObj>
              </mc:Choice>
              <mc:Fallback>
                <p:oleObj name="Visio" r:id="rId11" imgW="682667" imgH="938042"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6100" y="4143375"/>
                        <a:ext cx="6826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52" name="Rectangle 45"/>
          <p:cNvSpPr>
            <a:spLocks noChangeArrowheads="1"/>
          </p:cNvSpPr>
          <p:nvPr/>
        </p:nvSpPr>
        <p:spPr bwMode="auto">
          <a:xfrm>
            <a:off x="7392988" y="4949825"/>
            <a:ext cx="19796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p>
            <a:pPr eaLnBrk="0" hangingPunct="0"/>
            <a:r>
              <a:rPr lang="fr-BE" sz="900">
                <a:latin typeface="Verdana" pitchFamily="34" charset="0"/>
              </a:rPr>
              <a:t>ProcessBE administratifs</a:t>
            </a:r>
            <a:br>
              <a:rPr lang="fr-BE" sz="900">
                <a:latin typeface="Verdana" pitchFamily="34" charset="0"/>
              </a:rPr>
            </a:br>
            <a:r>
              <a:rPr lang="fr-BE" sz="900">
                <a:latin typeface="Verdana" pitchFamily="34" charset="0"/>
              </a:rPr>
              <a:t>ou médicaux</a:t>
            </a:r>
          </a:p>
          <a:p>
            <a:pPr eaLnBrk="0" hangingPunct="0"/>
            <a:r>
              <a:rPr lang="fr-BE" sz="900" b="0">
                <a:latin typeface="Verdana" pitchFamily="34" charset="0"/>
              </a:rPr>
              <a:t> -  Dossier médical,</a:t>
            </a:r>
          </a:p>
          <a:p>
            <a:pPr eaLnBrk="0" hangingPunct="0"/>
            <a:r>
              <a:rPr lang="fr-BE" sz="900" b="0">
                <a:latin typeface="Verdana" pitchFamily="34" charset="0"/>
              </a:rPr>
              <a:t> -  Remboursement, </a:t>
            </a:r>
          </a:p>
          <a:p>
            <a:pPr eaLnBrk="0" hangingPunct="0"/>
            <a:r>
              <a:rPr lang="fr-BE" sz="900" b="0">
                <a:latin typeface="Verdana" pitchFamily="34" charset="0"/>
              </a:rPr>
              <a:t> -  Registre du cancer, ...</a:t>
            </a:r>
          </a:p>
        </p:txBody>
      </p:sp>
      <p:grpSp>
        <p:nvGrpSpPr>
          <p:cNvPr id="48153" name="Group 46"/>
          <p:cNvGrpSpPr>
            <a:grpSpLocks/>
          </p:cNvGrpSpPr>
          <p:nvPr/>
        </p:nvGrpSpPr>
        <p:grpSpPr bwMode="auto">
          <a:xfrm>
            <a:off x="3157538" y="2628900"/>
            <a:ext cx="1903412" cy="1471613"/>
            <a:chOff x="966" y="1865"/>
            <a:chExt cx="1199" cy="927"/>
          </a:xfrm>
        </p:grpSpPr>
        <p:graphicFrame>
          <p:nvGraphicFramePr>
            <p:cNvPr id="48203" name="Object 47"/>
            <p:cNvGraphicFramePr>
              <a:graphicFrameLocks noChangeAspect="1"/>
            </p:cNvGraphicFramePr>
            <p:nvPr/>
          </p:nvGraphicFramePr>
          <p:xfrm>
            <a:off x="966" y="1865"/>
            <a:ext cx="1199" cy="927"/>
          </p:xfrm>
          <a:graphic>
            <a:graphicData uri="http://schemas.openxmlformats.org/presentationml/2006/ole">
              <mc:AlternateContent xmlns:mc="http://schemas.openxmlformats.org/markup-compatibility/2006">
                <mc:Choice xmlns:v="urn:schemas-microsoft-com:vml" Requires="v">
                  <p:oleObj spid="_x0000_s232460" name="Visio" r:id="rId13" imgW="1903566" imgH="1471521" progId="Visio.Drawing.11">
                    <p:embed/>
                  </p:oleObj>
                </mc:Choice>
                <mc:Fallback>
                  <p:oleObj name="Visio" r:id="rId13" imgW="1903566" imgH="1471521"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6" y="1865"/>
                          <a:ext cx="1199" cy="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204" name="Object 48"/>
            <p:cNvGraphicFramePr>
              <a:graphicFrameLocks noChangeAspect="1"/>
            </p:cNvGraphicFramePr>
            <p:nvPr/>
          </p:nvGraphicFramePr>
          <p:xfrm>
            <a:off x="984" y="2247"/>
            <a:ext cx="1181" cy="354"/>
          </p:xfrm>
          <a:graphic>
            <a:graphicData uri="http://schemas.openxmlformats.org/presentationml/2006/ole">
              <mc:AlternateContent xmlns:mc="http://schemas.openxmlformats.org/markup-compatibility/2006">
                <mc:Choice xmlns:v="urn:schemas-microsoft-com:vml" Requires="v">
                  <p:oleObj spid="_x0000_s232461" name="Visio" r:id="rId15" imgW="1874254" imgH="561468" progId="Visio.Drawing.11">
                    <p:embed/>
                  </p:oleObj>
                </mc:Choice>
                <mc:Fallback>
                  <p:oleObj name="Visio" r:id="rId15" imgW="1874254" imgH="561468"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4" y="2247"/>
                          <a:ext cx="1181"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8154" name="Line 49"/>
          <p:cNvSpPr>
            <a:spLocks noChangeShapeType="1"/>
          </p:cNvSpPr>
          <p:nvPr/>
        </p:nvSpPr>
        <p:spPr bwMode="auto">
          <a:xfrm flipV="1">
            <a:off x="6429375" y="2651125"/>
            <a:ext cx="561975" cy="9525"/>
          </a:xfrm>
          <a:prstGeom prst="line">
            <a:avLst/>
          </a:prstGeom>
          <a:noFill/>
          <a:ln w="12700">
            <a:solidFill>
              <a:schemeClr val="accent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48155" name="Group 50"/>
          <p:cNvGrpSpPr>
            <a:grpSpLocks/>
          </p:cNvGrpSpPr>
          <p:nvPr/>
        </p:nvGrpSpPr>
        <p:grpSpPr bwMode="auto">
          <a:xfrm>
            <a:off x="5030788" y="2125663"/>
            <a:ext cx="1601787" cy="2338387"/>
            <a:chOff x="2995" y="1624"/>
            <a:chExt cx="1009" cy="1473"/>
          </a:xfrm>
        </p:grpSpPr>
        <p:sp>
          <p:nvSpPr>
            <p:cNvPr id="48195" name="AutoShape 51"/>
            <p:cNvSpPr>
              <a:spLocks noChangeArrowheads="1"/>
            </p:cNvSpPr>
            <p:nvPr/>
          </p:nvSpPr>
          <p:spPr bwMode="auto">
            <a:xfrm>
              <a:off x="3119" y="1624"/>
              <a:ext cx="754" cy="1473"/>
            </a:xfrm>
            <a:prstGeom prst="roundRect">
              <a:avLst>
                <a:gd name="adj" fmla="val 16667"/>
              </a:avLst>
            </a:prstGeom>
            <a:solidFill>
              <a:srgbClr val="DDEEDA"/>
            </a:solidFill>
            <a:ln w="12700" algn="ctr">
              <a:solidFill>
                <a:schemeClr val="tx1"/>
              </a:solidFill>
              <a:round/>
              <a:headEnd/>
              <a:tailEnd/>
            </a:ln>
          </p:spPr>
          <p:txBody>
            <a:bodyPr anchor="ctr">
              <a:spAutoFit/>
            </a:bodyPr>
            <a:lstStyle/>
            <a:p>
              <a:pPr eaLnBrk="0" hangingPunct="0"/>
              <a:endParaRPr lang="en-US" b="0"/>
            </a:p>
          </p:txBody>
        </p:sp>
        <p:sp>
          <p:nvSpPr>
            <p:cNvPr id="48196" name="Text Box 52"/>
            <p:cNvSpPr txBox="1">
              <a:spLocks noChangeArrowheads="1"/>
            </p:cNvSpPr>
            <p:nvPr/>
          </p:nvSpPr>
          <p:spPr bwMode="auto">
            <a:xfrm>
              <a:off x="2995" y="1633"/>
              <a:ext cx="10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spcBef>
                  <a:spcPct val="50000"/>
                </a:spcBef>
              </a:pPr>
              <a:r>
                <a:rPr lang="fr-BE" sz="1000" dirty="0">
                  <a:solidFill>
                    <a:schemeClr val="bg1"/>
                  </a:solidFill>
                  <a:latin typeface="Verdana" pitchFamily="34" charset="0"/>
                </a:rPr>
                <a:t>Interfaces</a:t>
              </a:r>
              <a:br>
                <a:rPr lang="fr-BE" sz="1000" dirty="0">
                  <a:solidFill>
                    <a:schemeClr val="bg1"/>
                  </a:solidFill>
                  <a:latin typeface="Verdana" pitchFamily="34" charset="0"/>
                </a:rPr>
              </a:br>
              <a:r>
                <a:rPr lang="fr-BE" sz="1000" dirty="0">
                  <a:solidFill>
                    <a:schemeClr val="bg1"/>
                  </a:solidFill>
                  <a:latin typeface="Verdana" pitchFamily="34" charset="0"/>
                </a:rPr>
                <a:t>de consultation</a:t>
              </a:r>
              <a:endParaRPr lang="en-US" sz="1000" dirty="0">
                <a:solidFill>
                  <a:schemeClr val="bg1"/>
                </a:solidFill>
                <a:latin typeface="Verdana" pitchFamily="34" charset="0"/>
              </a:endParaRPr>
            </a:p>
          </p:txBody>
        </p:sp>
        <p:sp>
          <p:nvSpPr>
            <p:cNvPr id="48197" name="Line 53"/>
            <p:cNvSpPr>
              <a:spLocks noChangeShapeType="1"/>
            </p:cNvSpPr>
            <p:nvPr/>
          </p:nvSpPr>
          <p:spPr bwMode="auto">
            <a:xfrm>
              <a:off x="3148" y="1972"/>
              <a:ext cx="736"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nvGrpSpPr>
            <p:cNvPr id="48198" name="Group 54"/>
            <p:cNvGrpSpPr>
              <a:grpSpLocks/>
            </p:cNvGrpSpPr>
            <p:nvPr/>
          </p:nvGrpSpPr>
          <p:grpSpPr bwMode="auto">
            <a:xfrm>
              <a:off x="3205" y="2067"/>
              <a:ext cx="644" cy="1008"/>
              <a:chOff x="2881" y="2331"/>
              <a:chExt cx="644" cy="1008"/>
            </a:xfrm>
          </p:grpSpPr>
          <p:sp>
            <p:nvSpPr>
              <p:cNvPr id="48200" name="Text Box 55"/>
              <p:cNvSpPr txBox="1">
                <a:spLocks noChangeArrowheads="1"/>
              </p:cNvSpPr>
              <p:nvPr/>
            </p:nvSpPr>
            <p:spPr bwMode="auto">
              <a:xfrm>
                <a:off x="2883" y="2331"/>
                <a:ext cx="64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buFontTx/>
                  <a:buChar char="•"/>
                </a:pPr>
                <a:r>
                  <a:rPr lang="fr-BE" sz="900" b="0" dirty="0">
                    <a:solidFill>
                      <a:schemeClr val="bg1"/>
                    </a:solidFill>
                    <a:latin typeface="Verdana" pitchFamily="34" charset="0"/>
                  </a:rPr>
                  <a:t> </a:t>
                </a:r>
                <a:r>
                  <a:rPr lang="fr-BE" sz="900" b="0" dirty="0" err="1">
                    <a:solidFill>
                      <a:schemeClr val="bg1"/>
                    </a:solidFill>
                    <a:latin typeface="Verdana" pitchFamily="34" charset="0"/>
                  </a:rPr>
                  <a:t>Load</a:t>
                </a:r>
                <a:r>
                  <a:rPr lang="fr-BE" sz="900" b="0" dirty="0">
                    <a:solidFill>
                      <a:schemeClr val="bg1"/>
                    </a:solidFill>
                    <a:latin typeface="Verdana" pitchFamily="34" charset="0"/>
                  </a:rPr>
                  <a:t>/</a:t>
                </a:r>
                <a:r>
                  <a:rPr lang="fr-BE" sz="900" b="0" dirty="0" err="1">
                    <a:solidFill>
                      <a:schemeClr val="bg1"/>
                    </a:solidFill>
                    <a:latin typeface="Verdana" pitchFamily="34" charset="0"/>
                  </a:rPr>
                  <a:t>Extract</a:t>
                </a:r>
                <a:endParaRPr lang="en-US" sz="900" b="0" dirty="0">
                  <a:solidFill>
                    <a:schemeClr val="bg1"/>
                  </a:solidFill>
                  <a:latin typeface="Verdana" pitchFamily="34" charset="0"/>
                </a:endParaRPr>
              </a:p>
            </p:txBody>
          </p:sp>
          <p:sp>
            <p:nvSpPr>
              <p:cNvPr id="48201" name="Text Box 56"/>
              <p:cNvSpPr txBox="1">
                <a:spLocks noChangeArrowheads="1"/>
              </p:cNvSpPr>
              <p:nvPr/>
            </p:nvSpPr>
            <p:spPr bwMode="auto">
              <a:xfrm>
                <a:off x="2882" y="2550"/>
                <a:ext cx="51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buFontTx/>
                  <a:buChar char="•"/>
                </a:pPr>
                <a:r>
                  <a:rPr lang="fr-BE" sz="900" b="0" dirty="0">
                    <a:latin typeface="Verdana" pitchFamily="34" charset="0"/>
                  </a:rPr>
                  <a:t> </a:t>
                </a:r>
                <a:r>
                  <a:rPr lang="fr-BE" sz="900" b="0" dirty="0">
                    <a:solidFill>
                      <a:schemeClr val="bg1"/>
                    </a:solidFill>
                    <a:latin typeface="Verdana" pitchFamily="34" charset="0"/>
                  </a:rPr>
                  <a:t>Requêtes</a:t>
                </a:r>
                <a:endParaRPr lang="en-US" sz="900" b="0" dirty="0">
                  <a:solidFill>
                    <a:schemeClr val="bg1"/>
                  </a:solidFill>
                  <a:latin typeface="Verdana" pitchFamily="34" charset="0"/>
                </a:endParaRPr>
              </a:p>
            </p:txBody>
          </p:sp>
          <p:sp>
            <p:nvSpPr>
              <p:cNvPr id="48202" name="Text Box 57"/>
              <p:cNvSpPr txBox="1">
                <a:spLocks noChangeArrowheads="1"/>
              </p:cNvSpPr>
              <p:nvPr/>
            </p:nvSpPr>
            <p:spPr bwMode="auto">
              <a:xfrm>
                <a:off x="2881" y="2757"/>
                <a:ext cx="52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buFontTx/>
                  <a:buChar char="•"/>
                </a:pPr>
                <a:r>
                  <a:rPr lang="fr-BE" sz="900" b="0" dirty="0">
                    <a:latin typeface="Verdana" pitchFamily="34" charset="0"/>
                  </a:rPr>
                  <a:t> </a:t>
                </a:r>
                <a:r>
                  <a:rPr lang="fr-BE" sz="900" b="0" dirty="0" err="1">
                    <a:solidFill>
                      <a:schemeClr val="bg1"/>
                    </a:solidFill>
                    <a:latin typeface="Verdana" pitchFamily="34" charset="0"/>
                  </a:rPr>
                  <a:t>Mapping</a:t>
                </a:r>
                <a:endParaRPr lang="fr-BE" sz="900" b="0" dirty="0">
                  <a:solidFill>
                    <a:schemeClr val="bg1"/>
                  </a:solidFill>
                  <a:latin typeface="Verdana" pitchFamily="34" charset="0"/>
                </a:endParaRPr>
              </a:p>
              <a:p>
                <a:pPr>
                  <a:buFontTx/>
                  <a:buChar char="•"/>
                </a:pPr>
                <a:endParaRPr lang="fr-BE" sz="900" b="0" dirty="0">
                  <a:solidFill>
                    <a:schemeClr val="bg1"/>
                  </a:solidFill>
                  <a:latin typeface="Verdana" pitchFamily="34" charset="0"/>
                </a:endParaRPr>
              </a:p>
              <a:p>
                <a:pPr>
                  <a:buFontTx/>
                  <a:buChar char="•"/>
                </a:pPr>
                <a:r>
                  <a:rPr lang="fr-BE" sz="900" b="0" dirty="0" err="1">
                    <a:solidFill>
                      <a:schemeClr val="bg1"/>
                    </a:solidFill>
                    <a:latin typeface="Verdana" pitchFamily="34" charset="0"/>
                  </a:rPr>
                  <a:t>Feed</a:t>
                </a:r>
                <a:r>
                  <a:rPr lang="fr-BE" sz="900" b="0" dirty="0">
                    <a:solidFill>
                      <a:schemeClr val="bg1"/>
                    </a:solidFill>
                    <a:latin typeface="Verdana" pitchFamily="34" charset="0"/>
                  </a:rPr>
                  <a:t> back</a:t>
                </a:r>
              </a:p>
              <a:p>
                <a:pPr>
                  <a:buFontTx/>
                  <a:buChar char="•"/>
                </a:pPr>
                <a:endParaRPr lang="fr-BE" sz="900" b="0" dirty="0">
                  <a:latin typeface="Verdana" pitchFamily="34" charset="0"/>
                </a:endParaRPr>
              </a:p>
              <a:p>
                <a:pPr>
                  <a:buFontTx/>
                  <a:buChar char="•"/>
                </a:pPr>
                <a:endParaRPr lang="fr-BE" sz="900" b="0" dirty="0">
                  <a:latin typeface="Verdana" pitchFamily="34" charset="0"/>
                </a:endParaRPr>
              </a:p>
              <a:p>
                <a:pPr>
                  <a:buFontTx/>
                  <a:buChar char="•"/>
                </a:pPr>
                <a:endParaRPr lang="en-US" sz="900" b="0" dirty="0">
                  <a:latin typeface="Verdana" pitchFamily="34" charset="0"/>
                </a:endParaRPr>
              </a:p>
            </p:txBody>
          </p:sp>
        </p:grpSp>
        <p:sp>
          <p:nvSpPr>
            <p:cNvPr id="48199" name="Line 58"/>
            <p:cNvSpPr>
              <a:spLocks noChangeShapeType="1"/>
            </p:cNvSpPr>
            <p:nvPr/>
          </p:nvSpPr>
          <p:spPr bwMode="auto">
            <a:xfrm>
              <a:off x="3205" y="2730"/>
              <a:ext cx="74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grpSp>
      <p:sp>
        <p:nvSpPr>
          <p:cNvPr id="48156" name="Line 59"/>
          <p:cNvSpPr>
            <a:spLocks noChangeShapeType="1"/>
          </p:cNvSpPr>
          <p:nvPr/>
        </p:nvSpPr>
        <p:spPr bwMode="auto">
          <a:xfrm flipV="1">
            <a:off x="6429375" y="4006850"/>
            <a:ext cx="561975" cy="9525"/>
          </a:xfrm>
          <a:prstGeom prst="line">
            <a:avLst/>
          </a:prstGeom>
          <a:noFill/>
          <a:ln w="12700">
            <a:solidFill>
              <a:schemeClr val="accent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57" name="Text Box 60"/>
          <p:cNvSpPr txBox="1">
            <a:spLocks noChangeArrowheads="1"/>
          </p:cNvSpPr>
          <p:nvPr/>
        </p:nvSpPr>
        <p:spPr bwMode="auto">
          <a:xfrm>
            <a:off x="3189288" y="26289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spcBef>
                <a:spcPct val="50000"/>
              </a:spcBef>
            </a:pPr>
            <a:r>
              <a:rPr lang="fr-BE" sz="1000">
                <a:latin typeface="Verdana" pitchFamily="34" charset="0"/>
              </a:rPr>
              <a:t>Terminologie de</a:t>
            </a:r>
            <a:br>
              <a:rPr lang="fr-BE" sz="1000">
                <a:latin typeface="Verdana" pitchFamily="34" charset="0"/>
              </a:rPr>
            </a:br>
            <a:r>
              <a:rPr lang="fr-BE" sz="1000">
                <a:latin typeface="Verdana" pitchFamily="34" charset="0"/>
              </a:rPr>
              <a:t> référence</a:t>
            </a:r>
            <a:endParaRPr lang="en-US" sz="1000">
              <a:latin typeface="Verdana" pitchFamily="34" charset="0"/>
            </a:endParaRPr>
          </a:p>
        </p:txBody>
      </p:sp>
      <p:sp>
        <p:nvSpPr>
          <p:cNvPr id="48158" name="AutoShape 61"/>
          <p:cNvSpPr>
            <a:spLocks noChangeArrowheads="1"/>
          </p:cNvSpPr>
          <p:nvPr/>
        </p:nvSpPr>
        <p:spPr bwMode="auto">
          <a:xfrm>
            <a:off x="1854200" y="2124075"/>
            <a:ext cx="1196975" cy="2338388"/>
          </a:xfrm>
          <a:prstGeom prst="roundRect">
            <a:avLst>
              <a:gd name="adj" fmla="val 16667"/>
            </a:avLst>
          </a:prstGeom>
          <a:solidFill>
            <a:srgbClr val="DDEEDA"/>
          </a:solidFill>
          <a:ln w="12700" algn="ctr">
            <a:solidFill>
              <a:schemeClr val="tx1"/>
            </a:solidFill>
            <a:round/>
            <a:headEnd/>
            <a:tailEnd/>
          </a:ln>
        </p:spPr>
        <p:txBody>
          <a:bodyPr anchor="ctr">
            <a:spAutoFit/>
          </a:bodyPr>
          <a:lstStyle/>
          <a:p>
            <a:pPr eaLnBrk="0" hangingPunct="0"/>
            <a:endParaRPr lang="en-US" b="0"/>
          </a:p>
        </p:txBody>
      </p:sp>
      <p:sp>
        <p:nvSpPr>
          <p:cNvPr id="48159" name="Line 62"/>
          <p:cNvSpPr>
            <a:spLocks noChangeShapeType="1"/>
          </p:cNvSpPr>
          <p:nvPr/>
        </p:nvSpPr>
        <p:spPr bwMode="auto">
          <a:xfrm>
            <a:off x="1900238" y="2676525"/>
            <a:ext cx="11684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60" name="Text Box 63"/>
          <p:cNvSpPr txBox="1">
            <a:spLocks noChangeArrowheads="1"/>
          </p:cNvSpPr>
          <p:nvPr/>
        </p:nvSpPr>
        <p:spPr bwMode="auto">
          <a:xfrm>
            <a:off x="1993900" y="2827338"/>
            <a:ext cx="99377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buFontTx/>
              <a:buChar char="•"/>
            </a:pPr>
            <a:r>
              <a:rPr lang="fr-BE" sz="900" b="0" dirty="0">
                <a:latin typeface="Verdana" pitchFamily="34" charset="0"/>
              </a:rPr>
              <a:t> </a:t>
            </a:r>
            <a:r>
              <a:rPr lang="fr-BE" sz="900" b="0" dirty="0">
                <a:solidFill>
                  <a:schemeClr val="bg1"/>
                </a:solidFill>
                <a:latin typeface="Verdana" pitchFamily="34" charset="0"/>
              </a:rPr>
              <a:t>Mises à jour</a:t>
            </a:r>
          </a:p>
          <a:p>
            <a:pPr>
              <a:buFontTx/>
              <a:buChar char="•"/>
            </a:pPr>
            <a:r>
              <a:rPr lang="fr-BE" sz="900" b="0" dirty="0">
                <a:solidFill>
                  <a:schemeClr val="bg1"/>
                </a:solidFill>
                <a:latin typeface="Verdana" pitchFamily="34" charset="0"/>
              </a:rPr>
              <a:t> Gestion des versions</a:t>
            </a:r>
          </a:p>
          <a:p>
            <a:pPr>
              <a:buFontTx/>
              <a:buChar char="•"/>
            </a:pPr>
            <a:r>
              <a:rPr lang="fr-BE" sz="900" b="0" dirty="0">
                <a:solidFill>
                  <a:schemeClr val="bg1"/>
                </a:solidFill>
                <a:latin typeface="Verdana" pitchFamily="34" charset="0"/>
              </a:rPr>
              <a:t> Couplage, </a:t>
            </a:r>
            <a:r>
              <a:rPr lang="fr-BE" sz="900" b="0" dirty="0" err="1">
                <a:solidFill>
                  <a:schemeClr val="bg1"/>
                </a:solidFill>
                <a:latin typeface="Verdana" pitchFamily="34" charset="0"/>
              </a:rPr>
              <a:t>mapping</a:t>
            </a:r>
            <a:endParaRPr lang="fr-BE" sz="900" b="0" dirty="0">
              <a:solidFill>
                <a:schemeClr val="bg1"/>
              </a:solidFill>
              <a:latin typeface="Verdana" pitchFamily="34" charset="0"/>
            </a:endParaRPr>
          </a:p>
          <a:p>
            <a:pPr>
              <a:buFontTx/>
              <a:buChar char="•"/>
            </a:pPr>
            <a:r>
              <a:rPr lang="fr-BE" sz="900" b="0" dirty="0">
                <a:solidFill>
                  <a:schemeClr val="bg1"/>
                </a:solidFill>
                <a:latin typeface="Verdana" pitchFamily="34" charset="0"/>
              </a:rPr>
              <a:t> Gestion des règles</a:t>
            </a:r>
          </a:p>
          <a:p>
            <a:pPr>
              <a:buFontTx/>
              <a:buChar char="•"/>
            </a:pPr>
            <a:r>
              <a:rPr lang="fr-BE" sz="900" b="0" dirty="0">
                <a:solidFill>
                  <a:schemeClr val="bg1"/>
                </a:solidFill>
                <a:latin typeface="Verdana" pitchFamily="34" charset="0"/>
              </a:rPr>
              <a:t> Validation</a:t>
            </a:r>
          </a:p>
          <a:p>
            <a:pPr>
              <a:buFontTx/>
              <a:buChar char="•"/>
            </a:pPr>
            <a:endParaRPr lang="en-US" sz="900" b="0" dirty="0">
              <a:solidFill>
                <a:schemeClr val="bg1"/>
              </a:solidFill>
              <a:latin typeface="Verdana" pitchFamily="34" charset="0"/>
            </a:endParaRPr>
          </a:p>
        </p:txBody>
      </p:sp>
      <p:sp>
        <p:nvSpPr>
          <p:cNvPr id="48161" name="Text Box 64"/>
          <p:cNvSpPr txBox="1">
            <a:spLocks noChangeArrowheads="1"/>
          </p:cNvSpPr>
          <p:nvPr/>
        </p:nvSpPr>
        <p:spPr bwMode="auto">
          <a:xfrm>
            <a:off x="1990725" y="4022725"/>
            <a:ext cx="1076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buFontTx/>
              <a:buChar char="•"/>
            </a:pPr>
            <a:r>
              <a:rPr lang="fr-BE" sz="900" b="0" dirty="0">
                <a:solidFill>
                  <a:schemeClr val="bg1"/>
                </a:solidFill>
                <a:latin typeface="Verdana" pitchFamily="34" charset="0"/>
              </a:rPr>
              <a:t> </a:t>
            </a:r>
            <a:r>
              <a:rPr lang="fr-BE" sz="900" b="0" dirty="0" err="1">
                <a:solidFill>
                  <a:schemeClr val="bg1"/>
                </a:solidFill>
                <a:latin typeface="Verdana" pitchFamily="34" charset="0"/>
              </a:rPr>
              <a:t>Webservice</a:t>
            </a:r>
            <a:r>
              <a:rPr lang="fr-BE" sz="900" b="0" dirty="0">
                <a:solidFill>
                  <a:schemeClr val="bg1"/>
                </a:solidFill>
                <a:latin typeface="Verdana" pitchFamily="34" charset="0"/>
              </a:rPr>
              <a:t> / </a:t>
            </a:r>
            <a:br>
              <a:rPr lang="fr-BE" sz="900" b="0" dirty="0">
                <a:solidFill>
                  <a:schemeClr val="bg1"/>
                </a:solidFill>
                <a:latin typeface="Verdana" pitchFamily="34" charset="0"/>
              </a:rPr>
            </a:br>
            <a:r>
              <a:rPr lang="fr-BE" sz="900" b="0" dirty="0">
                <a:solidFill>
                  <a:schemeClr val="bg1"/>
                </a:solidFill>
                <a:latin typeface="Verdana" pitchFamily="34" charset="0"/>
              </a:rPr>
              <a:t>   </a:t>
            </a:r>
            <a:r>
              <a:rPr lang="fr-BE" sz="900" b="0" dirty="0" err="1">
                <a:solidFill>
                  <a:schemeClr val="bg1"/>
                </a:solidFill>
                <a:latin typeface="Verdana" pitchFamily="34" charset="0"/>
              </a:rPr>
              <a:t>webap</a:t>
            </a:r>
            <a:r>
              <a:rPr lang="fr-BE" sz="900" b="0" dirty="0">
                <a:solidFill>
                  <a:schemeClr val="bg1"/>
                </a:solidFill>
                <a:latin typeface="Verdana" pitchFamily="34" charset="0"/>
              </a:rPr>
              <a:t>.</a:t>
            </a:r>
            <a:endParaRPr lang="en-US" sz="900" b="0" dirty="0">
              <a:solidFill>
                <a:schemeClr val="bg1"/>
              </a:solidFill>
              <a:latin typeface="Verdana" pitchFamily="34" charset="0"/>
            </a:endParaRPr>
          </a:p>
        </p:txBody>
      </p:sp>
      <p:sp>
        <p:nvSpPr>
          <p:cNvPr id="48162" name="Line 65"/>
          <p:cNvSpPr>
            <a:spLocks noChangeShapeType="1"/>
          </p:cNvSpPr>
          <p:nvPr/>
        </p:nvSpPr>
        <p:spPr bwMode="auto">
          <a:xfrm>
            <a:off x="1879600" y="4033838"/>
            <a:ext cx="118745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63" name="Text Box 66"/>
          <p:cNvSpPr txBox="1">
            <a:spLocks noChangeArrowheads="1"/>
          </p:cNvSpPr>
          <p:nvPr/>
        </p:nvSpPr>
        <p:spPr bwMode="auto">
          <a:xfrm>
            <a:off x="1846263" y="2187575"/>
            <a:ext cx="1204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spcBef>
                <a:spcPct val="50000"/>
              </a:spcBef>
            </a:pPr>
            <a:r>
              <a:rPr lang="fr-BE" sz="1000" dirty="0">
                <a:solidFill>
                  <a:schemeClr val="bg1"/>
                </a:solidFill>
                <a:latin typeface="Verdana" pitchFamily="34" charset="0"/>
              </a:rPr>
              <a:t>Interfaces</a:t>
            </a:r>
            <a:br>
              <a:rPr lang="fr-BE" sz="1000" dirty="0">
                <a:solidFill>
                  <a:schemeClr val="bg1"/>
                </a:solidFill>
                <a:latin typeface="Verdana" pitchFamily="34" charset="0"/>
              </a:rPr>
            </a:br>
            <a:r>
              <a:rPr lang="fr-BE" sz="1000" dirty="0">
                <a:solidFill>
                  <a:schemeClr val="bg1"/>
                </a:solidFill>
                <a:latin typeface="Verdana" pitchFamily="34" charset="0"/>
              </a:rPr>
              <a:t>de Gestion</a:t>
            </a:r>
            <a:endParaRPr lang="en-US" sz="1000" dirty="0">
              <a:solidFill>
                <a:schemeClr val="bg1"/>
              </a:solidFill>
              <a:latin typeface="Verdana" pitchFamily="34" charset="0"/>
            </a:endParaRPr>
          </a:p>
        </p:txBody>
      </p:sp>
      <p:grpSp>
        <p:nvGrpSpPr>
          <p:cNvPr id="11" name="Group 67"/>
          <p:cNvGrpSpPr>
            <a:grpSpLocks/>
          </p:cNvGrpSpPr>
          <p:nvPr/>
        </p:nvGrpSpPr>
        <p:grpSpPr bwMode="auto">
          <a:xfrm>
            <a:off x="230188" y="5295900"/>
            <a:ext cx="1911350" cy="306388"/>
            <a:chOff x="2279" y="447"/>
            <a:chExt cx="1204" cy="193"/>
          </a:xfrm>
        </p:grpSpPr>
        <p:sp>
          <p:nvSpPr>
            <p:cNvPr id="48193" name="Text Box 68"/>
            <p:cNvSpPr txBox="1">
              <a:spLocks noChangeArrowheads="1"/>
            </p:cNvSpPr>
            <p:nvPr/>
          </p:nvSpPr>
          <p:spPr bwMode="auto">
            <a:xfrm>
              <a:off x="2449" y="483"/>
              <a:ext cx="10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000" b="0" dirty="0" err="1">
                  <a:latin typeface="Verdana" pitchFamily="34" charset="0"/>
                </a:rPr>
                <a:t>Workflow</a:t>
              </a:r>
              <a:r>
                <a:rPr lang="fr-BE" sz="1000" b="0" dirty="0">
                  <a:latin typeface="Verdana" pitchFamily="34" charset="0"/>
                </a:rPr>
                <a:t> de validation</a:t>
              </a:r>
              <a:endParaRPr lang="en-US" sz="1000" b="0" dirty="0">
                <a:latin typeface="Verdana" pitchFamily="34" charset="0"/>
              </a:endParaRPr>
            </a:p>
          </p:txBody>
        </p:sp>
        <p:pic>
          <p:nvPicPr>
            <p:cNvPr id="48194" name="Picture 69" descr="Bekijk de afbeelding op ware grootte">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79" y="447"/>
              <a:ext cx="193"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65" name="AutoShape 70"/>
          <p:cNvSpPr>
            <a:spLocks noChangeArrowheads="1"/>
          </p:cNvSpPr>
          <p:nvPr/>
        </p:nvSpPr>
        <p:spPr bwMode="auto">
          <a:xfrm>
            <a:off x="3360738" y="4679950"/>
            <a:ext cx="1584325" cy="1466850"/>
          </a:xfrm>
          <a:prstGeom prst="roundRect">
            <a:avLst>
              <a:gd name="adj" fmla="val 16667"/>
            </a:avLst>
          </a:prstGeom>
          <a:solidFill>
            <a:srgbClr val="DDEEDA"/>
          </a:solidFill>
          <a:ln w="12700" algn="ctr">
            <a:solidFill>
              <a:schemeClr val="tx1"/>
            </a:solidFill>
            <a:round/>
            <a:headEnd/>
            <a:tailEnd/>
          </a:ln>
        </p:spPr>
        <p:txBody>
          <a:bodyPr anchor="ctr">
            <a:spAutoFit/>
          </a:bodyPr>
          <a:lstStyle/>
          <a:p>
            <a:pPr eaLnBrk="0" hangingPunct="0"/>
            <a:endParaRPr lang="en-US" b="0"/>
          </a:p>
        </p:txBody>
      </p:sp>
      <p:sp>
        <p:nvSpPr>
          <p:cNvPr id="48166" name="Line 71"/>
          <p:cNvSpPr>
            <a:spLocks noChangeShapeType="1"/>
          </p:cNvSpPr>
          <p:nvPr/>
        </p:nvSpPr>
        <p:spPr bwMode="auto">
          <a:xfrm>
            <a:off x="3362325" y="5138738"/>
            <a:ext cx="1589088" cy="15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67" name="Text Box 72"/>
          <p:cNvSpPr txBox="1">
            <a:spLocks noChangeArrowheads="1"/>
          </p:cNvSpPr>
          <p:nvPr/>
        </p:nvSpPr>
        <p:spPr bwMode="auto">
          <a:xfrm>
            <a:off x="3660775" y="5165725"/>
            <a:ext cx="8747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buFontTx/>
              <a:buChar char="•"/>
            </a:pPr>
            <a:r>
              <a:rPr lang="fr-BE" sz="900" b="0" dirty="0">
                <a:latin typeface="Verdana" pitchFamily="34" charset="0"/>
              </a:rPr>
              <a:t> </a:t>
            </a:r>
            <a:r>
              <a:rPr lang="fr-BE" sz="900" b="0" dirty="0">
                <a:solidFill>
                  <a:schemeClr val="bg1"/>
                </a:solidFill>
                <a:latin typeface="Verdana" pitchFamily="34" charset="0"/>
              </a:rPr>
              <a:t>Glossaires</a:t>
            </a:r>
            <a:endParaRPr lang="en-US" sz="900" b="0" dirty="0">
              <a:solidFill>
                <a:schemeClr val="bg1"/>
              </a:solidFill>
              <a:latin typeface="Verdana" pitchFamily="34" charset="0"/>
            </a:endParaRPr>
          </a:p>
        </p:txBody>
      </p:sp>
      <p:sp>
        <p:nvSpPr>
          <p:cNvPr id="48168" name="Text Box 73"/>
          <p:cNvSpPr txBox="1">
            <a:spLocks noChangeArrowheads="1"/>
          </p:cNvSpPr>
          <p:nvPr/>
        </p:nvSpPr>
        <p:spPr bwMode="auto">
          <a:xfrm>
            <a:off x="3659188" y="5399088"/>
            <a:ext cx="121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buFontTx/>
              <a:buChar char="•"/>
            </a:pPr>
            <a:r>
              <a:rPr lang="fr-BE" sz="900" b="0" dirty="0">
                <a:solidFill>
                  <a:schemeClr val="bg1"/>
                </a:solidFill>
                <a:latin typeface="Verdana" pitchFamily="34" charset="0"/>
              </a:rPr>
              <a:t> Documentation </a:t>
            </a:r>
            <a:br>
              <a:rPr lang="fr-BE" sz="900" b="0" dirty="0">
                <a:solidFill>
                  <a:schemeClr val="bg1"/>
                </a:solidFill>
                <a:latin typeface="Verdana" pitchFamily="34" charset="0"/>
              </a:rPr>
            </a:br>
            <a:r>
              <a:rPr lang="fr-BE" sz="900" b="0" dirty="0">
                <a:solidFill>
                  <a:schemeClr val="bg1"/>
                </a:solidFill>
                <a:latin typeface="Verdana" pitchFamily="34" charset="0"/>
              </a:rPr>
              <a:t>   et références</a:t>
            </a:r>
            <a:endParaRPr lang="en-US" sz="900" b="0" dirty="0">
              <a:solidFill>
                <a:schemeClr val="bg1"/>
              </a:solidFill>
              <a:latin typeface="Verdana" pitchFamily="34" charset="0"/>
            </a:endParaRPr>
          </a:p>
        </p:txBody>
      </p:sp>
      <p:sp>
        <p:nvSpPr>
          <p:cNvPr id="48169" name="Text Box 74"/>
          <p:cNvSpPr txBox="1">
            <a:spLocks noChangeArrowheads="1"/>
          </p:cNvSpPr>
          <p:nvPr/>
        </p:nvSpPr>
        <p:spPr bwMode="auto">
          <a:xfrm>
            <a:off x="3657600" y="5594350"/>
            <a:ext cx="65434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buFontTx/>
              <a:buChar char="•"/>
            </a:pPr>
            <a:endParaRPr lang="fr-BE" sz="900" b="0" dirty="0">
              <a:latin typeface="Verdana" pitchFamily="34" charset="0"/>
            </a:endParaRPr>
          </a:p>
          <a:p>
            <a:pPr>
              <a:buFontTx/>
              <a:buChar char="•"/>
            </a:pPr>
            <a:endParaRPr lang="fr-BE" sz="900" b="0" dirty="0">
              <a:latin typeface="Verdana" pitchFamily="34" charset="0"/>
            </a:endParaRPr>
          </a:p>
          <a:p>
            <a:pPr>
              <a:buFontTx/>
              <a:buChar char="•"/>
            </a:pPr>
            <a:r>
              <a:rPr lang="fr-BE" sz="900" b="0" dirty="0">
                <a:latin typeface="Verdana" pitchFamily="34" charset="0"/>
              </a:rPr>
              <a:t> </a:t>
            </a:r>
            <a:r>
              <a:rPr lang="fr-BE" sz="900" b="0" dirty="0">
                <a:solidFill>
                  <a:schemeClr val="bg1"/>
                </a:solidFill>
                <a:latin typeface="Verdana" pitchFamily="34" charset="0"/>
              </a:rPr>
              <a:t>Portail</a:t>
            </a:r>
            <a:endParaRPr lang="en-US" sz="900" b="0" dirty="0">
              <a:solidFill>
                <a:schemeClr val="bg1"/>
              </a:solidFill>
              <a:latin typeface="Verdana" pitchFamily="34" charset="0"/>
            </a:endParaRPr>
          </a:p>
        </p:txBody>
      </p:sp>
      <p:sp>
        <p:nvSpPr>
          <p:cNvPr id="48170" name="Line 75"/>
          <p:cNvSpPr>
            <a:spLocks noChangeShapeType="1"/>
          </p:cNvSpPr>
          <p:nvPr/>
        </p:nvSpPr>
        <p:spPr bwMode="auto">
          <a:xfrm>
            <a:off x="3375025" y="5810250"/>
            <a:ext cx="1577975" cy="15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71" name="Text Box 76"/>
          <p:cNvSpPr txBox="1">
            <a:spLocks noChangeArrowheads="1"/>
          </p:cNvSpPr>
          <p:nvPr/>
        </p:nvSpPr>
        <p:spPr bwMode="auto">
          <a:xfrm>
            <a:off x="3513138" y="4772025"/>
            <a:ext cx="1336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spcBef>
                <a:spcPct val="50000"/>
              </a:spcBef>
            </a:pPr>
            <a:r>
              <a:rPr lang="fr-BE" sz="1000" dirty="0">
                <a:solidFill>
                  <a:schemeClr val="bg1"/>
                </a:solidFill>
                <a:latin typeface="Verdana" pitchFamily="34" charset="0"/>
              </a:rPr>
              <a:t>Documentation</a:t>
            </a:r>
            <a:endParaRPr lang="en-US" sz="1000" dirty="0">
              <a:solidFill>
                <a:schemeClr val="bg1"/>
              </a:solidFill>
              <a:latin typeface="Verdana" pitchFamily="34" charset="0"/>
            </a:endParaRPr>
          </a:p>
        </p:txBody>
      </p:sp>
      <p:sp>
        <p:nvSpPr>
          <p:cNvPr id="48172" name="Rectangle 77"/>
          <p:cNvSpPr>
            <a:spLocks noChangeArrowheads="1"/>
          </p:cNvSpPr>
          <p:nvPr/>
        </p:nvSpPr>
        <p:spPr bwMode="auto">
          <a:xfrm>
            <a:off x="549275" y="3133725"/>
            <a:ext cx="690563" cy="374650"/>
          </a:xfrm>
          <a:prstGeom prst="rect">
            <a:avLst/>
          </a:prstGeom>
          <a:solidFill>
            <a:srgbClr val="DDEEDA"/>
          </a:solidFill>
          <a:ln w="12700" algn="ctr">
            <a:solidFill>
              <a:srgbClr val="3E6E5A"/>
            </a:solidFill>
            <a:miter lim="800000"/>
            <a:headEnd/>
            <a:tailEnd/>
          </a:ln>
        </p:spPr>
        <p:txBody>
          <a:bodyPr wrap="none" anchor="ctr">
            <a:spAutoFit/>
          </a:bodyPr>
          <a:lstStyle/>
          <a:p>
            <a:pPr eaLnBrk="0" hangingPunct="0"/>
            <a:endParaRPr lang="en-US" b="0"/>
          </a:p>
        </p:txBody>
      </p:sp>
      <p:sp>
        <p:nvSpPr>
          <p:cNvPr id="48173" name="Text Box 78"/>
          <p:cNvSpPr txBox="1">
            <a:spLocks noChangeArrowheads="1"/>
          </p:cNvSpPr>
          <p:nvPr/>
        </p:nvSpPr>
        <p:spPr bwMode="auto">
          <a:xfrm>
            <a:off x="558800" y="3289300"/>
            <a:ext cx="303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000" b="0" dirty="0">
                <a:solidFill>
                  <a:schemeClr val="bg1"/>
                </a:solidFill>
                <a:latin typeface="Verdana" pitchFamily="34" charset="0"/>
              </a:rPr>
              <a:t>SNOMED</a:t>
            </a:r>
            <a:endParaRPr lang="en-US" sz="1000" b="0" dirty="0">
              <a:solidFill>
                <a:schemeClr val="bg1"/>
              </a:solidFill>
              <a:latin typeface="Verdana" pitchFamily="34" charset="0"/>
            </a:endParaRPr>
          </a:p>
        </p:txBody>
      </p:sp>
      <p:sp>
        <p:nvSpPr>
          <p:cNvPr id="48174" name="Rectangle 79"/>
          <p:cNvSpPr>
            <a:spLocks noChangeArrowheads="1"/>
          </p:cNvSpPr>
          <p:nvPr/>
        </p:nvSpPr>
        <p:spPr bwMode="auto">
          <a:xfrm>
            <a:off x="368300" y="2954338"/>
            <a:ext cx="690563" cy="374650"/>
          </a:xfrm>
          <a:prstGeom prst="rect">
            <a:avLst/>
          </a:prstGeom>
          <a:solidFill>
            <a:srgbClr val="DDEEDA"/>
          </a:solidFill>
          <a:ln w="12700" algn="ctr">
            <a:solidFill>
              <a:srgbClr val="3E6E5A"/>
            </a:solidFill>
            <a:miter lim="800000"/>
            <a:headEnd/>
            <a:tailEnd/>
          </a:ln>
        </p:spPr>
        <p:txBody>
          <a:bodyPr wrap="none" anchor="ctr">
            <a:spAutoFit/>
          </a:bodyPr>
          <a:lstStyle/>
          <a:p>
            <a:pPr eaLnBrk="0" hangingPunct="0"/>
            <a:endParaRPr lang="en-US" b="0"/>
          </a:p>
        </p:txBody>
      </p:sp>
      <p:sp>
        <p:nvSpPr>
          <p:cNvPr id="48175" name="Text Box 80"/>
          <p:cNvSpPr txBox="1">
            <a:spLocks noChangeArrowheads="1"/>
          </p:cNvSpPr>
          <p:nvPr/>
        </p:nvSpPr>
        <p:spPr bwMode="auto">
          <a:xfrm>
            <a:off x="460375" y="3070225"/>
            <a:ext cx="447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000" b="0" dirty="0">
                <a:solidFill>
                  <a:schemeClr val="bg1"/>
                </a:solidFill>
                <a:latin typeface="Verdana" pitchFamily="34" charset="0"/>
              </a:rPr>
              <a:t>labo</a:t>
            </a:r>
            <a:endParaRPr lang="en-US" sz="1000" b="0" dirty="0">
              <a:solidFill>
                <a:schemeClr val="bg1"/>
              </a:solidFill>
              <a:latin typeface="Verdana" pitchFamily="34" charset="0"/>
            </a:endParaRPr>
          </a:p>
        </p:txBody>
      </p:sp>
      <p:sp>
        <p:nvSpPr>
          <p:cNvPr id="48176" name="Rectangle 81"/>
          <p:cNvSpPr>
            <a:spLocks noChangeArrowheads="1"/>
          </p:cNvSpPr>
          <p:nvPr/>
        </p:nvSpPr>
        <p:spPr bwMode="auto">
          <a:xfrm>
            <a:off x="207963" y="2738438"/>
            <a:ext cx="690562" cy="374650"/>
          </a:xfrm>
          <a:prstGeom prst="rect">
            <a:avLst/>
          </a:prstGeom>
          <a:solidFill>
            <a:srgbClr val="DDEEDA"/>
          </a:solidFill>
          <a:ln w="12700" algn="ctr">
            <a:solidFill>
              <a:srgbClr val="3E6E5A"/>
            </a:solidFill>
            <a:miter lim="800000"/>
            <a:headEnd/>
            <a:tailEnd/>
          </a:ln>
        </p:spPr>
        <p:txBody>
          <a:bodyPr wrap="none" anchor="ctr">
            <a:spAutoFit/>
          </a:bodyPr>
          <a:lstStyle/>
          <a:p>
            <a:pPr eaLnBrk="0" hangingPunct="0"/>
            <a:endParaRPr lang="en-US" b="0"/>
          </a:p>
        </p:txBody>
      </p:sp>
      <p:sp>
        <p:nvSpPr>
          <p:cNvPr id="48177" name="Text Box 82"/>
          <p:cNvSpPr txBox="1">
            <a:spLocks noChangeArrowheads="1"/>
          </p:cNvSpPr>
          <p:nvPr/>
        </p:nvSpPr>
        <p:spPr bwMode="auto">
          <a:xfrm>
            <a:off x="225425" y="2846388"/>
            <a:ext cx="68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000" b="0" dirty="0" err="1">
                <a:solidFill>
                  <a:schemeClr val="bg1"/>
                </a:solidFill>
                <a:latin typeface="Verdana" pitchFamily="34" charset="0"/>
              </a:rPr>
              <a:t>procéd</a:t>
            </a:r>
            <a:r>
              <a:rPr lang="fr-BE" sz="1000" b="0" dirty="0">
                <a:latin typeface="Verdana" pitchFamily="34" charset="0"/>
              </a:rPr>
              <a:t>.</a:t>
            </a:r>
            <a:endParaRPr lang="en-US" sz="1000" b="0" dirty="0">
              <a:latin typeface="Verdana" pitchFamily="34" charset="0"/>
            </a:endParaRPr>
          </a:p>
        </p:txBody>
      </p:sp>
      <p:sp>
        <p:nvSpPr>
          <p:cNvPr id="48178" name="Rectangle 83"/>
          <p:cNvSpPr>
            <a:spLocks noChangeArrowheads="1"/>
          </p:cNvSpPr>
          <p:nvPr/>
        </p:nvSpPr>
        <p:spPr bwMode="auto">
          <a:xfrm>
            <a:off x="38100" y="2506663"/>
            <a:ext cx="690563" cy="374650"/>
          </a:xfrm>
          <a:prstGeom prst="rect">
            <a:avLst/>
          </a:prstGeom>
          <a:solidFill>
            <a:srgbClr val="DDEEDA"/>
          </a:solidFill>
          <a:ln w="12700" algn="ctr">
            <a:solidFill>
              <a:srgbClr val="3E6E5A"/>
            </a:solidFill>
            <a:miter lim="800000"/>
            <a:headEnd/>
            <a:tailEnd/>
          </a:ln>
        </p:spPr>
        <p:txBody>
          <a:bodyPr wrap="none" anchor="ctr">
            <a:spAutoFit/>
          </a:bodyPr>
          <a:lstStyle/>
          <a:p>
            <a:pPr eaLnBrk="0" hangingPunct="0"/>
            <a:endParaRPr lang="en-US" b="0"/>
          </a:p>
        </p:txBody>
      </p:sp>
      <p:sp>
        <p:nvSpPr>
          <p:cNvPr id="48179" name="Text Box 84"/>
          <p:cNvSpPr txBox="1">
            <a:spLocks noChangeArrowheads="1"/>
          </p:cNvSpPr>
          <p:nvPr/>
        </p:nvSpPr>
        <p:spPr bwMode="auto">
          <a:xfrm>
            <a:off x="66675" y="2560638"/>
            <a:ext cx="6556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000" b="0" dirty="0" err="1">
                <a:solidFill>
                  <a:schemeClr val="bg1"/>
                </a:solidFill>
                <a:latin typeface="Verdana" pitchFamily="34" charset="0"/>
              </a:rPr>
              <a:t>diagn</a:t>
            </a:r>
            <a:r>
              <a:rPr lang="fr-BE" sz="1000" b="0" dirty="0">
                <a:latin typeface="Verdana" pitchFamily="34" charset="0"/>
              </a:rPr>
              <a:t>.</a:t>
            </a:r>
            <a:endParaRPr lang="en-US" sz="1000" b="0" dirty="0">
              <a:latin typeface="Verdana" pitchFamily="34" charset="0"/>
            </a:endParaRPr>
          </a:p>
        </p:txBody>
      </p:sp>
      <p:sp>
        <p:nvSpPr>
          <p:cNvPr id="48180" name="Rectangle 85"/>
          <p:cNvSpPr>
            <a:spLocks noChangeArrowheads="1"/>
          </p:cNvSpPr>
          <p:nvPr/>
        </p:nvSpPr>
        <p:spPr bwMode="auto">
          <a:xfrm>
            <a:off x="630237" y="4699000"/>
            <a:ext cx="690563" cy="374650"/>
          </a:xfrm>
          <a:prstGeom prst="rect">
            <a:avLst/>
          </a:prstGeom>
          <a:solidFill>
            <a:srgbClr val="DDEEDA"/>
          </a:solidFill>
          <a:ln w="12700" algn="ctr">
            <a:solidFill>
              <a:srgbClr val="3E6E5A"/>
            </a:solidFill>
            <a:miter lim="800000"/>
            <a:headEnd/>
            <a:tailEnd/>
          </a:ln>
        </p:spPr>
        <p:txBody>
          <a:bodyPr wrap="none" anchor="ctr">
            <a:spAutoFit/>
          </a:bodyPr>
          <a:lstStyle/>
          <a:p>
            <a:pPr eaLnBrk="0" hangingPunct="0"/>
            <a:endParaRPr lang="en-US" b="0"/>
          </a:p>
        </p:txBody>
      </p:sp>
      <p:sp>
        <p:nvSpPr>
          <p:cNvPr id="48181" name="Text Box 86"/>
          <p:cNvSpPr txBox="1">
            <a:spLocks noChangeArrowheads="1"/>
          </p:cNvSpPr>
          <p:nvPr/>
        </p:nvSpPr>
        <p:spPr bwMode="auto">
          <a:xfrm>
            <a:off x="730250" y="4886325"/>
            <a:ext cx="303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000" b="0" dirty="0">
                <a:latin typeface="Verdana" pitchFamily="34" charset="0"/>
              </a:rPr>
              <a:t>...</a:t>
            </a:r>
            <a:endParaRPr lang="en-US" sz="1000" b="0" dirty="0">
              <a:latin typeface="Verdana" pitchFamily="34" charset="0"/>
            </a:endParaRPr>
          </a:p>
        </p:txBody>
      </p:sp>
      <p:sp>
        <p:nvSpPr>
          <p:cNvPr id="48182" name="Rectangle 87"/>
          <p:cNvSpPr>
            <a:spLocks noChangeArrowheads="1"/>
          </p:cNvSpPr>
          <p:nvPr/>
        </p:nvSpPr>
        <p:spPr bwMode="auto">
          <a:xfrm>
            <a:off x="368300" y="4598988"/>
            <a:ext cx="690563" cy="374650"/>
          </a:xfrm>
          <a:prstGeom prst="rect">
            <a:avLst/>
          </a:prstGeom>
          <a:solidFill>
            <a:srgbClr val="DDEEDA"/>
          </a:solidFill>
          <a:ln w="12700" algn="ctr">
            <a:solidFill>
              <a:srgbClr val="3E6E5A"/>
            </a:solidFill>
            <a:miter lim="800000"/>
            <a:headEnd/>
            <a:tailEnd/>
          </a:ln>
        </p:spPr>
        <p:txBody>
          <a:bodyPr wrap="none" anchor="ctr">
            <a:spAutoFit/>
          </a:bodyPr>
          <a:lstStyle/>
          <a:p>
            <a:pPr eaLnBrk="0" hangingPunct="0"/>
            <a:endParaRPr lang="en-US" b="0"/>
          </a:p>
        </p:txBody>
      </p:sp>
      <p:sp>
        <p:nvSpPr>
          <p:cNvPr id="48183" name="Text Box 88"/>
          <p:cNvSpPr txBox="1">
            <a:spLocks noChangeArrowheads="1"/>
          </p:cNvSpPr>
          <p:nvPr/>
        </p:nvSpPr>
        <p:spPr bwMode="auto">
          <a:xfrm>
            <a:off x="288925" y="4714875"/>
            <a:ext cx="447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000" b="0" dirty="0">
                <a:solidFill>
                  <a:schemeClr val="bg1"/>
                </a:solidFill>
                <a:latin typeface="Verdana" pitchFamily="34" charset="0"/>
              </a:rPr>
              <a:t>Registres</a:t>
            </a:r>
            <a:endParaRPr lang="en-US" sz="1000" b="0" dirty="0">
              <a:solidFill>
                <a:schemeClr val="bg1"/>
              </a:solidFill>
              <a:latin typeface="Verdana" pitchFamily="34" charset="0"/>
            </a:endParaRPr>
          </a:p>
        </p:txBody>
      </p:sp>
      <p:sp>
        <p:nvSpPr>
          <p:cNvPr id="48184" name="Rectangle 89"/>
          <p:cNvSpPr>
            <a:spLocks noChangeArrowheads="1"/>
          </p:cNvSpPr>
          <p:nvPr/>
        </p:nvSpPr>
        <p:spPr bwMode="auto">
          <a:xfrm>
            <a:off x="207963" y="4383088"/>
            <a:ext cx="690562" cy="374650"/>
          </a:xfrm>
          <a:prstGeom prst="rect">
            <a:avLst/>
          </a:prstGeom>
          <a:solidFill>
            <a:srgbClr val="DDEEDA"/>
          </a:solidFill>
          <a:ln w="12700" algn="ctr">
            <a:solidFill>
              <a:srgbClr val="3E6E5A"/>
            </a:solidFill>
            <a:miter lim="800000"/>
            <a:headEnd/>
            <a:tailEnd/>
          </a:ln>
        </p:spPr>
        <p:txBody>
          <a:bodyPr wrap="none" anchor="ctr">
            <a:spAutoFit/>
          </a:bodyPr>
          <a:lstStyle/>
          <a:p>
            <a:pPr eaLnBrk="0" hangingPunct="0"/>
            <a:endParaRPr lang="en-US" b="0"/>
          </a:p>
        </p:txBody>
      </p:sp>
      <p:sp>
        <p:nvSpPr>
          <p:cNvPr id="48185" name="Text Box 90"/>
          <p:cNvSpPr txBox="1">
            <a:spLocks noChangeArrowheads="1"/>
          </p:cNvSpPr>
          <p:nvPr/>
        </p:nvSpPr>
        <p:spPr bwMode="auto">
          <a:xfrm>
            <a:off x="225425" y="4491038"/>
            <a:ext cx="68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000" b="0" dirty="0">
                <a:solidFill>
                  <a:schemeClr val="bg1"/>
                </a:solidFill>
                <a:latin typeface="Verdana" pitchFamily="34" charset="0"/>
              </a:rPr>
              <a:t>ICD10</a:t>
            </a:r>
            <a:endParaRPr lang="en-US" sz="1000" b="0" dirty="0">
              <a:solidFill>
                <a:schemeClr val="bg1"/>
              </a:solidFill>
              <a:latin typeface="Verdana" pitchFamily="34" charset="0"/>
            </a:endParaRPr>
          </a:p>
        </p:txBody>
      </p:sp>
      <p:sp>
        <p:nvSpPr>
          <p:cNvPr id="48186" name="Rectangle 91"/>
          <p:cNvSpPr>
            <a:spLocks noChangeArrowheads="1"/>
          </p:cNvSpPr>
          <p:nvPr/>
        </p:nvSpPr>
        <p:spPr bwMode="auto">
          <a:xfrm>
            <a:off x="38100" y="4151313"/>
            <a:ext cx="690563" cy="374650"/>
          </a:xfrm>
          <a:prstGeom prst="rect">
            <a:avLst/>
          </a:prstGeom>
          <a:solidFill>
            <a:srgbClr val="DDEEDA"/>
          </a:solidFill>
          <a:ln w="12700" algn="ctr">
            <a:solidFill>
              <a:srgbClr val="008000"/>
            </a:solidFill>
            <a:miter lim="800000"/>
            <a:headEnd/>
            <a:tailEnd/>
          </a:ln>
        </p:spPr>
        <p:txBody>
          <a:bodyPr wrap="none" anchor="ctr">
            <a:spAutoFit/>
          </a:bodyPr>
          <a:lstStyle/>
          <a:p>
            <a:pPr eaLnBrk="0" hangingPunct="0"/>
            <a:endParaRPr lang="en-US" b="0"/>
          </a:p>
        </p:txBody>
      </p:sp>
      <p:sp>
        <p:nvSpPr>
          <p:cNvPr id="48187" name="Text Box 92"/>
          <p:cNvSpPr txBox="1">
            <a:spLocks noChangeArrowheads="1"/>
          </p:cNvSpPr>
          <p:nvPr/>
        </p:nvSpPr>
        <p:spPr bwMode="auto">
          <a:xfrm>
            <a:off x="66675" y="4205288"/>
            <a:ext cx="655638" cy="269875"/>
          </a:xfrm>
          <a:prstGeom prst="rect">
            <a:avLst/>
          </a:prstGeom>
          <a:solidFill>
            <a:srgbClr val="DDEEDA"/>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r>
              <a:rPr lang="fr-BE" sz="1000" b="0" dirty="0">
                <a:solidFill>
                  <a:schemeClr val="bg1"/>
                </a:solidFill>
                <a:latin typeface="Verdana" pitchFamily="34" charset="0"/>
              </a:rPr>
              <a:t>INAMI</a:t>
            </a:r>
            <a:r>
              <a:rPr lang="fr-BE" sz="1000" b="0" dirty="0">
                <a:latin typeface="Verdana" pitchFamily="34" charset="0"/>
              </a:rPr>
              <a:t>.</a:t>
            </a:r>
            <a:endParaRPr lang="en-US" sz="1000" b="0" dirty="0">
              <a:latin typeface="Verdana" pitchFamily="34" charset="0"/>
            </a:endParaRPr>
          </a:p>
        </p:txBody>
      </p:sp>
      <p:sp>
        <p:nvSpPr>
          <p:cNvPr id="48188" name="Text Box 93"/>
          <p:cNvSpPr txBox="1">
            <a:spLocks noChangeArrowheads="1"/>
          </p:cNvSpPr>
          <p:nvPr/>
        </p:nvSpPr>
        <p:spPr bwMode="auto">
          <a:xfrm>
            <a:off x="0" y="1579563"/>
            <a:ext cx="1566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a:r>
              <a:rPr lang="fr-BE" sz="1200" b="0">
                <a:solidFill>
                  <a:schemeClr val="accent2"/>
                </a:solidFill>
                <a:latin typeface="Verdana" pitchFamily="34" charset="0"/>
              </a:rPr>
              <a:t>Sources et classifications </a:t>
            </a:r>
            <a:endParaRPr lang="en-US" sz="1200" b="0">
              <a:solidFill>
                <a:schemeClr val="accent2"/>
              </a:solidFill>
              <a:latin typeface="Verdana" pitchFamily="34" charset="0"/>
            </a:endParaRPr>
          </a:p>
        </p:txBody>
      </p:sp>
      <p:sp>
        <p:nvSpPr>
          <p:cNvPr id="48189" name="Line 94"/>
          <p:cNvSpPr>
            <a:spLocks noChangeShapeType="1"/>
          </p:cNvSpPr>
          <p:nvPr/>
        </p:nvSpPr>
        <p:spPr bwMode="auto">
          <a:xfrm flipV="1">
            <a:off x="1555750" y="2528888"/>
            <a:ext cx="296863" cy="0"/>
          </a:xfrm>
          <a:prstGeom prst="line">
            <a:avLst/>
          </a:prstGeom>
          <a:noFill/>
          <a:ln w="12700">
            <a:solidFill>
              <a:schemeClr val="accent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90" name="Line 95"/>
          <p:cNvSpPr>
            <a:spLocks noChangeShapeType="1"/>
          </p:cNvSpPr>
          <p:nvPr/>
        </p:nvSpPr>
        <p:spPr bwMode="auto">
          <a:xfrm flipV="1">
            <a:off x="1574800" y="3697288"/>
            <a:ext cx="296863" cy="0"/>
          </a:xfrm>
          <a:prstGeom prst="line">
            <a:avLst/>
          </a:prstGeom>
          <a:noFill/>
          <a:ln w="12700">
            <a:solidFill>
              <a:schemeClr val="accent2"/>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8191" name="Text Box 96"/>
          <p:cNvSpPr txBox="1">
            <a:spLocks noChangeArrowheads="1"/>
          </p:cNvSpPr>
          <p:nvPr/>
        </p:nvSpPr>
        <p:spPr bwMode="auto">
          <a:xfrm>
            <a:off x="0" y="3722688"/>
            <a:ext cx="1855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fr-BE" sz="1000">
                <a:latin typeface="Verdana" pitchFamily="34" charset="0"/>
              </a:rPr>
              <a:t>ProcessBE administratifs</a:t>
            </a:r>
            <a:endParaRPr lang="en-US" sz="1000">
              <a:latin typeface="Verdana" pitchFamily="34" charset="0"/>
            </a:endParaRPr>
          </a:p>
        </p:txBody>
      </p:sp>
      <p:sp>
        <p:nvSpPr>
          <p:cNvPr id="48192" name="Text Box 97"/>
          <p:cNvSpPr txBox="1">
            <a:spLocks noChangeArrowheads="1"/>
          </p:cNvSpPr>
          <p:nvPr/>
        </p:nvSpPr>
        <p:spPr bwMode="auto">
          <a:xfrm>
            <a:off x="0" y="2222500"/>
            <a:ext cx="1638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spcBef>
                <a:spcPct val="50000"/>
              </a:spcBef>
            </a:pPr>
            <a:r>
              <a:rPr lang="fr-BE" sz="1000" dirty="0" err="1">
                <a:solidFill>
                  <a:schemeClr val="bg1"/>
                </a:solidFill>
                <a:latin typeface="Verdana" pitchFamily="34" charset="0"/>
              </a:rPr>
              <a:t>ProcessBE</a:t>
            </a:r>
            <a:r>
              <a:rPr lang="fr-BE" sz="1000" dirty="0">
                <a:solidFill>
                  <a:schemeClr val="bg1"/>
                </a:solidFill>
                <a:latin typeface="Verdana" pitchFamily="34" charset="0"/>
              </a:rPr>
              <a:t> cliniques  </a:t>
            </a:r>
            <a:endParaRPr lang="en-US" sz="1000" dirty="0">
              <a:solidFill>
                <a:schemeClr val="bg1"/>
              </a:solidFill>
              <a:latin typeface="Verdana" pitchFamily="34" charset="0"/>
            </a:endParaRPr>
          </a:p>
        </p:txBody>
      </p:sp>
    </p:spTree>
    <p:extLst>
      <p:ext uri="{BB962C8B-B14F-4D97-AF65-F5344CB8AC3E}">
        <p14:creationId xmlns:p14="http://schemas.microsoft.com/office/powerpoint/2010/main" val="1421595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5"/>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03A08463-07F7-45F4-BCF3-D013019D6EC8}" type="slidenum">
              <a:rPr lang="nl-NL" smtClean="0">
                <a:solidFill>
                  <a:srgbClr val="9F9683"/>
                </a:solidFill>
              </a:rPr>
              <a:pPr eaLnBrk="1" hangingPunct="1"/>
              <a:t>34</a:t>
            </a:fld>
            <a:endParaRPr lang="nl-NL" smtClean="0">
              <a:solidFill>
                <a:srgbClr val="9F9683"/>
              </a:solidFill>
            </a:endParaRPr>
          </a:p>
        </p:txBody>
      </p:sp>
      <p:grpSp>
        <p:nvGrpSpPr>
          <p:cNvPr id="49155" name="Group 21"/>
          <p:cNvGrpSpPr>
            <a:grpSpLocks/>
          </p:cNvGrpSpPr>
          <p:nvPr/>
        </p:nvGrpSpPr>
        <p:grpSpPr bwMode="auto">
          <a:xfrm>
            <a:off x="1201738" y="1492250"/>
            <a:ext cx="6607175" cy="4125913"/>
            <a:chOff x="645" y="861"/>
            <a:chExt cx="4470" cy="2598"/>
          </a:xfrm>
        </p:grpSpPr>
        <p:pic>
          <p:nvPicPr>
            <p:cNvPr id="4916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 y="861"/>
              <a:ext cx="4470" cy="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49164" name="Picture 20" descr="FOD_teken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6" y="1365"/>
              <a:ext cx="24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6" descr="logoinamirizi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 y="1405"/>
              <a:ext cx="25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7" descr="eHealth_logo_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0" y="1427"/>
              <a:ext cx="3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5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549275"/>
            <a:ext cx="8191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350" y="620713"/>
            <a:ext cx="733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6775" y="773113"/>
            <a:ext cx="879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8313" y="1700213"/>
            <a:ext cx="647700"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7450" y="1484313"/>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1"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2800" y="1601788"/>
            <a:ext cx="833438"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5"/>
          <p:cNvSpPr>
            <a:spLocks noGrp="1" noChangeArrowheads="1"/>
          </p:cNvSpPr>
          <p:nvPr>
            <p:ph type="title" idx="4294967295"/>
          </p:nvPr>
        </p:nvSpPr>
        <p:spPr>
          <a:xfrm>
            <a:off x="440761" y="114388"/>
            <a:ext cx="8382000" cy="523862"/>
          </a:xfrm>
        </p:spPr>
        <p:txBody>
          <a:bodyPr/>
          <a:lstStyle/>
          <a:p>
            <a:r>
              <a:rPr lang="fr-BE" sz="2600" dirty="0"/>
              <a:t>2</a:t>
            </a:r>
            <a:r>
              <a:rPr lang="fr-BE" sz="2600" dirty="0" smtClean="0"/>
              <a:t>. </a:t>
            </a:r>
            <a:r>
              <a:rPr lang="fr-BE" sz="2800" dirty="0" err="1" smtClean="0"/>
              <a:t>Terminology</a:t>
            </a:r>
            <a:r>
              <a:rPr lang="fr-BE" sz="2800" dirty="0" smtClean="0"/>
              <a:t> center</a:t>
            </a:r>
            <a:endParaRPr lang="en-US" sz="2600" dirty="0" smtClean="0"/>
          </a:p>
        </p:txBody>
      </p:sp>
    </p:spTree>
    <p:extLst>
      <p:ext uri="{BB962C8B-B14F-4D97-AF65-F5344CB8AC3E}">
        <p14:creationId xmlns:p14="http://schemas.microsoft.com/office/powerpoint/2010/main" val="751601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762000" y="362928"/>
            <a:ext cx="8382000" cy="585418"/>
          </a:xfrm>
        </p:spPr>
        <p:txBody>
          <a:bodyPr/>
          <a:lstStyle/>
          <a:p>
            <a:r>
              <a:rPr lang="fr-BE" sz="3200" dirty="0" smtClean="0"/>
              <a:t>3. </a:t>
            </a:r>
            <a:r>
              <a:rPr lang="fr-BE" sz="3200" dirty="0" smtClean="0"/>
              <a:t>Reference </a:t>
            </a:r>
            <a:r>
              <a:rPr lang="fr-BE" sz="3200" dirty="0" err="1" smtClean="0"/>
              <a:t>terminology</a:t>
            </a:r>
            <a:r>
              <a:rPr lang="fr-BE" sz="3200" dirty="0" smtClean="0"/>
              <a:t> (snomed.be)</a:t>
            </a:r>
            <a:endParaRPr lang="en-US" sz="3200" dirty="0" smtClean="0"/>
          </a:p>
        </p:txBody>
      </p:sp>
      <p:graphicFrame>
        <p:nvGraphicFramePr>
          <p:cNvPr id="4" name="Table 3"/>
          <p:cNvGraphicFramePr>
            <a:graphicFrameLocks noGrp="1"/>
          </p:cNvGraphicFramePr>
          <p:nvPr>
            <p:extLst>
              <p:ext uri="{D42A27DB-BD31-4B8C-83A1-F6EECF244321}">
                <p14:modId xmlns:p14="http://schemas.microsoft.com/office/powerpoint/2010/main" val="1922383776"/>
              </p:ext>
            </p:extLst>
          </p:nvPr>
        </p:nvGraphicFramePr>
        <p:xfrm>
          <a:off x="427038" y="1279525"/>
          <a:ext cx="7505700" cy="4721255"/>
        </p:xfrm>
        <a:graphic>
          <a:graphicData uri="http://schemas.openxmlformats.org/drawingml/2006/table">
            <a:tbl>
              <a:tblPr/>
              <a:tblGrid>
                <a:gridCol w="1250950"/>
                <a:gridCol w="958851"/>
                <a:gridCol w="1021080"/>
                <a:gridCol w="1485900"/>
                <a:gridCol w="1537969"/>
                <a:gridCol w="1250950"/>
              </a:tblGrid>
              <a:tr h="157258">
                <a:tc gridSpan="6">
                  <a:txBody>
                    <a:bodyPr/>
                    <a:lstStyle/>
                    <a:p>
                      <a:endParaRPr lang="en-US" sz="800" dirty="0"/>
                    </a:p>
                  </a:txBody>
                  <a:tcPr marL="35339" marR="35339" marT="17670" marB="17670" anchor="c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0007">
                <a:tc>
                  <a:txBody>
                    <a:bodyPr/>
                    <a:lstStyle/>
                    <a:p>
                      <a:r>
                        <a:rPr lang="en-US" sz="800"/>
                        <a:t>ICD_10_Code</a:t>
                      </a:r>
                    </a:p>
                  </a:txBody>
                  <a:tcPr marL="35339" marR="35339" marT="17670" marB="17670" anchor="ctr">
                    <a:lnL>
                      <a:noFill/>
                    </a:lnL>
                    <a:lnR>
                      <a:noFill/>
                    </a:lnR>
                    <a:lnB>
                      <a:noFill/>
                    </a:lnB>
                    <a:solidFill>
                      <a:srgbClr val="C0C0C0"/>
                    </a:solidFill>
                  </a:tcPr>
                </a:tc>
                <a:tc>
                  <a:txBody>
                    <a:bodyPr/>
                    <a:lstStyle/>
                    <a:p>
                      <a:r>
                        <a:rPr lang="en-US" sz="800"/>
                        <a:t>SNOMEDID</a:t>
                      </a:r>
                    </a:p>
                  </a:txBody>
                  <a:tcPr marL="35339" marR="35339" marT="17670" marB="17670" anchor="ctr">
                    <a:lnL>
                      <a:noFill/>
                    </a:lnL>
                    <a:lnR>
                      <a:noFill/>
                    </a:lnR>
                    <a:lnT>
                      <a:noFill/>
                    </a:lnT>
                    <a:lnB>
                      <a:noFill/>
                    </a:lnB>
                    <a:solidFill>
                      <a:srgbClr val="C0C0C0"/>
                    </a:solidFill>
                  </a:tcPr>
                </a:tc>
                <a:tc>
                  <a:txBody>
                    <a:bodyPr/>
                    <a:lstStyle/>
                    <a:p>
                      <a:r>
                        <a:rPr lang="en-US" sz="800"/>
                        <a:t>Snomed CT number</a:t>
                      </a:r>
                    </a:p>
                  </a:txBody>
                  <a:tcPr marL="35339" marR="35339" marT="17670" marB="17670" anchor="ctr">
                    <a:lnL>
                      <a:noFill/>
                    </a:lnL>
                    <a:lnR>
                      <a:noFill/>
                    </a:lnR>
                    <a:lnT>
                      <a:noFill/>
                    </a:lnT>
                    <a:lnB>
                      <a:noFill/>
                    </a:lnB>
                    <a:solidFill>
                      <a:srgbClr val="C0C0C0"/>
                    </a:solidFill>
                  </a:tcPr>
                </a:tc>
                <a:tc>
                  <a:txBody>
                    <a:bodyPr/>
                    <a:lstStyle/>
                    <a:p>
                      <a:r>
                        <a:rPr lang="en-US" sz="800"/>
                        <a:t>EN_Clinical_Label</a:t>
                      </a:r>
                    </a:p>
                  </a:txBody>
                  <a:tcPr marL="35339" marR="35339" marT="17670" marB="17670" anchor="ctr">
                    <a:lnL>
                      <a:noFill/>
                    </a:lnL>
                    <a:lnR>
                      <a:noFill/>
                    </a:lnR>
                    <a:lnT>
                      <a:noFill/>
                    </a:lnT>
                    <a:lnB>
                      <a:noFill/>
                    </a:lnB>
                    <a:solidFill>
                      <a:srgbClr val="C0C0C0"/>
                    </a:solidFill>
                  </a:tcPr>
                </a:tc>
                <a:tc>
                  <a:txBody>
                    <a:bodyPr/>
                    <a:lstStyle/>
                    <a:p>
                      <a:r>
                        <a:rPr lang="en-US" sz="800"/>
                        <a:t>Fr_Belgium</a:t>
                      </a:r>
                    </a:p>
                  </a:txBody>
                  <a:tcPr marL="35339" marR="35339" marT="17670" marB="17670" anchor="ctr">
                    <a:lnL>
                      <a:noFill/>
                    </a:lnL>
                    <a:lnR>
                      <a:noFill/>
                    </a:lnR>
                    <a:lnT>
                      <a:noFill/>
                    </a:lnT>
                    <a:lnB>
                      <a:noFill/>
                    </a:lnB>
                    <a:solidFill>
                      <a:srgbClr val="C0C0C0"/>
                    </a:solidFill>
                  </a:tcPr>
                </a:tc>
                <a:tc>
                  <a:txBody>
                    <a:bodyPr/>
                    <a:lstStyle/>
                    <a:p>
                      <a:r>
                        <a:rPr lang="en-US" sz="800"/>
                        <a:t>Nl_Belgium</a:t>
                      </a:r>
                    </a:p>
                  </a:txBody>
                  <a:tcPr marL="35339" marR="35339" marT="17670" marB="17670" anchor="ctr">
                    <a:lnL>
                      <a:noFill/>
                    </a:lnL>
                    <a:lnR>
                      <a:noFill/>
                    </a:lnR>
                    <a:lnT>
                      <a:noFill/>
                    </a:lnT>
                    <a:lnB>
                      <a:noFill/>
                    </a:lnB>
                    <a:solidFill>
                      <a:srgbClr val="C0C0C0"/>
                    </a:solidFill>
                  </a:tcPr>
                </a:tc>
              </a:tr>
              <a:tr h="279177">
                <a:tc>
                  <a:txBody>
                    <a:bodyPr/>
                    <a:lstStyle/>
                    <a:p>
                      <a:r>
                        <a:rPr lang="en-US" sz="800" dirty="0">
                          <a:solidFill>
                            <a:schemeClr val="bg1"/>
                          </a:solidFill>
                        </a:rPr>
                        <a:t>C08.9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M-81473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34603009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Basal cell adenocarcinoma</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adénocarcinome basocellulaire</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basaalcel adenocarcinoom</a:t>
                      </a:r>
                    </a:p>
                  </a:txBody>
                  <a:tcPr marL="35339" marR="35339" marT="17670" marB="17670">
                    <a:lnL>
                      <a:noFill/>
                    </a:lnL>
                    <a:lnR>
                      <a:noFill/>
                    </a:lnR>
                    <a:lnT>
                      <a:noFill/>
                    </a:lnT>
                    <a:lnB>
                      <a:noFill/>
                    </a:lnB>
                    <a:solidFill>
                      <a:srgbClr val="FFFFFF"/>
                    </a:solidFill>
                  </a:tcPr>
                </a:tc>
              </a:tr>
              <a:tr h="157258">
                <a:tc>
                  <a:txBody>
                    <a:bodyPr/>
                    <a:lstStyle/>
                    <a:p>
                      <a:r>
                        <a:rPr lang="en-US" sz="800">
                          <a:solidFill>
                            <a:schemeClr val="bg1"/>
                          </a:solidFill>
                        </a:rPr>
                        <a:t>C16.9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M-81423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37995004</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Linitis plastica</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linite plastique</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linitis plastica</a:t>
                      </a:r>
                    </a:p>
                  </a:txBody>
                  <a:tcPr marL="35339" marR="35339" marT="17670" marB="17670">
                    <a:lnL>
                      <a:noFill/>
                    </a:lnL>
                    <a:lnR>
                      <a:noFill/>
                    </a:lnR>
                    <a:lnT>
                      <a:noFill/>
                    </a:lnT>
                    <a:lnB>
                      <a:noFill/>
                    </a:lnB>
                    <a:solidFill>
                      <a:srgbClr val="FFFFFF"/>
                    </a:solidFill>
                  </a:tcPr>
                </a:tc>
              </a:tr>
              <a:tr h="157258">
                <a:tc>
                  <a:txBody>
                    <a:bodyPr/>
                    <a:lstStyle/>
                    <a:p>
                      <a:r>
                        <a:rPr lang="en-US" sz="800">
                          <a:solidFill>
                            <a:schemeClr val="bg1"/>
                          </a:solidFill>
                        </a:rPr>
                        <a:t>C25.4</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M-81513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20955008</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Insulinoma, malignant</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insulinome malin</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maligne insulinoom</a:t>
                      </a:r>
                    </a:p>
                  </a:txBody>
                  <a:tcPr marL="35339" marR="35339" marT="17670" marB="17670">
                    <a:lnL>
                      <a:noFill/>
                    </a:lnL>
                    <a:lnR>
                      <a:noFill/>
                    </a:lnR>
                    <a:lnT>
                      <a:noFill/>
                    </a:lnT>
                    <a:lnB>
                      <a:noFill/>
                    </a:lnB>
                    <a:solidFill>
                      <a:srgbClr val="FFFFFF"/>
                    </a:solidFill>
                  </a:tcPr>
                </a:tc>
              </a:tr>
              <a:tr h="157258">
                <a:tc>
                  <a:txBody>
                    <a:bodyPr/>
                    <a:lstStyle/>
                    <a:p>
                      <a:r>
                        <a:rPr lang="en-US" sz="800">
                          <a:solidFill>
                            <a:schemeClr val="bg1"/>
                          </a:solidFill>
                        </a:rPr>
                        <a:t>C25.4</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M-81523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66515009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Glucagonoma, malignant</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glucagonome malin</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maligne glucagonoom</a:t>
                      </a:r>
                    </a:p>
                  </a:txBody>
                  <a:tcPr marL="35339" marR="35339" marT="17670" marB="17670">
                    <a:lnL>
                      <a:noFill/>
                    </a:lnL>
                    <a:lnR>
                      <a:noFill/>
                    </a:lnR>
                    <a:lnT>
                      <a:noFill/>
                    </a:lnT>
                    <a:lnB>
                      <a:noFill/>
                    </a:lnB>
                    <a:solidFill>
                      <a:srgbClr val="FFFFFF"/>
                    </a:solidFill>
                  </a:tcPr>
                </a:tc>
              </a:tr>
              <a:tr h="157258">
                <a:tc>
                  <a:txBody>
                    <a:bodyPr/>
                    <a:lstStyle/>
                    <a:p>
                      <a:r>
                        <a:rPr lang="en-US" sz="800">
                          <a:solidFill>
                            <a:schemeClr val="bg1"/>
                          </a:solidFill>
                        </a:rPr>
                        <a:t>C25.4</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M-81533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19756007</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Gastrinoma, malignant</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gastrinome malin</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maligne gastrinoom</a:t>
                      </a:r>
                    </a:p>
                  </a:txBody>
                  <a:tcPr marL="35339" marR="35339" marT="17670" marB="17670">
                    <a:lnL>
                      <a:noFill/>
                    </a:lnL>
                    <a:lnR>
                      <a:noFill/>
                    </a:lnR>
                    <a:lnT>
                      <a:noFill/>
                    </a:lnT>
                    <a:lnB>
                      <a:noFill/>
                    </a:lnB>
                    <a:solidFill>
                      <a:srgbClr val="FFFFFF"/>
                    </a:solidFill>
                  </a:tcPr>
                </a:tc>
              </a:tr>
              <a:tr h="212016">
                <a:tc>
                  <a:txBody>
                    <a:bodyPr/>
                    <a:lstStyle/>
                    <a:p>
                      <a:r>
                        <a:rPr lang="en-US" sz="800">
                          <a:solidFill>
                            <a:schemeClr val="bg1"/>
                          </a:solidFill>
                        </a:rPr>
                        <a:t>C44.9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M-84013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57141000</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Apocrine adenocarcinoma</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adénocarcinome apocrine</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apocrien adenocarcinoom</a:t>
                      </a:r>
                    </a:p>
                  </a:txBody>
                  <a:tcPr marL="35339" marR="35339" marT="17670" marB="17670">
                    <a:lnL>
                      <a:noFill/>
                    </a:lnL>
                    <a:lnR>
                      <a:noFill/>
                    </a:lnR>
                    <a:lnT>
                      <a:noFill/>
                    </a:lnT>
                    <a:lnB>
                      <a:noFill/>
                    </a:lnB>
                    <a:solidFill>
                      <a:srgbClr val="FFFFFF"/>
                    </a:solidFill>
                  </a:tcPr>
                </a:tc>
              </a:tr>
              <a:tr h="157258">
                <a:tc>
                  <a:txBody>
                    <a:bodyPr/>
                    <a:lstStyle/>
                    <a:p>
                      <a:r>
                        <a:rPr lang="en-US" sz="800">
                          <a:solidFill>
                            <a:schemeClr val="bg1"/>
                          </a:solidFill>
                        </a:rPr>
                        <a:t>C45.9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M-90503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62064005</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Mesothelioma, malignant</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mésothéliome</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mesothelioom</a:t>
                      </a:r>
                    </a:p>
                  </a:txBody>
                  <a:tcPr marL="35339" marR="35339" marT="17670" marB="17670">
                    <a:lnL>
                      <a:noFill/>
                    </a:lnL>
                    <a:lnR>
                      <a:noFill/>
                    </a:lnR>
                    <a:lnT>
                      <a:noFill/>
                    </a:lnT>
                    <a:lnB>
                      <a:noFill/>
                    </a:lnB>
                    <a:solidFill>
                      <a:srgbClr val="FFFFFF"/>
                    </a:solidFill>
                  </a:tcPr>
                </a:tc>
              </a:tr>
              <a:tr h="401096">
                <a:tc>
                  <a:txBody>
                    <a:bodyPr/>
                    <a:lstStyle/>
                    <a:p>
                      <a:r>
                        <a:rPr lang="en-US" sz="800">
                          <a:solidFill>
                            <a:schemeClr val="bg1"/>
                          </a:solidFill>
                        </a:rPr>
                        <a:t>C49.9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M-91333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54124005</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Epithelioid hemangioendothelioma, malignant</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hémangioendothéliome épithélioïde malin</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hemangio-endotheliaalsarcoom</a:t>
                      </a:r>
                    </a:p>
                  </a:txBody>
                  <a:tcPr marL="35339" marR="35339" marT="17670" marB="17670">
                    <a:lnL>
                      <a:noFill/>
                    </a:lnL>
                    <a:lnR>
                      <a:noFill/>
                    </a:lnR>
                    <a:lnT>
                      <a:noFill/>
                    </a:lnT>
                    <a:lnB>
                      <a:noFill/>
                    </a:lnB>
                    <a:solidFill>
                      <a:srgbClr val="FFFFFF"/>
                    </a:solidFill>
                  </a:tcPr>
                </a:tc>
              </a:tr>
              <a:tr h="157258">
                <a:tc>
                  <a:txBody>
                    <a:bodyPr/>
                    <a:lstStyle/>
                    <a:p>
                      <a:r>
                        <a:rPr lang="en-US" sz="800" dirty="0">
                          <a:solidFill>
                            <a:schemeClr val="bg1"/>
                          </a:solidFill>
                        </a:rPr>
                        <a:t>C56</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M-86003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57622002</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Thecoma, malignant</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thécome malin</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maligne thecoom</a:t>
                      </a:r>
                    </a:p>
                  </a:txBody>
                  <a:tcPr marL="35339" marR="35339" marT="17670" marB="17670">
                    <a:lnL>
                      <a:noFill/>
                    </a:lnL>
                    <a:lnR>
                      <a:noFill/>
                    </a:lnR>
                    <a:lnT>
                      <a:noFill/>
                    </a:lnT>
                    <a:lnB>
                      <a:noFill/>
                    </a:lnB>
                    <a:solidFill>
                      <a:srgbClr val="FFFFFF"/>
                    </a:solidFill>
                  </a:tcPr>
                </a:tc>
              </a:tr>
              <a:tr h="279177">
                <a:tc>
                  <a:txBody>
                    <a:bodyPr/>
                    <a:lstStyle/>
                    <a:p>
                      <a:r>
                        <a:rPr lang="en-US" sz="800">
                          <a:solidFill>
                            <a:schemeClr val="bg1"/>
                          </a:solidFill>
                        </a:rPr>
                        <a:t>C69.2</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M-95123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12354007</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Retinoblastoma, undifferentiated</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rétinoblastome indifférencié</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ongedifferentieerd retinoblastoom</a:t>
                      </a:r>
                    </a:p>
                  </a:txBody>
                  <a:tcPr marL="35339" marR="35339" marT="17670" marB="17670">
                    <a:lnL>
                      <a:noFill/>
                    </a:lnL>
                    <a:lnR>
                      <a:noFill/>
                    </a:lnR>
                    <a:lnT>
                      <a:noFill/>
                    </a:lnT>
                    <a:lnB>
                      <a:noFill/>
                    </a:lnB>
                    <a:solidFill>
                      <a:srgbClr val="FFFFFF"/>
                    </a:solidFill>
                  </a:tcPr>
                </a:tc>
              </a:tr>
              <a:tr h="157258">
                <a:tc>
                  <a:txBody>
                    <a:bodyPr/>
                    <a:lstStyle/>
                    <a:p>
                      <a:r>
                        <a:rPr lang="en-US" sz="800">
                          <a:solidFill>
                            <a:schemeClr val="bg1"/>
                          </a:solidFill>
                        </a:rPr>
                        <a:t>C71.9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M-938FF</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115240006</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Glioma</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gliome</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glioom</a:t>
                      </a:r>
                    </a:p>
                  </a:txBody>
                  <a:tcPr marL="35339" marR="35339" marT="17670" marB="17670">
                    <a:lnL>
                      <a:noFill/>
                    </a:lnL>
                    <a:lnR>
                      <a:noFill/>
                    </a:lnR>
                    <a:lnT>
                      <a:noFill/>
                    </a:lnT>
                    <a:lnB>
                      <a:noFill/>
                    </a:lnB>
                    <a:solidFill>
                      <a:srgbClr val="FFFFFF"/>
                    </a:solidFill>
                  </a:tcPr>
                </a:tc>
              </a:tr>
              <a:tr h="212016">
                <a:tc>
                  <a:txBody>
                    <a:bodyPr/>
                    <a:lstStyle/>
                    <a:p>
                      <a:r>
                        <a:rPr lang="en-US" sz="800">
                          <a:solidFill>
                            <a:schemeClr val="bg1"/>
                          </a:solidFill>
                        </a:rPr>
                        <a:t>C71.9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M-94233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12943006</a:t>
                      </a:r>
                    </a:p>
                  </a:txBody>
                  <a:tcPr marL="35339" marR="35339" marT="17670" marB="17670">
                    <a:lnL>
                      <a:noFill/>
                    </a:lnL>
                    <a:lnR>
                      <a:noFill/>
                    </a:lnR>
                    <a:lnT>
                      <a:noFill/>
                    </a:lnT>
                    <a:lnB>
                      <a:noFill/>
                    </a:lnB>
                    <a:solidFill>
                      <a:srgbClr val="FFFFFF"/>
                    </a:solidFill>
                  </a:tcPr>
                </a:tc>
                <a:tc>
                  <a:txBody>
                    <a:bodyPr/>
                    <a:lstStyle/>
                    <a:p>
                      <a:r>
                        <a:rPr lang="en-US" sz="800" dirty="0">
                          <a:solidFill>
                            <a:schemeClr val="bg1"/>
                          </a:solidFill>
                        </a:rPr>
                        <a:t>Polar </a:t>
                      </a:r>
                      <a:r>
                        <a:rPr lang="en-US" sz="800" dirty="0" err="1">
                          <a:solidFill>
                            <a:schemeClr val="bg1"/>
                          </a:solidFill>
                        </a:rPr>
                        <a:t>spongioblastoma</a:t>
                      </a:r>
                      <a:endParaRPr lang="en-US" sz="800" dirty="0">
                        <a:solidFill>
                          <a:schemeClr val="bg1"/>
                        </a:solidFill>
                      </a:endParaRP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spongioblastome polaire</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polair spongioblastoom</a:t>
                      </a:r>
                    </a:p>
                  </a:txBody>
                  <a:tcPr marL="35339" marR="35339" marT="17670" marB="17670">
                    <a:lnL>
                      <a:noFill/>
                    </a:lnL>
                    <a:lnR>
                      <a:noFill/>
                    </a:lnR>
                    <a:lnT>
                      <a:noFill/>
                    </a:lnT>
                    <a:lnB>
                      <a:noFill/>
                    </a:lnB>
                    <a:solidFill>
                      <a:srgbClr val="FFFFFF"/>
                    </a:solidFill>
                  </a:tcPr>
                </a:tc>
              </a:tr>
              <a:tr h="279177">
                <a:tc>
                  <a:txBody>
                    <a:bodyPr/>
                    <a:lstStyle/>
                    <a:p>
                      <a:r>
                        <a:rPr lang="en-US" sz="800">
                          <a:solidFill>
                            <a:schemeClr val="bg1"/>
                          </a:solidFill>
                        </a:rPr>
                        <a:t>C71.9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M-94243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78838008</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Pleomorphic xanthoastrocytoma</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xanthoastrocytome pléomorphe</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xanthoastrocytoom</a:t>
                      </a:r>
                    </a:p>
                  </a:txBody>
                  <a:tcPr marL="35339" marR="35339" marT="17670" marB="17670">
                    <a:lnL>
                      <a:noFill/>
                    </a:lnL>
                    <a:lnR>
                      <a:noFill/>
                    </a:lnR>
                    <a:lnT>
                      <a:noFill/>
                    </a:lnT>
                    <a:lnB>
                      <a:noFill/>
                    </a:lnB>
                    <a:solidFill>
                      <a:srgbClr val="FFFFFF"/>
                    </a:solidFill>
                  </a:tcPr>
                </a:tc>
              </a:tr>
              <a:tr h="157258">
                <a:tc>
                  <a:txBody>
                    <a:bodyPr/>
                    <a:lstStyle/>
                    <a:p>
                      <a:r>
                        <a:rPr lang="en-US" sz="800">
                          <a:solidFill>
                            <a:schemeClr val="bg1"/>
                          </a:solidFill>
                        </a:rPr>
                        <a:t>C71.9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M-94423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35262004</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Gliosarcoma</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gliosarcome</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gliosarcoom</a:t>
                      </a:r>
                    </a:p>
                  </a:txBody>
                  <a:tcPr marL="35339" marR="35339" marT="17670" marB="17670">
                    <a:lnL>
                      <a:noFill/>
                    </a:lnL>
                    <a:lnR>
                      <a:noFill/>
                    </a:lnR>
                    <a:lnT>
                      <a:noFill/>
                    </a:lnT>
                    <a:lnB>
                      <a:noFill/>
                    </a:lnB>
                    <a:solidFill>
                      <a:srgbClr val="FFFFFF"/>
                    </a:solidFill>
                  </a:tcPr>
                </a:tc>
              </a:tr>
              <a:tr h="279177">
                <a:tc>
                  <a:txBody>
                    <a:bodyPr/>
                    <a:lstStyle/>
                    <a:p>
                      <a:r>
                        <a:rPr lang="en-US" sz="800">
                          <a:solidFill>
                            <a:schemeClr val="bg1"/>
                          </a:solidFill>
                        </a:rPr>
                        <a:t>C71.9</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M-94733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39781001</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Primitive neuroectodermal tumor</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tumeur primitive neuro-ectodermique</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primitieve neuro-ectodermale tumor</a:t>
                      </a:r>
                    </a:p>
                  </a:txBody>
                  <a:tcPr marL="35339" marR="35339" marT="17670" marB="17670">
                    <a:lnL>
                      <a:noFill/>
                    </a:lnL>
                    <a:lnR>
                      <a:noFill/>
                    </a:lnR>
                    <a:lnT>
                      <a:noFill/>
                    </a:lnT>
                    <a:lnB>
                      <a:noFill/>
                    </a:lnB>
                    <a:solidFill>
                      <a:srgbClr val="FFFFFF"/>
                    </a:solidFill>
                  </a:tcPr>
                </a:tc>
              </a:tr>
              <a:tr h="212016">
                <a:tc>
                  <a:txBody>
                    <a:bodyPr/>
                    <a:lstStyle/>
                    <a:p>
                      <a:r>
                        <a:rPr lang="en-US" sz="800">
                          <a:solidFill>
                            <a:schemeClr val="bg1"/>
                          </a:solidFill>
                        </a:rPr>
                        <a:t>C75.5</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M-86803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9903002</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Paraganglioma, malignant</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paragangliome malin</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maligne paraganglioom</a:t>
                      </a:r>
                    </a:p>
                  </a:txBody>
                  <a:tcPr marL="35339" marR="35339" marT="17670" marB="17670">
                    <a:lnL>
                      <a:noFill/>
                    </a:lnL>
                    <a:lnR>
                      <a:noFill/>
                    </a:lnR>
                    <a:lnT>
                      <a:noFill/>
                    </a:lnT>
                    <a:lnB>
                      <a:noFill/>
                    </a:lnB>
                    <a:solidFill>
                      <a:srgbClr val="FFFFFF"/>
                    </a:solidFill>
                  </a:tcPr>
                </a:tc>
              </a:tr>
              <a:tr h="279177">
                <a:tc>
                  <a:txBody>
                    <a:bodyPr/>
                    <a:lstStyle/>
                    <a:p>
                      <a:r>
                        <a:rPr lang="en-US" sz="800">
                          <a:solidFill>
                            <a:schemeClr val="bg1"/>
                          </a:solidFill>
                        </a:rPr>
                        <a:t>C75.5</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M-86933</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32512003</a:t>
                      </a:r>
                    </a:p>
                  </a:txBody>
                  <a:tcPr marL="35339" marR="35339" marT="17670" marB="17670">
                    <a:lnL>
                      <a:noFill/>
                    </a:lnL>
                    <a:lnR>
                      <a:noFill/>
                    </a:lnR>
                    <a:lnT>
                      <a:noFill/>
                    </a:lnT>
                    <a:lnB>
                      <a:noFill/>
                    </a:lnB>
                    <a:solidFill>
                      <a:srgbClr val="FFFFFF"/>
                    </a:solidFill>
                  </a:tcPr>
                </a:tc>
                <a:tc>
                  <a:txBody>
                    <a:bodyPr/>
                    <a:lstStyle/>
                    <a:p>
                      <a:r>
                        <a:rPr lang="en-US" sz="800" dirty="0">
                          <a:solidFill>
                            <a:schemeClr val="bg1"/>
                          </a:solidFill>
                        </a:rPr>
                        <a:t>Extra-adrenal </a:t>
                      </a:r>
                      <a:r>
                        <a:rPr lang="en-US" sz="800" dirty="0" err="1">
                          <a:solidFill>
                            <a:schemeClr val="bg1"/>
                          </a:solidFill>
                        </a:rPr>
                        <a:t>paraganglioma</a:t>
                      </a:r>
                      <a:r>
                        <a:rPr lang="en-US" sz="800" dirty="0">
                          <a:solidFill>
                            <a:schemeClr val="bg1"/>
                          </a:solidFill>
                        </a:rPr>
                        <a:t>, malignant</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paragangliome extrasurrénalien malin</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maligne extra-adrenaal paraganglioom</a:t>
                      </a:r>
                    </a:p>
                  </a:txBody>
                  <a:tcPr marL="35339" marR="35339" marT="17670" marB="17670">
                    <a:lnL>
                      <a:noFill/>
                    </a:lnL>
                    <a:lnR>
                      <a:noFill/>
                    </a:lnR>
                    <a:lnT>
                      <a:noFill/>
                    </a:lnT>
                    <a:lnB>
                      <a:noFill/>
                    </a:lnB>
                    <a:solidFill>
                      <a:srgbClr val="FFFFFF"/>
                    </a:solidFill>
                  </a:tcPr>
                </a:tc>
              </a:tr>
              <a:tr h="279177">
                <a:tc>
                  <a:txBody>
                    <a:bodyPr/>
                    <a:lstStyle/>
                    <a:p>
                      <a:r>
                        <a:rPr lang="en-US" sz="800">
                          <a:solidFill>
                            <a:schemeClr val="bg1"/>
                          </a:solidFill>
                        </a:rPr>
                        <a:t>D27</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M-84600</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22116003</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Papillary serous cystadenoma</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cystadénome papillaire séreux</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sereus papillair cystadenoom</a:t>
                      </a:r>
                    </a:p>
                  </a:txBody>
                  <a:tcPr marL="35339" marR="35339" marT="17670" marB="17670">
                    <a:lnL>
                      <a:noFill/>
                    </a:lnL>
                    <a:lnR>
                      <a:noFill/>
                    </a:lnR>
                    <a:lnT>
                      <a:noFill/>
                    </a:lnT>
                    <a:lnB>
                      <a:noFill/>
                    </a:lnB>
                    <a:solidFill>
                      <a:srgbClr val="FFFFFF"/>
                    </a:solidFill>
                  </a:tcPr>
                </a:tc>
              </a:tr>
              <a:tr h="157258">
                <a:tc>
                  <a:txBody>
                    <a:bodyPr/>
                    <a:lstStyle/>
                    <a:p>
                      <a:r>
                        <a:rPr lang="en-US" sz="800">
                          <a:solidFill>
                            <a:schemeClr val="bg1"/>
                          </a:solidFill>
                        </a:rPr>
                        <a:t>D27</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M-90000</a:t>
                      </a:r>
                    </a:p>
                  </a:txBody>
                  <a:tcPr marL="35339" marR="35339" marT="17670" marB="17670">
                    <a:lnL>
                      <a:noFill/>
                    </a:lnL>
                    <a:lnR>
                      <a:noFill/>
                    </a:lnR>
                    <a:lnT>
                      <a:noFill/>
                    </a:lnT>
                    <a:lnB>
                      <a:noFill/>
                    </a:lnB>
                    <a:solidFill>
                      <a:srgbClr val="FFFFFF"/>
                    </a:solidFill>
                  </a:tcPr>
                </a:tc>
                <a:tc>
                  <a:txBody>
                    <a:bodyPr/>
                    <a:lstStyle/>
                    <a:p>
                      <a:pPr algn="r"/>
                      <a:r>
                        <a:rPr lang="en-US" sz="800">
                          <a:solidFill>
                            <a:schemeClr val="bg1"/>
                          </a:solidFill>
                        </a:rPr>
                        <a:t>74739000</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Brenner tumor</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tumeur de Brenner</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Brennertumor</a:t>
                      </a:r>
                    </a:p>
                  </a:txBody>
                  <a:tcPr marL="35339" marR="35339" marT="17670" marB="17670">
                    <a:lnL>
                      <a:noFill/>
                    </a:lnL>
                    <a:lnR>
                      <a:noFill/>
                    </a:lnR>
                    <a:lnT>
                      <a:noFill/>
                    </a:lnT>
                    <a:lnB>
                      <a:noFill/>
                    </a:lnB>
                    <a:solidFill>
                      <a:srgbClr val="FFFFFF"/>
                    </a:solidFill>
                  </a:tcPr>
                </a:tc>
              </a:tr>
              <a:tr h="279177">
                <a:tc>
                  <a:txBody>
                    <a:bodyPr/>
                    <a:lstStyle/>
                    <a:p>
                      <a:r>
                        <a:rPr lang="en-US" sz="800">
                          <a:solidFill>
                            <a:schemeClr val="bg1"/>
                          </a:solidFill>
                        </a:rPr>
                        <a:t>D76.3</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M-77880</a:t>
                      </a:r>
                    </a:p>
                  </a:txBody>
                  <a:tcPr marL="35339" marR="35339" marT="17670" marB="17670">
                    <a:lnL>
                      <a:noFill/>
                    </a:lnL>
                    <a:lnR>
                      <a:noFill/>
                    </a:lnR>
                    <a:lnT>
                      <a:noFill/>
                    </a:lnT>
                    <a:lnB>
                      <a:noFill/>
                    </a:lnB>
                    <a:solidFill>
                      <a:srgbClr val="FFFFFF"/>
                    </a:solidFill>
                  </a:tcPr>
                </a:tc>
                <a:tc>
                  <a:txBody>
                    <a:bodyPr/>
                    <a:lstStyle/>
                    <a:p>
                      <a:pPr algn="r"/>
                      <a:r>
                        <a:rPr lang="en-US" sz="800" dirty="0">
                          <a:solidFill>
                            <a:schemeClr val="bg1"/>
                          </a:solidFill>
                        </a:rPr>
                        <a:t>15960008</a:t>
                      </a:r>
                    </a:p>
                  </a:txBody>
                  <a:tcPr marL="35339" marR="35339" marT="17670" marB="17670">
                    <a:lnL>
                      <a:noFill/>
                    </a:lnL>
                    <a:lnR>
                      <a:noFill/>
                    </a:lnR>
                    <a:lnT>
                      <a:noFill/>
                    </a:lnT>
                    <a:lnB>
                      <a:noFill/>
                    </a:lnB>
                    <a:solidFill>
                      <a:srgbClr val="FFFFFF"/>
                    </a:solidFill>
                  </a:tcPr>
                </a:tc>
                <a:tc>
                  <a:txBody>
                    <a:bodyPr/>
                    <a:lstStyle/>
                    <a:p>
                      <a:r>
                        <a:rPr lang="en-US" sz="800">
                          <a:solidFill>
                            <a:schemeClr val="bg1"/>
                          </a:solidFill>
                        </a:rPr>
                        <a:t>Reticulohistiocytic granuloma</a:t>
                      </a:r>
                    </a:p>
                  </a:txBody>
                  <a:tcPr marL="35339" marR="35339" marT="17670" marB="17670">
                    <a:lnL>
                      <a:noFill/>
                    </a:lnL>
                    <a:lnR>
                      <a:noFill/>
                    </a:lnR>
                    <a:lnT>
                      <a:noFill/>
                    </a:lnT>
                    <a:lnB>
                      <a:noFill/>
                    </a:lnB>
                    <a:solidFill>
                      <a:srgbClr val="FFFFFF"/>
                    </a:solidFill>
                  </a:tcPr>
                </a:tc>
                <a:tc>
                  <a:txBody>
                    <a:bodyPr/>
                    <a:lstStyle/>
                    <a:p>
                      <a:r>
                        <a:rPr lang="en-US" sz="800" dirty="0" err="1">
                          <a:solidFill>
                            <a:schemeClr val="bg1"/>
                          </a:solidFill>
                        </a:rPr>
                        <a:t>granulome</a:t>
                      </a:r>
                      <a:r>
                        <a:rPr lang="en-US" sz="800" dirty="0">
                          <a:solidFill>
                            <a:schemeClr val="bg1"/>
                          </a:solidFill>
                        </a:rPr>
                        <a:t> </a:t>
                      </a:r>
                      <a:r>
                        <a:rPr lang="en-US" sz="800" dirty="0" err="1">
                          <a:solidFill>
                            <a:schemeClr val="bg1"/>
                          </a:solidFill>
                        </a:rPr>
                        <a:t>réticulo-histiocytaire</a:t>
                      </a:r>
                      <a:endParaRPr lang="en-US" sz="800" dirty="0">
                        <a:solidFill>
                          <a:schemeClr val="bg1"/>
                        </a:solidFill>
                      </a:endParaRPr>
                    </a:p>
                  </a:txBody>
                  <a:tcPr marL="35339" marR="35339" marT="17670" marB="17670">
                    <a:lnL>
                      <a:noFill/>
                    </a:lnL>
                    <a:lnR>
                      <a:noFill/>
                    </a:lnR>
                    <a:lnT>
                      <a:noFill/>
                    </a:lnT>
                    <a:lnB>
                      <a:noFill/>
                    </a:lnB>
                    <a:solidFill>
                      <a:srgbClr val="FFFFFF"/>
                    </a:solidFill>
                  </a:tcPr>
                </a:tc>
                <a:tc>
                  <a:txBody>
                    <a:bodyPr/>
                    <a:lstStyle/>
                    <a:p>
                      <a:r>
                        <a:rPr lang="en-US" sz="800" dirty="0" err="1">
                          <a:solidFill>
                            <a:schemeClr val="bg1"/>
                          </a:solidFill>
                        </a:rPr>
                        <a:t>reticulohistiocytair</a:t>
                      </a:r>
                      <a:r>
                        <a:rPr lang="en-US" sz="800" dirty="0">
                          <a:solidFill>
                            <a:schemeClr val="bg1"/>
                          </a:solidFill>
                        </a:rPr>
                        <a:t> </a:t>
                      </a:r>
                      <a:r>
                        <a:rPr lang="en-US" sz="800" dirty="0" err="1">
                          <a:solidFill>
                            <a:schemeClr val="bg1"/>
                          </a:solidFill>
                        </a:rPr>
                        <a:t>granuloom</a:t>
                      </a:r>
                      <a:endParaRPr lang="en-US" sz="800" dirty="0">
                        <a:solidFill>
                          <a:schemeClr val="bg1"/>
                        </a:solidFill>
                      </a:endParaRPr>
                    </a:p>
                  </a:txBody>
                  <a:tcPr marL="35339" marR="35339" marT="17670" marB="1767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825798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3"/>
          <p:cNvSpPr>
            <a:spLocks noGrp="1"/>
          </p:cNvSpPr>
          <p:nvPr>
            <p:ph idx="1"/>
          </p:nvPr>
        </p:nvSpPr>
        <p:spPr>
          <a:xfrm>
            <a:off x="447675" y="1333500"/>
            <a:ext cx="8267700" cy="5337175"/>
          </a:xfrm>
        </p:spPr>
        <p:txBody>
          <a:bodyPr/>
          <a:lstStyle/>
          <a:p>
            <a:pPr marL="914400" lvl="1" indent="-514350"/>
            <a:r>
              <a:rPr lang="en-US" sz="2800" b="0" smtClean="0"/>
              <a:t>Context sensitive pick list</a:t>
            </a:r>
          </a:p>
          <a:p>
            <a:pPr marL="914400" lvl="1" indent="-514350"/>
            <a:r>
              <a:rPr lang="en-US" sz="2800" b="0" smtClean="0"/>
              <a:t>Syntactic and semantic search  </a:t>
            </a:r>
          </a:p>
          <a:p>
            <a:pPr marL="914400" lvl="1" indent="-514350"/>
            <a:r>
              <a:rPr lang="en-US" sz="2800" b="0" smtClean="0"/>
              <a:t>Rule Based Code convertor</a:t>
            </a:r>
          </a:p>
        </p:txBody>
      </p:sp>
      <p:sp>
        <p:nvSpPr>
          <p:cNvPr id="51203" name="Titre 1"/>
          <p:cNvSpPr>
            <a:spLocks noGrp="1"/>
          </p:cNvSpPr>
          <p:nvPr>
            <p:ph type="title"/>
          </p:nvPr>
        </p:nvSpPr>
        <p:spPr>
          <a:xfrm>
            <a:off x="467544" y="112989"/>
            <a:ext cx="8676456" cy="523862"/>
          </a:xfrm>
        </p:spPr>
        <p:txBody>
          <a:bodyPr/>
          <a:lstStyle/>
          <a:p>
            <a:r>
              <a:rPr lang="fr-BE" sz="2800" dirty="0" smtClean="0"/>
              <a:t>4.  User Interfaces :</a:t>
            </a:r>
            <a:endParaRPr lang="en-US" sz="2800" dirty="0" smtClean="0"/>
          </a:p>
        </p:txBody>
      </p:sp>
      <p:pic>
        <p:nvPicPr>
          <p:cNvPr id="51204" name="Picture 2" descr="http://a1.mzstatic.com/eu/r30/Purple/v4/9f/b3/fc/9fb3fc00-dc66-fa76-a640-2ec7b56969c9/screen480x48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997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591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301374"/>
            <a:ext cx="8382000" cy="708528"/>
          </a:xfrm>
        </p:spPr>
        <p:txBody>
          <a:bodyPr/>
          <a:lstStyle/>
          <a:p>
            <a:r>
              <a:rPr lang="fr-BE" dirty="0" err="1" smtClean="0"/>
              <a:t>Priority</a:t>
            </a:r>
            <a:r>
              <a:rPr lang="fr-BE" dirty="0" smtClean="0"/>
              <a:t> Use cases</a:t>
            </a:r>
            <a:endParaRPr lang="en-US" dirty="0"/>
          </a:p>
        </p:txBody>
      </p:sp>
      <p:sp>
        <p:nvSpPr>
          <p:cNvPr id="3" name="Espace réservé du contenu 2"/>
          <p:cNvSpPr>
            <a:spLocks noGrp="1"/>
          </p:cNvSpPr>
          <p:nvPr>
            <p:ph idx="1"/>
          </p:nvPr>
        </p:nvSpPr>
        <p:spPr/>
        <p:txBody>
          <a:bodyPr/>
          <a:lstStyle/>
          <a:p>
            <a:endParaRPr lang="en-US"/>
          </a:p>
        </p:txBody>
      </p:sp>
      <p:pic>
        <p:nvPicPr>
          <p:cNvPr id="234498" name="Picture 2" descr="C:\Users\lns\Pictures\PrintScreen Files\matu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00" y="1501140"/>
            <a:ext cx="8328660" cy="535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11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en-US"/>
          </a:p>
        </p:txBody>
      </p:sp>
      <p:pic>
        <p:nvPicPr>
          <p:cNvPr id="233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0648"/>
            <a:ext cx="51054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bg1"/>
                </a:solidFill>
                <a:prstDash val="solid"/>
                <a:miter lim="800000"/>
                <a:headEnd/>
                <a:tailEnd/>
              </a14:hiddenLine>
            </a:ext>
          </a:extLst>
        </p:spPr>
      </p:pic>
    </p:spTree>
    <p:extLst>
      <p:ext uri="{BB962C8B-B14F-4D97-AF65-F5344CB8AC3E}">
        <p14:creationId xmlns:p14="http://schemas.microsoft.com/office/powerpoint/2010/main" val="2765224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ChangeArrowheads="1"/>
          </p:cNvSpPr>
          <p:nvPr/>
        </p:nvSpPr>
        <p:spPr bwMode="auto">
          <a:xfrm>
            <a:off x="762000" y="1652036"/>
            <a:ext cx="8382000" cy="4447692"/>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274320" bIns="91440" anchor="ctr">
            <a:spAutoFit/>
          </a:bodyPr>
          <a:lstStyle/>
          <a:p>
            <a:r>
              <a:rPr lang="nl-BE" sz="2800" b="1" dirty="0" err="1">
                <a:solidFill>
                  <a:srgbClr val="006666"/>
                </a:solidFill>
                <a:latin typeface="Arial" charset="0"/>
              </a:rPr>
              <a:t>Legislation</a:t>
            </a:r>
            <a:r>
              <a:rPr lang="nl-BE" sz="2800" b="1" dirty="0">
                <a:solidFill>
                  <a:srgbClr val="990033"/>
                </a:solidFill>
                <a:latin typeface="Arial" charset="0"/>
              </a:rPr>
              <a:t/>
            </a:r>
            <a:br>
              <a:rPr lang="nl-BE" sz="2800" b="1" dirty="0">
                <a:solidFill>
                  <a:srgbClr val="990033"/>
                </a:solidFill>
                <a:latin typeface="Arial" charset="0"/>
              </a:rPr>
            </a:br>
            <a:r>
              <a:rPr lang="nl-BE" sz="2800" b="1" dirty="0" err="1" smtClean="0">
                <a:solidFill>
                  <a:srgbClr val="990033"/>
                </a:solidFill>
                <a:latin typeface="Arial" charset="0"/>
              </a:rPr>
              <a:t>From</a:t>
            </a:r>
            <a:r>
              <a:rPr lang="nl-BE" sz="2800" b="1" dirty="0" smtClean="0">
                <a:solidFill>
                  <a:srgbClr val="990033"/>
                </a:solidFill>
                <a:latin typeface="Arial" charset="0"/>
              </a:rPr>
              <a:t> common </a:t>
            </a:r>
            <a:r>
              <a:rPr lang="nl-BE" sz="2800" b="1" dirty="0" err="1" smtClean="0">
                <a:solidFill>
                  <a:srgbClr val="990033"/>
                </a:solidFill>
                <a:latin typeface="Arial" charset="0"/>
              </a:rPr>
              <a:t>rules</a:t>
            </a:r>
            <a:r>
              <a:rPr lang="nl-BE" sz="2800" b="1" dirty="0" smtClean="0">
                <a:solidFill>
                  <a:srgbClr val="990033"/>
                </a:solidFill>
                <a:latin typeface="Arial" charset="0"/>
              </a:rPr>
              <a:t> </a:t>
            </a:r>
            <a:r>
              <a:rPr lang="nl-BE" sz="2800" b="1" dirty="0" err="1" smtClean="0">
                <a:solidFill>
                  <a:srgbClr val="990033"/>
                </a:solidFill>
                <a:latin typeface="Arial" charset="0"/>
              </a:rPr>
              <a:t>to</a:t>
            </a:r>
            <a:r>
              <a:rPr lang="nl-BE" sz="2800" b="1" dirty="0" smtClean="0">
                <a:solidFill>
                  <a:srgbClr val="990033"/>
                </a:solidFill>
                <a:latin typeface="Arial" charset="0"/>
              </a:rPr>
              <a:t> </a:t>
            </a:r>
            <a:r>
              <a:rPr lang="nl-BE" sz="2800" b="1" dirty="0" err="1" smtClean="0">
                <a:solidFill>
                  <a:srgbClr val="990033"/>
                </a:solidFill>
                <a:latin typeface="Arial" charset="0"/>
              </a:rPr>
              <a:t>law</a:t>
            </a:r>
            <a:r>
              <a:rPr lang="nl-BE" sz="2800" b="1" dirty="0" smtClean="0">
                <a:solidFill>
                  <a:srgbClr val="990033"/>
                </a:solidFill>
                <a:latin typeface="Arial" charset="0"/>
              </a:rPr>
              <a:t>?</a:t>
            </a:r>
            <a:r>
              <a:rPr lang="nl-BE" sz="2800" b="1" dirty="0">
                <a:solidFill>
                  <a:srgbClr val="990033"/>
                </a:solidFill>
                <a:latin typeface="Arial" charset="0"/>
              </a:rPr>
              <a:t/>
            </a:r>
            <a:br>
              <a:rPr lang="nl-BE" sz="2800" b="1" dirty="0">
                <a:solidFill>
                  <a:srgbClr val="990033"/>
                </a:solidFill>
                <a:latin typeface="Arial" charset="0"/>
              </a:rPr>
            </a:br>
            <a:endParaRPr lang="nl-BE" sz="2800" b="1" dirty="0" smtClean="0">
              <a:solidFill>
                <a:srgbClr val="990033"/>
              </a:solidFill>
              <a:latin typeface="Arial" charset="0"/>
            </a:endParaRPr>
          </a:p>
          <a:p>
            <a:r>
              <a:rPr lang="nl-BE" sz="2800" b="1" dirty="0" smtClean="0">
                <a:solidFill>
                  <a:srgbClr val="006666"/>
                </a:solidFill>
                <a:latin typeface="Arial" charset="0"/>
              </a:rPr>
              <a:t>Standards:</a:t>
            </a:r>
          </a:p>
          <a:p>
            <a:r>
              <a:rPr lang="nl-BE" sz="2800" b="1" dirty="0" err="1" smtClean="0">
                <a:solidFill>
                  <a:srgbClr val="990033"/>
                </a:solidFill>
                <a:latin typeface="Arial" charset="0"/>
              </a:rPr>
              <a:t>Progressive</a:t>
            </a:r>
            <a:r>
              <a:rPr lang="nl-BE" sz="2800" b="1" dirty="0" smtClean="0">
                <a:solidFill>
                  <a:srgbClr val="990033"/>
                </a:solidFill>
                <a:latin typeface="Arial" charset="0"/>
              </a:rPr>
              <a:t> </a:t>
            </a:r>
            <a:r>
              <a:rPr lang="nl-BE" sz="2800" b="1" dirty="0" err="1" smtClean="0">
                <a:solidFill>
                  <a:srgbClr val="990033"/>
                </a:solidFill>
                <a:latin typeface="Arial" charset="0"/>
              </a:rPr>
              <a:t>international</a:t>
            </a:r>
            <a:r>
              <a:rPr lang="nl-BE" sz="2800" b="1" dirty="0" smtClean="0">
                <a:solidFill>
                  <a:srgbClr val="990033"/>
                </a:solidFill>
                <a:latin typeface="Arial" charset="0"/>
              </a:rPr>
              <a:t> </a:t>
            </a:r>
            <a:r>
              <a:rPr lang="nl-BE" sz="2800" b="1" dirty="0" err="1" smtClean="0">
                <a:solidFill>
                  <a:srgbClr val="990033"/>
                </a:solidFill>
                <a:latin typeface="Arial" charset="0"/>
              </a:rPr>
              <a:t>alignment</a:t>
            </a:r>
            <a:r>
              <a:rPr lang="nl-BE" sz="2800" b="1" dirty="0" smtClean="0">
                <a:solidFill>
                  <a:srgbClr val="990033"/>
                </a:solidFill>
                <a:latin typeface="Arial" charset="0"/>
              </a:rPr>
              <a:t> of Technical </a:t>
            </a:r>
            <a:r>
              <a:rPr lang="nl-BE" sz="2800" b="1" dirty="0" err="1" smtClean="0">
                <a:solidFill>
                  <a:srgbClr val="990033"/>
                </a:solidFill>
                <a:latin typeface="Arial" charset="0"/>
              </a:rPr>
              <a:t>standards</a:t>
            </a:r>
            <a:endParaRPr lang="nl-BE" sz="2800" b="1" dirty="0">
              <a:solidFill>
                <a:srgbClr val="990033"/>
              </a:solidFill>
              <a:latin typeface="Arial" charset="0"/>
            </a:endParaRPr>
          </a:p>
          <a:p>
            <a:endParaRPr lang="nl-BE" sz="2800" b="1" dirty="0" smtClean="0">
              <a:solidFill>
                <a:srgbClr val="990033"/>
              </a:solidFill>
              <a:latin typeface="Arial" charset="0"/>
            </a:endParaRPr>
          </a:p>
          <a:p>
            <a:r>
              <a:rPr lang="nl-BE" sz="2800" b="1" dirty="0" err="1" smtClean="0">
                <a:solidFill>
                  <a:srgbClr val="006666"/>
                </a:solidFill>
                <a:latin typeface="Arial" charset="0"/>
              </a:rPr>
              <a:t>Certification</a:t>
            </a:r>
            <a:r>
              <a:rPr lang="nl-BE" sz="2800" b="1" dirty="0" smtClean="0">
                <a:solidFill>
                  <a:srgbClr val="006666"/>
                </a:solidFill>
                <a:latin typeface="Arial" charset="0"/>
              </a:rPr>
              <a:t>:</a:t>
            </a:r>
          </a:p>
          <a:p>
            <a:r>
              <a:rPr lang="nl-BE" sz="2800" b="1" dirty="0" smtClean="0">
                <a:solidFill>
                  <a:srgbClr val="C00000"/>
                </a:solidFill>
                <a:latin typeface="Arial" charset="0"/>
              </a:rPr>
              <a:t>More </a:t>
            </a:r>
            <a:r>
              <a:rPr lang="nl-BE" sz="2800" b="1" dirty="0" err="1" smtClean="0">
                <a:solidFill>
                  <a:srgbClr val="C00000"/>
                </a:solidFill>
                <a:latin typeface="Arial" charset="0"/>
              </a:rPr>
              <a:t>emphasis</a:t>
            </a:r>
            <a:r>
              <a:rPr lang="nl-BE" sz="2800" b="1" dirty="0" smtClean="0">
                <a:solidFill>
                  <a:srgbClr val="C00000"/>
                </a:solidFill>
                <a:latin typeface="Arial" charset="0"/>
              </a:rPr>
              <a:t> on </a:t>
            </a:r>
            <a:r>
              <a:rPr lang="nl-BE" sz="2800" b="1" dirty="0" err="1" smtClean="0">
                <a:solidFill>
                  <a:srgbClr val="C00000"/>
                </a:solidFill>
                <a:latin typeface="Arial" charset="0"/>
              </a:rPr>
              <a:t>meaningful</a:t>
            </a:r>
            <a:r>
              <a:rPr lang="nl-BE" sz="2800" b="1" dirty="0" smtClean="0">
                <a:solidFill>
                  <a:srgbClr val="C00000"/>
                </a:solidFill>
                <a:latin typeface="Arial" charset="0"/>
              </a:rPr>
              <a:t> </a:t>
            </a:r>
            <a:r>
              <a:rPr lang="nl-BE" sz="2800" b="1" dirty="0" err="1" smtClean="0">
                <a:solidFill>
                  <a:srgbClr val="C00000"/>
                </a:solidFill>
                <a:latin typeface="Arial" charset="0"/>
              </a:rPr>
              <a:t>use</a:t>
            </a:r>
            <a:r>
              <a:rPr lang="nl-BE" sz="2800" b="1" dirty="0" smtClean="0">
                <a:solidFill>
                  <a:srgbClr val="C00000"/>
                </a:solidFill>
                <a:latin typeface="Arial" charset="0"/>
              </a:rPr>
              <a:t>?</a:t>
            </a:r>
            <a:r>
              <a:rPr lang="nl-BE" sz="2800" b="1" dirty="0">
                <a:solidFill>
                  <a:srgbClr val="006666"/>
                </a:solidFill>
                <a:latin typeface="Arial" charset="0"/>
              </a:rPr>
              <a:t/>
            </a:r>
            <a:br>
              <a:rPr lang="nl-BE" sz="2800" b="1" dirty="0">
                <a:solidFill>
                  <a:srgbClr val="006666"/>
                </a:solidFill>
                <a:latin typeface="Arial" charset="0"/>
              </a:rPr>
            </a:br>
            <a:endParaRPr lang="nl-NL" sz="2800" b="1" dirty="0">
              <a:solidFill>
                <a:srgbClr val="990033"/>
              </a:solidFill>
              <a:latin typeface="Arial" charset="0"/>
            </a:endParaRPr>
          </a:p>
        </p:txBody>
      </p:sp>
      <p:sp>
        <p:nvSpPr>
          <p:cNvPr id="197634" name="Rectangle 2"/>
          <p:cNvSpPr>
            <a:spLocks noGrp="1" noChangeArrowheads="1"/>
          </p:cNvSpPr>
          <p:nvPr>
            <p:ph type="title"/>
          </p:nvPr>
        </p:nvSpPr>
        <p:spPr>
          <a:xfrm>
            <a:off x="762000" y="334963"/>
            <a:ext cx="8382000" cy="641350"/>
          </a:xfrm>
        </p:spPr>
        <p:txBody>
          <a:bodyPr/>
          <a:lstStyle/>
          <a:p>
            <a:r>
              <a:rPr lang="nl-BE" sz="3600" i="0">
                <a:effectLst/>
                <a:latin typeface="Arial" charset="0"/>
              </a:rPr>
              <a:t>&gt; Some roads for tomorrow</a:t>
            </a:r>
            <a:endParaRPr lang="en-GB" sz="3600" i="0">
              <a:solidFill>
                <a:schemeClr val="accent1"/>
              </a:solidFill>
              <a:effectLst/>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762000" y="-6403"/>
            <a:ext cx="8382000" cy="1324081"/>
          </a:xfrm>
        </p:spPr>
        <p:txBody>
          <a:bodyPr/>
          <a:lstStyle/>
          <a:p>
            <a:pPr algn="ctr" eaLnBrk="1" hangingPunct="1"/>
            <a:r>
              <a:rPr lang="en-US" b="1" i="1" dirty="0" smtClean="0"/>
              <a:t>Sharing data via the</a:t>
            </a:r>
            <a:r>
              <a:rPr lang="en-US" b="1" i="1" dirty="0" smtClean="0"/>
              <a:t/>
            </a:r>
            <a:br>
              <a:rPr lang="en-US" b="1" i="1" dirty="0" smtClean="0"/>
            </a:br>
            <a:r>
              <a:rPr lang="en-US" b="1" i="1" dirty="0" smtClean="0"/>
              <a:t>hubs &amp; </a:t>
            </a:r>
            <a:r>
              <a:rPr lang="en-US" b="1" i="1" dirty="0" err="1" smtClean="0"/>
              <a:t>metahub</a:t>
            </a:r>
            <a:r>
              <a:rPr lang="en-US" b="1" i="1" dirty="0" smtClean="0"/>
              <a:t> system</a:t>
            </a:r>
            <a:endParaRPr lang="en-US" dirty="0" smtClean="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876064780"/>
              </p:ext>
            </p:extLst>
          </p:nvPr>
        </p:nvGraphicFramePr>
        <p:xfrm>
          <a:off x="755650" y="1557338"/>
          <a:ext cx="7993063" cy="374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Espace réservé du numéro de diapositive 3"/>
          <p:cNvSpPr>
            <a:spLocks noGrp="1"/>
          </p:cNvSpPr>
          <p:nvPr>
            <p:ph type="sldNum" sz="quarter" idx="4294967295"/>
          </p:nvPr>
        </p:nvSpPr>
        <p:spPr>
          <a:xfrm>
            <a:off x="107950" y="908050"/>
            <a:ext cx="612775" cy="433388"/>
          </a:xfrm>
          <a:prstGeom prst="rect">
            <a:avLst/>
          </a:prstGeom>
          <a:noFill/>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fld id="{3A013C72-8F12-49BD-930A-801956FDD194}" type="slidenum">
              <a:rPr lang="nl-NL" smtClean="0">
                <a:solidFill>
                  <a:srgbClr val="9F9683"/>
                </a:solidFill>
              </a:rPr>
              <a:pPr eaLnBrk="1" hangingPunct="1"/>
              <a:t>4</a:t>
            </a:fld>
            <a:endParaRPr lang="nl-NL" smtClean="0">
              <a:solidFill>
                <a:srgbClr val="9F9683"/>
              </a:solidFill>
            </a:endParaRPr>
          </a:p>
        </p:txBody>
      </p:sp>
    </p:spTree>
    <p:extLst>
      <p:ext uri="{BB962C8B-B14F-4D97-AF65-F5344CB8AC3E}">
        <p14:creationId xmlns:p14="http://schemas.microsoft.com/office/powerpoint/2010/main" val="27029279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395536" y="2060848"/>
            <a:ext cx="8382000" cy="1296988"/>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274320" bIns="91440" anchor="ctr">
            <a:spAutoFit/>
          </a:bodyPr>
          <a:lstStyle/>
          <a:p>
            <a:r>
              <a:rPr lang="fr-BE" sz="2800" b="1" dirty="0" err="1" smtClean="0">
                <a:solidFill>
                  <a:srgbClr val="990033"/>
                </a:solidFill>
                <a:latin typeface="Arial" charset="0"/>
              </a:rPr>
              <a:t>Luc.nicolas</a:t>
            </a:r>
            <a:r>
              <a:rPr lang="en-US" sz="2800" b="1" dirty="0" smtClean="0">
                <a:solidFill>
                  <a:srgbClr val="990033"/>
                </a:solidFill>
                <a:latin typeface="Arial" charset="0"/>
              </a:rPr>
              <a:t>@health.fgov.be</a:t>
            </a:r>
            <a:r>
              <a:rPr lang="nl-BE" sz="2800" b="1" dirty="0" smtClean="0">
                <a:solidFill>
                  <a:srgbClr val="990033"/>
                </a:solidFill>
                <a:latin typeface="Arial" charset="0"/>
              </a:rPr>
              <a:t> </a:t>
            </a:r>
            <a:r>
              <a:rPr lang="nl-BE" sz="2800" b="1" dirty="0">
                <a:solidFill>
                  <a:srgbClr val="990033"/>
                </a:solidFill>
                <a:latin typeface="Arial" charset="0"/>
              </a:rPr>
              <a:t/>
            </a:r>
            <a:br>
              <a:rPr lang="nl-BE" sz="2800" b="1" dirty="0">
                <a:solidFill>
                  <a:srgbClr val="990033"/>
                </a:solidFill>
                <a:latin typeface="Arial" charset="0"/>
              </a:rPr>
            </a:br>
            <a:r>
              <a:rPr lang="nl-BE" sz="2000" b="1" dirty="0">
                <a:solidFill>
                  <a:srgbClr val="000066"/>
                </a:solidFill>
                <a:latin typeface="Arial" charset="0"/>
              </a:rPr>
              <a:t/>
            </a:r>
            <a:br>
              <a:rPr lang="nl-BE" sz="2000" b="1" dirty="0">
                <a:solidFill>
                  <a:srgbClr val="000066"/>
                </a:solidFill>
                <a:latin typeface="Arial" charset="0"/>
              </a:rPr>
            </a:br>
            <a:r>
              <a:rPr lang="nl-BE" sz="2800" b="1" dirty="0">
                <a:solidFill>
                  <a:srgbClr val="006666"/>
                </a:solidFill>
                <a:latin typeface="Arial" charset="0"/>
              </a:rPr>
              <a:t>www.health.fgov.be/telematics/label</a:t>
            </a:r>
            <a:endParaRPr lang="nl-NL" sz="2800" b="1" dirty="0">
              <a:solidFill>
                <a:srgbClr val="006666"/>
              </a:solidFill>
              <a:latin typeface="Arial" charset="0"/>
            </a:endParaRPr>
          </a:p>
        </p:txBody>
      </p:sp>
      <p:sp>
        <p:nvSpPr>
          <p:cNvPr id="166916" name="Rectangle 4"/>
          <p:cNvSpPr>
            <a:spLocks noGrp="1" noChangeArrowheads="1"/>
          </p:cNvSpPr>
          <p:nvPr>
            <p:ph type="title"/>
          </p:nvPr>
        </p:nvSpPr>
        <p:spPr>
          <a:xfrm>
            <a:off x="762000" y="304800"/>
            <a:ext cx="8382000" cy="641350"/>
          </a:xfrm>
          <a:ln/>
        </p:spPr>
        <p:txBody>
          <a:bodyPr/>
          <a:lstStyle/>
          <a:p>
            <a:r>
              <a:rPr lang="nl-BE" sz="3600" i="0">
                <a:effectLst/>
                <a:latin typeface="Arial" charset="0"/>
              </a:rPr>
              <a:t>Thanks</a:t>
            </a:r>
            <a:endParaRPr lang="en-GB" sz="3600" b="1" i="0">
              <a:solidFill>
                <a:schemeClr val="bg2"/>
              </a:solidFill>
              <a:effectLst/>
            </a:endParaRPr>
          </a:p>
        </p:txBody>
      </p:sp>
      <p:pic>
        <p:nvPicPr>
          <p:cNvPr id="166919" name="Picture 7" descr="C:\WINNT\Profiles\bangels\Desktop\beht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343400"/>
            <a:ext cx="1568450" cy="1782763"/>
          </a:xfrm>
          <a:prstGeom prst="rect">
            <a:avLst/>
          </a:prstGeom>
          <a:solidFill>
            <a:srgbClr val="C0C0C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3"/>
          <p:cNvSpPr txBox="1">
            <a:spLocks noGrp="1"/>
          </p:cNvSpPr>
          <p:nvPr/>
        </p:nvSpPr>
        <p:spPr bwMode="auto">
          <a:xfrm>
            <a:off x="107950" y="908050"/>
            <a:ext cx="6127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eaLnBrk="1" hangingPunct="1"/>
            <a:fld id="{5E6ECB6F-1762-41E0-9A5C-424954F5EE5B}" type="slidenum">
              <a:rPr lang="nl-NL" sz="1600">
                <a:solidFill>
                  <a:srgbClr val="9F9683"/>
                </a:solidFill>
              </a:rPr>
              <a:pPr algn="r" eaLnBrk="1" hangingPunct="1"/>
              <a:t>5</a:t>
            </a:fld>
            <a:endParaRPr lang="nl-NL" sz="1600">
              <a:solidFill>
                <a:srgbClr val="9F9683"/>
              </a:solidFill>
            </a:endParaRPr>
          </a:p>
        </p:txBody>
      </p:sp>
      <p:sp>
        <p:nvSpPr>
          <p:cNvPr id="23555" name="Rectangle 6"/>
          <p:cNvSpPr>
            <a:spLocks noChangeArrowheads="1"/>
          </p:cNvSpPr>
          <p:nvPr/>
        </p:nvSpPr>
        <p:spPr bwMode="auto">
          <a:xfrm>
            <a:off x="4151313" y="6491288"/>
            <a:ext cx="9731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buSzPct val="100000"/>
            </a:pPr>
            <a:r>
              <a:rPr lang="nl-NL" sz="1200">
                <a:solidFill>
                  <a:srgbClr val="000000"/>
                </a:solidFill>
                <a:latin typeface="Verdana" pitchFamily="34" charset="0"/>
                <a:sym typeface="Arial" charset="0"/>
              </a:rPr>
              <a:t> </a:t>
            </a:r>
            <a:fld id="{7F4C887C-E2AC-4425-928C-4B585501278E}" type="slidenum">
              <a:rPr lang="nl-NL" sz="1200">
                <a:solidFill>
                  <a:srgbClr val="A50021"/>
                </a:solidFill>
                <a:sym typeface="Arial" charset="0"/>
              </a:rPr>
              <a:pPr algn="ctr" eaLnBrk="0" hangingPunct="0">
                <a:buSzPct val="100000"/>
              </a:pPr>
              <a:t>5</a:t>
            </a:fld>
            <a:endParaRPr lang="nl-NL" sz="1200">
              <a:solidFill>
                <a:srgbClr val="A50021"/>
              </a:solidFill>
              <a:sym typeface="Arial" charset="0"/>
            </a:endParaRPr>
          </a:p>
        </p:txBody>
      </p:sp>
      <p:sp>
        <p:nvSpPr>
          <p:cNvPr id="23556" name="Rectangle 7"/>
          <p:cNvSpPr>
            <a:spLocks noChangeArrowheads="1"/>
          </p:cNvSpPr>
          <p:nvPr/>
        </p:nvSpPr>
        <p:spPr bwMode="auto">
          <a:xfrm>
            <a:off x="0" y="6524625"/>
            <a:ext cx="11064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eaLnBrk="0" hangingPunct="0">
              <a:buSzPct val="100000"/>
            </a:pPr>
            <a:r>
              <a:rPr lang="nl-NL" sz="1200">
                <a:solidFill>
                  <a:srgbClr val="A50021"/>
                </a:solidFill>
                <a:sym typeface="Arial" charset="0"/>
              </a:rPr>
              <a:t>25/6/2010</a:t>
            </a:r>
          </a:p>
        </p:txBody>
      </p:sp>
      <p:grpSp>
        <p:nvGrpSpPr>
          <p:cNvPr id="23557" name="Group 10"/>
          <p:cNvGrpSpPr>
            <a:grpSpLocks/>
          </p:cNvGrpSpPr>
          <p:nvPr/>
        </p:nvGrpSpPr>
        <p:grpSpPr bwMode="auto">
          <a:xfrm>
            <a:off x="7505700" y="6438900"/>
            <a:ext cx="1250950" cy="368300"/>
            <a:chOff x="1674" y="4160"/>
            <a:chExt cx="788" cy="232"/>
          </a:xfrm>
        </p:grpSpPr>
        <p:sp>
          <p:nvSpPr>
            <p:cNvPr id="23559" name="Oval 11"/>
            <p:cNvSpPr>
              <a:spLocks noChangeArrowheads="1"/>
            </p:cNvSpPr>
            <p:nvPr/>
          </p:nvSpPr>
          <p:spPr bwMode="auto">
            <a:xfrm>
              <a:off x="1918" y="4228"/>
              <a:ext cx="92" cy="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GB"/>
            </a:p>
          </p:txBody>
        </p:sp>
        <p:sp>
          <p:nvSpPr>
            <p:cNvPr id="23560" name="Oval 12"/>
            <p:cNvSpPr>
              <a:spLocks noChangeArrowheads="1"/>
            </p:cNvSpPr>
            <p:nvPr/>
          </p:nvSpPr>
          <p:spPr bwMode="auto">
            <a:xfrm>
              <a:off x="1918" y="4228"/>
              <a:ext cx="92" cy="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GB"/>
            </a:p>
          </p:txBody>
        </p:sp>
        <p:sp>
          <p:nvSpPr>
            <p:cNvPr id="23561" name="Oval 13"/>
            <p:cNvSpPr>
              <a:spLocks noChangeArrowheads="1"/>
            </p:cNvSpPr>
            <p:nvPr/>
          </p:nvSpPr>
          <p:spPr bwMode="auto">
            <a:xfrm>
              <a:off x="2154" y="4201"/>
              <a:ext cx="300" cy="13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lang="en-GB"/>
            </a:p>
          </p:txBody>
        </p:sp>
        <p:pic>
          <p:nvPicPr>
            <p:cNvPr id="23562" name="Picture 1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4" y="4160"/>
              <a:ext cx="78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8" name="Picture 11" descr="Hubs 2010v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725" y="188640"/>
            <a:ext cx="8271744" cy="599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715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8208962"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237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301374"/>
            <a:ext cx="8382000" cy="708528"/>
          </a:xfrm>
        </p:spPr>
        <p:txBody>
          <a:bodyPr/>
          <a:lstStyle/>
          <a:p>
            <a:r>
              <a:rPr lang="fr-BE" dirty="0" smtClean="0"/>
              <a:t>27 </a:t>
            </a:r>
            <a:r>
              <a:rPr lang="fr-BE" dirty="0" err="1" smtClean="0"/>
              <a:t>Standardized</a:t>
            </a:r>
            <a:r>
              <a:rPr lang="fr-BE" dirty="0" smtClean="0"/>
              <a:t> web services</a:t>
            </a:r>
            <a:endParaRPr lang="en-US" dirty="0"/>
          </a:p>
        </p:txBody>
      </p:sp>
      <p:sp>
        <p:nvSpPr>
          <p:cNvPr id="3" name="Espace réservé du contenu 2"/>
          <p:cNvSpPr>
            <a:spLocks noGrp="1"/>
          </p:cNvSpPr>
          <p:nvPr>
            <p:ph idx="1"/>
          </p:nvPr>
        </p:nvSpPr>
        <p:spPr/>
        <p:txBody>
          <a:bodyPr/>
          <a:lstStyle/>
          <a:p>
            <a:endParaRPr lang="en-US" dirty="0"/>
          </a:p>
        </p:txBody>
      </p:sp>
      <p:pic>
        <p:nvPicPr>
          <p:cNvPr id="214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668" y="1053960"/>
            <a:ext cx="7317771" cy="54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bg1"/>
                </a:solidFill>
                <a:prstDash val="solid"/>
                <a:miter lim="800000"/>
                <a:headEnd/>
                <a:tailEnd/>
              </a14:hiddenLine>
            </a:ext>
          </a:extLst>
        </p:spPr>
      </p:pic>
    </p:spTree>
    <p:extLst>
      <p:ext uri="{BB962C8B-B14F-4D97-AF65-F5344CB8AC3E}">
        <p14:creationId xmlns:p14="http://schemas.microsoft.com/office/powerpoint/2010/main" val="159194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107950" y="908050"/>
            <a:ext cx="6127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r" eaLnBrk="1" hangingPunct="1"/>
            <a:fld id="{DAB89C6B-AD28-44FB-8CEF-FC63FBE389A8}" type="slidenum">
              <a:rPr lang="nl-NL" sz="1600">
                <a:solidFill>
                  <a:srgbClr val="9F9683"/>
                </a:solidFill>
              </a:rPr>
              <a:pPr algn="r" eaLnBrk="1" hangingPunct="1"/>
              <a:t>8</a:t>
            </a:fld>
            <a:endParaRPr lang="nl-NL" sz="1600">
              <a:solidFill>
                <a:srgbClr val="9F9683"/>
              </a:solidFill>
            </a:endParaRPr>
          </a:p>
        </p:txBody>
      </p:sp>
      <p:pic>
        <p:nvPicPr>
          <p:cNvPr id="8195"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Oval 83"/>
          <p:cNvSpPr>
            <a:spLocks noChangeArrowheads="1"/>
          </p:cNvSpPr>
          <p:nvPr/>
        </p:nvSpPr>
        <p:spPr bwMode="auto">
          <a:xfrm>
            <a:off x="192088" y="3848100"/>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sz="2400" i="1"/>
          </a:p>
        </p:txBody>
      </p:sp>
      <p:sp>
        <p:nvSpPr>
          <p:cNvPr id="8197" name="Oval 84"/>
          <p:cNvSpPr>
            <a:spLocks noChangeArrowheads="1"/>
          </p:cNvSpPr>
          <p:nvPr/>
        </p:nvSpPr>
        <p:spPr bwMode="auto">
          <a:xfrm>
            <a:off x="8027988" y="3841750"/>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69717" name="Rectangle 85"/>
          <p:cNvSpPr>
            <a:spLocks noChangeArrowheads="1"/>
          </p:cNvSpPr>
          <p:nvPr/>
        </p:nvSpPr>
        <p:spPr bwMode="auto">
          <a:xfrm>
            <a:off x="684213" y="3851275"/>
            <a:ext cx="7848600" cy="1414463"/>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i="1">
              <a:solidFill>
                <a:schemeClr val="bg1"/>
              </a:solidFill>
              <a:effectLst>
                <a:outerShdw blurRad="38100" dist="38100" dir="2700000" algn="tl">
                  <a:srgbClr val="000000"/>
                </a:outerShdw>
              </a:effectLst>
            </a:endParaRPr>
          </a:p>
          <a:p>
            <a:pPr algn="ctr">
              <a:defRPr/>
            </a:pPr>
            <a:endParaRPr lang="en-GB" sz="2400" i="1">
              <a:solidFill>
                <a:schemeClr val="bg1"/>
              </a:solidFill>
              <a:effectLst>
                <a:outerShdw blurRad="38100" dist="38100" dir="2700000" algn="tl">
                  <a:srgbClr val="000000"/>
                </a:outerShdw>
              </a:effectLst>
            </a:endParaRPr>
          </a:p>
        </p:txBody>
      </p:sp>
      <p:sp>
        <p:nvSpPr>
          <p:cNvPr id="8199"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8200"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69720"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eaLnBrk="0" hangingPunct="0">
              <a:buSzPct val="100000"/>
              <a:defRPr/>
            </a:pPr>
            <a:r>
              <a:rPr lang="nl-NL" sz="2400" i="1">
                <a:solidFill>
                  <a:srgbClr val="FFFFFF"/>
                </a:solidFill>
                <a:effectLst>
                  <a:outerShdw blurRad="38100" dist="38100" dir="2700000" algn="tl">
                    <a:srgbClr val="000000"/>
                  </a:outerShdw>
                </a:effectLst>
                <a:sym typeface="Arial" charset="0"/>
              </a:rPr>
              <a:t>Basic services</a:t>
            </a:r>
          </a:p>
          <a:p>
            <a:pPr algn="ctr" eaLnBrk="0" hangingPunct="0">
              <a:buSzPct val="100000"/>
              <a:defRPr/>
            </a:pPr>
            <a:r>
              <a:rPr lang="nl-NL" sz="2400" i="1">
                <a:solidFill>
                  <a:srgbClr val="FFFFFF"/>
                </a:solidFill>
                <a:effectLst>
                  <a:outerShdw blurRad="38100" dist="38100" dir="2700000" algn="tl">
                    <a:srgbClr val="000000"/>
                  </a:outerShdw>
                </a:effectLst>
                <a:sym typeface="Arial" charset="0"/>
              </a:rPr>
              <a:t>eHealth platform</a:t>
            </a:r>
          </a:p>
        </p:txBody>
      </p:sp>
      <p:sp>
        <p:nvSpPr>
          <p:cNvPr id="8202" name="Text Box 89"/>
          <p:cNvSpPr txBox="1">
            <a:spLocks noChangeArrowheads="1"/>
          </p:cNvSpPr>
          <p:nvPr/>
        </p:nvSpPr>
        <p:spPr bwMode="auto">
          <a:xfrm>
            <a:off x="29051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buSzPct val="100000"/>
            </a:pPr>
            <a:r>
              <a:rPr lang="nl-NL" sz="2400" i="1">
                <a:solidFill>
                  <a:srgbClr val="000000"/>
                </a:solidFill>
                <a:sym typeface="Arial" charset="0"/>
              </a:rPr>
              <a:t>Network</a:t>
            </a:r>
          </a:p>
        </p:txBody>
      </p:sp>
      <p:sp>
        <p:nvSpPr>
          <p:cNvPr id="8203" name="Rectangle 2"/>
          <p:cNvSpPr>
            <a:spLocks noGrp="1" noChangeArrowheads="1"/>
          </p:cNvSpPr>
          <p:nvPr>
            <p:ph type="title" sz="quarter" idx="4294967295"/>
          </p:nvPr>
        </p:nvSpPr>
        <p:spPr>
          <a:xfrm>
            <a:off x="762000" y="424484"/>
            <a:ext cx="8382000" cy="462307"/>
          </a:xfrm>
        </p:spPr>
        <p:txBody>
          <a:bodyPr/>
          <a:lstStyle/>
          <a:p>
            <a:pPr algn="ctr" eaLnBrk="1" hangingPunct="1"/>
            <a:r>
              <a:rPr lang="fr-BE" sz="2400" dirty="0" smtClean="0"/>
              <a:t>Basic services and </a:t>
            </a:r>
            <a:r>
              <a:rPr lang="fr-BE" sz="2400" dirty="0" err="1" smtClean="0"/>
              <a:t>authentic</a:t>
            </a:r>
            <a:r>
              <a:rPr lang="fr-BE" sz="2400" dirty="0" smtClean="0"/>
              <a:t> sources</a:t>
            </a:r>
            <a:endParaRPr lang="nl-NL" sz="4000" dirty="0" smtClean="0"/>
          </a:p>
        </p:txBody>
      </p:sp>
      <p:pic>
        <p:nvPicPr>
          <p:cNvPr id="8204" name="Picture 3"/>
          <p:cNvPicPr>
            <a:picLocks noGrp="1" noChangeAspect="1" noChangeArrowheads="1"/>
          </p:cNvPicPr>
          <p:nvPr>
            <p:ph sz="quarter" idx="4294967295"/>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a:xfrm>
            <a:off x="7970838" y="5568950"/>
            <a:ext cx="449262" cy="349250"/>
          </a:xfrm>
        </p:spPr>
      </p:pic>
      <p:sp>
        <p:nvSpPr>
          <p:cNvPr id="69637" name="Oval 5"/>
          <p:cNvSpPr>
            <a:spLocks noChangeArrowheads="1"/>
          </p:cNvSpPr>
          <p:nvPr/>
        </p:nvSpPr>
        <p:spPr bwMode="auto">
          <a:xfrm>
            <a:off x="3708400" y="1146175"/>
            <a:ext cx="2286000" cy="762000"/>
          </a:xfrm>
          <a:prstGeom prst="ellipse">
            <a:avLst/>
          </a:prstGeom>
          <a:noFill/>
          <a:ln w="9525">
            <a:noFill/>
            <a:round/>
            <a:headEnd/>
            <a:tailEnd/>
          </a:ln>
          <a:effectLst/>
        </p:spPr>
        <p:txBody>
          <a:bodyPr wrap="none" anchor="ctr"/>
          <a:lstStyle/>
          <a:p>
            <a:pPr algn="ctr" eaLnBrk="0" hangingPunct="0">
              <a:buSzPct val="100000"/>
              <a:defRPr/>
            </a:pPr>
            <a:r>
              <a:rPr lang="nl-NL" sz="2000" i="1">
                <a:solidFill>
                  <a:srgbClr val="000000"/>
                </a:solidFill>
                <a:effectLst>
                  <a:outerShdw blurRad="38100" dist="38100" dir="2700000" algn="tl">
                    <a:srgbClr val="FFFFFF"/>
                  </a:outerShdw>
                </a:effectLst>
                <a:sym typeface="Arial" charset="0"/>
              </a:rPr>
              <a:t>Patients, healthcare providers</a:t>
            </a:r>
          </a:p>
          <a:p>
            <a:pPr algn="ctr" eaLnBrk="0" hangingPunct="0">
              <a:buSzPct val="100000"/>
              <a:defRPr/>
            </a:pPr>
            <a:r>
              <a:rPr lang="nl-NL" sz="2000" i="1">
                <a:solidFill>
                  <a:srgbClr val="000000"/>
                </a:solidFill>
                <a:effectLst>
                  <a:outerShdw blurRad="38100" dist="38100" dir="2700000" algn="tl">
                    <a:srgbClr val="FFFFFF"/>
                  </a:outerShdw>
                </a:effectLst>
                <a:sym typeface="Arial" charset="0"/>
              </a:rPr>
              <a:t>and institutions</a:t>
            </a:r>
          </a:p>
        </p:txBody>
      </p:sp>
      <p:sp>
        <p:nvSpPr>
          <p:cNvPr id="69645"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nl-NL" sz="2000" i="1">
                <a:solidFill>
                  <a:srgbClr val="FFCC99"/>
                </a:solidFill>
                <a:effectLst>
                  <a:outerShdw blurRad="38100" dist="38100" dir="2700000" algn="tl">
                    <a:srgbClr val="000000"/>
                  </a:outerShdw>
                </a:effectLst>
                <a:sym typeface="Arial" charset="0"/>
              </a:rPr>
              <a:t>ADS</a:t>
            </a:r>
          </a:p>
        </p:txBody>
      </p:sp>
      <p:sp>
        <p:nvSpPr>
          <p:cNvPr id="69646"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nl-NL" sz="2000" i="1">
                <a:solidFill>
                  <a:srgbClr val="FFCC99"/>
                </a:solidFill>
                <a:effectLst>
                  <a:outerShdw blurRad="38100" dist="38100" dir="2700000" algn="tl">
                    <a:srgbClr val="000000"/>
                  </a:outerShdw>
                </a:effectLst>
                <a:sym typeface="Arial" charset="0"/>
              </a:rPr>
              <a:t>ADS</a:t>
            </a:r>
          </a:p>
        </p:txBody>
      </p:sp>
      <p:sp>
        <p:nvSpPr>
          <p:cNvPr id="6964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nl-NL" sz="2000" i="1">
                <a:solidFill>
                  <a:srgbClr val="FFCC99"/>
                </a:solidFill>
                <a:effectLst>
                  <a:outerShdw blurRad="38100" dist="38100" dir="2700000" algn="tl">
                    <a:srgbClr val="000000"/>
                  </a:outerShdw>
                </a:effectLst>
                <a:sym typeface="Arial" charset="0"/>
              </a:rPr>
              <a:t>ADS</a:t>
            </a:r>
          </a:p>
        </p:txBody>
      </p:sp>
      <p:pic>
        <p:nvPicPr>
          <p:cNvPr id="820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Rectangle 21"/>
          <p:cNvSpPr>
            <a:spLocks noChangeArrowheads="1"/>
          </p:cNvSpPr>
          <p:nvPr/>
        </p:nvSpPr>
        <p:spPr bwMode="auto">
          <a:xfrm>
            <a:off x="-36513" y="6107113"/>
            <a:ext cx="175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buSzPct val="100000"/>
            </a:pPr>
            <a:r>
              <a:rPr lang="nl-NL" sz="2000" i="1">
                <a:solidFill>
                  <a:srgbClr val="990000"/>
                </a:solidFill>
                <a:sym typeface="Arial" charset="0"/>
              </a:rPr>
              <a:t>Suppliers</a:t>
            </a:r>
          </a:p>
        </p:txBody>
      </p:sp>
      <p:sp>
        <p:nvSpPr>
          <p:cNvPr id="8211" name="Rectangle 22"/>
          <p:cNvSpPr>
            <a:spLocks noChangeArrowheads="1"/>
          </p:cNvSpPr>
          <p:nvPr/>
        </p:nvSpPr>
        <p:spPr bwMode="auto">
          <a:xfrm>
            <a:off x="-230188" y="3321050"/>
            <a:ext cx="2032001"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buSzPct val="100000"/>
            </a:pPr>
            <a:r>
              <a:rPr lang="nl-NL" sz="2000" i="1">
                <a:solidFill>
                  <a:srgbClr val="990000"/>
                </a:solidFill>
                <a:sym typeface="Arial" charset="0"/>
              </a:rPr>
              <a:t>Users</a:t>
            </a:r>
          </a:p>
        </p:txBody>
      </p:sp>
      <p:sp>
        <p:nvSpPr>
          <p:cNvPr id="69655"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nl-NL" sz="1400" i="1" dirty="0" err="1">
                <a:solidFill>
                  <a:srgbClr val="FFFFFF"/>
                </a:solidFill>
                <a:effectLst>
                  <a:outerShdw blurRad="38100" dist="38100" dir="2700000" algn="tl">
                    <a:srgbClr val="000000"/>
                  </a:outerShdw>
                </a:effectLst>
                <a:sym typeface="Arial" charset="0"/>
              </a:rPr>
              <a:t>eHealth</a:t>
            </a:r>
            <a:r>
              <a:rPr lang="nl-NL" sz="1400" i="1" dirty="0">
                <a:solidFill>
                  <a:srgbClr val="FFFFFF"/>
                </a:solidFill>
                <a:effectLst>
                  <a:outerShdw blurRad="38100" dist="38100" dir="2700000" algn="tl">
                    <a:srgbClr val="000000"/>
                  </a:outerShdw>
                </a:effectLst>
                <a:sym typeface="Arial" charset="0"/>
              </a:rPr>
              <a:t> platform</a:t>
            </a:r>
            <a:br>
              <a:rPr lang="nl-NL" sz="1400" i="1" dirty="0">
                <a:solidFill>
                  <a:srgbClr val="FFFFFF"/>
                </a:solidFill>
                <a:effectLst>
                  <a:outerShdw blurRad="38100" dist="38100" dir="2700000" algn="tl">
                    <a:srgbClr val="000000"/>
                  </a:outerShdw>
                </a:effectLst>
                <a:sym typeface="Arial" charset="0"/>
              </a:rPr>
            </a:br>
            <a:r>
              <a:rPr lang="nl-NL" sz="1400" i="1" dirty="0">
                <a:solidFill>
                  <a:srgbClr val="FFFFFF"/>
                </a:solidFill>
                <a:effectLst>
                  <a:outerShdw blurRad="38100" dist="38100" dir="2700000" algn="tl">
                    <a:srgbClr val="000000"/>
                  </a:outerShdw>
                </a:effectLst>
                <a:sym typeface="Arial" charset="0"/>
              </a:rPr>
              <a:t>Portal</a:t>
            </a:r>
          </a:p>
        </p:txBody>
      </p:sp>
      <p:grpSp>
        <p:nvGrpSpPr>
          <p:cNvPr id="8213" name="Group 24"/>
          <p:cNvGrpSpPr>
            <a:grpSpLocks/>
          </p:cNvGrpSpPr>
          <p:nvPr/>
        </p:nvGrpSpPr>
        <p:grpSpPr bwMode="auto">
          <a:xfrm>
            <a:off x="760413" y="1568450"/>
            <a:ext cx="1219200" cy="914400"/>
            <a:chOff x="432" y="1200"/>
            <a:chExt cx="912" cy="672"/>
          </a:xfrm>
        </p:grpSpPr>
        <p:sp>
          <p:nvSpPr>
            <p:cNvPr id="69657"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nl-NL" sz="1400" i="1">
                  <a:solidFill>
                    <a:srgbClr val="FFFFFF"/>
                  </a:solidFill>
                  <a:effectLst>
                    <a:outerShdw blurRad="38100" dist="38100" dir="2700000" algn="tl">
                      <a:srgbClr val="000000"/>
                    </a:outerShdw>
                  </a:effectLst>
                  <a:sym typeface="Arial" charset="0"/>
                </a:rPr>
                <a:t>Health Portal</a:t>
              </a:r>
            </a:p>
          </p:txBody>
        </p:sp>
        <p:sp>
          <p:nvSpPr>
            <p:cNvPr id="69658"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59"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60"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61"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600" i="1">
                  <a:solidFill>
                    <a:srgbClr val="FFFFFF"/>
                  </a:solidFill>
                  <a:effectLst>
                    <a:outerShdw blurRad="38100" dist="38100" dir="2700000" algn="tl">
                      <a:srgbClr val="000000"/>
                    </a:outerShdw>
                  </a:effectLst>
                  <a:sym typeface="Arial" charset="0"/>
                </a:rPr>
                <a:t>VAS</a:t>
              </a:r>
            </a:p>
          </p:txBody>
        </p:sp>
        <p:pic>
          <p:nvPicPr>
            <p:cNvPr id="8265"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63" name="AutoShape 31">
            <a:hlinkClick r:id="" action="ppaction://noaction" highlightClick="1"/>
          </p:cNvPr>
          <p:cNvSpPr>
            <a:spLocks noChangeArrowheads="1"/>
          </p:cNvSpPr>
          <p:nvPr/>
        </p:nvSpPr>
        <p:spPr bwMode="blackWhite">
          <a:xfrm>
            <a:off x="6227763" y="2028825"/>
            <a:ext cx="12827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nl-NL" sz="1400" i="1">
                <a:solidFill>
                  <a:srgbClr val="FFFFFF"/>
                </a:solidFill>
                <a:effectLst>
                  <a:outerShdw blurRad="38100" dist="38100" dir="2700000" algn="tl">
                    <a:srgbClr val="000000"/>
                  </a:outerShdw>
                </a:effectLst>
                <a:sym typeface="Arial" charset="0"/>
              </a:rPr>
              <a:t>Healthcare institution software</a:t>
            </a:r>
          </a:p>
        </p:txBody>
      </p:sp>
      <p:sp>
        <p:nvSpPr>
          <p:cNvPr id="69664" name="AutoShape 32">
            <a:hlinkClick r:id="" action="ppaction://noaction" highlightClick="1"/>
          </p:cNvPr>
          <p:cNvSpPr>
            <a:spLocks noChangeArrowheads="1"/>
          </p:cNvSpPr>
          <p:nvPr/>
        </p:nvSpPr>
        <p:spPr bwMode="blackWhite">
          <a:xfrm>
            <a:off x="66849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65" name="AutoShape 33">
            <a:hlinkClick r:id="" action="ppaction://noaction" highlightClick="1"/>
          </p:cNvPr>
          <p:cNvSpPr>
            <a:spLocks noChangeArrowheads="1"/>
          </p:cNvSpPr>
          <p:nvPr/>
        </p:nvSpPr>
        <p:spPr bwMode="blackWhite">
          <a:xfrm>
            <a:off x="67484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66" name="AutoShape 34">
            <a:hlinkClick r:id="" action="ppaction://noaction" highlightClick="1"/>
          </p:cNvPr>
          <p:cNvSpPr>
            <a:spLocks noChangeArrowheads="1"/>
          </p:cNvSpPr>
          <p:nvPr/>
        </p:nvSpPr>
        <p:spPr bwMode="blackWhite">
          <a:xfrm>
            <a:off x="68135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67" name="AutoShape 35">
            <a:hlinkClick r:id="" action="ppaction://noaction" highlightClick="1"/>
          </p:cNvPr>
          <p:cNvSpPr>
            <a:spLocks noChangeArrowheads="1"/>
          </p:cNvSpPr>
          <p:nvPr/>
        </p:nvSpPr>
        <p:spPr bwMode="blackWhite">
          <a:xfrm>
            <a:off x="68770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600" i="1">
                <a:solidFill>
                  <a:srgbClr val="FFFFFF"/>
                </a:solidFill>
                <a:effectLst>
                  <a:outerShdw blurRad="38100" dist="38100" dir="2700000" algn="tl">
                    <a:srgbClr val="000000"/>
                  </a:outerShdw>
                </a:effectLst>
                <a:sym typeface="Arial" charset="0"/>
              </a:rPr>
              <a:t>VAS</a:t>
            </a:r>
          </a:p>
        </p:txBody>
      </p:sp>
      <p:sp>
        <p:nvSpPr>
          <p:cNvPr id="69668"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nl-NL" sz="1400" i="1">
                <a:solidFill>
                  <a:srgbClr val="FFFFFF"/>
                </a:solidFill>
                <a:effectLst>
                  <a:outerShdw blurRad="38100" dist="38100" dir="2700000" algn="tl">
                    <a:srgbClr val="000000"/>
                  </a:outerShdw>
                </a:effectLst>
                <a:sym typeface="Arial" charset="0"/>
              </a:rPr>
              <a:t>MyCareNet</a:t>
            </a:r>
          </a:p>
        </p:txBody>
      </p:sp>
      <p:sp>
        <p:nvSpPr>
          <p:cNvPr id="69669"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70"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71"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72"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600" i="1">
                <a:solidFill>
                  <a:srgbClr val="FFFFFF"/>
                </a:solidFill>
                <a:effectLst>
                  <a:outerShdw blurRad="38100" dist="38100" dir="2700000" algn="tl">
                    <a:srgbClr val="000000"/>
                  </a:outerShdw>
                </a:effectLst>
                <a:sym typeface="Arial" charset="0"/>
              </a:rPr>
              <a:t>VAS</a:t>
            </a:r>
          </a:p>
        </p:txBody>
      </p:sp>
      <p:sp>
        <p:nvSpPr>
          <p:cNvPr id="69673" name="AutoShape 41">
            <a:hlinkClick r:id="" action="ppaction://noaction" highlightClick="1"/>
          </p:cNvPr>
          <p:cNvSpPr>
            <a:spLocks noChangeArrowheads="1"/>
          </p:cNvSpPr>
          <p:nvPr/>
        </p:nvSpPr>
        <p:spPr bwMode="blackWhite">
          <a:xfrm>
            <a:off x="7596188" y="1428750"/>
            <a:ext cx="1395412"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nl-NL" sz="1400" i="1">
                <a:solidFill>
                  <a:srgbClr val="FFFFFF"/>
                </a:solidFill>
                <a:effectLst>
                  <a:outerShdw blurRad="38100" dist="38100" dir="2700000" algn="tl">
                    <a:srgbClr val="000000"/>
                  </a:outerShdw>
                </a:effectLst>
                <a:sym typeface="Arial" charset="0"/>
              </a:rPr>
              <a:t>Care provider software</a:t>
            </a:r>
          </a:p>
        </p:txBody>
      </p:sp>
      <p:sp>
        <p:nvSpPr>
          <p:cNvPr id="69674" name="AutoShape 42">
            <a:hlinkClick r:id="" action="ppaction://noaction" highlightClick="1"/>
          </p:cNvPr>
          <p:cNvSpPr>
            <a:spLocks noChangeArrowheads="1"/>
          </p:cNvSpPr>
          <p:nvPr/>
        </p:nvSpPr>
        <p:spPr bwMode="blackWhite">
          <a:xfrm>
            <a:off x="8183563" y="18954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75" name="AutoShape 43">
            <a:hlinkClick r:id="" action="ppaction://noaction" highlightClick="1"/>
          </p:cNvPr>
          <p:cNvSpPr>
            <a:spLocks noChangeArrowheads="1"/>
          </p:cNvSpPr>
          <p:nvPr/>
        </p:nvSpPr>
        <p:spPr bwMode="blackWhite">
          <a:xfrm>
            <a:off x="8247063" y="19605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76" name="AutoShape 44">
            <a:hlinkClick r:id="" action="ppaction://noaction" highlightClick="1"/>
          </p:cNvPr>
          <p:cNvSpPr>
            <a:spLocks noChangeArrowheads="1"/>
          </p:cNvSpPr>
          <p:nvPr/>
        </p:nvSpPr>
        <p:spPr bwMode="blackWhite">
          <a:xfrm>
            <a:off x="8312150" y="20256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77" name="AutoShape 45">
            <a:hlinkClick r:id="" action="ppaction://noaction" highlightClick="1"/>
          </p:cNvPr>
          <p:cNvSpPr>
            <a:spLocks noChangeArrowheads="1"/>
          </p:cNvSpPr>
          <p:nvPr/>
        </p:nvSpPr>
        <p:spPr bwMode="blackWhite">
          <a:xfrm>
            <a:off x="8375650" y="20907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600" i="1">
                <a:solidFill>
                  <a:srgbClr val="FFFFFF"/>
                </a:solidFill>
                <a:effectLst>
                  <a:outerShdw blurRad="38100" dist="38100" dir="2700000" algn="tl">
                    <a:srgbClr val="000000"/>
                  </a:outerShdw>
                </a:effectLst>
                <a:sym typeface="Arial" charset="0"/>
              </a:rPr>
              <a:t>VAS</a:t>
            </a:r>
          </a:p>
        </p:txBody>
      </p:sp>
      <p:sp>
        <p:nvSpPr>
          <p:cNvPr id="69678" name="AutoShape 46"/>
          <p:cNvSpPr>
            <a:spLocks noChangeArrowheads="1"/>
          </p:cNvSpPr>
          <p:nvPr/>
        </p:nvSpPr>
        <p:spPr bwMode="auto">
          <a:xfrm>
            <a:off x="1511300" y="2406650"/>
            <a:ext cx="381000" cy="1600200"/>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pitchFamily="34" charset="0"/>
            </a:endParaRPr>
          </a:p>
        </p:txBody>
      </p:sp>
      <p:sp>
        <p:nvSpPr>
          <p:cNvPr id="69679" name="AutoShape 47"/>
          <p:cNvSpPr>
            <a:spLocks noChangeArrowheads="1"/>
          </p:cNvSpPr>
          <p:nvPr/>
        </p:nvSpPr>
        <p:spPr bwMode="auto">
          <a:xfrm>
            <a:off x="8216900" y="2406650"/>
            <a:ext cx="381000" cy="1600200"/>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pitchFamily="34" charset="0"/>
            </a:endParaRPr>
          </a:p>
        </p:txBody>
      </p:sp>
      <p:sp>
        <p:nvSpPr>
          <p:cNvPr id="69681"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pitchFamily="34" charset="0"/>
            </a:endParaRPr>
          </a:p>
        </p:txBody>
      </p:sp>
      <p:sp>
        <p:nvSpPr>
          <p:cNvPr id="69682"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pitchFamily="34" charset="0"/>
            </a:endParaRPr>
          </a:p>
        </p:txBody>
      </p:sp>
      <p:sp>
        <p:nvSpPr>
          <p:cNvPr id="69683" name="AutoShape 51"/>
          <p:cNvSpPr>
            <a:spLocks noChangeArrowheads="1"/>
          </p:cNvSpPr>
          <p:nvPr/>
        </p:nvSpPr>
        <p:spPr bwMode="auto">
          <a:xfrm>
            <a:off x="5549900" y="3244850"/>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pitchFamily="34" charset="0"/>
            </a:endParaRPr>
          </a:p>
        </p:txBody>
      </p:sp>
      <p:sp>
        <p:nvSpPr>
          <p:cNvPr id="69684" name="AutoShape 52"/>
          <p:cNvSpPr>
            <a:spLocks noChangeArrowheads="1"/>
          </p:cNvSpPr>
          <p:nvPr/>
        </p:nvSpPr>
        <p:spPr bwMode="auto">
          <a:xfrm rot="5400000">
            <a:off x="2616200" y="13779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pitchFamily="34" charset="0"/>
            </a:endParaRPr>
          </a:p>
        </p:txBody>
      </p:sp>
      <p:sp>
        <p:nvSpPr>
          <p:cNvPr id="69685" name="AutoShape 53"/>
          <p:cNvSpPr>
            <a:spLocks noChangeArrowheads="1"/>
          </p:cNvSpPr>
          <p:nvPr/>
        </p:nvSpPr>
        <p:spPr bwMode="auto">
          <a:xfrm rot="5400000">
            <a:off x="1244600" y="7683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pitchFamily="34" charset="0"/>
            </a:endParaRPr>
          </a:p>
        </p:txBody>
      </p:sp>
      <p:sp>
        <p:nvSpPr>
          <p:cNvPr id="69686" name="AutoShape 54"/>
          <p:cNvSpPr>
            <a:spLocks noChangeArrowheads="1"/>
          </p:cNvSpPr>
          <p:nvPr/>
        </p:nvSpPr>
        <p:spPr bwMode="auto">
          <a:xfrm rot="5400000">
            <a:off x="5359400" y="16827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pitchFamily="34" charset="0"/>
            </a:endParaRPr>
          </a:p>
        </p:txBody>
      </p:sp>
      <p:sp>
        <p:nvSpPr>
          <p:cNvPr id="69687" name="AutoShape 55"/>
          <p:cNvSpPr>
            <a:spLocks noChangeArrowheads="1"/>
          </p:cNvSpPr>
          <p:nvPr/>
        </p:nvSpPr>
        <p:spPr bwMode="auto">
          <a:xfrm rot="5400000">
            <a:off x="8165307" y="578643"/>
            <a:ext cx="228600" cy="1344613"/>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pitchFamily="34" charset="0"/>
            </a:endParaRPr>
          </a:p>
        </p:txBody>
      </p:sp>
      <p:sp>
        <p:nvSpPr>
          <p:cNvPr id="69688" name="AutoShape 56"/>
          <p:cNvSpPr>
            <a:spLocks noChangeArrowheads="1"/>
          </p:cNvSpPr>
          <p:nvPr/>
        </p:nvSpPr>
        <p:spPr bwMode="auto">
          <a:xfrm rot="5400000">
            <a:off x="6761957" y="12072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cs typeface="Arial" pitchFamily="34" charset="0"/>
            </a:endParaRPr>
          </a:p>
        </p:txBody>
      </p:sp>
      <p:sp>
        <p:nvSpPr>
          <p:cNvPr id="6969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buSzPct val="100000"/>
              <a:tabLst>
                <a:tab pos="4572000" algn="r"/>
              </a:tabLst>
              <a:defRPr/>
            </a:pPr>
            <a:r>
              <a:rPr lang="nl-NL" sz="1400" i="1">
                <a:solidFill>
                  <a:srgbClr val="FFFFFF"/>
                </a:solidFill>
                <a:effectLst>
                  <a:outerShdw blurRad="38100" dist="38100" dir="2700000" algn="tl">
                    <a:srgbClr val="000000"/>
                  </a:outerShdw>
                </a:effectLst>
                <a:sym typeface="Arial" charset="0"/>
              </a:rPr>
              <a:t>RIZIV-INAMI site</a:t>
            </a:r>
          </a:p>
        </p:txBody>
      </p:sp>
      <p:sp>
        <p:nvSpPr>
          <p:cNvPr id="6969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9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9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400" i="1">
                <a:solidFill>
                  <a:srgbClr val="FFFFFF"/>
                </a:solidFill>
                <a:effectLst>
                  <a:outerShdw blurRad="38100" dist="38100" dir="2700000" algn="tl">
                    <a:srgbClr val="000000"/>
                  </a:outerShdw>
                </a:effectLst>
                <a:sym typeface="Arial" charset="0"/>
              </a:rPr>
              <a:t>VAS</a:t>
            </a:r>
          </a:p>
        </p:txBody>
      </p:sp>
      <p:sp>
        <p:nvSpPr>
          <p:cNvPr id="6969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eaLnBrk="0" hangingPunct="0">
              <a:lnSpc>
                <a:spcPct val="80000"/>
              </a:lnSpc>
              <a:buSzPct val="100000"/>
              <a:defRPr/>
            </a:pPr>
            <a:r>
              <a:rPr lang="nl-NL" sz="1600" i="1">
                <a:solidFill>
                  <a:srgbClr val="FFFFFF"/>
                </a:solidFill>
                <a:effectLst>
                  <a:outerShdw blurRad="38100" dist="38100" dir="2700000" algn="tl">
                    <a:srgbClr val="000000"/>
                  </a:outerShdw>
                </a:effectLst>
                <a:sym typeface="Arial" charset="0"/>
              </a:rPr>
              <a:t>VAS</a:t>
            </a:r>
          </a:p>
        </p:txBody>
      </p:sp>
      <p:pic>
        <p:nvPicPr>
          <p:cNvPr id="8244"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99"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nl-NL" sz="2000" i="1">
                <a:solidFill>
                  <a:srgbClr val="FFCC99"/>
                </a:solidFill>
                <a:effectLst>
                  <a:outerShdw blurRad="38100" dist="38100" dir="2700000" algn="tl">
                    <a:srgbClr val="000000"/>
                  </a:outerShdw>
                </a:effectLst>
                <a:sym typeface="Arial" charset="0"/>
              </a:rPr>
              <a:t>ADS</a:t>
            </a:r>
          </a:p>
        </p:txBody>
      </p:sp>
      <p:sp>
        <p:nvSpPr>
          <p:cNvPr id="69701"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nl-NL" sz="2000" i="1">
                <a:solidFill>
                  <a:srgbClr val="FFCC99"/>
                </a:solidFill>
                <a:effectLst>
                  <a:outerShdw blurRad="38100" dist="38100" dir="2700000" algn="tl">
                    <a:srgbClr val="000000"/>
                  </a:outerShdw>
                </a:effectLst>
                <a:sym typeface="Arial" charset="0"/>
              </a:rPr>
              <a:t>ADS</a:t>
            </a:r>
          </a:p>
        </p:txBody>
      </p:sp>
      <p:sp>
        <p:nvSpPr>
          <p:cNvPr id="69705"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buSzPct val="100000"/>
              <a:defRPr/>
            </a:pPr>
            <a:r>
              <a:rPr lang="nl-NL" sz="2000" i="1">
                <a:solidFill>
                  <a:srgbClr val="FFCC99"/>
                </a:solidFill>
                <a:effectLst>
                  <a:outerShdw blurRad="38100" dist="38100" dir="2700000" algn="tl">
                    <a:srgbClr val="000000"/>
                  </a:outerShdw>
                </a:effectLst>
                <a:sym typeface="Arial" charset="0"/>
              </a:rPr>
              <a:t>ADS</a:t>
            </a:r>
          </a:p>
        </p:txBody>
      </p:sp>
      <p:sp>
        <p:nvSpPr>
          <p:cNvPr id="6968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cs typeface="Arial" pitchFamily="34" charset="0"/>
            </a:endParaRPr>
          </a:p>
        </p:txBody>
      </p:sp>
      <p:sp>
        <p:nvSpPr>
          <p:cNvPr id="8249"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p>
        </p:txBody>
      </p:sp>
      <p:sp>
        <p:nvSpPr>
          <p:cNvPr id="8250"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p>
        </p:txBody>
      </p:sp>
      <p:sp>
        <p:nvSpPr>
          <p:cNvPr id="8251"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p>
        </p:txBody>
      </p:sp>
      <p:sp>
        <p:nvSpPr>
          <p:cNvPr id="8252"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p>
        </p:txBody>
      </p:sp>
      <p:sp>
        <p:nvSpPr>
          <p:cNvPr id="8253"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p>
        </p:txBody>
      </p:sp>
      <p:sp>
        <p:nvSpPr>
          <p:cNvPr id="8254"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p>
        </p:txBody>
      </p:sp>
      <p:pic>
        <p:nvPicPr>
          <p:cNvPr id="8255"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56"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3488" y="2638425"/>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7"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8"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9" name="Picture 72"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4613" y="1971675"/>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653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sz="quarter"/>
          </p:nvPr>
        </p:nvSpPr>
        <p:spPr>
          <a:xfrm>
            <a:off x="1043608" y="404664"/>
            <a:ext cx="6781800" cy="877484"/>
          </a:xfrm>
        </p:spPr>
        <p:txBody>
          <a:bodyPr/>
          <a:lstStyle/>
          <a:p>
            <a:r>
              <a:rPr lang="fr-BE" dirty="0" err="1" smtClean="0"/>
              <a:t>Testing</a:t>
            </a:r>
            <a:r>
              <a:rPr lang="fr-BE" dirty="0" smtClean="0"/>
              <a:t> and certification</a:t>
            </a:r>
            <a:endParaRPr lang="en-US" dirty="0"/>
          </a:p>
        </p:txBody>
      </p:sp>
      <p:sp>
        <p:nvSpPr>
          <p:cNvPr id="3" name="Sous-titre 2"/>
          <p:cNvSpPr>
            <a:spLocks noGrp="1"/>
          </p:cNvSpPr>
          <p:nvPr>
            <p:ph type="subTitle" sz="quarter" idx="1"/>
          </p:nvPr>
        </p:nvSpPr>
        <p:spPr>
          <a:xfrm>
            <a:off x="1331640" y="2492896"/>
            <a:ext cx="6974160" cy="2555188"/>
          </a:xfrm>
        </p:spPr>
        <p:txBody>
          <a:bodyPr/>
          <a:lstStyle/>
          <a:p>
            <a:pPr marL="342900" indent="-342900">
              <a:buFontTx/>
              <a:buChar char="-"/>
            </a:pPr>
            <a:r>
              <a:rPr lang="fr-BE" b="1" dirty="0" smtClean="0"/>
              <a:t>Mini « </a:t>
            </a:r>
            <a:r>
              <a:rPr lang="fr-BE" b="1" dirty="0" err="1" smtClean="0"/>
              <a:t>connecthatons</a:t>
            </a:r>
            <a:r>
              <a:rPr lang="fr-BE" b="1" dirty="0" smtClean="0"/>
              <a:t> »: </a:t>
            </a:r>
          </a:p>
          <a:p>
            <a:pPr marL="1085850" lvl="1" indent="-342900">
              <a:buFontTx/>
              <a:buChar char="-"/>
            </a:pPr>
            <a:r>
              <a:rPr lang="fr-BE" b="1" dirty="0" smtClean="0"/>
              <a:t>First </a:t>
            </a:r>
            <a:r>
              <a:rPr lang="fr-BE" b="1" dirty="0" err="1" smtClean="0"/>
              <a:t>targeted</a:t>
            </a:r>
            <a:r>
              <a:rPr lang="fr-BE" b="1" dirty="0" smtClean="0"/>
              <a:t> </a:t>
            </a:r>
            <a:r>
              <a:rPr lang="fr-BE" b="1" dirty="0" err="1" smtClean="0"/>
              <a:t>at</a:t>
            </a:r>
            <a:r>
              <a:rPr lang="fr-BE" b="1" dirty="0" smtClean="0"/>
              <a:t> Hubs and </a:t>
            </a:r>
            <a:r>
              <a:rPr lang="fr-BE" b="1" dirty="0" err="1" smtClean="0"/>
              <a:t>Metahub</a:t>
            </a:r>
            <a:r>
              <a:rPr lang="fr-BE" b="1" dirty="0" smtClean="0"/>
              <a:t> (</a:t>
            </a:r>
            <a:r>
              <a:rPr lang="fr-BE" b="1" dirty="0" err="1" smtClean="0"/>
              <a:t>Ehealth</a:t>
            </a:r>
            <a:r>
              <a:rPr lang="fr-BE" b="1" dirty="0" smtClean="0"/>
              <a:t>) </a:t>
            </a:r>
          </a:p>
          <a:p>
            <a:pPr marL="1085850" lvl="1" indent="-342900">
              <a:buFontTx/>
              <a:buChar char="-"/>
            </a:pPr>
            <a:r>
              <a:rPr lang="fr-BE" b="1" dirty="0" err="1" smtClean="0"/>
              <a:t>Opened</a:t>
            </a:r>
            <a:r>
              <a:rPr lang="fr-BE" b="1" dirty="0" smtClean="0"/>
              <a:t> </a:t>
            </a:r>
            <a:r>
              <a:rPr lang="fr-BE" b="1" dirty="0" err="1" smtClean="0"/>
              <a:t>later</a:t>
            </a:r>
            <a:r>
              <a:rPr lang="fr-BE" b="1" dirty="0" smtClean="0"/>
              <a:t> to </a:t>
            </a:r>
            <a:r>
              <a:rPr lang="fr-BE" b="1" dirty="0" err="1" smtClean="0"/>
              <a:t>other</a:t>
            </a:r>
            <a:r>
              <a:rPr lang="fr-BE" b="1" dirty="0" smtClean="0"/>
              <a:t> </a:t>
            </a:r>
            <a:r>
              <a:rPr lang="fr-BE" b="1" dirty="0" err="1" smtClean="0"/>
              <a:t>systems</a:t>
            </a:r>
            <a:endParaRPr lang="fr-BE" b="1" dirty="0" smtClean="0"/>
          </a:p>
          <a:p>
            <a:pPr marL="342900" indent="-342900">
              <a:buFontTx/>
              <a:buChar char="-"/>
            </a:pPr>
            <a:r>
              <a:rPr lang="fr-BE" b="1" dirty="0" smtClean="0"/>
              <a:t>Certification of </a:t>
            </a:r>
            <a:r>
              <a:rPr lang="fr-BE" b="1" dirty="0" err="1" smtClean="0"/>
              <a:t>individual</a:t>
            </a:r>
            <a:r>
              <a:rPr lang="fr-BE" b="1" dirty="0" smtClean="0"/>
              <a:t> </a:t>
            </a:r>
            <a:r>
              <a:rPr lang="fr-BE" b="1" dirty="0" err="1" smtClean="0"/>
              <a:t>Hospitals</a:t>
            </a:r>
            <a:r>
              <a:rPr lang="fr-BE" b="1" dirty="0" smtClean="0"/>
              <a:t> by Hubs.</a:t>
            </a:r>
          </a:p>
          <a:p>
            <a:pPr marL="342900" indent="-342900">
              <a:buFontTx/>
              <a:buChar char="-"/>
            </a:pPr>
            <a:r>
              <a:rPr lang="fr-BE" b="1" dirty="0" smtClean="0"/>
              <a:t>Certification of </a:t>
            </a:r>
            <a:r>
              <a:rPr lang="fr-BE" b="1" dirty="0" err="1" smtClean="0"/>
              <a:t>ambulatory</a:t>
            </a:r>
            <a:r>
              <a:rPr lang="fr-BE" b="1" dirty="0" smtClean="0"/>
              <a:t> care </a:t>
            </a:r>
            <a:r>
              <a:rPr lang="fr-BE" b="1" dirty="0" err="1" smtClean="0"/>
              <a:t>systems</a:t>
            </a:r>
            <a:r>
              <a:rPr lang="fr-BE" b="1" dirty="0" smtClean="0"/>
              <a:t> by </a:t>
            </a:r>
            <a:r>
              <a:rPr lang="fr-BE" b="1" dirty="0" err="1" smtClean="0"/>
              <a:t>Prorec</a:t>
            </a:r>
            <a:r>
              <a:rPr lang="fr-BE" b="1" dirty="0" smtClean="0"/>
              <a:t>/</a:t>
            </a:r>
            <a:r>
              <a:rPr lang="fr-BE" b="1" dirty="0" err="1" smtClean="0"/>
              <a:t>Ehealth</a:t>
            </a:r>
            <a:endParaRPr lang="fr-BE" b="1" dirty="0" smtClean="0"/>
          </a:p>
          <a:p>
            <a:pPr marL="342900" indent="-342900">
              <a:buFontTx/>
              <a:buChar char="-"/>
            </a:pPr>
            <a:endParaRPr lang="en-US" b="1" dirty="0"/>
          </a:p>
        </p:txBody>
      </p:sp>
      <p:sp>
        <p:nvSpPr>
          <p:cNvPr id="4" name="AutoShape 2" descr="data:image/jpeg;base64,/9j/4AAQSkZJRgABAQAAAQABAAD/2wCEAAkGBhQRERMTEhQWFRUWGBcaGBgWFhweGxcdHiIeHRocGB0XHCcfHhwjIB0VIS8iJCcpLCwsGB4yNTAqNScsLCkBCQoKDgwOGg8PGjUkHyQsLCksKSksLCwsLCwsLCksLCwpKSwsLiwsLCwpKSksLCksLCksKSksKSkpKSwsLCksLP/AABEIAEYAuAMBIgACEQEDEQH/xAAcAAACAgMBAQAAAAAAAAAAAAAABgUHAQMEAgj/xABCEAACAAMEBQgIBAUDBQAAAAABAgADEQUSITEEBiJBURMWU2FxgZGxBzJCkqHB0dJScuHwFDM0ovFissIVI2Nzgv/EABgBAAMBAQAAAAAAAAAAAAAAAAABAgME/8QAIxEAAgEEAQUBAQEAAAAAAAAAAAERAhIhMWETIkFRYgOBMv/aAAwDAQACEQMRAD8AvGCCCAAggggAXtfrVOj6BOdSVc0RSMwWNMOulYTPQ/abmdOkliVKXwCSaEMASK8b2PGkdnpktCiaPJBzZnPcLq/7m8IXPRXPu2go/EkwfCvyjemnsZi33l1wQRxWxp3IyWcZ5DtOUYGxwW1rIJRKSwGcZk5L9TEFzmn1rfHuikabI0Az5oU1pmx30395+cPUnRURbqqAOFI0cUkKWL1jayTJkxZbKGrvGBHWd1IZo0S9BRWLqihiKEgUjfENrwUggiBtPWpZbFZYvkZmuA+scej64tXbQEf6Sa/HOHaxXIaojrdtBpMq+lK3gMY69F0pZqh0NQf3j1xnSNFWYLrqGGdDCGKXO2dwTwP1g52zuCeB+sMn/Q5HRL4Qm2tNQzW5NQqDAU30zMaKH4IcoZtXrYeeXDhdkClBxr1xNRE6t2byUqpG09Ceobh++MSkyYFBJNAMSeEZveC1o9QQtaZrhQ0lJUfibf3D6waFrgCQJq0H4l3doMO1iuQywRhHBAIxByMESUZggggAIIW9a9eZWgMiurO7it1aYLlU1660HUYmtBtJJ0lZyHYZbwJ4dfZj4Q4cSKVop30m6aZ1oOox5NUljtzI8Wjk1OBkWpIVs1mtLbt2lPxj1q8p021UY435xmnsBL0+AEZtc8hbDnK7pSt3FlY+Zjq8W8HN5u5L0hd1ymbEteLE+A/WGKF3XKXsS24MR4j9I5qdnRVo86mycJjdYHhj8x4QyQt6mTNmavWp8RT5QyQVbCnQRGaxaaZUhiMC2yO/P4ViThd1y9SX+Y+X+YVOxvRFau2UJ0wlvUWhI4k5Dz8ImbesJOSLy1CsorhvG+seNTf5czjeHkP1ic0qlxq5XT5RTbklLAq6p6cVmmWcnHxH6V+EN8IFif1Er83yMPxMFewp0ROstpclKug7T4DqG8/Lvhe1ds3lZoJGylCevgP3wjRbGn8tOZhlkvZ+uffDhYln8jKCn1ji3afplD/yhbZ3wu636dRVlD2sW7BkPHyhihN1t/nj8g8zE07Kq0dGrFjK6mZMF4VooOWGZ+UY1nsZZYEyWKCtGAy6j8vCJnV3+ml9h8zHnWX+mfu8xDnuFGDi1R028jSz7OI7Du7j5xmI/VD+c35D5iCFVsdOhwggiC12tj+F0KdMBoxFxPzNgKdmJ7oSUuBtwU7rpbH8Vps6YDVQ1xPyrgD34nvhk1a1muWRpkonaliiflm7OHYb3iI4fRxquNLeeXGwssoD/qcEA/8AyAT4QqT5bymeW1QQSrjrU5HsI+EdcJ9vo5pa7vY8+h+z72kTppGEtAo7XP0VvGIr0mSblozSPaVG/tH0h69E1n3NCMwjGbMY9w2R5E98K3pfkU0yW34pQ8QzDypEJz+hTXYW1ok++iOPaUN4isc1taDy0llGea9o/dI5tUtIv6Dozf8AiQeAp8ol459M32hCse0To828QaZMN/8AkGHFLYkkV5VKdbAHwOMcNr6trOJdDdc58D28DEMdU51c07bx+kW4ZKlDFo9vSnmcmrVO40wPUI16y6GZkg0zU3h3Z/Cscdm6qBGDTHqQagLgK9ucMMS4TwPLWRL1ZtQSnKuaK9MdwIyr1Z/CJq37YRZTKrAs4oKEGgOZNOqOa09VAzFpRC19k5dxGXZHHI1QmE7bKo6sT5CKw8k5WDxqpoZadf3IPicB84mdaNP5OVdHrPUd3tfId8SOg6EslAiDAeJPExw27Yx0i5Rgt29mONPpCmWVEIV7FeWs0NNNAuIwJqd2Xj3Q1c5pH4/7T9IiOZr9IvgYOZr9IvgYbhkqUTmi25JmMERqschQ/MRFa4aHUJNG7ZPfl8a+IjZZWrTSZquXBArgAd4idnSg6lWFQRQiJwngrLWRc1WtZQplOQKGqknA13dtfOMa02srKJSEHGrEHDDIfPujXpmqDVPJMCODYEd4zjOhaoNUGawA4Lme/dFYmScxBv1Q0KivMPtYDsGfx8oIYJUsKAqigGAAgiG5ZaUFL2rrNagnTAzTkIY7KpsjHACi4jr35xFWjaOm6SFScZ0wA1ClDnluGeJ8Y+gIKRqv0S8Gb/NvyLmoFhHRNDRXF2Y5LuDmCcgewBRCN6QtTZ50wzZEp5izqHYFaNkb1Mq4GpwxMW5BEKtpyU6E1BH2BZv8Po0mTvRFBpx9r41hC9M0j+lf/wBqn+0j/lFmwh+mDR66JKb8M4eBVh50h0PuCtdp41f1pXRLFlzWoWW+iL+JrzUHZvPUIR+etoTCSs6accbi4DuAwiHkGbO5KQtW2iJaD8TnHxwx4CLtsCzEs6RKkKpmTHqWuUqzAbTVYgBRgBU8OMauKP6ZKairOdNpdLP90/bBzptLpZ/un7YuhrWlAupcAopZhjgAAWxyJAIqBWlRxjoOkqCwLAFQGbqBrQn3W8IjqL0XY/ZR/Om0uln+6ftg502l0s/3T9sXQLXlHk6OP+4AUNDQg0ANaUFSVGNMTSMG2ZO3t+oQGoCczdFKDHaBXCuIIgv+RWclMc6bS6Wf7p+2DnTaXSz/AHT9sXWLTlVQBwS4ZkAxvBaXqU4VEaktuSVLX9kBzUqwwT1ziN2+C/5CzkpnnTaXSz/dP2wc6bS6Wf7p+2LqW0kLKtWvMCQCjg0BoSarsivGkY0i0gk2XLKOb9aMLtMASa7V6g40piOMHUXodnJS3Om0uln+6ftg502l0s/3T9sXKLdkXL/KC7eu1oc6XhuypjXKmNY3G0pd4rerRbxIBIApXFgKDDGhNSIL/kVnJSnOm0uln+6ftg502l0s/wB0/bF16NacuZduODerQY1woTUHEYEZ8RGuZbUkLev1F8y6qGbbBoV2Qca4QdT5CzkpjnTaXSz/AHT9sHOm0uln+6fti6HteUAxLGitdOy3rZUXDaOB9WsZS1ZRYIHBLAMM6EEEihyNQCacBB1PkLOSoLK1mtQzpYVpzksNlk2TjiDVcB17s4IuDR7VlTOTuOG5RC6U9pRSp7MRGIl18FKnk7IIIIzNAggggAIXtfbIOk6DNRSAVo4rlsmpGAO6sEENYYnoWvRXqoFX+LmULGqywPZGTE1GZy7K8cHrTdCLMjowV0vCpWoIalQRUb1U57oIIqtu4mldpwT9XL5mVmbLibQXfVaYoVmrXEZ0HXnG3SbGeZyl6aKTUVHupSoBat03sKhiN8EETLKhHOdVhelkOaS2YioqwBdZlAxNa1BFTWoYx6OrAIcGY1DS7dF0oOU5Ui8DWtaANhSg3wQQXMIR6k6tBWlvyhvSggWmAoC168AaEveNTxFRHqfq6GQpfPqaQtadMak5+z8YIIJYQjdo1jBXlzCVJRGQBVoBUg1FSacIJtls05pl8XSgS6UxC43grXhS8aVNPZXhBBBIQcTaq3pdxprVqu0oumioUUYHgSTuOIpSOk2K1TSZdVhtKEoCbnJ4Y4LkaY4qMYzBBLCEEqwuT5IymoUvVLAsXqFBJJatdkbzwjXoerYlLdExiL0pzexJZPWOJwvUBoMAa0zggglhCNhsIAEo11zNM28Vria4EVFRQkZiNUjVoJMluJjbCotDkbqstaVpexqDuxGRggglhCPNkarro7q4ctdS4AQMBRcB1Xg7drnhBBBA3IJQf//Z"/>
          <p:cNvSpPr>
            <a:spLocks noChangeAspect="1" noChangeArrowheads="1"/>
          </p:cNvSpPr>
          <p:nvPr/>
        </p:nvSpPr>
        <p:spPr bwMode="auto">
          <a:xfrm>
            <a:off x="169863"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RERMTEhQWFRUWGBcaGBgWFhweGxcdHiIeHRocGB0XHCcfHhwjIB0VIS8iJCcpLCwsGB4yNTAqNScsLCkBCQoKDgwOGg8PGjUkHyQsLCksKSksLCwsLCwsLCksLCwpKSwsLiwsLCwpKSksLCksLCksKSksKSkpKSwsLCksLP/AABEIAEYAuAMBIgACEQEDEQH/xAAcAAACAgMBAQAAAAAAAAAAAAAABgUHAQMEAgj/xABCEAACAAMEBQgIBAUDBQAAAAABAgADEQUSITEEBiJBURMWU2FxgZGxBzJCkqHB0dJScuHwFDM0ovFissIVI2Nzgv/EABgBAAMBAQAAAAAAAAAAAAAAAAABAgME/8QAIxEAAgEEAQUBAQEAAAAAAAAAAAERAhIhMWETIkFRYgOBMv/aAAwDAQACEQMRAD8AvGCCCAAggggAXtfrVOj6BOdSVc0RSMwWNMOulYTPQ/abmdOkliVKXwCSaEMASK8b2PGkdnpktCiaPJBzZnPcLq/7m8IXPRXPu2go/EkwfCvyjemnsZi33l1wQRxWxp3IyWcZ5DtOUYGxwW1rIJRKSwGcZk5L9TEFzmn1rfHuikabI0Az5oU1pmx30395+cPUnRURbqqAOFI0cUkKWL1jayTJkxZbKGrvGBHWd1IZo0S9BRWLqihiKEgUjfENrwUggiBtPWpZbFZYvkZmuA+scej64tXbQEf6Sa/HOHaxXIaojrdtBpMq+lK3gMY69F0pZqh0NQf3j1xnSNFWYLrqGGdDCGKXO2dwTwP1g52zuCeB+sMn/Q5HRL4Qm2tNQzW5NQqDAU30zMaKH4IcoZtXrYeeXDhdkClBxr1xNRE6t2byUqpG09Ceobh++MSkyYFBJNAMSeEZveC1o9QQtaZrhQ0lJUfibf3D6waFrgCQJq0H4l3doMO1iuQywRhHBAIxByMESUZggggAIIW9a9eZWgMiurO7it1aYLlU1660HUYmtBtJJ0lZyHYZbwJ4dfZj4Q4cSKVop30m6aZ1oOox5NUljtzI8Wjk1OBkWpIVs1mtLbt2lPxj1q8p021UY435xmnsBL0+AEZtc8hbDnK7pSt3FlY+Zjq8W8HN5u5L0hd1ymbEteLE+A/WGKF3XKXsS24MR4j9I5qdnRVo86mycJjdYHhj8x4QyQt6mTNmavWp8RT5QyQVbCnQRGaxaaZUhiMC2yO/P4ViThd1y9SX+Y+X+YVOxvRFau2UJ0wlvUWhI4k5Dz8ImbesJOSLy1CsorhvG+seNTf5czjeHkP1ic0qlxq5XT5RTbklLAq6p6cVmmWcnHxH6V+EN8IFif1Er83yMPxMFewp0ROstpclKug7T4DqG8/Lvhe1ds3lZoJGylCevgP3wjRbGn8tOZhlkvZ+uffDhYln8jKCn1ji3afplD/yhbZ3wu636dRVlD2sW7BkPHyhihN1t/nj8g8zE07Kq0dGrFjK6mZMF4VooOWGZ+UY1nsZZYEyWKCtGAy6j8vCJnV3+ml9h8zHnWX+mfu8xDnuFGDi1R028jSz7OI7Du7j5xmI/VD+c35D5iCFVsdOhwggiC12tj+F0KdMBoxFxPzNgKdmJ7oSUuBtwU7rpbH8Vps6YDVQ1xPyrgD34nvhk1a1muWRpkonaliiflm7OHYb3iI4fRxquNLeeXGwssoD/qcEA/8AyAT4QqT5bymeW1QQSrjrU5HsI+EdcJ9vo5pa7vY8+h+z72kTppGEtAo7XP0VvGIr0mSblozSPaVG/tH0h69E1n3NCMwjGbMY9w2R5E98K3pfkU0yW34pQ8QzDypEJz+hTXYW1ok++iOPaUN4isc1taDy0llGea9o/dI5tUtIv6Dozf8AiQeAp8ol459M32hCse0To828QaZMN/8AkGHFLYkkV5VKdbAHwOMcNr6trOJdDdc58D28DEMdU51c07bx+kW4ZKlDFo9vSnmcmrVO40wPUI16y6GZkg0zU3h3Z/Cscdm6qBGDTHqQagLgK9ucMMS4TwPLWRL1ZtQSnKuaK9MdwIyr1Z/CJq37YRZTKrAs4oKEGgOZNOqOa09VAzFpRC19k5dxGXZHHI1QmE7bKo6sT5CKw8k5WDxqpoZadf3IPicB84mdaNP5OVdHrPUd3tfId8SOg6EslAiDAeJPExw27Yx0i5Rgt29mONPpCmWVEIV7FeWs0NNNAuIwJqd2Xj3Q1c5pH4/7T9IiOZr9IvgYOZr9IvgYbhkqUTmi25JmMERqschQ/MRFa4aHUJNG7ZPfl8a+IjZZWrTSZquXBArgAd4idnSg6lWFQRQiJwngrLWRc1WtZQplOQKGqknA13dtfOMa02srKJSEHGrEHDDIfPujXpmqDVPJMCODYEd4zjOhaoNUGawA4Lme/dFYmScxBv1Q0KivMPtYDsGfx8oIYJUsKAqigGAAgiG5ZaUFL2rrNagnTAzTkIY7KpsjHACi4jr35xFWjaOm6SFScZ0wA1ClDnluGeJ8Y+gIKRqv0S8Gb/NvyLmoFhHRNDRXF2Y5LuDmCcgewBRCN6QtTZ50wzZEp5izqHYFaNkb1Mq4GpwxMW5BEKtpyU6E1BH2BZv8Po0mTvRFBpx9r41hC9M0j+lf/wBqn+0j/lFmwh+mDR66JKb8M4eBVh50h0PuCtdp41f1pXRLFlzWoWW+iL+JrzUHZvPUIR+etoTCSs6accbi4DuAwiHkGbO5KQtW2iJaD8TnHxwx4CLtsCzEs6RKkKpmTHqWuUqzAbTVYgBRgBU8OMauKP6ZKairOdNpdLP90/bBzptLpZ/un7YuhrWlAupcAopZhjgAAWxyJAIqBWlRxjoOkqCwLAFQGbqBrQn3W8IjqL0XY/ZR/Om0uln+6ftg502l0s/3T9sXQLXlHk6OP+4AUNDQg0ANaUFSVGNMTSMG2ZO3t+oQGoCczdFKDHaBXCuIIgv+RWclMc6bS6Wf7p+2DnTaXSz/AHT9sXWLTlVQBwS4ZkAxvBaXqU4VEaktuSVLX9kBzUqwwT1ziN2+C/5CzkpnnTaXSz/dP2wc6bS6Wf7p+2LqW0kLKtWvMCQCjg0BoSarsivGkY0i0gk2XLKOb9aMLtMASa7V6g40piOMHUXodnJS3Om0uln+6ftg502l0s/3T9sXKLdkXL/KC7eu1oc6XhuypjXKmNY3G0pd4rerRbxIBIApXFgKDDGhNSIL/kVnJSnOm0uln+6ftg502l0s/wB0/bF16NacuZduODerQY1woTUHEYEZ8RGuZbUkLev1F8y6qGbbBoV2Qca4QdT5CzkpjnTaXSz/AHT9sHOm0uln+6fti6HteUAxLGitdOy3rZUXDaOB9WsZS1ZRYIHBLAMM6EEEihyNQCacBB1PkLOSoLK1mtQzpYVpzksNlk2TjiDVcB17s4IuDR7VlTOTuOG5RC6U9pRSp7MRGIl18FKnk7IIIIzNAggggAIXtfbIOk6DNRSAVo4rlsmpGAO6sEENYYnoWvRXqoFX+LmULGqywPZGTE1GZy7K8cHrTdCLMjowV0vCpWoIalQRUb1U57oIIqtu4mldpwT9XL5mVmbLibQXfVaYoVmrXEZ0HXnG3SbGeZyl6aKTUVHupSoBat03sKhiN8EETLKhHOdVhelkOaS2YioqwBdZlAxNa1BFTWoYx6OrAIcGY1DS7dF0oOU5Ui8DWtaANhSg3wQQXMIR6k6tBWlvyhvSggWmAoC168AaEveNTxFRHqfq6GQpfPqaQtadMak5+z8YIIJYQjdo1jBXlzCVJRGQBVoBUg1FSacIJtls05pl8XSgS6UxC43grXhS8aVNPZXhBBBIQcTaq3pdxprVqu0oumioUUYHgSTuOIpSOk2K1TSZdVhtKEoCbnJ4Y4LkaY4qMYzBBLCEEqwuT5IymoUvVLAsXqFBJJatdkbzwjXoerYlLdExiL0pzexJZPWOJwvUBoMAa0zggglhCNhsIAEo11zNM28Vria4EVFRQkZiNUjVoJMluJjbCotDkbqstaVpexqDuxGRggglhCPNkarro7q4ctdS4AQMBRcB1Xg7drnhBBBA3IJQf//Z"/>
          <p:cNvSpPr>
            <a:spLocks noChangeAspect="1" noChangeArrowheads="1"/>
          </p:cNvSpPr>
          <p:nvPr/>
        </p:nvSpPr>
        <p:spPr bwMode="auto">
          <a:xfrm>
            <a:off x="322263"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RERMTEhQWFRUWGBcaGBgWFhweGxcdHiIeHRocGB0XHCcfHhwjIB0VIS8iJCcpLCwsGB4yNTAqNScsLCkBCQoKDgwOGg8PGjUkHyQsLCksKSksLCwsLCwsLCksLCwpKSwsLiwsLCwpKSksLCksLCksKSksKSkpKSwsLCksLP/AABEIAEYAuAMBIgACEQEDEQH/xAAcAAACAgMBAQAAAAAAAAAAAAAABgUHAQMEAgj/xABCEAACAAMEBQgIBAUDBQAAAAABAgADEQUSITEEBiJBURMWU2FxgZGxBzJCkqHB0dJScuHwFDM0ovFissIVI2Nzgv/EABgBAAMBAQAAAAAAAAAAAAAAAAABAgME/8QAIxEAAgEEAQUBAQEAAAAAAAAAAAERAhIhMWETIkFRYgOBMv/aAAwDAQACEQMRAD8AvGCCCAAggggAXtfrVOj6BOdSVc0RSMwWNMOulYTPQ/abmdOkliVKXwCSaEMASK8b2PGkdnpktCiaPJBzZnPcLq/7m8IXPRXPu2go/EkwfCvyjemnsZi33l1wQRxWxp3IyWcZ5DtOUYGxwW1rIJRKSwGcZk5L9TEFzmn1rfHuikabI0Az5oU1pmx30395+cPUnRURbqqAOFI0cUkKWL1jayTJkxZbKGrvGBHWd1IZo0S9BRWLqihiKEgUjfENrwUggiBtPWpZbFZYvkZmuA+scej64tXbQEf6Sa/HOHaxXIaojrdtBpMq+lK3gMY69F0pZqh0NQf3j1xnSNFWYLrqGGdDCGKXO2dwTwP1g52zuCeB+sMn/Q5HRL4Qm2tNQzW5NQqDAU30zMaKH4IcoZtXrYeeXDhdkClBxr1xNRE6t2byUqpG09Ceobh++MSkyYFBJNAMSeEZveC1o9QQtaZrhQ0lJUfibf3D6waFrgCQJq0H4l3doMO1iuQywRhHBAIxByMESUZggggAIIW9a9eZWgMiurO7it1aYLlU1660HUYmtBtJJ0lZyHYZbwJ4dfZj4Q4cSKVop30m6aZ1oOox5NUljtzI8Wjk1OBkWpIVs1mtLbt2lPxj1q8p021UY435xmnsBL0+AEZtc8hbDnK7pSt3FlY+Zjq8W8HN5u5L0hd1ymbEteLE+A/WGKF3XKXsS24MR4j9I5qdnRVo86mycJjdYHhj8x4QyQt6mTNmavWp8RT5QyQVbCnQRGaxaaZUhiMC2yO/P4ViThd1y9SX+Y+X+YVOxvRFau2UJ0wlvUWhI4k5Dz8ImbesJOSLy1CsorhvG+seNTf5czjeHkP1ic0qlxq5XT5RTbklLAq6p6cVmmWcnHxH6V+EN8IFif1Er83yMPxMFewp0ROstpclKug7T4DqG8/Lvhe1ds3lZoJGylCevgP3wjRbGn8tOZhlkvZ+uffDhYln8jKCn1ji3afplD/yhbZ3wu636dRVlD2sW7BkPHyhihN1t/nj8g8zE07Kq0dGrFjK6mZMF4VooOWGZ+UY1nsZZYEyWKCtGAy6j8vCJnV3+ml9h8zHnWX+mfu8xDnuFGDi1R028jSz7OI7Du7j5xmI/VD+c35D5iCFVsdOhwggiC12tj+F0KdMBoxFxPzNgKdmJ7oSUuBtwU7rpbH8Vps6YDVQ1xPyrgD34nvhk1a1muWRpkonaliiflm7OHYb3iI4fRxquNLeeXGwssoD/qcEA/8AyAT4QqT5bymeW1QQSrjrU5HsI+EdcJ9vo5pa7vY8+h+z72kTppGEtAo7XP0VvGIr0mSblozSPaVG/tH0h69E1n3NCMwjGbMY9w2R5E98K3pfkU0yW34pQ8QzDypEJz+hTXYW1ok++iOPaUN4isc1taDy0llGea9o/dI5tUtIv6Dozf8AiQeAp8ol459M32hCse0To828QaZMN/8AkGHFLYkkV5VKdbAHwOMcNr6trOJdDdc58D28DEMdU51c07bx+kW4ZKlDFo9vSnmcmrVO40wPUI16y6GZkg0zU3h3Z/Cscdm6qBGDTHqQagLgK9ucMMS4TwPLWRL1ZtQSnKuaK9MdwIyr1Z/CJq37YRZTKrAs4oKEGgOZNOqOa09VAzFpRC19k5dxGXZHHI1QmE7bKo6sT5CKw8k5WDxqpoZadf3IPicB84mdaNP5OVdHrPUd3tfId8SOg6EslAiDAeJPExw27Yx0i5Rgt29mONPpCmWVEIV7FeWs0NNNAuIwJqd2Xj3Q1c5pH4/7T9IiOZr9IvgYOZr9IvgYbhkqUTmi25JmMERqschQ/MRFa4aHUJNG7ZPfl8a+IjZZWrTSZquXBArgAd4idnSg6lWFQRQiJwngrLWRc1WtZQplOQKGqknA13dtfOMa02srKJSEHGrEHDDIfPujXpmqDVPJMCODYEd4zjOhaoNUGawA4Lme/dFYmScxBv1Q0KivMPtYDsGfx8oIYJUsKAqigGAAgiG5ZaUFL2rrNagnTAzTkIY7KpsjHACi4jr35xFWjaOm6SFScZ0wA1ClDnluGeJ8Y+gIKRqv0S8Gb/NvyLmoFhHRNDRXF2Y5LuDmCcgewBRCN6QtTZ50wzZEp5izqHYFaNkb1Mq4GpwxMW5BEKtpyU6E1BH2BZv8Po0mTvRFBpx9r41hC9M0j+lf/wBqn+0j/lFmwh+mDR66JKb8M4eBVh50h0PuCtdp41f1pXRLFlzWoWW+iL+JrzUHZvPUIR+etoTCSs6accbi4DuAwiHkGbO5KQtW2iJaD8TnHxwx4CLtsCzEs6RKkKpmTHqWuUqzAbTVYgBRgBU8OMauKP6ZKairOdNpdLP90/bBzptLpZ/un7YuhrWlAupcAopZhjgAAWxyJAIqBWlRxjoOkqCwLAFQGbqBrQn3W8IjqL0XY/ZR/Om0uln+6ftg502l0s/3T9sXQLXlHk6OP+4AUNDQg0ANaUFSVGNMTSMG2ZO3t+oQGoCczdFKDHaBXCuIIgv+RWclMc6bS6Wf7p+2DnTaXSz/AHT9sXWLTlVQBwS4ZkAxvBaXqU4VEaktuSVLX9kBzUqwwT1ziN2+C/5CzkpnnTaXSz/dP2wc6bS6Wf7p+2LqW0kLKtWvMCQCjg0BoSarsivGkY0i0gk2XLKOb9aMLtMASa7V6g40piOMHUXodnJS3Om0uln+6ftg502l0s/3T9sXKLdkXL/KC7eu1oc6XhuypjXKmNY3G0pd4rerRbxIBIApXFgKDDGhNSIL/kVnJSnOm0uln+6ftg502l0s/wB0/bF16NacuZduODerQY1woTUHEYEZ8RGuZbUkLev1F8y6qGbbBoV2Qca4QdT5CzkpjnTaXSz/AHT9sHOm0uln+6fti6HteUAxLGitdOy3rZUXDaOB9WsZS1ZRYIHBLAMM6EEEihyNQCacBB1PkLOSoLK1mtQzpYVpzksNlk2TjiDVcB17s4IuDR7VlTOTuOG5RC6U9pRSp7MRGIl18FKnk7IIIIzNAggggAIXtfbIOk6DNRSAVo4rlsmpGAO6sEENYYnoWvRXqoFX+LmULGqywPZGTE1GZy7K8cHrTdCLMjowV0vCpWoIalQRUb1U57oIIqtu4mldpwT9XL5mVmbLibQXfVaYoVmrXEZ0HXnG3SbGeZyl6aKTUVHupSoBat03sKhiN8EETLKhHOdVhelkOaS2YioqwBdZlAxNa1BFTWoYx6OrAIcGY1DS7dF0oOU5Ui8DWtaANhSg3wQQXMIR6k6tBWlvyhvSggWmAoC168AaEveNTxFRHqfq6GQpfPqaQtadMak5+z8YIIJYQjdo1jBXlzCVJRGQBVoBUg1FSacIJtls05pl8XSgS6UxC43grXhS8aVNPZXhBBBIQcTaq3pdxprVqu0oumioUUYHgSTuOIpSOk2K1TSZdVhtKEoCbnJ4Y4LkaY4qMYzBBLCEEqwuT5IymoUvVLAsXqFBJJatdkbzwjXoerYlLdExiL0pzexJZPWOJwvUBoMAa0zggglhCNhsIAEo11zNM28Vria4EVFRQkZiNUjVoJMluJjbCotDkbqstaVpexqDuxGRggglhCPNkarro7q4ctdS4AQMBRcB1Xg7drnhBBBA3IJQf//Z"/>
          <p:cNvSpPr>
            <a:spLocks noChangeAspect="1" noChangeArrowheads="1"/>
          </p:cNvSpPr>
          <p:nvPr/>
        </p:nvSpPr>
        <p:spPr bwMode="auto">
          <a:xfrm>
            <a:off x="474663" y="1222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0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229200"/>
            <a:ext cx="1752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bg1"/>
                </a:solidFill>
                <a:prstDash val="solid"/>
                <a:miter lim="800000"/>
                <a:headEnd/>
                <a:tailEnd/>
              </a14:hiddenLine>
            </a:ext>
          </a:extLst>
        </p:spPr>
      </p:pic>
      <p:pic>
        <p:nvPicPr>
          <p:cNvPr id="2150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5019315"/>
            <a:ext cx="2339727" cy="83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bg1"/>
                </a:solidFill>
                <a:prstDash val="solid"/>
                <a:miter lim="800000"/>
                <a:headEnd/>
                <a:tailEnd/>
              </a14:hiddenLine>
            </a:ext>
          </a:extLst>
        </p:spPr>
      </p:pic>
      <p:pic>
        <p:nvPicPr>
          <p:cNvPr id="215050" name="Picture 10" descr="http://famgb.be/uploaded/2225/ABRUMET_stamp_V1_FR_RV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707443"/>
            <a:ext cx="1865343" cy="1472989"/>
          </a:xfrm>
          <a:prstGeom prst="rect">
            <a:avLst/>
          </a:prstGeom>
          <a:noFill/>
          <a:extLst>
            <a:ext uri="{909E8E84-426E-40DD-AFC4-6F175D3DCCD1}">
              <a14:hiddenFill xmlns:a14="http://schemas.microsoft.com/office/drawing/2010/main">
                <a:solidFill>
                  <a:srgbClr val="FFFFFF"/>
                </a:solidFill>
              </a14:hiddenFill>
            </a:ext>
          </a:extLst>
        </p:spPr>
      </p:pic>
      <p:pic>
        <p:nvPicPr>
          <p:cNvPr id="21505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1772816"/>
            <a:ext cx="1992752" cy="71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bg1"/>
                </a:solidFill>
                <a:prstDash val="solid"/>
                <a:miter lim="800000"/>
                <a:headEnd/>
                <a:tailEnd/>
              </a14:hiddenLine>
            </a:ext>
          </a:extLst>
        </p:spPr>
      </p:pic>
      <p:pic>
        <p:nvPicPr>
          <p:cNvPr id="21505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754" y="1654324"/>
            <a:ext cx="3810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bg1"/>
                </a:solidFill>
                <a:prstDash val="solid"/>
                <a:miter lim="800000"/>
                <a:headEnd/>
                <a:tailEnd/>
              </a14:hiddenLine>
            </a:ext>
          </a:extLst>
        </p:spPr>
      </p:pic>
    </p:spTree>
    <p:extLst>
      <p:ext uri="{BB962C8B-B14F-4D97-AF65-F5344CB8AC3E}">
        <p14:creationId xmlns:p14="http://schemas.microsoft.com/office/powerpoint/2010/main" val="1968279629"/>
      </p:ext>
    </p:extLst>
  </p:cSld>
  <p:clrMapOvr>
    <a:masterClrMapping/>
  </p:clrMapOvr>
</p:sld>
</file>

<file path=ppt/theme/theme1.xml><?xml version="1.0" encoding="utf-8"?>
<a:theme xmlns:a="http://schemas.openxmlformats.org/drawingml/2006/main" name="business11">
  <a:themeElements>
    <a:clrScheme name="business11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usiness1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3600" tIns="46800" rIns="936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FFFFFF"/>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3600" tIns="46800" rIns="936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Times New Roman" charset="0"/>
          </a:defRPr>
        </a:defPPr>
      </a:lstStyle>
    </a:lnDef>
  </a:objectDefaults>
  <a:extraClrSchemeLst>
    <a:extraClrScheme>
      <a:clrScheme name="business11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usiness11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usiness1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00"/>
    </a:dk1>
    <a:lt1>
      <a:srgbClr val="FFFFFF"/>
    </a:lt1>
    <a:dk2>
      <a:srgbClr val="993300"/>
    </a:dk2>
    <a:lt2>
      <a:srgbClr val="000000"/>
    </a:lt2>
    <a:accent1>
      <a:srgbClr val="FF9933"/>
    </a:accent1>
    <a:accent2>
      <a:srgbClr val="CC0066"/>
    </a:accent2>
    <a:accent3>
      <a:srgbClr val="FFFFFF"/>
    </a:accent3>
    <a:accent4>
      <a:srgbClr val="2A2A00"/>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C:\UZ GENT\HUISARTS\business11.ppt</Template>
  <TotalTime>0</TotalTime>
  <Words>1410</Words>
  <Application>Microsoft Office PowerPoint</Application>
  <PresentationFormat>Affichage à l'écran (4:3)</PresentationFormat>
  <Paragraphs>465</Paragraphs>
  <Slides>40</Slides>
  <Notes>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48" baseType="lpstr">
      <vt:lpstr>Times New Roman</vt:lpstr>
      <vt:lpstr>Arial</vt:lpstr>
      <vt:lpstr>Verdana</vt:lpstr>
      <vt:lpstr>Monotype Sorts</vt:lpstr>
      <vt:lpstr>Symbol</vt:lpstr>
      <vt:lpstr>Tahoma</vt:lpstr>
      <vt:lpstr>business11</vt:lpstr>
      <vt:lpstr>Microsoft Office Visio Drawing</vt:lpstr>
      <vt:lpstr>Benelux Ehealth Interoperability - Summit</vt:lpstr>
      <vt:lpstr>eHealth certification in Belgium</vt:lpstr>
      <vt:lpstr>&gt;Ehealth Roadmap (2014-2018)</vt:lpstr>
      <vt:lpstr>Sharing data via the hubs &amp; metahub system</vt:lpstr>
      <vt:lpstr>Présentation PowerPoint</vt:lpstr>
      <vt:lpstr>Présentation PowerPoint</vt:lpstr>
      <vt:lpstr>27 Standardized web services</vt:lpstr>
      <vt:lpstr>Basic services and authentic sources</vt:lpstr>
      <vt:lpstr>Testing and certification</vt:lpstr>
      <vt:lpstr>Hospital  EHR: Minimum data set per discipline  mapped with technical and  semantic standards</vt:lpstr>
      <vt:lpstr>&gt; Ambulatory care systems</vt:lpstr>
      <vt:lpstr>&gt; Legal context</vt:lpstr>
      <vt:lpstr>&gt; Content</vt:lpstr>
      <vt:lpstr>&gt;&gt; Kmehr</vt:lpstr>
      <vt:lpstr>&gt;&gt; Sumehr</vt:lpstr>
      <vt:lpstr>Process</vt:lpstr>
      <vt:lpstr>APPROACH FOR INSTITUTIONS ACTION 2 ROADMAP REFERENTIALS HOSPITAL EHR</vt:lpstr>
      <vt:lpstr>FUNCTIONALITIES</vt:lpstr>
      <vt:lpstr>Présentation PowerPoint</vt:lpstr>
      <vt:lpstr>Présentation PowerPoint</vt:lpstr>
      <vt:lpstr>Présentation PowerPoint</vt:lpstr>
      <vt:lpstr>Exemple:</vt:lpstr>
      <vt:lpstr>CONTENT: Ongoing</vt:lpstr>
      <vt:lpstr>Présentation PowerPoint</vt:lpstr>
      <vt:lpstr>Action 18: Inventaire et consolidation des registres</vt:lpstr>
      <vt:lpstr>              131 registres (and counting..) </vt:lpstr>
      <vt:lpstr>Results Inventory</vt:lpstr>
      <vt:lpstr>Intermediate results mapping with RHM/MZG</vt:lpstr>
      <vt:lpstr>Part 3 : Structure (To come) </vt:lpstr>
      <vt:lpstr>Process</vt:lpstr>
      <vt:lpstr>Présentation PowerPoint</vt:lpstr>
      <vt:lpstr>Objective</vt:lpstr>
      <vt:lpstr>1. serveur terminologique</vt:lpstr>
      <vt:lpstr>2. Terminology center</vt:lpstr>
      <vt:lpstr>3. Reference terminology (snomed.be)</vt:lpstr>
      <vt:lpstr>4.  User Interfaces :</vt:lpstr>
      <vt:lpstr>Priority Use cases</vt:lpstr>
      <vt:lpstr>Présentation PowerPoint</vt:lpstr>
      <vt:lpstr>&gt; Some roads for tomorrow</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Labelling for eHealth in Belgium</dc:title>
  <dc:creator>Nicolas Luc</dc:creator>
  <cp:lastModifiedBy>Nicolas Luc</cp:lastModifiedBy>
  <cp:revision>169</cp:revision>
  <cp:lastPrinted>2000-11-13T11:20:34Z</cp:lastPrinted>
  <dcterms:created xsi:type="dcterms:W3CDTF">2000-11-10T21:06:30Z</dcterms:created>
  <dcterms:modified xsi:type="dcterms:W3CDTF">2014-06-04T16:16:34Z</dcterms:modified>
</cp:coreProperties>
</file>