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8" r:id="rId2"/>
    <p:sldId id="284" r:id="rId3"/>
    <p:sldId id="269" r:id="rId4"/>
    <p:sldId id="276" r:id="rId5"/>
    <p:sldId id="277" r:id="rId6"/>
    <p:sldId id="280" r:id="rId7"/>
    <p:sldId id="287" r:id="rId8"/>
    <p:sldId id="271" r:id="rId9"/>
    <p:sldId id="281" r:id="rId10"/>
    <p:sldId id="273" r:id="rId11"/>
    <p:sldId id="294" r:id="rId12"/>
    <p:sldId id="274" r:id="rId13"/>
    <p:sldId id="282" r:id="rId14"/>
    <p:sldId id="275" r:id="rId15"/>
    <p:sldId id="292" r:id="rId16"/>
    <p:sldId id="298" r:id="rId17"/>
    <p:sldId id="295" r:id="rId18"/>
    <p:sldId id="297" r:id="rId19"/>
    <p:sldId id="296" r:id="rId20"/>
    <p:sldId id="263" r:id="rId21"/>
  </p:sldIdLst>
  <p:sldSz cx="9144000" cy="6858000" type="screen4x3"/>
  <p:notesSz cx="6797675" cy="9928225"/>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E16E22"/>
    <a:srgbClr val="F6F5F3"/>
    <a:srgbClr val="A84B88"/>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86" autoAdjust="0"/>
  </p:normalViewPr>
  <p:slideViewPr>
    <p:cSldViewPr snapToGrid="0" snapToObjects="1">
      <p:cViewPr>
        <p:scale>
          <a:sx n="75" d="100"/>
          <a:sy n="75" d="100"/>
        </p:scale>
        <p:origin x="-336"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220F262-DBA0-E54E-9107-820322FB26B5}" type="datetimeFigureOut">
              <a:rPr lang="nl-NL" smtClean="0"/>
              <a:pPr/>
              <a:t>5-6-2014</a:t>
            </a:fld>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5E7BC30-5C21-FA4C-8E43-18DF6996919B}"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Verdana"/>
              </a:defRPr>
            </a:lvl1pPr>
          </a:lstStyle>
          <a:p>
            <a:endParaRPr lang="nl-NL" dirty="0"/>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Verdana"/>
              </a:defRPr>
            </a:lvl1pPr>
          </a:lstStyle>
          <a:p>
            <a:fld id="{A1D30BF9-6DA9-47AE-B3F2-7B994F3CF51D}" type="datetimeFigureOut">
              <a:rPr lang="nl-NL" smtClean="0"/>
              <a:pPr/>
              <a:t>5-6-2014</a:t>
            </a:fld>
            <a:endParaRPr lang="nl-NL" dirty="0"/>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Verdana"/>
              </a:defRPr>
            </a:lvl1pPr>
          </a:lstStyle>
          <a:p>
            <a:endParaRPr lang="nl-NL" dirty="0"/>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Verdana"/>
              </a:defRPr>
            </a:lvl1pPr>
          </a:lstStyle>
          <a:p>
            <a:fld id="{772E2560-A77D-4A55-87E1-D6E2866AC2B1}" type="slidenum">
              <a:rPr lang="nl-NL" smtClean="0"/>
              <a:pPr/>
              <a:t>‹nr.›</a:t>
            </a:fld>
            <a:endParaRPr lang="nl-N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fu.nl/pdf/13.3694_Brochure_Registratie_aan_de_bron_versie_4-7-1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dutchhospitaldata.n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decor.nictiz.nl/art-decor/refset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Nog wat plaatjes?</a:t>
            </a:r>
            <a:endParaRPr lang="nl-NL" dirty="0"/>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2</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NL" sz="1200" b="1" i="0" kern="1200" dirty="0" smtClean="0">
              <a:solidFill>
                <a:schemeClr val="tx1"/>
              </a:solidFill>
              <a:latin typeface="+mn-lt"/>
              <a:ea typeface="+mn-ea"/>
              <a:cs typeface="+mn-cs"/>
            </a:endParaRPr>
          </a:p>
          <a:p>
            <a:r>
              <a:rPr lang="nl-NL" sz="1200" b="1" i="0" kern="1200" dirty="0" smtClean="0">
                <a:solidFill>
                  <a:schemeClr val="tx1"/>
                </a:solidFill>
                <a:latin typeface="+mn-lt"/>
                <a:ea typeface="+mn-ea"/>
                <a:cs typeface="+mn-cs"/>
              </a:rPr>
              <a:t>Thesauri are </a:t>
            </a:r>
            <a:r>
              <a:rPr lang="nl-NL" sz="1200" b="1" i="0" kern="1200" dirty="0" err="1" smtClean="0">
                <a:solidFill>
                  <a:schemeClr val="tx1"/>
                </a:solidFill>
                <a:latin typeface="+mn-lt"/>
                <a:ea typeface="+mn-ea"/>
                <a:cs typeface="+mn-cs"/>
              </a:rPr>
              <a:t>based</a:t>
            </a:r>
            <a:r>
              <a:rPr lang="nl-NL" sz="1200" b="1" i="0" kern="1200" dirty="0" smtClean="0">
                <a:solidFill>
                  <a:schemeClr val="tx1"/>
                </a:solidFill>
                <a:latin typeface="+mn-lt"/>
                <a:ea typeface="+mn-ea"/>
                <a:cs typeface="+mn-cs"/>
              </a:rPr>
              <a:t> </a:t>
            </a:r>
            <a:r>
              <a:rPr lang="nl-NL" sz="1200" b="1" i="0" kern="1200" dirty="0" err="1" smtClean="0">
                <a:solidFill>
                  <a:schemeClr val="tx1"/>
                </a:solidFill>
                <a:latin typeface="+mn-lt"/>
                <a:ea typeface="+mn-ea"/>
                <a:cs typeface="+mn-cs"/>
              </a:rPr>
              <a:t>on</a:t>
            </a:r>
            <a:r>
              <a:rPr lang="nl-NL" sz="1200" b="1" i="0" kern="1200" dirty="0" smtClean="0">
                <a:solidFill>
                  <a:schemeClr val="tx1"/>
                </a:solidFill>
                <a:latin typeface="+mn-lt"/>
                <a:ea typeface="+mn-ea"/>
                <a:cs typeface="+mn-cs"/>
              </a:rPr>
              <a:t> SNOMED CT</a:t>
            </a:r>
          </a:p>
          <a:p>
            <a:endParaRPr lang="nl-NL" sz="1200" b="1" i="0" kern="1200" dirty="0" smtClean="0">
              <a:solidFill>
                <a:schemeClr val="tx1"/>
              </a:solidFill>
              <a:latin typeface="+mn-lt"/>
              <a:ea typeface="+mn-ea"/>
              <a:cs typeface="+mn-cs"/>
            </a:endParaRPr>
          </a:p>
          <a:p>
            <a:r>
              <a:rPr lang="nl-NL" sz="1200" b="1" i="0" kern="1200" dirty="0" smtClean="0">
                <a:solidFill>
                  <a:schemeClr val="tx1"/>
                </a:solidFill>
                <a:latin typeface="+mn-lt"/>
                <a:ea typeface="+mn-ea"/>
                <a:cs typeface="+mn-cs"/>
              </a:rPr>
              <a:t>De LBZ</a:t>
            </a:r>
          </a:p>
          <a:p>
            <a:r>
              <a:rPr lang="nl-NL" sz="1200" b="0" i="0" kern="1200" dirty="0" smtClean="0">
                <a:solidFill>
                  <a:schemeClr val="tx1"/>
                </a:solidFill>
                <a:latin typeface="+mn-lt"/>
                <a:ea typeface="+mn-ea"/>
                <a:cs typeface="+mn-cs"/>
              </a:rPr>
              <a:t>De Landelijke Basisregistratie Ziekenhuiszorg (LBZ) vervangt en integreert de Landelijke Medische Registratie (LMR) en de Landelijke Ambulante Zorg Registratie (LAZR).</a:t>
            </a:r>
          </a:p>
          <a:p>
            <a:r>
              <a:rPr lang="nl-NL" sz="1200" b="0" i="0" kern="1200" dirty="0" smtClean="0">
                <a:solidFill>
                  <a:schemeClr val="tx1"/>
                </a:solidFill>
                <a:latin typeface="+mn-lt"/>
                <a:ea typeface="+mn-ea"/>
                <a:cs typeface="+mn-cs"/>
              </a:rPr>
              <a:t>Met de LBZ willen de Nederlandse Vereniging van Ziekenhuizen (NVZ) en de Nederlandse Fede­ratie van Universitair Medische Centra (NFU) de ziekenhuiszorg transparant maken, gebaseerd op goede en vergelijkbare cijfers. Tevens willen zij de registratielast voor de ziekenhuizen zo veel mogelijk beperken.</a:t>
            </a:r>
            <a:br>
              <a:rPr lang="nl-NL" sz="1200" b="0" i="0" kern="1200" dirty="0" smtClean="0">
                <a:solidFill>
                  <a:schemeClr val="tx1"/>
                </a:solidFill>
                <a:latin typeface="+mn-lt"/>
                <a:ea typeface="+mn-ea"/>
                <a:cs typeface="+mn-cs"/>
              </a:rPr>
            </a:br>
            <a:r>
              <a:rPr lang="nl-NL" sz="1200" b="0" i="0" kern="1200" dirty="0" smtClean="0">
                <a:solidFill>
                  <a:schemeClr val="tx1"/>
                </a:solidFill>
                <a:latin typeface="+mn-lt"/>
                <a:ea typeface="+mn-ea"/>
                <a:cs typeface="+mn-cs"/>
              </a:rPr>
              <a:t>Met behulp van de LBZ worden de basisgegevens over de patiënten in ziekenhuizen en de aan hen geleverde zorg in beeld gebracht ten behoeve van:</a:t>
            </a:r>
          </a:p>
          <a:p>
            <a:r>
              <a:rPr lang="nl-NL" sz="1200" b="0" i="0" kern="1200" dirty="0" smtClean="0">
                <a:solidFill>
                  <a:schemeClr val="tx1"/>
                </a:solidFill>
                <a:latin typeface="+mn-lt"/>
                <a:ea typeface="+mn-ea"/>
                <a:cs typeface="+mn-cs"/>
              </a:rPr>
              <a:t>Onderbouwen bedrijfsvoering ziekenhuizen</a:t>
            </a:r>
          </a:p>
          <a:p>
            <a:r>
              <a:rPr lang="nl-NL" sz="1200" b="0" i="0" kern="1200" dirty="0" smtClean="0">
                <a:solidFill>
                  <a:schemeClr val="tx1"/>
                </a:solidFill>
                <a:latin typeface="+mn-lt"/>
                <a:ea typeface="+mn-ea"/>
                <a:cs typeface="+mn-cs"/>
              </a:rPr>
              <a:t>Monitoren zorgproductie</a:t>
            </a:r>
          </a:p>
          <a:p>
            <a:r>
              <a:rPr lang="nl-NL" sz="1200" b="0" i="0" kern="1200" dirty="0" smtClean="0">
                <a:solidFill>
                  <a:schemeClr val="tx1"/>
                </a:solidFill>
                <a:latin typeface="+mn-lt"/>
                <a:ea typeface="+mn-ea"/>
                <a:cs typeface="+mn-cs"/>
              </a:rPr>
              <a:t>Monitoren gezondheidstoestand van bevolking</a:t>
            </a:r>
          </a:p>
          <a:p>
            <a:r>
              <a:rPr lang="nl-NL" sz="1200" b="0" i="0" kern="1200" dirty="0" err="1" smtClean="0">
                <a:solidFill>
                  <a:schemeClr val="tx1"/>
                </a:solidFill>
                <a:latin typeface="+mn-lt"/>
                <a:ea typeface="+mn-ea"/>
                <a:cs typeface="+mn-cs"/>
              </a:rPr>
              <a:t>Benchmarking</a:t>
            </a:r>
            <a:r>
              <a:rPr lang="nl-NL" sz="1200" b="0" i="0" kern="1200" dirty="0" smtClean="0">
                <a:solidFill>
                  <a:schemeClr val="tx1"/>
                </a:solidFill>
                <a:latin typeface="+mn-lt"/>
                <a:ea typeface="+mn-ea"/>
                <a:cs typeface="+mn-cs"/>
              </a:rPr>
              <a:t> (o.a. HSMR, OLO¹)</a:t>
            </a:r>
          </a:p>
          <a:p>
            <a:r>
              <a:rPr lang="nl-NL" sz="1200" b="0" i="0" kern="1200" dirty="0" smtClean="0">
                <a:solidFill>
                  <a:schemeClr val="tx1"/>
                </a:solidFill>
                <a:latin typeface="+mn-lt"/>
                <a:ea typeface="+mn-ea"/>
                <a:cs typeface="+mn-cs"/>
              </a:rPr>
              <a:t>Marktanalyse</a:t>
            </a:r>
          </a:p>
          <a:p>
            <a:r>
              <a:rPr lang="nl-NL" sz="1200" b="0" i="0" kern="1200" dirty="0" smtClean="0">
                <a:solidFill>
                  <a:schemeClr val="tx1"/>
                </a:solidFill>
                <a:latin typeface="+mn-lt"/>
                <a:ea typeface="+mn-ea"/>
                <a:cs typeface="+mn-cs"/>
              </a:rPr>
              <a:t>Wettelijke verplichtingen (DIS)</a:t>
            </a:r>
          </a:p>
          <a:p>
            <a:r>
              <a:rPr lang="nl-NL" sz="1200" b="0" i="0" kern="1200" dirty="0" smtClean="0">
                <a:solidFill>
                  <a:schemeClr val="tx1"/>
                </a:solidFill>
                <a:latin typeface="+mn-lt"/>
                <a:ea typeface="+mn-ea"/>
                <a:cs typeface="+mn-cs"/>
              </a:rPr>
              <a:t>(</a:t>
            </a:r>
            <a:r>
              <a:rPr lang="nl-NL" sz="1200" b="0" i="0" kern="1200" dirty="0" err="1" smtClean="0">
                <a:solidFill>
                  <a:schemeClr val="tx1"/>
                </a:solidFill>
                <a:latin typeface="+mn-lt"/>
                <a:ea typeface="+mn-ea"/>
                <a:cs typeface="+mn-cs"/>
              </a:rPr>
              <a:t>Inter</a:t>
            </a:r>
            <a:r>
              <a:rPr lang="nl-NL" sz="1200" b="0" i="0" kern="1200" dirty="0" smtClean="0">
                <a:solidFill>
                  <a:schemeClr val="tx1"/>
                </a:solidFill>
                <a:latin typeface="+mn-lt"/>
                <a:ea typeface="+mn-ea"/>
                <a:cs typeface="+mn-cs"/>
              </a:rPr>
              <a:t>)nationale verplichtingen (CBS, EU)</a:t>
            </a:r>
          </a:p>
          <a:p>
            <a:r>
              <a:rPr lang="nl-NL" sz="1200" b="0" i="0" kern="1200" dirty="0" smtClean="0">
                <a:solidFill>
                  <a:schemeClr val="tx1"/>
                </a:solidFill>
                <a:latin typeface="+mn-lt"/>
                <a:ea typeface="+mn-ea"/>
                <a:cs typeface="+mn-cs"/>
              </a:rPr>
              <a:t>Onderzoek en onderwijs</a:t>
            </a:r>
          </a:p>
          <a:p>
            <a:r>
              <a:rPr lang="nl-NL" sz="1200" b="0" i="0" kern="1200" dirty="0" smtClean="0">
                <a:solidFill>
                  <a:schemeClr val="tx1"/>
                </a:solidFill>
                <a:latin typeface="+mn-lt"/>
                <a:ea typeface="+mn-ea"/>
                <a:cs typeface="+mn-cs"/>
              </a:rPr>
              <a:t>In de LBZ zijn de volgende vernieuwingen opgenomen:</a:t>
            </a:r>
          </a:p>
          <a:p>
            <a:r>
              <a:rPr lang="nl-NL" sz="1200" b="0" i="0" kern="1200" dirty="0" smtClean="0">
                <a:solidFill>
                  <a:schemeClr val="tx1"/>
                </a:solidFill>
                <a:latin typeface="+mn-lt"/>
                <a:ea typeface="+mn-ea"/>
                <a:cs typeface="+mn-cs"/>
              </a:rPr>
              <a:t>Integratie van de poliklinische en klinische zorg in één registratie</a:t>
            </a:r>
          </a:p>
          <a:p>
            <a:r>
              <a:rPr lang="nl-NL" sz="1200" b="0" i="0" kern="1200" dirty="0" smtClean="0">
                <a:solidFill>
                  <a:schemeClr val="tx1"/>
                </a:solidFill>
                <a:latin typeface="+mn-lt"/>
                <a:ea typeface="+mn-ea"/>
                <a:cs typeface="+mn-cs"/>
              </a:rPr>
              <a:t>Koppeling van een medisch inhoudelijke en financiële dataset</a:t>
            </a:r>
          </a:p>
          <a:p>
            <a:r>
              <a:rPr lang="nl-NL" sz="1200" b="0" i="0" kern="1200" dirty="0" smtClean="0">
                <a:solidFill>
                  <a:schemeClr val="tx1"/>
                </a:solidFill>
                <a:latin typeface="+mn-lt"/>
                <a:ea typeface="+mn-ea"/>
                <a:cs typeface="+mn-cs"/>
              </a:rPr>
              <a:t>Invoering van de ICD-10 voor de diagnosecodering</a:t>
            </a:r>
          </a:p>
          <a:p>
            <a:r>
              <a:rPr lang="nl-NL" sz="1200" b="0" i="0" kern="1200" dirty="0" smtClean="0">
                <a:solidFill>
                  <a:schemeClr val="tx1"/>
                </a:solidFill>
                <a:latin typeface="+mn-lt"/>
                <a:ea typeface="+mn-ea"/>
                <a:cs typeface="+mn-cs"/>
              </a:rPr>
              <a:t>Gebruik van het Verrichtingenbestand (CBV) voor het vastleggen van verrichtingen</a:t>
            </a:r>
            <a:endParaRPr lang="nl-NL" sz="1200" b="0" i="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12</a:t>
            </a:fld>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200" b="1" kern="1200" dirty="0" smtClean="0">
                <a:solidFill>
                  <a:schemeClr val="tx1"/>
                </a:solidFill>
                <a:latin typeface="+mn-lt"/>
                <a:ea typeface="+mn-ea"/>
                <a:cs typeface="+mn-cs"/>
              </a:rPr>
              <a:t>Memorandum</a:t>
            </a:r>
            <a:r>
              <a:rPr lang="nl-NL" sz="1200" b="1" kern="1200" baseline="0" dirty="0" smtClean="0">
                <a:solidFill>
                  <a:schemeClr val="tx1"/>
                </a:solidFill>
                <a:latin typeface="+mn-lt"/>
                <a:ea typeface="+mn-ea"/>
                <a:cs typeface="+mn-cs"/>
              </a:rPr>
              <a:t> of </a:t>
            </a:r>
            <a:r>
              <a:rPr lang="nl-NL" sz="1200" b="1" kern="1200" baseline="0" dirty="0" err="1" smtClean="0">
                <a:solidFill>
                  <a:schemeClr val="tx1"/>
                </a:solidFill>
                <a:latin typeface="+mn-lt"/>
                <a:ea typeface="+mn-ea"/>
                <a:cs typeface="+mn-cs"/>
              </a:rPr>
              <a:t>Understanding</a:t>
            </a:r>
            <a:endParaRPr lang="nl-NL" sz="1200" b="1"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HL7 Nederland, een Stichting die als nationale </a:t>
            </a:r>
            <a:r>
              <a:rPr lang="nl-NL" sz="1200" kern="1200" dirty="0" err="1" smtClean="0">
                <a:solidFill>
                  <a:schemeClr val="tx1"/>
                </a:solidFill>
                <a:latin typeface="+mn-lt"/>
                <a:ea typeface="+mn-ea"/>
                <a:cs typeface="+mn-cs"/>
              </a:rPr>
              <a:t>affiliate</a:t>
            </a:r>
            <a:r>
              <a:rPr lang="nl-NL" sz="1200" kern="1200" dirty="0" smtClean="0">
                <a:solidFill>
                  <a:schemeClr val="tx1"/>
                </a:solidFill>
                <a:latin typeface="+mn-lt"/>
                <a:ea typeface="+mn-ea"/>
                <a:cs typeface="+mn-cs"/>
              </a:rPr>
              <a:t> van HL7 International tot doel heeft om de ontwikkeling, het beheer en de ondersteuning van de HL7 familie van standaarden specifiek voor de Nederlandse zorg te ondersteunen en promoten. De Stichting ontvangt hiertoe middelen van de aangesloten deelnemers, zowel in de vorm van contributies als bijdragen in </a:t>
            </a:r>
            <a:r>
              <a:rPr lang="nl-NL" sz="1200" kern="1200" dirty="0" err="1" smtClean="0">
                <a:solidFill>
                  <a:schemeClr val="tx1"/>
                </a:solidFill>
                <a:latin typeface="+mn-lt"/>
                <a:ea typeface="+mn-ea"/>
                <a:cs typeface="+mn-cs"/>
              </a:rPr>
              <a:t>natura</a:t>
            </a:r>
            <a:r>
              <a:rPr lang="nl-NL" sz="1200" kern="1200" dirty="0" smtClean="0">
                <a:solidFill>
                  <a:schemeClr val="tx1"/>
                </a:solidFill>
                <a:latin typeface="+mn-lt"/>
                <a:ea typeface="+mn-ea"/>
                <a:cs typeface="+mn-cs"/>
              </a:rPr>
              <a:t> (capaciteit, kennis).</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IHE Nederland, een Stichting als nationale </a:t>
            </a:r>
            <a:r>
              <a:rPr lang="nl-NL" sz="1200" kern="1200" dirty="0" err="1" smtClean="0">
                <a:solidFill>
                  <a:schemeClr val="tx1"/>
                </a:solidFill>
                <a:latin typeface="+mn-lt"/>
                <a:ea typeface="+mn-ea"/>
                <a:cs typeface="+mn-cs"/>
              </a:rPr>
              <a:t>affiliate</a:t>
            </a:r>
            <a:r>
              <a:rPr lang="nl-NL" sz="1200" kern="1200" dirty="0" smtClean="0">
                <a:solidFill>
                  <a:schemeClr val="tx1"/>
                </a:solidFill>
                <a:latin typeface="+mn-lt"/>
                <a:ea typeface="+mn-ea"/>
                <a:cs typeface="+mn-cs"/>
              </a:rPr>
              <a:t> van IHE International tot doel heeft om het internationale </a:t>
            </a:r>
            <a:r>
              <a:rPr lang="nl-NL" sz="1200" kern="1200" dirty="0" err="1" smtClean="0">
                <a:solidFill>
                  <a:schemeClr val="tx1"/>
                </a:solidFill>
                <a:latin typeface="+mn-lt"/>
                <a:ea typeface="+mn-ea"/>
                <a:cs typeface="+mn-cs"/>
              </a:rPr>
              <a:t>IHE-raamwerk</a:t>
            </a:r>
            <a:r>
              <a:rPr lang="nl-NL" sz="1200" kern="1200" dirty="0" smtClean="0">
                <a:solidFill>
                  <a:schemeClr val="tx1"/>
                </a:solidFill>
                <a:latin typeface="+mn-lt"/>
                <a:ea typeface="+mn-ea"/>
                <a:cs typeface="+mn-cs"/>
              </a:rPr>
              <a:t> te promoten en ondersteunen in Nederland ten behoeve van een efficiënt zorgproces en een optimale medische zorg. IHE Nederland ontvangt hiertoe middelen van haar deelnemers, zowel in de vorm van contributies als bijdragen in </a:t>
            </a:r>
            <a:r>
              <a:rPr lang="nl-NL" sz="1200" kern="1200" dirty="0" err="1" smtClean="0">
                <a:solidFill>
                  <a:schemeClr val="tx1"/>
                </a:solidFill>
                <a:latin typeface="+mn-lt"/>
                <a:ea typeface="+mn-ea"/>
                <a:cs typeface="+mn-cs"/>
              </a:rPr>
              <a:t>natura</a:t>
            </a:r>
            <a:r>
              <a:rPr lang="nl-NL" sz="1200" kern="1200" dirty="0" smtClean="0">
                <a:solidFill>
                  <a:schemeClr val="tx1"/>
                </a:solidFill>
                <a:latin typeface="+mn-lt"/>
                <a:ea typeface="+mn-ea"/>
                <a:cs typeface="+mn-cs"/>
              </a:rPr>
              <a:t> (capaciteit, kennis).</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IHTSDO National Release Centre (NRC), is de Nederlandse vertegenwoordiging van de International Healthcare </a:t>
            </a:r>
            <a:r>
              <a:rPr lang="nl-NL" sz="1200" kern="1200" dirty="0" err="1" smtClean="0">
                <a:solidFill>
                  <a:schemeClr val="tx1"/>
                </a:solidFill>
                <a:latin typeface="+mn-lt"/>
                <a:ea typeface="+mn-ea"/>
                <a:cs typeface="+mn-cs"/>
              </a:rPr>
              <a:t>Terminology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Standards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Development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Organization</a:t>
            </a:r>
            <a:r>
              <a:rPr lang="nl-NL" sz="1200" kern="1200" dirty="0" smtClean="0">
                <a:solidFill>
                  <a:schemeClr val="tx1"/>
                </a:solidFill>
                <a:latin typeface="+mn-lt"/>
                <a:ea typeface="+mn-ea"/>
                <a:cs typeface="+mn-cs"/>
              </a:rPr>
              <a:t>. Deze rol wordt ingevuld door Nictiz in opdracht van het Ministerie van VWS.</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NEN, een Stichting die tot doel heeft om NEN- en </a:t>
            </a:r>
            <a:r>
              <a:rPr lang="nl-NL" sz="1200" kern="1200" dirty="0" err="1" smtClean="0">
                <a:solidFill>
                  <a:schemeClr val="tx1"/>
                </a:solidFill>
                <a:latin typeface="+mn-lt"/>
                <a:ea typeface="+mn-ea"/>
                <a:cs typeface="+mn-cs"/>
              </a:rPr>
              <a:t>HKZnormen</a:t>
            </a:r>
            <a:r>
              <a:rPr lang="nl-NL" sz="1200" kern="1200" dirty="0" smtClean="0">
                <a:solidFill>
                  <a:schemeClr val="tx1"/>
                </a:solidFill>
                <a:latin typeface="+mn-lt"/>
                <a:ea typeface="+mn-ea"/>
                <a:cs typeface="+mn-cs"/>
              </a:rPr>
              <a:t> voor en met de zorgmarkt te ontwikkelen, te publiceren en te beheren. Internationale afstemming vindt plaats binnen CEN- en ISO verband. Via NEN kan elke zorgorganisatie invloed uitoefenen op afspraken. NEN ontvangt daartoe middelen vanuit de markt.</a:t>
            </a:r>
          </a:p>
          <a:p>
            <a:endParaRPr lang="nl-NL"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Nictiz, een Stichting die tot doel heeft om als nationaal expertisecentrum het gebruik van ICT in de zorg te stimuleren door het voorzien in standaarden, kennis en oplossingen voor interoperabiliteit, functionaliteit en kwaliteit van </a:t>
            </a:r>
            <a:r>
              <a:rPr lang="nl-NL" sz="1200" kern="1200" dirty="0" err="1" smtClean="0">
                <a:solidFill>
                  <a:schemeClr val="tx1"/>
                </a:solidFill>
                <a:latin typeface="+mn-lt"/>
                <a:ea typeface="+mn-ea"/>
                <a:cs typeface="+mn-cs"/>
              </a:rPr>
              <a:t>ZorgICT</a:t>
            </a:r>
            <a:r>
              <a:rPr lang="nl-NL" sz="1200" kern="1200" dirty="0" smtClean="0">
                <a:solidFill>
                  <a:schemeClr val="tx1"/>
                </a:solidFill>
                <a:latin typeface="+mn-lt"/>
                <a:ea typeface="+mn-ea"/>
                <a:cs typeface="+mn-cs"/>
              </a:rPr>
              <a:t>. Nictiz ontvangt hiervoor middelen van het Ministerie van VWS en projectmiddelen vanuit de markt. Nictiz vertegenwoordigt (in opdracht van VWS) Nederland in de International Healthcare </a:t>
            </a:r>
            <a:r>
              <a:rPr lang="nl-NL" sz="1200" kern="1200" dirty="0" err="1" smtClean="0">
                <a:solidFill>
                  <a:schemeClr val="tx1"/>
                </a:solidFill>
                <a:latin typeface="+mn-lt"/>
                <a:ea typeface="+mn-ea"/>
                <a:cs typeface="+mn-cs"/>
              </a:rPr>
              <a:t>Terminology</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Standards</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Development</a:t>
            </a:r>
            <a:r>
              <a:rPr lang="nl-NL" sz="1200" kern="1200" dirty="0" smtClean="0">
                <a:solidFill>
                  <a:schemeClr val="tx1"/>
                </a:solidFill>
                <a:latin typeface="+mn-lt"/>
                <a:ea typeface="+mn-ea"/>
                <a:cs typeface="+mn-cs"/>
              </a:rPr>
              <a:t> </a:t>
            </a:r>
            <a:r>
              <a:rPr lang="nl-NL" sz="1200" kern="1200" dirty="0" err="1" smtClean="0">
                <a:solidFill>
                  <a:schemeClr val="tx1"/>
                </a:solidFill>
                <a:latin typeface="+mn-lt"/>
                <a:ea typeface="+mn-ea"/>
                <a:cs typeface="+mn-cs"/>
              </a:rPr>
              <a:t>Organization</a:t>
            </a:r>
            <a:r>
              <a:rPr lang="nl-NL" sz="1200" kern="1200" dirty="0" smtClean="0">
                <a:solidFill>
                  <a:schemeClr val="tx1"/>
                </a:solidFill>
                <a:latin typeface="+mn-lt"/>
                <a:ea typeface="+mn-ea"/>
                <a:cs typeface="+mn-cs"/>
              </a:rPr>
              <a:t>, en daarmee is Nictiz </a:t>
            </a:r>
            <a:r>
              <a:rPr lang="nl-NL" sz="1200" kern="1200" dirty="0" err="1" smtClean="0">
                <a:solidFill>
                  <a:schemeClr val="tx1"/>
                </a:solidFill>
                <a:latin typeface="+mn-lt"/>
                <a:ea typeface="+mn-ea"/>
                <a:cs typeface="+mn-cs"/>
              </a:rPr>
              <a:t>de-facto</a:t>
            </a:r>
            <a:r>
              <a:rPr lang="nl-NL" sz="1200" kern="1200" dirty="0" smtClean="0">
                <a:solidFill>
                  <a:schemeClr val="tx1"/>
                </a:solidFill>
                <a:latin typeface="+mn-lt"/>
                <a:ea typeface="+mn-ea"/>
                <a:cs typeface="+mn-cs"/>
              </a:rPr>
              <a:t> de National Release Centre (NRC) IHTSDO.</a:t>
            </a:r>
          </a:p>
          <a:p>
            <a:endParaRPr lang="nl-NL" dirty="0"/>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13</a:t>
            </a:fld>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r>
              <a:rPr lang="en-US" sz="1200" b="1" kern="1200" dirty="0" smtClean="0">
                <a:solidFill>
                  <a:schemeClr val="tx1"/>
                </a:solidFill>
                <a:latin typeface="+mn-lt"/>
                <a:ea typeface="+mn-ea"/>
                <a:cs typeface="+mn-cs"/>
              </a:rPr>
              <a:t>Initiatives on SNOMED CT implementation in the Dutch University Medical Centers</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 eight University Medical Centers (UMCs) in the Netherlands are currently - like many general hospitals in the Netherlands - working on choosing and implementing new EMR. Realizing that just implementing a new EMR does not solve the problem of poor data registration during health care delivery, and the resulting practice of separate registries for finance, measuring quality of care and research, this topic has reached high priority all the way up to the boardrooms of the eight UMCs.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May 2013, the Dutch Federation of UMCs (NFU) </a:t>
            </a:r>
            <a:r>
              <a:rPr lang="en-US" sz="1200" u="sng" kern="1200" dirty="0" smtClean="0">
                <a:solidFill>
                  <a:schemeClr val="tx1"/>
                </a:solidFill>
                <a:latin typeface="+mn-lt"/>
                <a:ea typeface="+mn-ea"/>
                <a:cs typeface="+mn-cs"/>
                <a:hlinkClick r:id="rId3"/>
              </a:rPr>
              <a:t>published its vision</a:t>
            </a:r>
            <a:r>
              <a:rPr lang="en-US" sz="1200" kern="1200" dirty="0" smtClean="0">
                <a:solidFill>
                  <a:schemeClr val="tx1"/>
                </a:solidFill>
                <a:latin typeface="+mn-lt"/>
                <a:ea typeface="+mn-ea"/>
                <a:cs typeface="+mn-cs"/>
              </a:rPr>
              <a:t> on clinical documentation and use of healthcare data, which includes the ambition to implement standardized clinical documentation, in terms of the continuity of  care record with SNOMED CT as terminology standard.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Following a recent project in which the eight UMCs, in close cooperation with Nictiz, translated the continuity of care record to the Dutch language and healthcare situation, a program of projects is currently being formulated by the NFU and Nictiz for moving forward to implement standardized documentation in Dutch healthcare. Taking into account the complexity of this task, the program will start with small projects (from 6 months up to 2 years) being:</a:t>
            </a:r>
            <a:endParaRPr lang="nl-N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projects of  proof of concepts and pilots of implementation of the translated continuity of care records, </a:t>
            </a:r>
            <a:endParaRPr lang="nl-N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 project focused on extracting quality indicators from standardized data, </a:t>
            </a:r>
            <a:endParaRPr lang="nl-N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 project on education of health care professionals on the use of clinical documentation.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Following these projects, new projects will be initiated within this on-going program. Of main importance in the program is the involvement and commitment of healthcare professionals, given their primary role in standardized documentation, as a means to deliver high quality healthcare.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this program, the UMCs and Nictiz will take the lead and will pioneer in implementing SNOMED CT in the actual healthcare environment in the Netherlands. As standardized documentation in a patient’s health care pathway only works when it is implemented nationwide, other health care providers (general hospitals, general practitioners) and the Dutch government will be involved in working towards a national roadmap, inspired by the American Meaningful Use program.</a:t>
            </a:r>
            <a:endParaRPr lang="nl-NL"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Dr. Marion </a:t>
            </a:r>
            <a:r>
              <a:rPr lang="en-US" sz="1200" i="1" kern="1200" dirty="0" err="1" smtClean="0">
                <a:solidFill>
                  <a:schemeClr val="tx1"/>
                </a:solidFill>
                <a:latin typeface="+mn-lt"/>
                <a:ea typeface="+mn-ea"/>
                <a:cs typeface="+mn-cs"/>
              </a:rPr>
              <a:t>Verduijn</a:t>
            </a:r>
            <a:r>
              <a:rPr lang="en-US" sz="1200" i="1" kern="1200" dirty="0" smtClean="0">
                <a:solidFill>
                  <a:schemeClr val="tx1"/>
                </a:solidFill>
                <a:latin typeface="+mn-lt"/>
                <a:ea typeface="+mn-ea"/>
                <a:cs typeface="+mn-cs"/>
              </a:rPr>
              <a:t>, secretary of the NFU consortium 'Quality of Care'</a:t>
            </a:r>
            <a:endParaRPr lang="nl-NL" sz="120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14</a:t>
            </a:fld>
            <a:endParaRPr lang="nl-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15</a:t>
            </a:fld>
            <a:endParaRPr lang="nl-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mtClean="0"/>
              <a:t>NEN 7510 – security</a:t>
            </a:r>
          </a:p>
          <a:p>
            <a:r>
              <a:rPr lang="nl-NL" smtClean="0"/>
              <a:t>NEN</a:t>
            </a:r>
            <a:r>
              <a:rPr lang="nl-NL" baseline="0" smtClean="0"/>
              <a:t> 7512 – security</a:t>
            </a:r>
          </a:p>
          <a:p>
            <a:r>
              <a:rPr lang="nl-NL" baseline="0" smtClean="0"/>
              <a:t>NEN 7513 – </a:t>
            </a:r>
          </a:p>
          <a:p>
            <a:r>
              <a:rPr lang="nl-NL" baseline="0" smtClean="0"/>
              <a:t>NEN 7522 – 	</a:t>
            </a:r>
            <a:endParaRPr lang="nl-NL"/>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16</a:t>
            </a:fld>
            <a:endParaRPr lang="nl-N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NL" sz="1200" b="1" i="0" kern="1200" dirty="0" smtClean="0">
              <a:solidFill>
                <a:schemeClr val="tx1"/>
              </a:solidFill>
              <a:latin typeface="+mn-lt"/>
              <a:ea typeface="+mn-ea"/>
              <a:cs typeface="+mn-cs"/>
            </a:endParaRPr>
          </a:p>
          <a:p>
            <a:r>
              <a:rPr lang="nl-NL" sz="1200" b="1" i="0" kern="1200" dirty="0" smtClean="0">
                <a:solidFill>
                  <a:schemeClr val="tx1"/>
                </a:solidFill>
                <a:latin typeface="+mn-lt"/>
                <a:ea typeface="+mn-ea"/>
                <a:cs typeface="+mn-cs"/>
              </a:rPr>
              <a:t>Thesauri are </a:t>
            </a:r>
            <a:r>
              <a:rPr lang="nl-NL" sz="1200" b="1" i="0" kern="1200" dirty="0" err="1" smtClean="0">
                <a:solidFill>
                  <a:schemeClr val="tx1"/>
                </a:solidFill>
                <a:latin typeface="+mn-lt"/>
                <a:ea typeface="+mn-ea"/>
                <a:cs typeface="+mn-cs"/>
              </a:rPr>
              <a:t>based</a:t>
            </a:r>
            <a:r>
              <a:rPr lang="nl-NL" sz="1200" b="1" i="0" kern="1200" dirty="0" smtClean="0">
                <a:solidFill>
                  <a:schemeClr val="tx1"/>
                </a:solidFill>
                <a:latin typeface="+mn-lt"/>
                <a:ea typeface="+mn-ea"/>
                <a:cs typeface="+mn-cs"/>
              </a:rPr>
              <a:t> </a:t>
            </a:r>
            <a:r>
              <a:rPr lang="nl-NL" sz="1200" b="1" i="0" kern="1200" dirty="0" err="1" smtClean="0">
                <a:solidFill>
                  <a:schemeClr val="tx1"/>
                </a:solidFill>
                <a:latin typeface="+mn-lt"/>
                <a:ea typeface="+mn-ea"/>
                <a:cs typeface="+mn-cs"/>
              </a:rPr>
              <a:t>on</a:t>
            </a:r>
            <a:r>
              <a:rPr lang="nl-NL" sz="1200" b="1" i="0" kern="1200" dirty="0" smtClean="0">
                <a:solidFill>
                  <a:schemeClr val="tx1"/>
                </a:solidFill>
                <a:latin typeface="+mn-lt"/>
                <a:ea typeface="+mn-ea"/>
                <a:cs typeface="+mn-cs"/>
              </a:rPr>
              <a:t> SNOMED CT</a:t>
            </a:r>
          </a:p>
          <a:p>
            <a:endParaRPr lang="nl-NL" sz="1200" b="1" i="0" kern="1200" dirty="0" smtClean="0">
              <a:solidFill>
                <a:schemeClr val="tx1"/>
              </a:solidFill>
              <a:latin typeface="+mn-lt"/>
              <a:ea typeface="+mn-ea"/>
              <a:cs typeface="+mn-cs"/>
            </a:endParaRPr>
          </a:p>
          <a:p>
            <a:r>
              <a:rPr lang="nl-NL" sz="1200" b="1" i="0" kern="1200" dirty="0" smtClean="0">
                <a:solidFill>
                  <a:schemeClr val="tx1"/>
                </a:solidFill>
                <a:latin typeface="+mn-lt"/>
                <a:ea typeface="+mn-ea"/>
                <a:cs typeface="+mn-cs"/>
              </a:rPr>
              <a:t>De LBZ</a:t>
            </a:r>
          </a:p>
          <a:p>
            <a:r>
              <a:rPr lang="nl-NL" sz="1200" b="0" i="0" kern="1200" dirty="0" smtClean="0">
                <a:solidFill>
                  <a:schemeClr val="tx1"/>
                </a:solidFill>
                <a:latin typeface="+mn-lt"/>
                <a:ea typeface="+mn-ea"/>
                <a:cs typeface="+mn-cs"/>
              </a:rPr>
              <a:t>De Landelijke Basisregistratie Ziekenhuiszorg (LBZ) vervangt en integreert de Landelijke Medische Registratie (LMR) en de Landelijke Ambulante Zorg Registratie (LAZR).</a:t>
            </a:r>
          </a:p>
          <a:p>
            <a:r>
              <a:rPr lang="nl-NL" sz="1200" b="0" i="0" kern="1200" dirty="0" smtClean="0">
                <a:solidFill>
                  <a:schemeClr val="tx1"/>
                </a:solidFill>
                <a:latin typeface="+mn-lt"/>
                <a:ea typeface="+mn-ea"/>
                <a:cs typeface="+mn-cs"/>
              </a:rPr>
              <a:t>Met de LBZ willen de Nederlandse Vereniging van Ziekenhuizen (NVZ) en de Nederlandse Fede­ratie van Universitair Medische Centra (NFU) de ziekenhuiszorg transparant maken, gebaseerd op goede en vergelijkbare cijfers. Tevens willen zij de registratielast voor de ziekenhuizen zo veel mogelijk beperken.</a:t>
            </a:r>
            <a:br>
              <a:rPr lang="nl-NL" sz="1200" b="0" i="0" kern="1200" dirty="0" smtClean="0">
                <a:solidFill>
                  <a:schemeClr val="tx1"/>
                </a:solidFill>
                <a:latin typeface="+mn-lt"/>
                <a:ea typeface="+mn-ea"/>
                <a:cs typeface="+mn-cs"/>
              </a:rPr>
            </a:br>
            <a:r>
              <a:rPr lang="nl-NL" sz="1200" b="0" i="0" kern="1200" dirty="0" smtClean="0">
                <a:solidFill>
                  <a:schemeClr val="tx1"/>
                </a:solidFill>
                <a:latin typeface="+mn-lt"/>
                <a:ea typeface="+mn-ea"/>
                <a:cs typeface="+mn-cs"/>
              </a:rPr>
              <a:t>Met behulp van de LBZ worden de basisgegevens over de patiënten in ziekenhuizen en de aan hen geleverde zorg in beeld gebracht ten behoeve van:</a:t>
            </a:r>
          </a:p>
          <a:p>
            <a:r>
              <a:rPr lang="nl-NL" sz="1200" b="0" i="0" kern="1200" dirty="0" smtClean="0">
                <a:solidFill>
                  <a:schemeClr val="tx1"/>
                </a:solidFill>
                <a:latin typeface="+mn-lt"/>
                <a:ea typeface="+mn-ea"/>
                <a:cs typeface="+mn-cs"/>
              </a:rPr>
              <a:t>Onderbouwen bedrijfsvoering ziekenhuizen</a:t>
            </a:r>
          </a:p>
          <a:p>
            <a:r>
              <a:rPr lang="nl-NL" sz="1200" b="0" i="0" kern="1200" dirty="0" smtClean="0">
                <a:solidFill>
                  <a:schemeClr val="tx1"/>
                </a:solidFill>
                <a:latin typeface="+mn-lt"/>
                <a:ea typeface="+mn-ea"/>
                <a:cs typeface="+mn-cs"/>
              </a:rPr>
              <a:t>Monitoren zorgproductie</a:t>
            </a:r>
          </a:p>
          <a:p>
            <a:r>
              <a:rPr lang="nl-NL" sz="1200" b="0" i="0" kern="1200" dirty="0" smtClean="0">
                <a:solidFill>
                  <a:schemeClr val="tx1"/>
                </a:solidFill>
                <a:latin typeface="+mn-lt"/>
                <a:ea typeface="+mn-ea"/>
                <a:cs typeface="+mn-cs"/>
              </a:rPr>
              <a:t>Monitoren gezondheidstoestand van bevolking</a:t>
            </a:r>
          </a:p>
          <a:p>
            <a:r>
              <a:rPr lang="nl-NL" sz="1200" b="0" i="0" kern="1200" dirty="0" err="1" smtClean="0">
                <a:solidFill>
                  <a:schemeClr val="tx1"/>
                </a:solidFill>
                <a:latin typeface="+mn-lt"/>
                <a:ea typeface="+mn-ea"/>
                <a:cs typeface="+mn-cs"/>
              </a:rPr>
              <a:t>Benchmarking</a:t>
            </a:r>
            <a:r>
              <a:rPr lang="nl-NL" sz="1200" b="0" i="0" kern="1200" dirty="0" smtClean="0">
                <a:solidFill>
                  <a:schemeClr val="tx1"/>
                </a:solidFill>
                <a:latin typeface="+mn-lt"/>
                <a:ea typeface="+mn-ea"/>
                <a:cs typeface="+mn-cs"/>
              </a:rPr>
              <a:t> (o.a. HSMR, OLO¹)</a:t>
            </a:r>
          </a:p>
          <a:p>
            <a:r>
              <a:rPr lang="nl-NL" sz="1200" b="0" i="0" kern="1200" dirty="0" smtClean="0">
                <a:solidFill>
                  <a:schemeClr val="tx1"/>
                </a:solidFill>
                <a:latin typeface="+mn-lt"/>
                <a:ea typeface="+mn-ea"/>
                <a:cs typeface="+mn-cs"/>
              </a:rPr>
              <a:t>Marktanalyse</a:t>
            </a:r>
          </a:p>
          <a:p>
            <a:r>
              <a:rPr lang="nl-NL" sz="1200" b="0" i="0" kern="1200" dirty="0" smtClean="0">
                <a:solidFill>
                  <a:schemeClr val="tx1"/>
                </a:solidFill>
                <a:latin typeface="+mn-lt"/>
                <a:ea typeface="+mn-ea"/>
                <a:cs typeface="+mn-cs"/>
              </a:rPr>
              <a:t>Wettelijke verplichtingen (DIS)</a:t>
            </a:r>
          </a:p>
          <a:p>
            <a:r>
              <a:rPr lang="nl-NL" sz="1200" b="0" i="0" kern="1200" dirty="0" smtClean="0">
                <a:solidFill>
                  <a:schemeClr val="tx1"/>
                </a:solidFill>
                <a:latin typeface="+mn-lt"/>
                <a:ea typeface="+mn-ea"/>
                <a:cs typeface="+mn-cs"/>
              </a:rPr>
              <a:t>(</a:t>
            </a:r>
            <a:r>
              <a:rPr lang="nl-NL" sz="1200" b="0" i="0" kern="1200" dirty="0" err="1" smtClean="0">
                <a:solidFill>
                  <a:schemeClr val="tx1"/>
                </a:solidFill>
                <a:latin typeface="+mn-lt"/>
                <a:ea typeface="+mn-ea"/>
                <a:cs typeface="+mn-cs"/>
              </a:rPr>
              <a:t>Inter</a:t>
            </a:r>
            <a:r>
              <a:rPr lang="nl-NL" sz="1200" b="0" i="0" kern="1200" dirty="0" smtClean="0">
                <a:solidFill>
                  <a:schemeClr val="tx1"/>
                </a:solidFill>
                <a:latin typeface="+mn-lt"/>
                <a:ea typeface="+mn-ea"/>
                <a:cs typeface="+mn-cs"/>
              </a:rPr>
              <a:t>)nationale verplichtingen (CBS, EU)</a:t>
            </a:r>
          </a:p>
          <a:p>
            <a:r>
              <a:rPr lang="nl-NL" sz="1200" b="0" i="0" kern="1200" dirty="0" smtClean="0">
                <a:solidFill>
                  <a:schemeClr val="tx1"/>
                </a:solidFill>
                <a:latin typeface="+mn-lt"/>
                <a:ea typeface="+mn-ea"/>
                <a:cs typeface="+mn-cs"/>
              </a:rPr>
              <a:t>Onderzoek en onderwijs</a:t>
            </a:r>
          </a:p>
          <a:p>
            <a:r>
              <a:rPr lang="nl-NL" sz="1200" b="0" i="0" kern="1200" dirty="0" smtClean="0">
                <a:solidFill>
                  <a:schemeClr val="tx1"/>
                </a:solidFill>
                <a:latin typeface="+mn-lt"/>
                <a:ea typeface="+mn-ea"/>
                <a:cs typeface="+mn-cs"/>
              </a:rPr>
              <a:t>In de LBZ zijn de volgende vernieuwingen opgenomen:</a:t>
            </a:r>
          </a:p>
          <a:p>
            <a:r>
              <a:rPr lang="nl-NL" sz="1200" b="0" i="0" kern="1200" dirty="0" smtClean="0">
                <a:solidFill>
                  <a:schemeClr val="tx1"/>
                </a:solidFill>
                <a:latin typeface="+mn-lt"/>
                <a:ea typeface="+mn-ea"/>
                <a:cs typeface="+mn-cs"/>
              </a:rPr>
              <a:t>Integratie van de poliklinische en klinische zorg in één registratie</a:t>
            </a:r>
          </a:p>
          <a:p>
            <a:r>
              <a:rPr lang="nl-NL" sz="1200" b="0" i="0" kern="1200" dirty="0" smtClean="0">
                <a:solidFill>
                  <a:schemeClr val="tx1"/>
                </a:solidFill>
                <a:latin typeface="+mn-lt"/>
                <a:ea typeface="+mn-ea"/>
                <a:cs typeface="+mn-cs"/>
              </a:rPr>
              <a:t>Koppeling van een medisch inhoudelijke en financiële dataset</a:t>
            </a:r>
          </a:p>
          <a:p>
            <a:r>
              <a:rPr lang="nl-NL" sz="1200" b="0" i="0" kern="1200" dirty="0" smtClean="0">
                <a:solidFill>
                  <a:schemeClr val="tx1"/>
                </a:solidFill>
                <a:latin typeface="+mn-lt"/>
                <a:ea typeface="+mn-ea"/>
                <a:cs typeface="+mn-cs"/>
              </a:rPr>
              <a:t>Invoering van de ICD-10 voor de diagnosecodering</a:t>
            </a:r>
          </a:p>
          <a:p>
            <a:r>
              <a:rPr lang="nl-NL" sz="1200" b="0" i="0" kern="1200" dirty="0" smtClean="0">
                <a:solidFill>
                  <a:schemeClr val="tx1"/>
                </a:solidFill>
                <a:latin typeface="+mn-lt"/>
                <a:ea typeface="+mn-ea"/>
                <a:cs typeface="+mn-cs"/>
              </a:rPr>
              <a:t>Gebruik van het Verrichtingenbestand (CBV) voor het vastleggen van verrichtingen</a:t>
            </a:r>
            <a:endParaRPr lang="nl-NL" sz="1200" b="0" i="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17</a:t>
            </a:fld>
            <a:endParaRPr lang="nl-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endParaRPr lang="nl-NL" sz="1200" b="1" i="0" kern="1200" dirty="0" smtClean="0">
              <a:solidFill>
                <a:schemeClr val="tx1"/>
              </a:solidFill>
              <a:latin typeface="+mn-lt"/>
              <a:ea typeface="+mn-ea"/>
              <a:cs typeface="+mn-cs"/>
            </a:endParaRPr>
          </a:p>
          <a:p>
            <a:r>
              <a:rPr lang="nl-NL" sz="1200" b="1" i="0" kern="1200" dirty="0" smtClean="0">
                <a:solidFill>
                  <a:schemeClr val="tx1"/>
                </a:solidFill>
                <a:latin typeface="+mn-lt"/>
                <a:ea typeface="+mn-ea"/>
                <a:cs typeface="+mn-cs"/>
              </a:rPr>
              <a:t>Thesauri are </a:t>
            </a:r>
            <a:r>
              <a:rPr lang="nl-NL" sz="1200" b="1" i="0" kern="1200" dirty="0" err="1" smtClean="0">
                <a:solidFill>
                  <a:schemeClr val="tx1"/>
                </a:solidFill>
                <a:latin typeface="+mn-lt"/>
                <a:ea typeface="+mn-ea"/>
                <a:cs typeface="+mn-cs"/>
              </a:rPr>
              <a:t>based</a:t>
            </a:r>
            <a:r>
              <a:rPr lang="nl-NL" sz="1200" b="1" i="0" kern="1200" dirty="0" smtClean="0">
                <a:solidFill>
                  <a:schemeClr val="tx1"/>
                </a:solidFill>
                <a:latin typeface="+mn-lt"/>
                <a:ea typeface="+mn-ea"/>
                <a:cs typeface="+mn-cs"/>
              </a:rPr>
              <a:t> </a:t>
            </a:r>
            <a:r>
              <a:rPr lang="nl-NL" sz="1200" b="1" i="0" kern="1200" dirty="0" err="1" smtClean="0">
                <a:solidFill>
                  <a:schemeClr val="tx1"/>
                </a:solidFill>
                <a:latin typeface="+mn-lt"/>
                <a:ea typeface="+mn-ea"/>
                <a:cs typeface="+mn-cs"/>
              </a:rPr>
              <a:t>on</a:t>
            </a:r>
            <a:r>
              <a:rPr lang="nl-NL" sz="1200" b="1" i="0" kern="1200" dirty="0" smtClean="0">
                <a:solidFill>
                  <a:schemeClr val="tx1"/>
                </a:solidFill>
                <a:latin typeface="+mn-lt"/>
                <a:ea typeface="+mn-ea"/>
                <a:cs typeface="+mn-cs"/>
              </a:rPr>
              <a:t> SNOMED CT</a:t>
            </a:r>
          </a:p>
          <a:p>
            <a:endParaRPr lang="nl-NL" sz="1200" b="1" i="0" kern="1200" dirty="0" smtClean="0">
              <a:solidFill>
                <a:schemeClr val="tx1"/>
              </a:solidFill>
              <a:latin typeface="+mn-lt"/>
              <a:ea typeface="+mn-ea"/>
              <a:cs typeface="+mn-cs"/>
            </a:endParaRPr>
          </a:p>
          <a:p>
            <a:r>
              <a:rPr lang="nl-NL" sz="1200" b="1" i="0" kern="1200" dirty="0" smtClean="0">
                <a:solidFill>
                  <a:schemeClr val="tx1"/>
                </a:solidFill>
                <a:latin typeface="+mn-lt"/>
                <a:ea typeface="+mn-ea"/>
                <a:cs typeface="+mn-cs"/>
              </a:rPr>
              <a:t>De LBZ</a:t>
            </a:r>
          </a:p>
          <a:p>
            <a:r>
              <a:rPr lang="nl-NL" sz="1200" b="0" i="0" kern="1200" dirty="0" smtClean="0">
                <a:solidFill>
                  <a:schemeClr val="tx1"/>
                </a:solidFill>
                <a:latin typeface="+mn-lt"/>
                <a:ea typeface="+mn-ea"/>
                <a:cs typeface="+mn-cs"/>
              </a:rPr>
              <a:t>De Landelijke Basisregistratie Ziekenhuiszorg (LBZ) vervangt en integreert de Landelijke Medische Registratie (LMR) en de Landelijke Ambulante Zorg Registratie (LAZR).</a:t>
            </a:r>
          </a:p>
          <a:p>
            <a:r>
              <a:rPr lang="nl-NL" sz="1200" b="0" i="0" kern="1200" dirty="0" smtClean="0">
                <a:solidFill>
                  <a:schemeClr val="tx1"/>
                </a:solidFill>
                <a:latin typeface="+mn-lt"/>
                <a:ea typeface="+mn-ea"/>
                <a:cs typeface="+mn-cs"/>
              </a:rPr>
              <a:t>Met de LBZ willen de Nederlandse Vereniging van Ziekenhuizen (NVZ) en de Nederlandse Fede­ratie van Universitair Medische Centra (NFU) de ziekenhuiszorg transparant maken, gebaseerd op goede en vergelijkbare cijfers. Tevens willen zij de registratielast voor de ziekenhuizen zo veel mogelijk beperken.</a:t>
            </a:r>
            <a:br>
              <a:rPr lang="nl-NL" sz="1200" b="0" i="0" kern="1200" dirty="0" smtClean="0">
                <a:solidFill>
                  <a:schemeClr val="tx1"/>
                </a:solidFill>
                <a:latin typeface="+mn-lt"/>
                <a:ea typeface="+mn-ea"/>
                <a:cs typeface="+mn-cs"/>
              </a:rPr>
            </a:br>
            <a:r>
              <a:rPr lang="nl-NL" sz="1200" b="0" i="0" kern="1200" dirty="0" smtClean="0">
                <a:solidFill>
                  <a:schemeClr val="tx1"/>
                </a:solidFill>
                <a:latin typeface="+mn-lt"/>
                <a:ea typeface="+mn-ea"/>
                <a:cs typeface="+mn-cs"/>
              </a:rPr>
              <a:t>Met behulp van de LBZ worden de basisgegevens over de patiënten in ziekenhuizen en de aan hen geleverde zorg in beeld gebracht ten behoeve van:</a:t>
            </a:r>
          </a:p>
          <a:p>
            <a:r>
              <a:rPr lang="nl-NL" sz="1200" b="0" i="0" kern="1200" dirty="0" smtClean="0">
                <a:solidFill>
                  <a:schemeClr val="tx1"/>
                </a:solidFill>
                <a:latin typeface="+mn-lt"/>
                <a:ea typeface="+mn-ea"/>
                <a:cs typeface="+mn-cs"/>
              </a:rPr>
              <a:t>Onderbouwen bedrijfsvoering ziekenhuizen</a:t>
            </a:r>
          </a:p>
          <a:p>
            <a:r>
              <a:rPr lang="nl-NL" sz="1200" b="0" i="0" kern="1200" dirty="0" smtClean="0">
                <a:solidFill>
                  <a:schemeClr val="tx1"/>
                </a:solidFill>
                <a:latin typeface="+mn-lt"/>
                <a:ea typeface="+mn-ea"/>
                <a:cs typeface="+mn-cs"/>
              </a:rPr>
              <a:t>Monitoren zorgproductie</a:t>
            </a:r>
          </a:p>
          <a:p>
            <a:r>
              <a:rPr lang="nl-NL" sz="1200" b="0" i="0" kern="1200" dirty="0" smtClean="0">
                <a:solidFill>
                  <a:schemeClr val="tx1"/>
                </a:solidFill>
                <a:latin typeface="+mn-lt"/>
                <a:ea typeface="+mn-ea"/>
                <a:cs typeface="+mn-cs"/>
              </a:rPr>
              <a:t>Monitoren gezondheidstoestand van bevolking</a:t>
            </a:r>
          </a:p>
          <a:p>
            <a:r>
              <a:rPr lang="nl-NL" sz="1200" b="0" i="0" kern="1200" dirty="0" err="1" smtClean="0">
                <a:solidFill>
                  <a:schemeClr val="tx1"/>
                </a:solidFill>
                <a:latin typeface="+mn-lt"/>
                <a:ea typeface="+mn-ea"/>
                <a:cs typeface="+mn-cs"/>
              </a:rPr>
              <a:t>Benchmarking</a:t>
            </a:r>
            <a:r>
              <a:rPr lang="nl-NL" sz="1200" b="0" i="0" kern="1200" dirty="0" smtClean="0">
                <a:solidFill>
                  <a:schemeClr val="tx1"/>
                </a:solidFill>
                <a:latin typeface="+mn-lt"/>
                <a:ea typeface="+mn-ea"/>
                <a:cs typeface="+mn-cs"/>
              </a:rPr>
              <a:t> (o.a. HSMR, OLO¹)</a:t>
            </a:r>
          </a:p>
          <a:p>
            <a:r>
              <a:rPr lang="nl-NL" sz="1200" b="0" i="0" kern="1200" dirty="0" smtClean="0">
                <a:solidFill>
                  <a:schemeClr val="tx1"/>
                </a:solidFill>
                <a:latin typeface="+mn-lt"/>
                <a:ea typeface="+mn-ea"/>
                <a:cs typeface="+mn-cs"/>
              </a:rPr>
              <a:t>Marktanalyse</a:t>
            </a:r>
          </a:p>
          <a:p>
            <a:r>
              <a:rPr lang="nl-NL" sz="1200" b="0" i="0" kern="1200" dirty="0" smtClean="0">
                <a:solidFill>
                  <a:schemeClr val="tx1"/>
                </a:solidFill>
                <a:latin typeface="+mn-lt"/>
                <a:ea typeface="+mn-ea"/>
                <a:cs typeface="+mn-cs"/>
              </a:rPr>
              <a:t>Wettelijke verplichtingen (DIS)</a:t>
            </a:r>
          </a:p>
          <a:p>
            <a:r>
              <a:rPr lang="nl-NL" sz="1200" b="0" i="0" kern="1200" dirty="0" smtClean="0">
                <a:solidFill>
                  <a:schemeClr val="tx1"/>
                </a:solidFill>
                <a:latin typeface="+mn-lt"/>
                <a:ea typeface="+mn-ea"/>
                <a:cs typeface="+mn-cs"/>
              </a:rPr>
              <a:t>(</a:t>
            </a:r>
            <a:r>
              <a:rPr lang="nl-NL" sz="1200" b="0" i="0" kern="1200" dirty="0" err="1" smtClean="0">
                <a:solidFill>
                  <a:schemeClr val="tx1"/>
                </a:solidFill>
                <a:latin typeface="+mn-lt"/>
                <a:ea typeface="+mn-ea"/>
                <a:cs typeface="+mn-cs"/>
              </a:rPr>
              <a:t>Inter</a:t>
            </a:r>
            <a:r>
              <a:rPr lang="nl-NL" sz="1200" b="0" i="0" kern="1200" dirty="0" smtClean="0">
                <a:solidFill>
                  <a:schemeClr val="tx1"/>
                </a:solidFill>
                <a:latin typeface="+mn-lt"/>
                <a:ea typeface="+mn-ea"/>
                <a:cs typeface="+mn-cs"/>
              </a:rPr>
              <a:t>)nationale verplichtingen (CBS, EU)</a:t>
            </a:r>
          </a:p>
          <a:p>
            <a:r>
              <a:rPr lang="nl-NL" sz="1200" b="0" i="0" kern="1200" dirty="0" smtClean="0">
                <a:solidFill>
                  <a:schemeClr val="tx1"/>
                </a:solidFill>
                <a:latin typeface="+mn-lt"/>
                <a:ea typeface="+mn-ea"/>
                <a:cs typeface="+mn-cs"/>
              </a:rPr>
              <a:t>Onderzoek en onderwijs</a:t>
            </a:r>
          </a:p>
          <a:p>
            <a:r>
              <a:rPr lang="nl-NL" sz="1200" b="0" i="0" kern="1200" dirty="0" smtClean="0">
                <a:solidFill>
                  <a:schemeClr val="tx1"/>
                </a:solidFill>
                <a:latin typeface="+mn-lt"/>
                <a:ea typeface="+mn-ea"/>
                <a:cs typeface="+mn-cs"/>
              </a:rPr>
              <a:t>In de LBZ zijn de volgende vernieuwingen opgenomen:</a:t>
            </a:r>
          </a:p>
          <a:p>
            <a:r>
              <a:rPr lang="nl-NL" sz="1200" b="0" i="0" kern="1200" dirty="0" smtClean="0">
                <a:solidFill>
                  <a:schemeClr val="tx1"/>
                </a:solidFill>
                <a:latin typeface="+mn-lt"/>
                <a:ea typeface="+mn-ea"/>
                <a:cs typeface="+mn-cs"/>
              </a:rPr>
              <a:t>Integratie van de poliklinische en klinische zorg in één registratie</a:t>
            </a:r>
          </a:p>
          <a:p>
            <a:r>
              <a:rPr lang="nl-NL" sz="1200" b="0" i="0" kern="1200" dirty="0" smtClean="0">
                <a:solidFill>
                  <a:schemeClr val="tx1"/>
                </a:solidFill>
                <a:latin typeface="+mn-lt"/>
                <a:ea typeface="+mn-ea"/>
                <a:cs typeface="+mn-cs"/>
              </a:rPr>
              <a:t>Koppeling van een medisch inhoudelijke en financiële dataset</a:t>
            </a:r>
          </a:p>
          <a:p>
            <a:r>
              <a:rPr lang="nl-NL" sz="1200" b="0" i="0" kern="1200" dirty="0" smtClean="0">
                <a:solidFill>
                  <a:schemeClr val="tx1"/>
                </a:solidFill>
                <a:latin typeface="+mn-lt"/>
                <a:ea typeface="+mn-ea"/>
                <a:cs typeface="+mn-cs"/>
              </a:rPr>
              <a:t>Invoering van de ICD-10 voor de diagnosecodering</a:t>
            </a:r>
          </a:p>
          <a:p>
            <a:r>
              <a:rPr lang="nl-NL" sz="1200" b="0" i="0" kern="1200" dirty="0" smtClean="0">
                <a:solidFill>
                  <a:schemeClr val="tx1"/>
                </a:solidFill>
                <a:latin typeface="+mn-lt"/>
                <a:ea typeface="+mn-ea"/>
                <a:cs typeface="+mn-cs"/>
              </a:rPr>
              <a:t>Gebruik van het Verrichtingenbestand (CBV) voor het vastleggen van verrichtingen</a:t>
            </a:r>
            <a:endParaRPr lang="nl-NL" sz="1200" b="0" i="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18</a:t>
            </a:fld>
            <a:endParaRPr lang="nl-N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200" b="1" i="0" kern="1200" smtClean="0">
                <a:solidFill>
                  <a:schemeClr val="tx1"/>
                </a:solidFill>
                <a:latin typeface="+mn-lt"/>
                <a:ea typeface="+mn-ea"/>
                <a:cs typeface="+mn-cs"/>
              </a:rPr>
              <a:t>Business status: NL and GE</a:t>
            </a:r>
          </a:p>
          <a:p>
            <a:endParaRPr lang="nl-NL" sz="1200" b="1" i="0" kern="1200" smtClean="0">
              <a:solidFill>
                <a:schemeClr val="tx1"/>
              </a:solidFill>
              <a:latin typeface="+mn-lt"/>
              <a:ea typeface="+mn-ea"/>
              <a:cs typeface="+mn-cs"/>
            </a:endParaRPr>
          </a:p>
          <a:p>
            <a:endParaRPr lang="nl-NL" sz="1200" b="1" i="0" kern="1200" dirty="0" smtClean="0">
              <a:solidFill>
                <a:schemeClr val="tx1"/>
              </a:solidFill>
              <a:latin typeface="+mn-lt"/>
              <a:ea typeface="+mn-ea"/>
              <a:cs typeface="+mn-cs"/>
            </a:endParaRPr>
          </a:p>
          <a:p>
            <a:r>
              <a:rPr lang="nl-NL" sz="1200" b="1" i="0" kern="1200" dirty="0" smtClean="0">
                <a:solidFill>
                  <a:schemeClr val="tx1"/>
                </a:solidFill>
                <a:latin typeface="+mn-lt"/>
                <a:ea typeface="+mn-ea"/>
                <a:cs typeface="+mn-cs"/>
              </a:rPr>
              <a:t>Thesauri are </a:t>
            </a:r>
            <a:r>
              <a:rPr lang="nl-NL" sz="1200" b="1" i="0" kern="1200" dirty="0" err="1" smtClean="0">
                <a:solidFill>
                  <a:schemeClr val="tx1"/>
                </a:solidFill>
                <a:latin typeface="+mn-lt"/>
                <a:ea typeface="+mn-ea"/>
                <a:cs typeface="+mn-cs"/>
              </a:rPr>
              <a:t>based</a:t>
            </a:r>
            <a:r>
              <a:rPr lang="nl-NL" sz="1200" b="1" i="0" kern="1200" dirty="0" smtClean="0">
                <a:solidFill>
                  <a:schemeClr val="tx1"/>
                </a:solidFill>
                <a:latin typeface="+mn-lt"/>
                <a:ea typeface="+mn-ea"/>
                <a:cs typeface="+mn-cs"/>
              </a:rPr>
              <a:t> </a:t>
            </a:r>
            <a:r>
              <a:rPr lang="nl-NL" sz="1200" b="1" i="0" kern="1200" dirty="0" err="1" smtClean="0">
                <a:solidFill>
                  <a:schemeClr val="tx1"/>
                </a:solidFill>
                <a:latin typeface="+mn-lt"/>
                <a:ea typeface="+mn-ea"/>
                <a:cs typeface="+mn-cs"/>
              </a:rPr>
              <a:t>on</a:t>
            </a:r>
            <a:r>
              <a:rPr lang="nl-NL" sz="1200" b="1" i="0" kern="1200" dirty="0" smtClean="0">
                <a:solidFill>
                  <a:schemeClr val="tx1"/>
                </a:solidFill>
                <a:latin typeface="+mn-lt"/>
                <a:ea typeface="+mn-ea"/>
                <a:cs typeface="+mn-cs"/>
              </a:rPr>
              <a:t> SNOMED CT</a:t>
            </a:r>
          </a:p>
          <a:p>
            <a:endParaRPr lang="nl-NL" sz="1200" b="1" i="0" kern="1200" dirty="0" smtClean="0">
              <a:solidFill>
                <a:schemeClr val="tx1"/>
              </a:solidFill>
              <a:latin typeface="+mn-lt"/>
              <a:ea typeface="+mn-ea"/>
              <a:cs typeface="+mn-cs"/>
            </a:endParaRPr>
          </a:p>
          <a:p>
            <a:r>
              <a:rPr lang="nl-NL" sz="1200" b="1" i="0" kern="1200" dirty="0" smtClean="0">
                <a:solidFill>
                  <a:schemeClr val="tx1"/>
                </a:solidFill>
                <a:latin typeface="+mn-lt"/>
                <a:ea typeface="+mn-ea"/>
                <a:cs typeface="+mn-cs"/>
              </a:rPr>
              <a:t>De LBZ</a:t>
            </a:r>
          </a:p>
          <a:p>
            <a:r>
              <a:rPr lang="nl-NL" sz="1200" b="0" i="0" kern="1200" dirty="0" smtClean="0">
                <a:solidFill>
                  <a:schemeClr val="tx1"/>
                </a:solidFill>
                <a:latin typeface="+mn-lt"/>
                <a:ea typeface="+mn-ea"/>
                <a:cs typeface="+mn-cs"/>
              </a:rPr>
              <a:t>De Landelijke Basisregistratie Ziekenhuiszorg (LBZ) vervangt en integreert de Landelijke Medische Registratie (LMR) en de Landelijke Ambulante Zorg Registratie (LAZR).</a:t>
            </a:r>
          </a:p>
          <a:p>
            <a:r>
              <a:rPr lang="nl-NL" sz="1200" b="0" i="0" kern="1200" dirty="0" smtClean="0">
                <a:solidFill>
                  <a:schemeClr val="tx1"/>
                </a:solidFill>
                <a:latin typeface="+mn-lt"/>
                <a:ea typeface="+mn-ea"/>
                <a:cs typeface="+mn-cs"/>
              </a:rPr>
              <a:t>Met de LBZ willen de Nederlandse Vereniging van Ziekenhuizen (NVZ) en de Nederlandse Fede­ratie van Universitair Medische Centra (NFU) de ziekenhuiszorg transparant maken, gebaseerd op goede en vergelijkbare cijfers. Tevens willen zij de registratielast voor de ziekenhuizen zo veel mogelijk beperken.</a:t>
            </a:r>
            <a:br>
              <a:rPr lang="nl-NL" sz="1200" b="0" i="0" kern="1200" dirty="0" smtClean="0">
                <a:solidFill>
                  <a:schemeClr val="tx1"/>
                </a:solidFill>
                <a:latin typeface="+mn-lt"/>
                <a:ea typeface="+mn-ea"/>
                <a:cs typeface="+mn-cs"/>
              </a:rPr>
            </a:br>
            <a:r>
              <a:rPr lang="nl-NL" sz="1200" b="0" i="0" kern="1200" dirty="0" smtClean="0">
                <a:solidFill>
                  <a:schemeClr val="tx1"/>
                </a:solidFill>
                <a:latin typeface="+mn-lt"/>
                <a:ea typeface="+mn-ea"/>
                <a:cs typeface="+mn-cs"/>
              </a:rPr>
              <a:t>Met behulp van de LBZ worden de basisgegevens over de patiënten in ziekenhuizen en de aan hen geleverde zorg in beeld gebracht ten behoeve van:</a:t>
            </a:r>
          </a:p>
          <a:p>
            <a:r>
              <a:rPr lang="nl-NL" sz="1200" b="0" i="0" kern="1200" dirty="0" smtClean="0">
                <a:solidFill>
                  <a:schemeClr val="tx1"/>
                </a:solidFill>
                <a:latin typeface="+mn-lt"/>
                <a:ea typeface="+mn-ea"/>
                <a:cs typeface="+mn-cs"/>
              </a:rPr>
              <a:t>Onderbouwen bedrijfsvoering ziekenhuizen</a:t>
            </a:r>
          </a:p>
          <a:p>
            <a:r>
              <a:rPr lang="nl-NL" sz="1200" b="0" i="0" kern="1200" dirty="0" smtClean="0">
                <a:solidFill>
                  <a:schemeClr val="tx1"/>
                </a:solidFill>
                <a:latin typeface="+mn-lt"/>
                <a:ea typeface="+mn-ea"/>
                <a:cs typeface="+mn-cs"/>
              </a:rPr>
              <a:t>Monitoren zorgproductie</a:t>
            </a:r>
          </a:p>
          <a:p>
            <a:r>
              <a:rPr lang="nl-NL" sz="1200" b="0" i="0" kern="1200" dirty="0" smtClean="0">
                <a:solidFill>
                  <a:schemeClr val="tx1"/>
                </a:solidFill>
                <a:latin typeface="+mn-lt"/>
                <a:ea typeface="+mn-ea"/>
                <a:cs typeface="+mn-cs"/>
              </a:rPr>
              <a:t>Monitoren gezondheidstoestand van bevolking</a:t>
            </a:r>
          </a:p>
          <a:p>
            <a:r>
              <a:rPr lang="nl-NL" sz="1200" b="0" i="0" kern="1200" dirty="0" err="1" smtClean="0">
                <a:solidFill>
                  <a:schemeClr val="tx1"/>
                </a:solidFill>
                <a:latin typeface="+mn-lt"/>
                <a:ea typeface="+mn-ea"/>
                <a:cs typeface="+mn-cs"/>
              </a:rPr>
              <a:t>Benchmarking</a:t>
            </a:r>
            <a:r>
              <a:rPr lang="nl-NL" sz="1200" b="0" i="0" kern="1200" dirty="0" smtClean="0">
                <a:solidFill>
                  <a:schemeClr val="tx1"/>
                </a:solidFill>
                <a:latin typeface="+mn-lt"/>
                <a:ea typeface="+mn-ea"/>
                <a:cs typeface="+mn-cs"/>
              </a:rPr>
              <a:t> (o.a. HSMR, OLO¹)</a:t>
            </a:r>
          </a:p>
          <a:p>
            <a:r>
              <a:rPr lang="nl-NL" sz="1200" b="0" i="0" kern="1200" dirty="0" smtClean="0">
                <a:solidFill>
                  <a:schemeClr val="tx1"/>
                </a:solidFill>
                <a:latin typeface="+mn-lt"/>
                <a:ea typeface="+mn-ea"/>
                <a:cs typeface="+mn-cs"/>
              </a:rPr>
              <a:t>Marktanalyse</a:t>
            </a:r>
          </a:p>
          <a:p>
            <a:r>
              <a:rPr lang="nl-NL" sz="1200" b="0" i="0" kern="1200" dirty="0" smtClean="0">
                <a:solidFill>
                  <a:schemeClr val="tx1"/>
                </a:solidFill>
                <a:latin typeface="+mn-lt"/>
                <a:ea typeface="+mn-ea"/>
                <a:cs typeface="+mn-cs"/>
              </a:rPr>
              <a:t>Wettelijke verplichtingen (DIS)</a:t>
            </a:r>
          </a:p>
          <a:p>
            <a:r>
              <a:rPr lang="nl-NL" sz="1200" b="0" i="0" kern="1200" dirty="0" smtClean="0">
                <a:solidFill>
                  <a:schemeClr val="tx1"/>
                </a:solidFill>
                <a:latin typeface="+mn-lt"/>
                <a:ea typeface="+mn-ea"/>
                <a:cs typeface="+mn-cs"/>
              </a:rPr>
              <a:t>(</a:t>
            </a:r>
            <a:r>
              <a:rPr lang="nl-NL" sz="1200" b="0" i="0" kern="1200" dirty="0" err="1" smtClean="0">
                <a:solidFill>
                  <a:schemeClr val="tx1"/>
                </a:solidFill>
                <a:latin typeface="+mn-lt"/>
                <a:ea typeface="+mn-ea"/>
                <a:cs typeface="+mn-cs"/>
              </a:rPr>
              <a:t>Inter</a:t>
            </a:r>
            <a:r>
              <a:rPr lang="nl-NL" sz="1200" b="0" i="0" kern="1200" dirty="0" smtClean="0">
                <a:solidFill>
                  <a:schemeClr val="tx1"/>
                </a:solidFill>
                <a:latin typeface="+mn-lt"/>
                <a:ea typeface="+mn-ea"/>
                <a:cs typeface="+mn-cs"/>
              </a:rPr>
              <a:t>)nationale verplichtingen (CBS, EU)</a:t>
            </a:r>
          </a:p>
          <a:p>
            <a:r>
              <a:rPr lang="nl-NL" sz="1200" b="0" i="0" kern="1200" dirty="0" smtClean="0">
                <a:solidFill>
                  <a:schemeClr val="tx1"/>
                </a:solidFill>
                <a:latin typeface="+mn-lt"/>
                <a:ea typeface="+mn-ea"/>
                <a:cs typeface="+mn-cs"/>
              </a:rPr>
              <a:t>Onderzoek en onderwijs</a:t>
            </a:r>
          </a:p>
          <a:p>
            <a:r>
              <a:rPr lang="nl-NL" sz="1200" b="0" i="0" kern="1200" dirty="0" smtClean="0">
                <a:solidFill>
                  <a:schemeClr val="tx1"/>
                </a:solidFill>
                <a:latin typeface="+mn-lt"/>
                <a:ea typeface="+mn-ea"/>
                <a:cs typeface="+mn-cs"/>
              </a:rPr>
              <a:t>In de LBZ zijn de volgende vernieuwingen opgenomen:</a:t>
            </a:r>
          </a:p>
          <a:p>
            <a:r>
              <a:rPr lang="nl-NL" sz="1200" b="0" i="0" kern="1200" dirty="0" smtClean="0">
                <a:solidFill>
                  <a:schemeClr val="tx1"/>
                </a:solidFill>
                <a:latin typeface="+mn-lt"/>
                <a:ea typeface="+mn-ea"/>
                <a:cs typeface="+mn-cs"/>
              </a:rPr>
              <a:t>Integratie van de poliklinische en klinische zorg in één registratie</a:t>
            </a:r>
          </a:p>
          <a:p>
            <a:r>
              <a:rPr lang="nl-NL" sz="1200" b="0" i="0" kern="1200" dirty="0" smtClean="0">
                <a:solidFill>
                  <a:schemeClr val="tx1"/>
                </a:solidFill>
                <a:latin typeface="+mn-lt"/>
                <a:ea typeface="+mn-ea"/>
                <a:cs typeface="+mn-cs"/>
              </a:rPr>
              <a:t>Koppeling van een medisch inhoudelijke en financiële dataset</a:t>
            </a:r>
          </a:p>
          <a:p>
            <a:r>
              <a:rPr lang="nl-NL" sz="1200" b="0" i="0" kern="1200" dirty="0" smtClean="0">
                <a:solidFill>
                  <a:schemeClr val="tx1"/>
                </a:solidFill>
                <a:latin typeface="+mn-lt"/>
                <a:ea typeface="+mn-ea"/>
                <a:cs typeface="+mn-cs"/>
              </a:rPr>
              <a:t>Invoering van de ICD-10 voor de diagnosecodering</a:t>
            </a:r>
          </a:p>
          <a:p>
            <a:r>
              <a:rPr lang="nl-NL" sz="1200" b="0" i="0" kern="1200" dirty="0" smtClean="0">
                <a:solidFill>
                  <a:schemeClr val="tx1"/>
                </a:solidFill>
                <a:latin typeface="+mn-lt"/>
                <a:ea typeface="+mn-ea"/>
                <a:cs typeface="+mn-cs"/>
              </a:rPr>
              <a:t>Gebruik van het Verrichtingenbestand (CBV) voor het vastleggen van verrichtingen</a:t>
            </a:r>
            <a:endParaRPr lang="nl-NL" sz="1200" b="0" i="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19</a:t>
            </a:fld>
            <a:endParaRPr lang="nl-N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20</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HIE = Health </a:t>
            </a:r>
            <a:r>
              <a:rPr lang="nl-NL" dirty="0" err="1" smtClean="0"/>
              <a:t>Information</a:t>
            </a:r>
            <a:r>
              <a:rPr lang="nl-NL" dirty="0" smtClean="0"/>
              <a:t> Exchange</a:t>
            </a:r>
            <a:endParaRPr lang="nl-NL" dirty="0"/>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3</a:t>
            </a:fld>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mtClean="0"/>
              <a:t>Overleg</a:t>
            </a:r>
            <a:r>
              <a:rPr lang="nl-NL" baseline="0" smtClean="0"/>
              <a:t> Lies </a:t>
            </a:r>
            <a:endParaRPr lang="nl-NL"/>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5</a:t>
            </a:fld>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 typeface="Wingdings"/>
              <a:buChar char="Ø"/>
            </a:pPr>
            <a:r>
              <a:rPr lang="nl-NL" smtClean="0">
                <a:solidFill>
                  <a:srgbClr val="FF0000"/>
                </a:solidFill>
              </a:rPr>
              <a:t>70% of healthcare</a:t>
            </a:r>
            <a:r>
              <a:rPr lang="nl-NL" baseline="0" smtClean="0">
                <a:solidFill>
                  <a:srgbClr val="FF0000"/>
                </a:solidFill>
              </a:rPr>
              <a:t> costs go to chronic care</a:t>
            </a:r>
          </a:p>
          <a:p>
            <a:pPr>
              <a:buFont typeface="Wingdings"/>
              <a:buChar char="Ø"/>
            </a:pPr>
            <a:r>
              <a:rPr lang="nl-NL" baseline="0" smtClean="0">
                <a:solidFill>
                  <a:srgbClr val="FF0000"/>
                </a:solidFill>
              </a:rPr>
              <a:t>Chronic care is always multidisciplinary and often cross-enterprise</a:t>
            </a:r>
          </a:p>
          <a:p>
            <a:pPr>
              <a:buFont typeface="Wingdings"/>
              <a:buChar char="Ø"/>
            </a:pPr>
            <a:r>
              <a:rPr lang="nl-NL" baseline="0" smtClean="0">
                <a:solidFill>
                  <a:srgbClr val="FF0000"/>
                </a:solidFill>
              </a:rPr>
              <a:t>Need for seamless exchange of (relevant) medical information</a:t>
            </a:r>
          </a:p>
        </p:txBody>
      </p:sp>
      <p:sp>
        <p:nvSpPr>
          <p:cNvPr id="4" name="Tijdelijke aanduiding voor dianummer 3"/>
          <p:cNvSpPr>
            <a:spLocks noGrp="1"/>
          </p:cNvSpPr>
          <p:nvPr>
            <p:ph type="sldNum" sz="quarter" idx="10"/>
          </p:nvPr>
        </p:nvSpPr>
        <p:spPr/>
        <p:txBody>
          <a:bodyPr/>
          <a:lstStyle/>
          <a:p>
            <a:pPr>
              <a:defRPr/>
            </a:pPr>
            <a:fld id="{325B0710-D236-446D-9B16-46322AB4AE4A}" type="slidenum">
              <a:rPr lang="nl-NL" smtClean="0"/>
              <a:pPr>
                <a:defRPr/>
              </a:pPr>
              <a:t>6</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7</a:t>
            </a:fld>
            <a:endParaRPr 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noProof="0" dirty="0" err="1" smtClean="0"/>
              <a:t>Infrastrur</a:t>
            </a:r>
            <a:r>
              <a:rPr lang="en-GB" baseline="0" noProof="0" dirty="0" err="1" smtClean="0"/>
              <a:t>e</a:t>
            </a:r>
            <a:r>
              <a:rPr lang="en-GB" baseline="0" noProof="0" dirty="0" smtClean="0"/>
              <a:t> now financed by Health Insurance Companies</a:t>
            </a:r>
            <a:endParaRPr lang="en-GB" noProof="0" dirty="0"/>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8</a:t>
            </a:fld>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None/>
            </a:pPr>
            <a:endParaRPr lang="nl-NL" sz="1200" b="1" dirty="0" smtClean="0"/>
          </a:p>
          <a:p>
            <a:pPr>
              <a:buNone/>
            </a:pPr>
            <a:r>
              <a:rPr lang="nl-NL" sz="1200" b="1" dirty="0" smtClean="0"/>
              <a:t>Betere zorg door betere informatie.</a:t>
            </a:r>
          </a:p>
          <a:p>
            <a:pPr marL="90488" indent="-1588">
              <a:lnSpc>
                <a:spcPct val="150000"/>
              </a:lnSpc>
              <a:buNone/>
            </a:pPr>
            <a:r>
              <a:rPr lang="nl-NL" sz="1200" dirty="0" smtClean="0"/>
              <a:t>Door middel van standaardisatie bevorderen wij de optimale toepassing van </a:t>
            </a:r>
            <a:r>
              <a:rPr lang="nl-NL" sz="1200" dirty="0" err="1" smtClean="0"/>
              <a:t>eHealth</a:t>
            </a:r>
            <a:r>
              <a:rPr lang="nl-NL" sz="1200" dirty="0" smtClean="0"/>
              <a:t>/ICT in de zorg. Dit doen wij door standaarden te (helpen) ontwikkelen, door bevordering en toetsing van kwaliteit van ICT in de zorg en door kennisoverdracht en expertise op dit gebied te organiseren. </a:t>
            </a:r>
          </a:p>
          <a:p>
            <a:pPr marL="90488" indent="-1588">
              <a:lnSpc>
                <a:spcPct val="150000"/>
              </a:lnSpc>
              <a:buNone/>
            </a:pPr>
            <a:endParaRPr lang="nl-NL" sz="1200" dirty="0" smtClean="0"/>
          </a:p>
          <a:p>
            <a:pPr marL="90488" marR="0" indent="-1588" algn="l" defTabSz="914400" rtl="0" eaLnBrk="1" fontAlgn="auto" latinLnBrk="0" hangingPunct="1">
              <a:lnSpc>
                <a:spcPct val="150000"/>
              </a:lnSpc>
              <a:spcBef>
                <a:spcPts val="0"/>
              </a:spcBef>
              <a:spcAft>
                <a:spcPts val="0"/>
              </a:spcAft>
              <a:buClrTx/>
              <a:buSzTx/>
              <a:buFontTx/>
              <a:buNone/>
              <a:tabLst/>
              <a:defRPr/>
            </a:pPr>
            <a:r>
              <a:rPr lang="nl-NL" dirty="0" smtClean="0"/>
              <a:t>Informatie-uitwisseling</a:t>
            </a:r>
            <a:r>
              <a:rPr lang="nl-NL" baseline="0" dirty="0" smtClean="0"/>
              <a:t> op gebied van : </a:t>
            </a:r>
            <a:r>
              <a:rPr lang="nl-NL" dirty="0" smtClean="0"/>
              <a:t>JGZ, </a:t>
            </a:r>
            <a:r>
              <a:rPr lang="nl-NL" dirty="0" err="1" smtClean="0"/>
              <a:t>E-Overdracht</a:t>
            </a:r>
            <a:r>
              <a:rPr lang="nl-NL" dirty="0" smtClean="0"/>
              <a:t>,</a:t>
            </a:r>
            <a:r>
              <a:rPr lang="nl-NL" baseline="0" dirty="0" smtClean="0"/>
              <a:t> Medicatie, PRN, etc.</a:t>
            </a:r>
          </a:p>
          <a:p>
            <a:pPr marL="90488" marR="0" indent="-1588" algn="l" defTabSz="914400" rtl="0" eaLnBrk="1" fontAlgn="auto" latinLnBrk="0" hangingPunct="1">
              <a:lnSpc>
                <a:spcPct val="150000"/>
              </a:lnSpc>
              <a:spcBef>
                <a:spcPts val="0"/>
              </a:spcBef>
              <a:spcAft>
                <a:spcPts val="0"/>
              </a:spcAft>
              <a:buClrTx/>
              <a:buSzTx/>
              <a:buFontTx/>
              <a:buNone/>
              <a:tabLst/>
              <a:defRPr/>
            </a:pPr>
            <a:r>
              <a:rPr lang="nl-NL" baseline="0" dirty="0" smtClean="0"/>
              <a:t>Kwalificaties: </a:t>
            </a:r>
          </a:p>
          <a:p>
            <a:r>
              <a:rPr lang="nl-NL" baseline="0" dirty="0" smtClean="0"/>
              <a:t>	</a:t>
            </a:r>
            <a:r>
              <a:rPr lang="nl-NL" dirty="0" smtClean="0"/>
              <a:t>Zorgtoepassingen </a:t>
            </a:r>
          </a:p>
          <a:p>
            <a:r>
              <a:rPr lang="nl-NL" dirty="0" smtClean="0"/>
              <a:t>	GBZ</a:t>
            </a:r>
          </a:p>
          <a:p>
            <a:r>
              <a:rPr lang="nl-NL" dirty="0" smtClean="0"/>
              <a:t>	ZSP</a:t>
            </a:r>
          </a:p>
          <a:p>
            <a:r>
              <a:rPr lang="nl-NL" dirty="0" smtClean="0"/>
              <a:t>	Implementatie standaarden</a:t>
            </a:r>
          </a:p>
          <a:p>
            <a:pPr marL="90488" marR="0" indent="-1588" algn="l" defTabSz="914400" rtl="0" eaLnBrk="1" fontAlgn="auto" latinLnBrk="0" hangingPunct="1">
              <a:lnSpc>
                <a:spcPct val="150000"/>
              </a:lnSpc>
              <a:spcBef>
                <a:spcPts val="0"/>
              </a:spcBef>
              <a:spcAft>
                <a:spcPts val="0"/>
              </a:spcAft>
              <a:buClrTx/>
              <a:buSzTx/>
              <a:buFontTx/>
              <a:buNone/>
              <a:tabLst/>
              <a:defRPr/>
            </a:pPr>
            <a:endParaRPr lang="nl-NL" dirty="0" smtClean="0"/>
          </a:p>
          <a:p>
            <a:pPr lvl="1"/>
            <a:r>
              <a:rPr lang="nl-NL" sz="1200" kern="1200" dirty="0" smtClean="0">
                <a:solidFill>
                  <a:schemeClr val="tx1"/>
                </a:solidFill>
                <a:latin typeface="+mn-lt"/>
                <a:ea typeface="+mn-ea"/>
                <a:cs typeface="+mn-cs"/>
              </a:rPr>
              <a:t>Standaarden &amp; interoperabiliteit</a:t>
            </a:r>
          </a:p>
          <a:p>
            <a:pPr lvl="2"/>
            <a:r>
              <a:rPr lang="nl-NL" sz="1200" kern="1200" dirty="0" smtClean="0">
                <a:solidFill>
                  <a:schemeClr val="tx1"/>
                </a:solidFill>
                <a:latin typeface="+mn-lt"/>
                <a:ea typeface="+mn-ea"/>
                <a:cs typeface="+mn-cs"/>
              </a:rPr>
              <a:t>Ontwikkeling en Implementatie</a:t>
            </a:r>
          </a:p>
          <a:p>
            <a:pPr lvl="2"/>
            <a:r>
              <a:rPr lang="nl-NL" sz="1200" kern="1200" dirty="0" smtClean="0">
                <a:solidFill>
                  <a:schemeClr val="tx1"/>
                </a:solidFill>
                <a:latin typeface="+mn-lt"/>
                <a:ea typeface="+mn-ea"/>
                <a:cs typeface="+mn-cs"/>
              </a:rPr>
              <a:t>Onderhoud,  beheer en </a:t>
            </a:r>
            <a:r>
              <a:rPr lang="nl-NL" sz="1200" kern="1200" dirty="0" err="1" smtClean="0">
                <a:solidFill>
                  <a:schemeClr val="tx1"/>
                </a:solidFill>
                <a:latin typeface="+mn-lt"/>
                <a:ea typeface="+mn-ea"/>
                <a:cs typeface="+mn-cs"/>
              </a:rPr>
              <a:t>tooling</a:t>
            </a:r>
            <a:endParaRPr lang="nl-NL" sz="1200" kern="1200" dirty="0" smtClean="0">
              <a:solidFill>
                <a:schemeClr val="tx1"/>
              </a:solidFill>
              <a:latin typeface="+mn-lt"/>
              <a:ea typeface="+mn-ea"/>
              <a:cs typeface="+mn-cs"/>
            </a:endParaRPr>
          </a:p>
          <a:p>
            <a:pPr lvl="2"/>
            <a:r>
              <a:rPr lang="nl-NL" sz="1200" kern="1200" dirty="0" smtClean="0">
                <a:solidFill>
                  <a:schemeClr val="tx1"/>
                </a:solidFill>
                <a:latin typeface="+mn-lt"/>
                <a:ea typeface="+mn-ea"/>
                <a:cs typeface="+mn-cs"/>
              </a:rPr>
              <a:t>Kwalificatie</a:t>
            </a:r>
          </a:p>
          <a:p>
            <a:pPr lvl="2"/>
            <a:r>
              <a:rPr lang="nl-NL" sz="1200" kern="1200" dirty="0" smtClean="0">
                <a:solidFill>
                  <a:schemeClr val="tx1"/>
                </a:solidFill>
                <a:latin typeface="+mn-lt"/>
                <a:ea typeface="+mn-ea"/>
                <a:cs typeface="+mn-cs"/>
              </a:rPr>
              <a:t>Advies</a:t>
            </a:r>
          </a:p>
          <a:p>
            <a:pPr lvl="1"/>
            <a:r>
              <a:rPr lang="nl-NL" sz="1200" kern="1200" dirty="0" smtClean="0">
                <a:solidFill>
                  <a:schemeClr val="tx1"/>
                </a:solidFill>
                <a:latin typeface="+mn-lt"/>
                <a:ea typeface="+mn-ea"/>
                <a:cs typeface="+mn-cs"/>
              </a:rPr>
              <a:t>Verbinding</a:t>
            </a:r>
          </a:p>
          <a:p>
            <a:pPr lvl="1"/>
            <a:r>
              <a:rPr lang="nl-NL" sz="1200" kern="1200" dirty="0" err="1" smtClean="0">
                <a:solidFill>
                  <a:schemeClr val="tx1"/>
                </a:solidFill>
                <a:latin typeface="+mn-lt"/>
                <a:ea typeface="+mn-ea"/>
                <a:cs typeface="+mn-cs"/>
              </a:rPr>
              <a:t>Monitoring</a:t>
            </a:r>
            <a:r>
              <a:rPr lang="nl-NL" sz="1200" kern="1200" dirty="0" smtClean="0">
                <a:solidFill>
                  <a:schemeClr val="tx1"/>
                </a:solidFill>
                <a:latin typeface="+mn-lt"/>
                <a:ea typeface="+mn-ea"/>
                <a:cs typeface="+mn-cs"/>
              </a:rPr>
              <a:t> &amp; Trendanalyse </a:t>
            </a:r>
          </a:p>
          <a:p>
            <a:pPr lvl="1"/>
            <a:r>
              <a:rPr lang="nl-NL" sz="1200" kern="1200" dirty="0" smtClean="0">
                <a:solidFill>
                  <a:schemeClr val="tx1"/>
                </a:solidFill>
                <a:latin typeface="+mn-lt"/>
                <a:ea typeface="+mn-ea"/>
                <a:cs typeface="+mn-cs"/>
              </a:rPr>
              <a:t>Expertise</a:t>
            </a:r>
          </a:p>
          <a:p>
            <a:pPr lvl="2"/>
            <a:r>
              <a:rPr lang="nl-NL" sz="1200" kern="1200" dirty="0" smtClean="0">
                <a:solidFill>
                  <a:schemeClr val="tx1"/>
                </a:solidFill>
                <a:latin typeface="+mn-lt"/>
                <a:ea typeface="+mn-ea"/>
                <a:cs typeface="+mn-cs"/>
              </a:rPr>
              <a:t>Communicatie</a:t>
            </a:r>
          </a:p>
          <a:p>
            <a:r>
              <a:rPr lang="nl-NL" sz="1200" kern="1200" dirty="0" smtClean="0">
                <a:solidFill>
                  <a:schemeClr val="tx1"/>
                </a:solidFill>
                <a:latin typeface="+mn-lt"/>
                <a:ea typeface="+mn-ea"/>
                <a:cs typeface="+mn-cs"/>
              </a:rPr>
              <a:t>Advisering</a:t>
            </a:r>
            <a:endParaRPr lang="nl-NL" sz="1800" dirty="0" smtClean="0"/>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9</a:t>
            </a:fld>
            <a:endParaRPr lang="nl-NL" dirty="0"/>
          </a:p>
        </p:txBody>
      </p:sp>
    </p:spTree>
    <p:extLst>
      <p:ext uri="{BB962C8B-B14F-4D97-AF65-F5344CB8AC3E}">
        <p14:creationId xmlns="" xmlns:p14="http://schemas.microsoft.com/office/powerpoint/2010/main" val="78710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en-GB" sz="1200" b="1" kern="1200" dirty="0" smtClean="0">
                <a:solidFill>
                  <a:schemeClr val="tx1"/>
                </a:solidFill>
                <a:latin typeface="+mn-lt"/>
                <a:ea typeface="+mn-ea"/>
                <a:cs typeface="+mn-cs"/>
              </a:rPr>
              <a:t>SNOMED CT Developments in the Netherlands</a:t>
            </a:r>
            <a:endParaRPr lang="nl-NL"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2013, "Collect Once - Use Many Times" has become a very important paradigm in Dutch healthcare. There are several reasons for this:</a:t>
            </a:r>
            <a:endParaRPr lang="nl-N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Popular demand for transparency on quality of care requires key performance indicators based on standardized medical terms,</a:t>
            </a:r>
            <a:endParaRPr lang="nl-N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Hospitals need to transfer patients more frequently (both internally and to other healthcare institutions) thus requiring unambiguous medical data,</a:t>
            </a:r>
            <a:endParaRPr lang="nl-N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national declaration (billing) system has become incomprehensible and open to abuse. There is a growing need for recording clinical findings and procedures based on a reference terminology and to deduce and generate the declaration information and statistics by aggregating terminologies,</a:t>
            </a:r>
            <a:endParaRPr lang="nl-N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newly selected and/or implemented EHR's in many Dutch hospitals make it possible to improve clinical documentation</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Several initiatives arose to address the above topics. After some years in which Nictiz organized educational sessions and conferences to create awareness on the value of SNOMED CT, it is remarkable to note that healthcare professionals now themselves demand SNOMED CT as THE reference terminology. </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nl-NL"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Sample Initiatives</a:t>
            </a:r>
            <a:endParaRPr lang="nl-NL" sz="1200" b="1"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data governance body of the hospitals, </a:t>
            </a:r>
            <a:r>
              <a:rPr lang="en-US" sz="1200" u="sng" kern="1200" dirty="0" smtClean="0">
                <a:solidFill>
                  <a:schemeClr val="tx1"/>
                </a:solidFill>
                <a:latin typeface="+mn-lt"/>
                <a:ea typeface="+mn-ea"/>
                <a:cs typeface="+mn-cs"/>
                <a:hlinkClick r:id="rId3"/>
              </a:rPr>
              <a:t>Dutch Hospital Data</a:t>
            </a:r>
            <a:r>
              <a:rPr lang="en-US" sz="1200" kern="1200" dirty="0" smtClean="0">
                <a:solidFill>
                  <a:schemeClr val="tx1"/>
                </a:solidFill>
                <a:latin typeface="+mn-lt"/>
                <a:ea typeface="+mn-ea"/>
                <a:cs typeface="+mn-cs"/>
              </a:rPr>
              <a:t> (DHD), is developing thesauri for diagnoses and procedures based on SNOMED CT.</a:t>
            </a:r>
            <a:endParaRPr lang="nl-N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May 2013, all eight university medical centers (represented by the Dutch Federation of UMCs -NFU) published their vision on clinical documentation and use of healthcare data, which includes the ambition to implement standardized clinical documentation, in terms of the continuity of care record with SNOMED CT as terminology standard. (see Box - 1).</a:t>
            </a:r>
            <a:endParaRPr lang="nl-N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Nictiz cooperates with the federal Belgium government and DHD in localizing the English concepts to Dutch. The resulting reference sets will be used to map to aggregation terminologies (like ICD10) and billing codes tables.</a:t>
            </a:r>
            <a:endParaRPr lang="nl-NL"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exposure of SNOMED CT use attracts other groups of healthcare providers seeking assistance for creating and maintaining their specific terminology subset of concepts based on SNOMED CT. The Nictiz </a:t>
            </a:r>
            <a:r>
              <a:rPr lang="en-US" sz="1200" u="none" strike="noStrike" kern="1200" dirty="0" smtClean="0">
                <a:solidFill>
                  <a:schemeClr val="tx1"/>
                </a:solidFill>
                <a:latin typeface="+mn-lt"/>
                <a:ea typeface="+mn-ea"/>
                <a:cs typeface="+mn-cs"/>
                <a:hlinkClick r:id="rId4"/>
              </a:rPr>
              <a:t>ART-DECOR</a:t>
            </a:r>
            <a:r>
              <a:rPr lang="en-US" sz="1200" kern="1200" dirty="0" smtClean="0">
                <a:solidFill>
                  <a:schemeClr val="tx1"/>
                </a:solidFill>
                <a:latin typeface="+mn-lt"/>
                <a:ea typeface="+mn-ea"/>
                <a:cs typeface="+mn-cs"/>
              </a:rPr>
              <a:t> tool supports self-management of reference sets and subsets.</a:t>
            </a:r>
            <a:endParaRPr lang="nl-NL"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2013, the Dutch Health Quality Institute was established by the Ministry of Health. Quality standards defined by healthcare professionals and published by this institute define the use of international standards such as SNOMED CT for clinical documentation and for key performance indicators</a:t>
            </a:r>
            <a:endParaRPr lang="nl-NL" dirty="0"/>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10</a:t>
            </a:fld>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Met </a:t>
            </a:r>
            <a:r>
              <a:rPr lang="en-GB" dirty="0" err="1" smtClean="0"/>
              <a:t>Trendition</a:t>
            </a:r>
            <a:r>
              <a:rPr lang="en-GB" baseline="0" dirty="0" smtClean="0"/>
              <a:t> </a:t>
            </a:r>
            <a:r>
              <a:rPr lang="en-GB" baseline="0" dirty="0" err="1" smtClean="0"/>
              <a:t>willen</a:t>
            </a:r>
            <a:r>
              <a:rPr lang="en-GB" baseline="0" dirty="0" smtClean="0"/>
              <a:t> we </a:t>
            </a:r>
            <a:r>
              <a:rPr lang="en-GB" baseline="0" dirty="0" err="1" smtClean="0"/>
              <a:t>ontwikkelingen</a:t>
            </a:r>
            <a:r>
              <a:rPr lang="en-GB" baseline="0" dirty="0" smtClean="0"/>
              <a:t> </a:t>
            </a:r>
            <a:r>
              <a:rPr lang="en-GB" baseline="0" dirty="0" err="1" smtClean="0"/>
              <a:t>monitoren</a:t>
            </a:r>
            <a:r>
              <a:rPr lang="en-GB" baseline="0" dirty="0" smtClean="0"/>
              <a:t>, trends </a:t>
            </a:r>
            <a:r>
              <a:rPr lang="en-GB" baseline="0" dirty="0" err="1" smtClean="0"/>
              <a:t>signaleren</a:t>
            </a:r>
            <a:r>
              <a:rPr lang="en-GB" baseline="0" dirty="0" smtClean="0"/>
              <a:t>, </a:t>
            </a:r>
            <a:r>
              <a:rPr lang="en-GB" baseline="0" dirty="0" err="1" smtClean="0"/>
              <a:t>risico’s</a:t>
            </a:r>
            <a:r>
              <a:rPr lang="en-GB" baseline="0" dirty="0" smtClean="0"/>
              <a:t> en </a:t>
            </a:r>
            <a:r>
              <a:rPr lang="en-GB" baseline="0" dirty="0" err="1" smtClean="0"/>
              <a:t>kansen</a:t>
            </a:r>
            <a:r>
              <a:rPr lang="en-GB" baseline="0" dirty="0" smtClean="0"/>
              <a:t> </a:t>
            </a:r>
            <a:r>
              <a:rPr lang="en-GB" baseline="0" dirty="0" err="1" smtClean="0"/>
              <a:t>zichtbaar</a:t>
            </a:r>
            <a:r>
              <a:rPr lang="en-GB" baseline="0" dirty="0" smtClean="0"/>
              <a:t> </a:t>
            </a:r>
            <a:r>
              <a:rPr lang="en-GB" baseline="0" dirty="0" err="1" smtClean="0"/>
              <a:t>maken</a:t>
            </a:r>
            <a:r>
              <a:rPr lang="en-GB" baseline="0" dirty="0" smtClean="0"/>
              <a:t>, en </a:t>
            </a:r>
            <a:r>
              <a:rPr lang="en-GB" baseline="0" dirty="0" err="1" smtClean="0"/>
              <a:t>zo</a:t>
            </a:r>
            <a:r>
              <a:rPr lang="en-GB" baseline="0" dirty="0" smtClean="0"/>
              <a:t> de </a:t>
            </a:r>
            <a:r>
              <a:rPr lang="en-GB" baseline="0" dirty="0" err="1" smtClean="0"/>
              <a:t>ontwikkelingen</a:t>
            </a:r>
            <a:r>
              <a:rPr lang="en-GB" baseline="0" dirty="0" smtClean="0"/>
              <a:t> </a:t>
            </a:r>
            <a:r>
              <a:rPr lang="en-GB" baseline="0" dirty="0" err="1" smtClean="0"/>
              <a:t>duiden</a:t>
            </a:r>
            <a:r>
              <a:rPr lang="en-GB" baseline="0" dirty="0" smtClean="0"/>
              <a:t> </a:t>
            </a:r>
            <a:r>
              <a:rPr lang="en-GB" baseline="0" dirty="0" err="1" smtClean="0"/>
              <a:t>voor</a:t>
            </a:r>
            <a:r>
              <a:rPr lang="en-GB" baseline="0" dirty="0" smtClean="0"/>
              <a:t> </a:t>
            </a:r>
            <a:r>
              <a:rPr lang="en-GB" baseline="0" dirty="0" err="1" smtClean="0"/>
              <a:t>onze</a:t>
            </a:r>
            <a:r>
              <a:rPr lang="en-GB" baseline="0" dirty="0" smtClean="0"/>
              <a:t> partners. </a:t>
            </a:r>
            <a:r>
              <a:rPr lang="en-GB" baseline="0" dirty="0" err="1" smtClean="0"/>
              <a:t>Daarbij</a:t>
            </a:r>
            <a:r>
              <a:rPr lang="en-GB" baseline="0" dirty="0" smtClean="0"/>
              <a:t> </a:t>
            </a:r>
            <a:r>
              <a:rPr lang="en-GB" baseline="0" dirty="0" err="1" smtClean="0"/>
              <a:t>denken</a:t>
            </a:r>
            <a:r>
              <a:rPr lang="en-GB" baseline="0" dirty="0" smtClean="0"/>
              <a:t> we in </a:t>
            </a:r>
            <a:r>
              <a:rPr lang="en-GB" baseline="0" dirty="0" err="1" smtClean="0"/>
              <a:t>eerste</a:t>
            </a:r>
            <a:r>
              <a:rPr lang="en-GB" baseline="0" dirty="0" smtClean="0"/>
              <a:t> </a:t>
            </a:r>
            <a:r>
              <a:rPr lang="en-GB" baseline="0" dirty="0" err="1" smtClean="0"/>
              <a:t>instantie</a:t>
            </a:r>
            <a:r>
              <a:rPr lang="en-GB" baseline="0" dirty="0" smtClean="0"/>
              <a:t> </a:t>
            </a:r>
            <a:r>
              <a:rPr lang="en-GB" baseline="0" dirty="0" err="1" smtClean="0"/>
              <a:t>aan</a:t>
            </a:r>
            <a:r>
              <a:rPr lang="en-GB" baseline="0" dirty="0" smtClean="0"/>
              <a:t> VWS, </a:t>
            </a:r>
            <a:r>
              <a:rPr lang="en-GB" baseline="0" dirty="0" err="1" smtClean="0"/>
              <a:t>ZonMw</a:t>
            </a:r>
            <a:r>
              <a:rPr lang="en-GB" baseline="0" dirty="0" smtClean="0"/>
              <a:t>, </a:t>
            </a:r>
            <a:r>
              <a:rPr lang="en-GB" baseline="0" dirty="0" err="1" smtClean="0"/>
              <a:t>Kwaliteitsinstituut</a:t>
            </a:r>
            <a:r>
              <a:rPr lang="en-GB" baseline="0" dirty="0" smtClean="0"/>
              <a:t>, IGZ, maar </a:t>
            </a:r>
            <a:r>
              <a:rPr lang="en-GB" baseline="0" dirty="0" err="1" smtClean="0"/>
              <a:t>ook</a:t>
            </a:r>
            <a:r>
              <a:rPr lang="en-GB" baseline="0" dirty="0" smtClean="0"/>
              <a:t> </a:t>
            </a:r>
            <a:r>
              <a:rPr lang="en-GB" baseline="0" dirty="0" err="1" smtClean="0"/>
              <a:t>aan</a:t>
            </a:r>
            <a:r>
              <a:rPr lang="en-GB" baseline="0" dirty="0" smtClean="0"/>
              <a:t> </a:t>
            </a:r>
            <a:r>
              <a:rPr lang="en-GB" baseline="0" dirty="0" err="1" smtClean="0"/>
              <a:t>partijen</a:t>
            </a:r>
            <a:r>
              <a:rPr lang="en-GB" baseline="0" dirty="0" smtClean="0"/>
              <a:t> </a:t>
            </a:r>
            <a:r>
              <a:rPr lang="en-GB" baseline="0" dirty="0" err="1" smtClean="0"/>
              <a:t>buiten</a:t>
            </a:r>
            <a:r>
              <a:rPr lang="en-GB" baseline="0" dirty="0" smtClean="0"/>
              <a:t> de </a:t>
            </a:r>
            <a:r>
              <a:rPr lang="en-GB" baseline="0" dirty="0" err="1" smtClean="0"/>
              <a:t>overheid</a:t>
            </a:r>
            <a:endParaRPr lang="en-GB" dirty="0"/>
          </a:p>
        </p:txBody>
      </p:sp>
      <p:sp>
        <p:nvSpPr>
          <p:cNvPr id="4" name="Tijdelijke aanduiding voor dianummer 3"/>
          <p:cNvSpPr>
            <a:spLocks noGrp="1"/>
          </p:cNvSpPr>
          <p:nvPr>
            <p:ph type="sldNum" sz="quarter" idx="10"/>
          </p:nvPr>
        </p:nvSpPr>
        <p:spPr/>
        <p:txBody>
          <a:bodyPr/>
          <a:lstStyle/>
          <a:p>
            <a:fld id="{772E2560-A77D-4A55-87E1-D6E2866AC2B1}" type="slidenum">
              <a:rPr lang="nl-NL" smtClean="0"/>
              <a:pPr/>
              <a:t>11</a:t>
            </a:fld>
            <a:endParaRPr lang="nl-NL" dirty="0"/>
          </a:p>
        </p:txBody>
      </p:sp>
    </p:spTree>
    <p:extLst>
      <p:ext uri="{BB962C8B-B14F-4D97-AF65-F5344CB8AC3E}">
        <p14:creationId xmlns="" xmlns:p14="http://schemas.microsoft.com/office/powerpoint/2010/main" val="938794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6" name="Afbeelding 5" descr="nieuw_voorblad.png"/>
          <p:cNvPicPr>
            <a:picLocks noChangeAspect="1"/>
          </p:cNvPicPr>
          <p:nvPr userDrawn="1"/>
        </p:nvPicPr>
        <p:blipFill>
          <a:blip r:embed="rId2"/>
          <a:stretch>
            <a:fillRect/>
          </a:stretch>
        </p:blipFill>
        <p:spPr>
          <a:xfrm>
            <a:off x="0" y="2232"/>
            <a:ext cx="9144000" cy="6853535"/>
          </a:xfrm>
          <a:prstGeom prst="rect">
            <a:avLst/>
          </a:prstGeom>
        </p:spPr>
      </p:pic>
      <p:sp>
        <p:nvSpPr>
          <p:cNvPr id="2" name="Titel 1"/>
          <p:cNvSpPr>
            <a:spLocks noGrp="1"/>
          </p:cNvSpPr>
          <p:nvPr>
            <p:ph type="ctrTitle" hasCustomPrompt="1"/>
          </p:nvPr>
        </p:nvSpPr>
        <p:spPr>
          <a:xfrm>
            <a:off x="399600" y="940904"/>
            <a:ext cx="5482800" cy="2666296"/>
          </a:xfrm>
        </p:spPr>
        <p:txBody>
          <a:bodyPr anchor="t"/>
          <a:lstStyle>
            <a:lvl1pPr algn="l">
              <a:defRPr sz="3500">
                <a:solidFill>
                  <a:schemeClr val="accent1"/>
                </a:solidFill>
              </a:defRPr>
            </a:lvl1pPr>
          </a:lstStyle>
          <a:p>
            <a:r>
              <a:rPr lang="nl-NL" dirty="0" smtClean="0"/>
              <a:t>Titel presentatie over maximaal drie regels</a:t>
            </a:r>
            <a:endParaRPr lang="nl-NL" dirty="0"/>
          </a:p>
        </p:txBody>
      </p:sp>
      <p:pic>
        <p:nvPicPr>
          <p:cNvPr id="5" name="logoNL" descr="logo_voor_volg.png" hidden="1"/>
          <p:cNvPicPr>
            <a:picLocks noChangeAspect="1"/>
          </p:cNvPicPr>
          <p:nvPr userDrawn="1"/>
        </p:nvPicPr>
        <p:blipFill>
          <a:blip r:embed="rId3"/>
          <a:stretch>
            <a:fillRect/>
          </a:stretch>
        </p:blipFill>
        <p:spPr>
          <a:xfrm>
            <a:off x="5969232" y="24155"/>
            <a:ext cx="3057174" cy="770645"/>
          </a:xfrm>
          <a:prstGeom prst="rect">
            <a:avLst/>
          </a:prstGeom>
        </p:spPr>
      </p:pic>
      <p:pic>
        <p:nvPicPr>
          <p:cNvPr id="7" name="logoUK" descr="Nictiz Logo_ENG_Pay-off links_RGB.jpg"/>
          <p:cNvPicPr>
            <a:picLocks noChangeAspect="1"/>
          </p:cNvPicPr>
          <p:nvPr userDrawn="1"/>
        </p:nvPicPr>
        <p:blipFill>
          <a:blip r:embed="rId4"/>
          <a:stretch>
            <a:fillRect/>
          </a:stretch>
        </p:blipFill>
        <p:spPr>
          <a:xfrm>
            <a:off x="5944046" y="260539"/>
            <a:ext cx="2860907" cy="515980"/>
          </a:xfrm>
          <a:prstGeom prst="rect">
            <a:avLst/>
          </a:prstGeom>
        </p:spPr>
      </p:pic>
      <p:sp>
        <p:nvSpPr>
          <p:cNvPr id="3" name="Subtitel 2"/>
          <p:cNvSpPr>
            <a:spLocks noGrp="1"/>
          </p:cNvSpPr>
          <p:nvPr>
            <p:ph type="subTitle" idx="1" hasCustomPrompt="1"/>
          </p:nvPr>
        </p:nvSpPr>
        <p:spPr>
          <a:xfrm>
            <a:off x="399600" y="5184548"/>
            <a:ext cx="3898800" cy="1155051"/>
          </a:xfrm>
        </p:spPr>
        <p:txBody>
          <a:bodyPr anchor="t"/>
          <a:lstStyle>
            <a:lvl1pPr marL="0" indent="0" algn="l">
              <a:spcBef>
                <a:spcPct val="20000"/>
              </a:spcBef>
              <a:buFont typeface="Arial" charset="0"/>
              <a:buNone/>
              <a:defRPr sz="1600">
                <a:solidFill>
                  <a:srgbClr val="A84B8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Naam</a:t>
            </a:r>
            <a:br>
              <a:rPr lang="nl-NL" dirty="0" smtClean="0"/>
            </a:br>
            <a:r>
              <a:rPr lang="nl-NL" dirty="0" smtClean="0"/>
              <a:t>Functie</a:t>
            </a:r>
            <a:br>
              <a:rPr lang="nl-NL" dirty="0" smtClean="0"/>
            </a:br>
            <a:r>
              <a:rPr lang="nl-NL" dirty="0" smtClean="0"/>
              <a:t/>
            </a:r>
            <a:br>
              <a:rPr lang="nl-NL" dirty="0" smtClean="0"/>
            </a:br>
            <a:r>
              <a:rPr lang="nl-NL" dirty="0" smtClean="0"/>
              <a:t>Datum</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olgdia">
    <p:spTree>
      <p:nvGrpSpPr>
        <p:cNvPr id="1" name=""/>
        <p:cNvGrpSpPr/>
        <p:nvPr/>
      </p:nvGrpSpPr>
      <p:grpSpPr>
        <a:xfrm>
          <a:off x="0" y="0"/>
          <a:ext cx="0" cy="0"/>
          <a:chOff x="0" y="0"/>
          <a:chExt cx="0" cy="0"/>
        </a:xfrm>
      </p:grpSpPr>
      <p:sp>
        <p:nvSpPr>
          <p:cNvPr id="8" name="Rechthoek 7"/>
          <p:cNvSpPr/>
          <p:nvPr userDrawn="1"/>
        </p:nvSpPr>
        <p:spPr>
          <a:xfrm>
            <a:off x="399828" y="6413082"/>
            <a:ext cx="2758239"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hthoek 8"/>
          <p:cNvSpPr/>
          <p:nvPr userDrawn="1"/>
        </p:nvSpPr>
        <p:spPr>
          <a:xfrm>
            <a:off x="3179232" y="6413082"/>
            <a:ext cx="2790000"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hthoek 9"/>
          <p:cNvSpPr/>
          <p:nvPr userDrawn="1"/>
        </p:nvSpPr>
        <p:spPr>
          <a:xfrm>
            <a:off x="5988267" y="6413082"/>
            <a:ext cx="2758239"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el 1"/>
          <p:cNvSpPr>
            <a:spLocks noGrp="1"/>
          </p:cNvSpPr>
          <p:nvPr>
            <p:ph type="title" hasCustomPrompt="1"/>
          </p:nvPr>
        </p:nvSpPr>
        <p:spPr>
          <a:xfrm>
            <a:off x="457200" y="914400"/>
            <a:ext cx="8229600" cy="685800"/>
          </a:xfrm>
        </p:spPr>
        <p:txBody>
          <a:bodyPr>
            <a:noAutofit/>
          </a:bodyPr>
          <a:lstStyle>
            <a:lvl1pPr algn="l">
              <a:defRPr sz="3500" b="0" i="0" baseline="0">
                <a:solidFill>
                  <a:schemeClr val="tx2"/>
                </a:solidFill>
                <a:latin typeface="Verdana"/>
                <a:cs typeface="Verdana"/>
              </a:defRPr>
            </a:lvl1pPr>
          </a:lstStyle>
          <a:p>
            <a:r>
              <a:rPr lang="nl-NL" dirty="0" smtClean="0"/>
              <a:t>Titel van de dia</a:t>
            </a:r>
            <a:endParaRPr lang="nl-NL" dirty="0"/>
          </a:p>
        </p:txBody>
      </p:sp>
      <p:sp>
        <p:nvSpPr>
          <p:cNvPr id="3" name="Tijdelijke aanduiding voor inhoud 2"/>
          <p:cNvSpPr>
            <a:spLocks noGrp="1"/>
          </p:cNvSpPr>
          <p:nvPr>
            <p:ph idx="1"/>
          </p:nvPr>
        </p:nvSpPr>
        <p:spPr/>
        <p:txBody>
          <a:bodyPr>
            <a:normAutofit/>
          </a:bodyPr>
          <a:lstStyle>
            <a:lvl1pPr marL="357188" indent="-357188">
              <a:spcAft>
                <a:spcPts val="600"/>
              </a:spcAft>
              <a:buFont typeface="Arial"/>
              <a:buChar char="•"/>
              <a:defRPr sz="2800">
                <a:latin typeface="Verdana"/>
                <a:cs typeface="Verdana"/>
              </a:defRPr>
            </a:lvl1pPr>
            <a:lvl2pPr marL="714375" indent="-358775">
              <a:spcAft>
                <a:spcPts val="600"/>
              </a:spcAft>
              <a:buFont typeface="Arial"/>
              <a:buChar char="•"/>
              <a:defRPr sz="2400">
                <a:latin typeface="Verdana"/>
                <a:cs typeface="Verdana"/>
              </a:defRPr>
            </a:lvl2pPr>
            <a:lvl3pPr marL="1081088" indent="-357188">
              <a:buFont typeface="Arial"/>
              <a:buChar char="•"/>
              <a:defRPr sz="2000">
                <a:latin typeface="Verdana"/>
                <a:cs typeface="Verdana"/>
              </a:defRPr>
            </a:lvl3pPr>
            <a:lvl4pPr marL="1435100" indent="-357188" defTabSz="538163">
              <a:buFont typeface="Arial"/>
              <a:buChar char="•"/>
              <a:defRPr sz="2000">
                <a:latin typeface="Verdana"/>
                <a:cs typeface="Verdana"/>
              </a:defRPr>
            </a:lvl4pPr>
            <a:lvl5pPr marL="1792288" indent="-357188">
              <a:buFont typeface="Arial"/>
              <a:buChar char="•"/>
              <a:defRPr sz="2000">
                <a:latin typeface="Verdana"/>
                <a:cs typeface="Verdana"/>
              </a:defRPr>
            </a:lvl5pPr>
          </a:lstStyle>
          <a:p>
            <a:pPr lvl="0"/>
            <a:r>
              <a:rPr lang="nl-NL" dirty="0" smtClean="0"/>
              <a:t>Klik om de tekststijl van het model te bewerken</a:t>
            </a:r>
          </a:p>
          <a:p>
            <a:pPr lvl="1"/>
            <a:r>
              <a:rPr lang="nl-NL" dirty="0" smtClean="0"/>
              <a:t>Eerste niveau</a:t>
            </a:r>
          </a:p>
          <a:p>
            <a:pPr lvl="2"/>
            <a:r>
              <a:rPr lang="nl-NL" dirty="0" smtClean="0"/>
              <a:t>Tweede niveau</a:t>
            </a:r>
          </a:p>
          <a:p>
            <a:pPr lvl="3"/>
            <a:r>
              <a:rPr lang="nl-NL" dirty="0" smtClean="0"/>
              <a:t>Derde niveau</a:t>
            </a:r>
          </a:p>
          <a:p>
            <a:pPr lvl="4"/>
            <a:r>
              <a:rPr lang="nl-NL" dirty="0" smtClean="0"/>
              <a:t>Vierde niveau</a:t>
            </a:r>
            <a:endParaRPr lang="nl-NL" dirty="0"/>
          </a:p>
        </p:txBody>
      </p:sp>
      <p:sp>
        <p:nvSpPr>
          <p:cNvPr id="6" name="voettekst"/>
          <p:cNvSpPr>
            <a:spLocks noGrp="1"/>
          </p:cNvSpPr>
          <p:nvPr>
            <p:ph type="ftr" sz="quarter" idx="11"/>
          </p:nvPr>
        </p:nvSpPr>
        <p:spPr>
          <a:xfrm>
            <a:off x="457200" y="6465888"/>
            <a:ext cx="7408863" cy="365125"/>
          </a:xfrm>
        </p:spPr>
        <p:txBody>
          <a:bodyPr/>
          <a:lstStyle>
            <a:lvl1pPr algn="l">
              <a:defRPr sz="1400" dirty="0" smtClean="0">
                <a:solidFill>
                  <a:srgbClr val="605346"/>
                </a:solidFill>
                <a:latin typeface="Verdana"/>
                <a:cs typeface="Verdana"/>
              </a:defRPr>
            </a:lvl1pPr>
          </a:lstStyle>
          <a:p>
            <a:pPr>
              <a:defRPr/>
            </a:pPr>
            <a:r>
              <a:rPr lang="en-US" smtClean="0"/>
              <a:t>Strategies for eHealth - The Netherlands</a:t>
            </a:r>
            <a:endParaRPr lang="nl-NL" dirty="0"/>
          </a:p>
        </p:txBody>
      </p:sp>
      <p:sp>
        <p:nvSpPr>
          <p:cNvPr id="7" name="Tijdelijke aanduiding voor dianummer 5"/>
          <p:cNvSpPr>
            <a:spLocks noGrp="1"/>
          </p:cNvSpPr>
          <p:nvPr>
            <p:ph type="sldNum" sz="quarter" idx="12"/>
          </p:nvPr>
        </p:nvSpPr>
        <p:spPr>
          <a:xfrm>
            <a:off x="7866063" y="6465888"/>
            <a:ext cx="820737" cy="365125"/>
          </a:xfrm>
        </p:spPr>
        <p:txBody>
          <a:bodyPr/>
          <a:lstStyle>
            <a:lvl1pPr>
              <a:defRPr sz="1400">
                <a:solidFill>
                  <a:srgbClr val="605346"/>
                </a:solidFill>
                <a:latin typeface="Verdana" charset="0"/>
              </a:defRPr>
            </a:lvl1pPr>
          </a:lstStyle>
          <a:p>
            <a:fld id="{3A21D357-90B1-4738-947E-77F78EFE4EB7}" type="slidenum">
              <a:rPr lang="nl-NL"/>
              <a:pPr/>
              <a:t>‹nr.›</a:t>
            </a:fld>
            <a:endParaRPr lang="nl-NL"/>
          </a:p>
        </p:txBody>
      </p:sp>
      <p:pic>
        <p:nvPicPr>
          <p:cNvPr id="11" name="logoNL" descr="logo_voor_volg.png" hidden="1"/>
          <p:cNvPicPr>
            <a:picLocks noChangeAspect="1"/>
          </p:cNvPicPr>
          <p:nvPr userDrawn="1"/>
        </p:nvPicPr>
        <p:blipFill>
          <a:blip r:embed="rId2"/>
          <a:stretch>
            <a:fillRect/>
          </a:stretch>
        </p:blipFill>
        <p:spPr>
          <a:xfrm>
            <a:off x="5969232" y="24155"/>
            <a:ext cx="3057174" cy="770645"/>
          </a:xfrm>
          <a:prstGeom prst="rect">
            <a:avLst/>
          </a:prstGeom>
        </p:spPr>
      </p:pic>
      <p:pic>
        <p:nvPicPr>
          <p:cNvPr id="12" name="logoUK" descr="Nictiz Logo_ENG_Pay-off links_RGB.jpg"/>
          <p:cNvPicPr>
            <a:picLocks noChangeAspect="1"/>
          </p:cNvPicPr>
          <p:nvPr userDrawn="1"/>
        </p:nvPicPr>
        <p:blipFill>
          <a:blip r:embed="rId3"/>
          <a:stretch>
            <a:fillRect/>
          </a:stretch>
        </p:blipFill>
        <p:spPr>
          <a:xfrm>
            <a:off x="5944046" y="260539"/>
            <a:ext cx="2860907" cy="5159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twee kolommen">
    <p:spTree>
      <p:nvGrpSpPr>
        <p:cNvPr id="1" name=""/>
        <p:cNvGrpSpPr/>
        <p:nvPr/>
      </p:nvGrpSpPr>
      <p:grpSpPr>
        <a:xfrm>
          <a:off x="0" y="0"/>
          <a:ext cx="0" cy="0"/>
          <a:chOff x="0" y="0"/>
          <a:chExt cx="0" cy="0"/>
        </a:xfrm>
      </p:grpSpPr>
      <p:sp>
        <p:nvSpPr>
          <p:cNvPr id="8" name="Rechthoek 7"/>
          <p:cNvSpPr/>
          <p:nvPr userDrawn="1"/>
        </p:nvSpPr>
        <p:spPr>
          <a:xfrm>
            <a:off x="399828" y="6413082"/>
            <a:ext cx="2758239"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hthoek 8"/>
          <p:cNvSpPr/>
          <p:nvPr userDrawn="1"/>
        </p:nvSpPr>
        <p:spPr>
          <a:xfrm>
            <a:off x="3179232" y="6413082"/>
            <a:ext cx="2790000"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hthoek 9"/>
          <p:cNvSpPr/>
          <p:nvPr userDrawn="1"/>
        </p:nvSpPr>
        <p:spPr>
          <a:xfrm>
            <a:off x="5988267" y="6413082"/>
            <a:ext cx="2758239"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el 1"/>
          <p:cNvSpPr>
            <a:spLocks noGrp="1"/>
          </p:cNvSpPr>
          <p:nvPr>
            <p:ph type="title" hasCustomPrompt="1"/>
          </p:nvPr>
        </p:nvSpPr>
        <p:spPr>
          <a:xfrm>
            <a:off x="457200" y="914400"/>
            <a:ext cx="8229600" cy="685800"/>
          </a:xfrm>
        </p:spPr>
        <p:txBody>
          <a:bodyPr>
            <a:noAutofit/>
          </a:bodyPr>
          <a:lstStyle>
            <a:lvl1pPr algn="l">
              <a:defRPr sz="3500" b="0" i="0" baseline="0">
                <a:solidFill>
                  <a:schemeClr val="tx2"/>
                </a:solidFill>
                <a:latin typeface="Verdana"/>
                <a:cs typeface="Verdana"/>
              </a:defRPr>
            </a:lvl1pPr>
          </a:lstStyle>
          <a:p>
            <a:r>
              <a:rPr lang="nl-NL" dirty="0" smtClean="0"/>
              <a:t>Titel van de dia</a:t>
            </a:r>
            <a:endParaRPr lang="nl-NL" dirty="0"/>
          </a:p>
        </p:txBody>
      </p:sp>
      <p:sp>
        <p:nvSpPr>
          <p:cNvPr id="6" name="voettekst"/>
          <p:cNvSpPr>
            <a:spLocks noGrp="1"/>
          </p:cNvSpPr>
          <p:nvPr>
            <p:ph type="ftr" sz="quarter" idx="11"/>
          </p:nvPr>
        </p:nvSpPr>
        <p:spPr>
          <a:xfrm>
            <a:off x="457200" y="6465888"/>
            <a:ext cx="7408863" cy="365125"/>
          </a:xfrm>
        </p:spPr>
        <p:txBody>
          <a:bodyPr/>
          <a:lstStyle>
            <a:lvl1pPr algn="l">
              <a:defRPr sz="1400" dirty="0" smtClean="0">
                <a:solidFill>
                  <a:srgbClr val="605346"/>
                </a:solidFill>
                <a:latin typeface="Verdana"/>
                <a:cs typeface="Verdana"/>
              </a:defRPr>
            </a:lvl1pPr>
          </a:lstStyle>
          <a:p>
            <a:pPr>
              <a:defRPr/>
            </a:pPr>
            <a:r>
              <a:rPr lang="en-US" smtClean="0"/>
              <a:t>Strategies for eHealth - The Netherlands</a:t>
            </a:r>
            <a:endParaRPr lang="nl-NL" dirty="0"/>
          </a:p>
        </p:txBody>
      </p:sp>
      <p:sp>
        <p:nvSpPr>
          <p:cNvPr id="7" name="Tijdelijke aanduiding voor dianummer 5"/>
          <p:cNvSpPr>
            <a:spLocks noGrp="1"/>
          </p:cNvSpPr>
          <p:nvPr>
            <p:ph type="sldNum" sz="quarter" idx="12"/>
          </p:nvPr>
        </p:nvSpPr>
        <p:spPr>
          <a:xfrm>
            <a:off x="7866063" y="6465888"/>
            <a:ext cx="820737" cy="365125"/>
          </a:xfrm>
        </p:spPr>
        <p:txBody>
          <a:bodyPr/>
          <a:lstStyle>
            <a:lvl1pPr>
              <a:defRPr sz="1400">
                <a:solidFill>
                  <a:srgbClr val="605346"/>
                </a:solidFill>
                <a:latin typeface="Verdana" charset="0"/>
              </a:defRPr>
            </a:lvl1pPr>
          </a:lstStyle>
          <a:p>
            <a:fld id="{3A21D357-90B1-4738-947E-77F78EFE4EB7}" type="slidenum">
              <a:rPr lang="nl-NL"/>
              <a:pPr/>
              <a:t>‹nr.›</a:t>
            </a:fld>
            <a:endParaRPr lang="nl-NL"/>
          </a:p>
        </p:txBody>
      </p:sp>
      <p:pic>
        <p:nvPicPr>
          <p:cNvPr id="11" name="logoNL" descr="logo_voor_volg.png" hidden="1"/>
          <p:cNvPicPr>
            <a:picLocks noChangeAspect="1"/>
          </p:cNvPicPr>
          <p:nvPr userDrawn="1"/>
        </p:nvPicPr>
        <p:blipFill>
          <a:blip r:embed="rId2"/>
          <a:stretch>
            <a:fillRect/>
          </a:stretch>
        </p:blipFill>
        <p:spPr>
          <a:xfrm>
            <a:off x="5969232" y="24155"/>
            <a:ext cx="3057174" cy="770645"/>
          </a:xfrm>
          <a:prstGeom prst="rect">
            <a:avLst/>
          </a:prstGeom>
        </p:spPr>
      </p:pic>
      <p:pic>
        <p:nvPicPr>
          <p:cNvPr id="12" name="logoUK" descr="Nictiz Logo_ENG_Pay-off links_RGB.jpg"/>
          <p:cNvPicPr>
            <a:picLocks noChangeAspect="1"/>
          </p:cNvPicPr>
          <p:nvPr userDrawn="1"/>
        </p:nvPicPr>
        <p:blipFill>
          <a:blip r:embed="rId3"/>
          <a:stretch>
            <a:fillRect/>
          </a:stretch>
        </p:blipFill>
        <p:spPr>
          <a:xfrm>
            <a:off x="5944046" y="260539"/>
            <a:ext cx="2860907" cy="515980"/>
          </a:xfrm>
          <a:prstGeom prst="rect">
            <a:avLst/>
          </a:prstGeom>
        </p:spPr>
      </p:pic>
      <p:sp>
        <p:nvSpPr>
          <p:cNvPr id="15" name="Tijdelijke aanduiding voor tekst 14"/>
          <p:cNvSpPr>
            <a:spLocks noGrp="1"/>
          </p:cNvSpPr>
          <p:nvPr>
            <p:ph type="body" sz="quarter" idx="13"/>
          </p:nvPr>
        </p:nvSpPr>
        <p:spPr>
          <a:xfrm>
            <a:off x="4572000" y="1600200"/>
            <a:ext cx="3960000" cy="4525963"/>
          </a:xfrm>
        </p:spPr>
        <p:txBody>
          <a:bodyPr/>
          <a:lstStyle>
            <a:lvl1pPr>
              <a:spcAft>
                <a:spcPts val="600"/>
              </a:spcAft>
              <a:defRPr sz="2800"/>
            </a:lvl1pPr>
            <a:lvl2pPr>
              <a:spcAft>
                <a:spcPts val="600"/>
              </a:spcAft>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6" name="Tijdelijke aanduiding voor tekst 14"/>
          <p:cNvSpPr>
            <a:spLocks noGrp="1"/>
          </p:cNvSpPr>
          <p:nvPr>
            <p:ph type="body" sz="quarter" idx="14"/>
          </p:nvPr>
        </p:nvSpPr>
        <p:spPr>
          <a:xfrm>
            <a:off x="457200" y="1600200"/>
            <a:ext cx="3960000" cy="4525963"/>
          </a:xfrm>
        </p:spPr>
        <p:txBody>
          <a:bodyPr/>
          <a:lstStyle>
            <a:lvl1pPr>
              <a:spcAft>
                <a:spcPts val="600"/>
              </a:spcAft>
              <a:defRPr sz="2800"/>
            </a:lvl1pPr>
            <a:lvl2pPr>
              <a:spcAft>
                <a:spcPts val="600"/>
              </a:spcAft>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8" name="Rechthoek 7"/>
          <p:cNvSpPr/>
          <p:nvPr userDrawn="1"/>
        </p:nvSpPr>
        <p:spPr>
          <a:xfrm>
            <a:off x="399828" y="6413082"/>
            <a:ext cx="2758239"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hthoek 8"/>
          <p:cNvSpPr/>
          <p:nvPr userDrawn="1"/>
        </p:nvSpPr>
        <p:spPr>
          <a:xfrm>
            <a:off x="3179232" y="6413082"/>
            <a:ext cx="2790000"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hthoek 9"/>
          <p:cNvSpPr/>
          <p:nvPr userDrawn="1"/>
        </p:nvSpPr>
        <p:spPr>
          <a:xfrm>
            <a:off x="5988267" y="6413082"/>
            <a:ext cx="2758239"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el 1"/>
          <p:cNvSpPr>
            <a:spLocks noGrp="1"/>
          </p:cNvSpPr>
          <p:nvPr>
            <p:ph type="title" hasCustomPrompt="1"/>
          </p:nvPr>
        </p:nvSpPr>
        <p:spPr>
          <a:xfrm>
            <a:off x="457200" y="914400"/>
            <a:ext cx="8229600" cy="685800"/>
          </a:xfrm>
        </p:spPr>
        <p:txBody>
          <a:bodyPr>
            <a:noAutofit/>
          </a:bodyPr>
          <a:lstStyle>
            <a:lvl1pPr algn="l">
              <a:defRPr sz="3500" b="0" i="0" baseline="0">
                <a:solidFill>
                  <a:schemeClr val="tx2"/>
                </a:solidFill>
                <a:latin typeface="Verdana"/>
                <a:cs typeface="Verdana"/>
              </a:defRPr>
            </a:lvl1pPr>
          </a:lstStyle>
          <a:p>
            <a:r>
              <a:rPr lang="nl-NL" dirty="0" smtClean="0"/>
              <a:t>Titel van de dia</a:t>
            </a:r>
            <a:endParaRPr lang="nl-NL" dirty="0"/>
          </a:p>
        </p:txBody>
      </p:sp>
      <p:sp>
        <p:nvSpPr>
          <p:cNvPr id="6" name="voettekst"/>
          <p:cNvSpPr>
            <a:spLocks noGrp="1"/>
          </p:cNvSpPr>
          <p:nvPr>
            <p:ph type="ftr" sz="quarter" idx="11"/>
          </p:nvPr>
        </p:nvSpPr>
        <p:spPr>
          <a:xfrm>
            <a:off x="457200" y="6465888"/>
            <a:ext cx="7408863" cy="365125"/>
          </a:xfrm>
        </p:spPr>
        <p:txBody>
          <a:bodyPr/>
          <a:lstStyle>
            <a:lvl1pPr algn="l">
              <a:defRPr sz="1400" dirty="0" smtClean="0">
                <a:solidFill>
                  <a:srgbClr val="605346"/>
                </a:solidFill>
                <a:latin typeface="Verdana"/>
                <a:cs typeface="Verdana"/>
              </a:defRPr>
            </a:lvl1pPr>
          </a:lstStyle>
          <a:p>
            <a:pPr>
              <a:defRPr/>
            </a:pPr>
            <a:r>
              <a:rPr lang="en-US" smtClean="0"/>
              <a:t>Strategies for eHealth - The Netherlands</a:t>
            </a:r>
            <a:endParaRPr lang="nl-NL" dirty="0"/>
          </a:p>
        </p:txBody>
      </p:sp>
      <p:sp>
        <p:nvSpPr>
          <p:cNvPr id="7" name="Tijdelijke aanduiding voor dianummer 5"/>
          <p:cNvSpPr>
            <a:spLocks noGrp="1"/>
          </p:cNvSpPr>
          <p:nvPr>
            <p:ph type="sldNum" sz="quarter" idx="12"/>
          </p:nvPr>
        </p:nvSpPr>
        <p:spPr>
          <a:xfrm>
            <a:off x="7866063" y="6465888"/>
            <a:ext cx="820737" cy="365125"/>
          </a:xfrm>
        </p:spPr>
        <p:txBody>
          <a:bodyPr/>
          <a:lstStyle>
            <a:lvl1pPr>
              <a:defRPr sz="1400">
                <a:solidFill>
                  <a:srgbClr val="605346"/>
                </a:solidFill>
                <a:latin typeface="Verdana" charset="0"/>
              </a:defRPr>
            </a:lvl1pPr>
          </a:lstStyle>
          <a:p>
            <a:fld id="{3A21D357-90B1-4738-947E-77F78EFE4EB7}" type="slidenum">
              <a:rPr lang="nl-NL"/>
              <a:pPr/>
              <a:t>‹nr.›</a:t>
            </a:fld>
            <a:endParaRPr lang="nl-NL"/>
          </a:p>
        </p:txBody>
      </p:sp>
      <p:pic>
        <p:nvPicPr>
          <p:cNvPr id="11" name="logoNL" descr="logo_voor_volg.png" hidden="1"/>
          <p:cNvPicPr>
            <a:picLocks noChangeAspect="1"/>
          </p:cNvPicPr>
          <p:nvPr userDrawn="1"/>
        </p:nvPicPr>
        <p:blipFill>
          <a:blip r:embed="rId2"/>
          <a:stretch>
            <a:fillRect/>
          </a:stretch>
        </p:blipFill>
        <p:spPr>
          <a:xfrm>
            <a:off x="5969232" y="24155"/>
            <a:ext cx="3057174" cy="770645"/>
          </a:xfrm>
          <a:prstGeom prst="rect">
            <a:avLst/>
          </a:prstGeom>
        </p:spPr>
      </p:pic>
      <p:pic>
        <p:nvPicPr>
          <p:cNvPr id="12" name="logoUK" descr="Nictiz Logo_ENG_Pay-off links_RGB.jpg"/>
          <p:cNvPicPr>
            <a:picLocks noChangeAspect="1"/>
          </p:cNvPicPr>
          <p:nvPr userDrawn="1"/>
        </p:nvPicPr>
        <p:blipFill>
          <a:blip r:embed="rId3"/>
          <a:stretch>
            <a:fillRect/>
          </a:stretch>
        </p:blipFill>
        <p:spPr>
          <a:xfrm>
            <a:off x="5944046" y="260539"/>
            <a:ext cx="2860907" cy="515980"/>
          </a:xfrm>
          <a:prstGeom prst="rect">
            <a:avLst/>
          </a:prstGeom>
        </p:spPr>
      </p:pic>
      <p:sp>
        <p:nvSpPr>
          <p:cNvPr id="14" name="Tijdelijke aanduiding voor afbeelding 13"/>
          <p:cNvSpPr>
            <a:spLocks noGrp="1"/>
          </p:cNvSpPr>
          <p:nvPr>
            <p:ph type="pic" sz="quarter" idx="13"/>
          </p:nvPr>
        </p:nvSpPr>
        <p:spPr>
          <a:xfrm>
            <a:off x="4789170" y="1600200"/>
            <a:ext cx="3897630" cy="4525963"/>
          </a:xfrm>
        </p:spPr>
        <p:txBody>
          <a:bodyPr/>
          <a:lstStyle>
            <a:lvl1pPr>
              <a:defRPr sz="2000"/>
            </a:lvl1pPr>
          </a:lstStyle>
          <a:p>
            <a:endParaRPr lang="nl-NL" dirty="0"/>
          </a:p>
        </p:txBody>
      </p:sp>
      <p:sp>
        <p:nvSpPr>
          <p:cNvPr id="16" name="Tijdelijke aanduiding voor tekst 14"/>
          <p:cNvSpPr>
            <a:spLocks noGrp="1"/>
          </p:cNvSpPr>
          <p:nvPr>
            <p:ph type="body" sz="quarter" idx="14"/>
          </p:nvPr>
        </p:nvSpPr>
        <p:spPr>
          <a:xfrm>
            <a:off x="457200" y="1600200"/>
            <a:ext cx="3960000" cy="4525963"/>
          </a:xfrm>
        </p:spPr>
        <p:txBody>
          <a:bodyPr/>
          <a:lstStyle>
            <a:lvl1pPr>
              <a:spcAft>
                <a:spcPts val="600"/>
              </a:spcAft>
              <a:defRPr sz="2800"/>
            </a:lvl1pPr>
            <a:lvl2pPr>
              <a:spcAft>
                <a:spcPts val="600"/>
              </a:spcAft>
              <a:defRPr/>
            </a:lvl2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p:cNvSpPr/>
          <p:nvPr userDrawn="1"/>
        </p:nvSpPr>
        <p:spPr>
          <a:xfrm>
            <a:off x="399828" y="6413082"/>
            <a:ext cx="2758239"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hthoek 8"/>
          <p:cNvSpPr/>
          <p:nvPr userDrawn="1"/>
        </p:nvSpPr>
        <p:spPr>
          <a:xfrm>
            <a:off x="3179232" y="6413082"/>
            <a:ext cx="2790000"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hthoek 9"/>
          <p:cNvSpPr/>
          <p:nvPr userDrawn="1"/>
        </p:nvSpPr>
        <p:spPr>
          <a:xfrm>
            <a:off x="5988267" y="6413082"/>
            <a:ext cx="2758239" cy="450000"/>
          </a:xfrm>
          <a:prstGeom prst="rect">
            <a:avLst/>
          </a:prstGeom>
          <a:solidFill>
            <a:srgbClr val="F6F5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el 1"/>
          <p:cNvSpPr>
            <a:spLocks noGrp="1"/>
          </p:cNvSpPr>
          <p:nvPr>
            <p:ph type="title" hasCustomPrompt="1"/>
          </p:nvPr>
        </p:nvSpPr>
        <p:spPr>
          <a:xfrm>
            <a:off x="457200" y="914400"/>
            <a:ext cx="8229600" cy="685800"/>
          </a:xfrm>
        </p:spPr>
        <p:txBody>
          <a:bodyPr>
            <a:noAutofit/>
          </a:bodyPr>
          <a:lstStyle>
            <a:lvl1pPr algn="l">
              <a:defRPr sz="3500" b="0" i="0" baseline="0">
                <a:solidFill>
                  <a:schemeClr val="tx2"/>
                </a:solidFill>
                <a:latin typeface="Verdana"/>
                <a:cs typeface="Verdana"/>
              </a:defRPr>
            </a:lvl1pPr>
          </a:lstStyle>
          <a:p>
            <a:r>
              <a:rPr lang="nl-NL" dirty="0" smtClean="0"/>
              <a:t>Titel van de dia</a:t>
            </a:r>
            <a:endParaRPr lang="nl-NL" dirty="0"/>
          </a:p>
        </p:txBody>
      </p:sp>
      <p:sp>
        <p:nvSpPr>
          <p:cNvPr id="6" name="voettekst"/>
          <p:cNvSpPr>
            <a:spLocks noGrp="1"/>
          </p:cNvSpPr>
          <p:nvPr>
            <p:ph type="ftr" sz="quarter" idx="11"/>
          </p:nvPr>
        </p:nvSpPr>
        <p:spPr>
          <a:xfrm>
            <a:off x="457200" y="6465888"/>
            <a:ext cx="7408863" cy="365125"/>
          </a:xfrm>
        </p:spPr>
        <p:txBody>
          <a:bodyPr/>
          <a:lstStyle>
            <a:lvl1pPr algn="l">
              <a:defRPr sz="1400" dirty="0" smtClean="0">
                <a:solidFill>
                  <a:srgbClr val="605346"/>
                </a:solidFill>
                <a:latin typeface="Verdana"/>
                <a:cs typeface="Verdana"/>
              </a:defRPr>
            </a:lvl1pPr>
          </a:lstStyle>
          <a:p>
            <a:pPr>
              <a:defRPr/>
            </a:pPr>
            <a:r>
              <a:rPr lang="en-US" smtClean="0"/>
              <a:t>Strategies for eHealth - The Netherlands</a:t>
            </a:r>
            <a:endParaRPr lang="nl-NL" dirty="0"/>
          </a:p>
        </p:txBody>
      </p:sp>
      <p:sp>
        <p:nvSpPr>
          <p:cNvPr id="7" name="Tijdelijke aanduiding voor dianummer 5"/>
          <p:cNvSpPr>
            <a:spLocks noGrp="1"/>
          </p:cNvSpPr>
          <p:nvPr>
            <p:ph type="sldNum" sz="quarter" idx="12"/>
          </p:nvPr>
        </p:nvSpPr>
        <p:spPr>
          <a:xfrm>
            <a:off x="7866063" y="6465888"/>
            <a:ext cx="820737" cy="365125"/>
          </a:xfrm>
        </p:spPr>
        <p:txBody>
          <a:bodyPr/>
          <a:lstStyle>
            <a:lvl1pPr>
              <a:defRPr sz="1400">
                <a:solidFill>
                  <a:srgbClr val="605346"/>
                </a:solidFill>
                <a:latin typeface="Verdana" charset="0"/>
              </a:defRPr>
            </a:lvl1pPr>
          </a:lstStyle>
          <a:p>
            <a:fld id="{3A21D357-90B1-4738-947E-77F78EFE4EB7}" type="slidenum">
              <a:rPr lang="nl-NL"/>
              <a:pPr/>
              <a:t>‹nr.›</a:t>
            </a:fld>
            <a:endParaRPr lang="nl-NL"/>
          </a:p>
        </p:txBody>
      </p:sp>
      <p:pic>
        <p:nvPicPr>
          <p:cNvPr id="11" name="logoNL" descr="logo_voor_volg.png" hidden="1"/>
          <p:cNvPicPr>
            <a:picLocks noChangeAspect="1"/>
          </p:cNvPicPr>
          <p:nvPr userDrawn="1"/>
        </p:nvPicPr>
        <p:blipFill>
          <a:blip r:embed="rId2"/>
          <a:stretch>
            <a:fillRect/>
          </a:stretch>
        </p:blipFill>
        <p:spPr>
          <a:xfrm>
            <a:off x="5969232" y="24155"/>
            <a:ext cx="3057174" cy="770645"/>
          </a:xfrm>
          <a:prstGeom prst="rect">
            <a:avLst/>
          </a:prstGeom>
        </p:spPr>
      </p:pic>
      <p:pic>
        <p:nvPicPr>
          <p:cNvPr id="12" name="logoUK" descr="Nictiz Logo_ENG_Pay-off links_RGB.jpg"/>
          <p:cNvPicPr>
            <a:picLocks noChangeAspect="1"/>
          </p:cNvPicPr>
          <p:nvPr userDrawn="1"/>
        </p:nvPicPr>
        <p:blipFill>
          <a:blip r:embed="rId3"/>
          <a:stretch>
            <a:fillRect/>
          </a:stretch>
        </p:blipFill>
        <p:spPr>
          <a:xfrm>
            <a:off x="5944046" y="260539"/>
            <a:ext cx="2860907" cy="515980"/>
          </a:xfrm>
          <a:prstGeom prst="rect">
            <a:avLst/>
          </a:prstGeom>
        </p:spPr>
      </p:pic>
      <p:sp>
        <p:nvSpPr>
          <p:cNvPr id="14" name="Tijdelijke aanduiding voor afbeelding 13"/>
          <p:cNvSpPr>
            <a:spLocks noGrp="1"/>
          </p:cNvSpPr>
          <p:nvPr>
            <p:ph type="pic" sz="quarter" idx="13"/>
          </p:nvPr>
        </p:nvSpPr>
        <p:spPr>
          <a:xfrm>
            <a:off x="457200" y="1600200"/>
            <a:ext cx="8229600" cy="4525963"/>
          </a:xfrm>
        </p:spPr>
        <p:txBody>
          <a:bodyPr/>
          <a:lstStyle>
            <a:lvl1pPr>
              <a:defRPr sz="2000"/>
            </a:lvl1pPr>
          </a:lstStyle>
          <a:p>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425564"/>
            <a:ext cx="8229600" cy="10037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sp>
        <p:nvSpPr>
          <p:cNvPr id="5" name="Tijdelijke aanduiding voor voettekst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r>
              <a:rPr lang="en-US" smtClean="0"/>
              <a:t>Strategies for eHealth - The Netherlands</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83CA5DC9-F409-4D95-8822-7B96CEFB6FE6}"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7" r:id="rId3"/>
    <p:sldLayoutId id="2147483655" r:id="rId4"/>
    <p:sldLayoutId id="2147483656" r:id="rId5"/>
  </p:sldLayoutIdLst>
  <p:hf hdr="0" dt="0"/>
  <p:txStyles>
    <p:titleStyle>
      <a:lvl1pPr algn="l" defTabSz="457200" rtl="0" fontAlgn="base">
        <a:spcBef>
          <a:spcPct val="0"/>
        </a:spcBef>
        <a:spcAft>
          <a:spcPct val="0"/>
        </a:spcAft>
        <a:defRPr sz="3500" kern="1200">
          <a:solidFill>
            <a:schemeClr val="tx2"/>
          </a:solidFill>
          <a:latin typeface="Verdana"/>
          <a:ea typeface="ＭＳ Ｐゴシック" charset="-128"/>
          <a:cs typeface="Verdana"/>
        </a:defRPr>
      </a:lvl1pPr>
      <a:lvl2pPr algn="l" defTabSz="457200" rtl="0" fontAlgn="base">
        <a:spcBef>
          <a:spcPct val="0"/>
        </a:spcBef>
        <a:spcAft>
          <a:spcPct val="0"/>
        </a:spcAft>
        <a:defRPr sz="3500">
          <a:solidFill>
            <a:srgbClr val="E16E22"/>
          </a:solidFill>
          <a:latin typeface="Verdana" charset="0"/>
          <a:ea typeface="ＭＳ Ｐゴシック" charset="-128"/>
        </a:defRPr>
      </a:lvl2pPr>
      <a:lvl3pPr algn="l" defTabSz="457200" rtl="0" fontAlgn="base">
        <a:spcBef>
          <a:spcPct val="0"/>
        </a:spcBef>
        <a:spcAft>
          <a:spcPct val="0"/>
        </a:spcAft>
        <a:defRPr sz="3500">
          <a:solidFill>
            <a:srgbClr val="E16E22"/>
          </a:solidFill>
          <a:latin typeface="Verdana" charset="0"/>
          <a:ea typeface="ＭＳ Ｐゴシック" charset="-128"/>
        </a:defRPr>
      </a:lvl3pPr>
      <a:lvl4pPr algn="l" defTabSz="457200" rtl="0" fontAlgn="base">
        <a:spcBef>
          <a:spcPct val="0"/>
        </a:spcBef>
        <a:spcAft>
          <a:spcPct val="0"/>
        </a:spcAft>
        <a:defRPr sz="3500">
          <a:solidFill>
            <a:srgbClr val="E16E22"/>
          </a:solidFill>
          <a:latin typeface="Verdana" charset="0"/>
          <a:ea typeface="ＭＳ Ｐゴシック" charset="-128"/>
        </a:defRPr>
      </a:lvl4pPr>
      <a:lvl5pPr algn="l" defTabSz="457200" rtl="0" fontAlgn="base">
        <a:spcBef>
          <a:spcPct val="0"/>
        </a:spcBef>
        <a:spcAft>
          <a:spcPct val="0"/>
        </a:spcAft>
        <a:defRPr sz="3500">
          <a:solidFill>
            <a:srgbClr val="E16E22"/>
          </a:solidFill>
          <a:latin typeface="Verdana" charset="0"/>
          <a:ea typeface="ＭＳ Ｐゴシック" charset="-128"/>
        </a:defRPr>
      </a:lvl5pPr>
      <a:lvl6pPr marL="457200" algn="l" defTabSz="457200" rtl="0" fontAlgn="base">
        <a:spcBef>
          <a:spcPct val="0"/>
        </a:spcBef>
        <a:spcAft>
          <a:spcPct val="0"/>
        </a:spcAft>
        <a:defRPr sz="3500">
          <a:solidFill>
            <a:srgbClr val="E16E22"/>
          </a:solidFill>
          <a:latin typeface="Verdana" charset="0"/>
          <a:ea typeface="ＭＳ Ｐゴシック" charset="-128"/>
        </a:defRPr>
      </a:lvl6pPr>
      <a:lvl7pPr marL="914400" algn="l" defTabSz="457200" rtl="0" fontAlgn="base">
        <a:spcBef>
          <a:spcPct val="0"/>
        </a:spcBef>
        <a:spcAft>
          <a:spcPct val="0"/>
        </a:spcAft>
        <a:defRPr sz="3500">
          <a:solidFill>
            <a:srgbClr val="E16E22"/>
          </a:solidFill>
          <a:latin typeface="Verdana" charset="0"/>
          <a:ea typeface="ＭＳ Ｐゴシック" charset="-128"/>
        </a:defRPr>
      </a:lvl7pPr>
      <a:lvl8pPr marL="1371600" algn="l" defTabSz="457200" rtl="0" fontAlgn="base">
        <a:spcBef>
          <a:spcPct val="0"/>
        </a:spcBef>
        <a:spcAft>
          <a:spcPct val="0"/>
        </a:spcAft>
        <a:defRPr sz="3500">
          <a:solidFill>
            <a:srgbClr val="E16E22"/>
          </a:solidFill>
          <a:latin typeface="Verdana" charset="0"/>
          <a:ea typeface="ＭＳ Ｐゴシック" charset="-128"/>
        </a:defRPr>
      </a:lvl8pPr>
      <a:lvl9pPr marL="1828800" algn="l" defTabSz="457200" rtl="0" fontAlgn="base">
        <a:spcBef>
          <a:spcPct val="0"/>
        </a:spcBef>
        <a:spcAft>
          <a:spcPct val="0"/>
        </a:spcAft>
        <a:defRPr sz="3500">
          <a:solidFill>
            <a:srgbClr val="E16E22"/>
          </a:solidFill>
          <a:latin typeface="Verdana" charset="0"/>
          <a:ea typeface="ＭＳ Ｐゴシック" charset="-128"/>
        </a:defRPr>
      </a:lvl9pPr>
    </p:titleStyle>
    <p:bodyStyle>
      <a:lvl1pPr marL="360363" indent="-360363" algn="l" defTabSz="457200" rtl="0" fontAlgn="base">
        <a:spcBef>
          <a:spcPct val="20000"/>
        </a:spcBef>
        <a:spcAft>
          <a:spcPct val="0"/>
        </a:spcAft>
        <a:buFont typeface="Arial"/>
        <a:buChar char="•"/>
        <a:defRPr sz="3000" kern="1200">
          <a:solidFill>
            <a:schemeClr val="tx1"/>
          </a:solidFill>
          <a:latin typeface="Verdana"/>
          <a:ea typeface="ＭＳ Ｐゴシック" charset="-128"/>
          <a:cs typeface="Verdana"/>
        </a:defRPr>
      </a:lvl1pPr>
      <a:lvl2pPr marL="720725" indent="-360363" algn="l" defTabSz="457200" rtl="0" fontAlgn="base">
        <a:spcBef>
          <a:spcPct val="20000"/>
        </a:spcBef>
        <a:spcAft>
          <a:spcPct val="0"/>
        </a:spcAft>
        <a:buFont typeface="Arial" charset="0"/>
        <a:buChar char="•"/>
        <a:defRPr sz="2600" kern="1200">
          <a:solidFill>
            <a:schemeClr val="tx1"/>
          </a:solidFill>
          <a:latin typeface="Verdana"/>
          <a:ea typeface="ＭＳ Ｐゴシック" charset="-128"/>
          <a:cs typeface="Verdana"/>
        </a:defRPr>
      </a:lvl2pPr>
      <a:lvl3pPr marL="1074738" indent="-354013" algn="l" defTabSz="457200" rtl="0" fontAlgn="base">
        <a:spcBef>
          <a:spcPct val="20000"/>
        </a:spcBef>
        <a:spcAft>
          <a:spcPct val="0"/>
        </a:spcAft>
        <a:buFont typeface="Arial" charset="0"/>
        <a:buChar char="•"/>
        <a:defRPr sz="2200" kern="1200">
          <a:solidFill>
            <a:schemeClr val="tx1"/>
          </a:solidFill>
          <a:latin typeface="Verdana"/>
          <a:ea typeface="ＭＳ Ｐゴシック" charset="-128"/>
          <a:cs typeface="Verdana"/>
        </a:defRPr>
      </a:lvl3pPr>
      <a:lvl4pPr marL="1435100" indent="-360363" algn="l" defTabSz="63500" rtl="0" fontAlgn="base">
        <a:spcBef>
          <a:spcPct val="20000"/>
        </a:spcBef>
        <a:spcAft>
          <a:spcPct val="0"/>
        </a:spcAft>
        <a:buFont typeface="Arial" charset="0"/>
        <a:buChar char="•"/>
        <a:defRPr sz="2000" kern="1200">
          <a:solidFill>
            <a:schemeClr val="tx1"/>
          </a:solidFill>
          <a:latin typeface="Verdana"/>
          <a:ea typeface="ＭＳ Ｐゴシック" charset="-128"/>
          <a:cs typeface="Verdana"/>
        </a:defRPr>
      </a:lvl4pPr>
      <a:lvl5pPr marL="1795463" indent="-360363" algn="l" defTabSz="784225" rtl="0" fontAlgn="base">
        <a:spcBef>
          <a:spcPct val="20000"/>
        </a:spcBef>
        <a:spcAft>
          <a:spcPct val="0"/>
        </a:spcAft>
        <a:buFont typeface="Arial" charset="0"/>
        <a:buChar char="•"/>
        <a:defRPr kern="1200">
          <a:solidFill>
            <a:schemeClr val="tx1"/>
          </a:solidFill>
          <a:latin typeface="Verdana"/>
          <a:ea typeface="ＭＳ Ｐゴシック"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nictiz.nl/" TargetMode="External"/><Relationship Id="rId5" Type="http://schemas.openxmlformats.org/officeDocument/2006/relationships/hyperlink" Target="http://www.art-decor.org/art-decor/home" TargetMode="External"/><Relationship Id="rId4" Type="http://schemas.openxmlformats.org/officeDocument/2006/relationships/hyperlink" Target="http://www.art-decor.org/mediawiki/index.php/Main_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Presentatie"/>
          <p:cNvSpPr>
            <a:spLocks noGrp="1"/>
          </p:cNvSpPr>
          <p:nvPr>
            <p:ph type="ctrTitle"/>
          </p:nvPr>
        </p:nvSpPr>
        <p:spPr/>
        <p:txBody>
          <a:bodyPr/>
          <a:lstStyle/>
          <a:p>
            <a:pPr>
              <a:lnSpc>
                <a:spcPct val="150000"/>
              </a:lnSpc>
            </a:pPr>
            <a:r>
              <a:rPr lang="en-GB" smtClean="0"/>
              <a:t>Interoperability </a:t>
            </a:r>
            <a:r>
              <a:rPr lang="en-GB" dirty="0" smtClean="0"/>
              <a:t>and </a:t>
            </a:r>
            <a:r>
              <a:rPr lang="en-GB" smtClean="0"/>
              <a:t>testing in </a:t>
            </a:r>
            <a:br>
              <a:rPr lang="en-GB" smtClean="0"/>
            </a:br>
            <a:r>
              <a:rPr lang="en-GB" smtClean="0"/>
              <a:t>the </a:t>
            </a:r>
            <a:r>
              <a:rPr lang="en-GB" dirty="0" smtClean="0"/>
              <a:t>Netherlands</a:t>
            </a:r>
            <a:endParaRPr lang="en-GB" dirty="0"/>
          </a:p>
        </p:txBody>
      </p:sp>
      <p:sp>
        <p:nvSpPr>
          <p:cNvPr id="4" name="Infoblok"/>
          <p:cNvSpPr>
            <a:spLocks noGrp="1"/>
          </p:cNvSpPr>
          <p:nvPr>
            <p:ph type="subTitle" idx="1"/>
          </p:nvPr>
        </p:nvSpPr>
        <p:spPr/>
        <p:txBody>
          <a:bodyPr/>
          <a:lstStyle/>
          <a:p>
            <a:r>
              <a:rPr lang="en-GB" dirty="0" smtClean="0"/>
              <a:t>Lies van Gennip</a:t>
            </a:r>
          </a:p>
          <a:p>
            <a:r>
              <a:rPr lang="en-GB" dirty="0" smtClean="0"/>
              <a:t>CEO - Nictiz</a:t>
            </a:r>
          </a:p>
          <a:p>
            <a:endParaRPr lang="en-GB" dirty="0" smtClean="0"/>
          </a:p>
          <a:p>
            <a:r>
              <a:rPr lang="en-GB" smtClean="0"/>
              <a:t>June </a:t>
            </a:r>
            <a:r>
              <a:rPr lang="en-GB" dirty="0" smtClean="0"/>
              <a:t>6th</a:t>
            </a:r>
            <a:r>
              <a:rPr lang="en-GB" smtClean="0"/>
              <a:t>, 2014</a:t>
            </a:r>
            <a:endParaRPr lang="en-GB" dirty="0"/>
          </a:p>
        </p:txBody>
      </p:sp>
      <p:pic>
        <p:nvPicPr>
          <p:cNvPr id="5" name="Afbeelding 4" descr="Lies van Gennip extra 1.jpg"/>
          <p:cNvPicPr/>
          <p:nvPr/>
        </p:nvPicPr>
        <p:blipFill>
          <a:blip r:embed="rId2" cstate="print"/>
          <a:srcRect b="20069"/>
          <a:stretch>
            <a:fillRect/>
          </a:stretch>
        </p:blipFill>
        <p:spPr>
          <a:xfrm>
            <a:off x="409760" y="3698641"/>
            <a:ext cx="1205680" cy="1320400"/>
          </a:xfrm>
          <a:prstGeom prst="rect">
            <a:avLst/>
          </a:prstGeom>
          <a:ln w="38100" cap="sq">
            <a:noFill/>
            <a:prstDash val="solid"/>
            <a:miter lim="800000"/>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49300"/>
            <a:ext cx="8229600" cy="685800"/>
          </a:xfrm>
        </p:spPr>
        <p:txBody>
          <a:bodyPr/>
          <a:lstStyle/>
          <a:p>
            <a:r>
              <a:rPr lang="en-GB" sz="3200" smtClean="0"/>
              <a:t>Nictiz </a:t>
            </a:r>
            <a:r>
              <a:rPr lang="en-GB" sz="3200" smtClean="0"/>
              <a:t>– some initiatives</a:t>
            </a:r>
            <a:endParaRPr lang="en-GB" sz="3200" dirty="0"/>
          </a:p>
        </p:txBody>
      </p:sp>
      <p:sp>
        <p:nvSpPr>
          <p:cNvPr id="3" name="Tijdelijke aanduiding voor inhoud 2"/>
          <p:cNvSpPr>
            <a:spLocks noGrp="1"/>
          </p:cNvSpPr>
          <p:nvPr>
            <p:ph idx="1"/>
          </p:nvPr>
        </p:nvSpPr>
        <p:spPr>
          <a:xfrm>
            <a:off x="457200" y="1600201"/>
            <a:ext cx="8686800" cy="3835399"/>
          </a:xfrm>
        </p:spPr>
        <p:txBody>
          <a:bodyPr>
            <a:normAutofit/>
          </a:bodyPr>
          <a:lstStyle/>
          <a:p>
            <a:pPr marL="355600" indent="-355600">
              <a:lnSpc>
                <a:spcPct val="150000"/>
              </a:lnSpc>
            </a:pPr>
            <a:r>
              <a:rPr lang="en-GB" sz="2400" smtClean="0"/>
              <a:t>TrendITion</a:t>
            </a:r>
          </a:p>
          <a:p>
            <a:pPr marL="355600" indent="-355600">
              <a:lnSpc>
                <a:spcPct val="150000"/>
              </a:lnSpc>
            </a:pPr>
            <a:r>
              <a:rPr lang="en-GB" sz="2400" smtClean="0"/>
              <a:t>Cooperation - Dutch Hospital Data, Quality Institute</a:t>
            </a:r>
          </a:p>
          <a:p>
            <a:pPr marL="355600" indent="-355600">
              <a:lnSpc>
                <a:spcPct val="150000"/>
              </a:lnSpc>
            </a:pPr>
            <a:r>
              <a:rPr lang="en-GB" sz="2400" smtClean="0"/>
              <a:t>MoU and platform SDOs </a:t>
            </a:r>
            <a:endParaRPr lang="en-GB" sz="2400" dirty="0" smtClean="0"/>
          </a:p>
          <a:p>
            <a:pPr marL="355600" indent="-355600">
              <a:lnSpc>
                <a:spcPct val="150000"/>
              </a:lnSpc>
            </a:pPr>
            <a:r>
              <a:rPr lang="en-GB" sz="2400" smtClean="0"/>
              <a:t>“Registration at the Source” (UMCs)</a:t>
            </a:r>
          </a:p>
          <a:p>
            <a:pPr marL="355600" indent="-355600">
              <a:lnSpc>
                <a:spcPct val="150000"/>
              </a:lnSpc>
            </a:pPr>
            <a:r>
              <a:rPr lang="en-GB" sz="2400" smtClean="0"/>
              <a:t>Semantic </a:t>
            </a:r>
            <a:r>
              <a:rPr lang="en-GB" sz="2400" smtClean="0"/>
              <a:t>platform: ART-DECOR (primary sponsor)</a:t>
            </a:r>
            <a:endParaRPr lang="en-GB" sz="2400" dirty="0" smtClean="0"/>
          </a:p>
          <a:p>
            <a:pPr>
              <a:lnSpc>
                <a:spcPct val="150000"/>
              </a:lnSpc>
            </a:pPr>
            <a:endParaRPr lang="en-GB" sz="2400" dirty="0" smtClean="0"/>
          </a:p>
          <a:p>
            <a:pPr>
              <a:lnSpc>
                <a:spcPct val="150000"/>
              </a:lnSpc>
            </a:pPr>
            <a:endParaRPr lang="en-GB" sz="2400" dirty="0" smtClean="0"/>
          </a:p>
          <a:p>
            <a:pPr>
              <a:lnSpc>
                <a:spcPct val="150000"/>
              </a:lnSpc>
            </a:pPr>
            <a:endParaRPr lang="en-GB" sz="2400" dirty="0"/>
          </a:p>
        </p:txBody>
      </p:sp>
      <p:sp>
        <p:nvSpPr>
          <p:cNvPr id="5" name="Tijdelijke aanduiding voor dianummer 4"/>
          <p:cNvSpPr>
            <a:spLocks noGrp="1"/>
          </p:cNvSpPr>
          <p:nvPr>
            <p:ph type="sldNum" sz="quarter" idx="12"/>
          </p:nvPr>
        </p:nvSpPr>
        <p:spPr/>
        <p:txBody>
          <a:bodyPr/>
          <a:lstStyle/>
          <a:p>
            <a:fld id="{3A21D357-90B1-4738-947E-77F78EFE4EB7}"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txBox="1">
            <a:spLocks/>
          </p:cNvSpPr>
          <p:nvPr/>
        </p:nvSpPr>
        <p:spPr bwMode="auto">
          <a:xfrm>
            <a:off x="2699387" y="673100"/>
            <a:ext cx="720100" cy="451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smtClean="0">
                <a:ln>
                  <a:noFill/>
                </a:ln>
                <a:solidFill>
                  <a:schemeClr val="tx2"/>
                </a:solidFill>
                <a:effectLst/>
                <a:uLnTx/>
                <a:uFillTx/>
                <a:latin typeface="Verdana"/>
                <a:ea typeface="ＭＳ Ｐゴシック" charset="-128"/>
                <a:cs typeface="Verdana"/>
              </a:rPr>
              <a:t>TM</a:t>
            </a:r>
            <a:endParaRPr kumimoji="0" lang="en-GB" sz="1600" b="0" i="0" u="none" strike="noStrike" kern="1200" cap="none" spc="0" normalizeH="0" baseline="0" noProof="0" dirty="0">
              <a:ln>
                <a:noFill/>
              </a:ln>
              <a:solidFill>
                <a:schemeClr val="tx2"/>
              </a:solidFill>
              <a:effectLst/>
              <a:uLnTx/>
              <a:uFillTx/>
              <a:latin typeface="Verdana"/>
              <a:ea typeface="ＭＳ Ｐゴシック" charset="-128"/>
              <a:cs typeface="Verdana"/>
            </a:endParaRPr>
          </a:p>
        </p:txBody>
      </p:sp>
      <p:sp>
        <p:nvSpPr>
          <p:cNvPr id="2" name="Titel 1"/>
          <p:cNvSpPr>
            <a:spLocks noGrp="1"/>
          </p:cNvSpPr>
          <p:nvPr>
            <p:ph type="title"/>
          </p:nvPr>
        </p:nvSpPr>
        <p:spPr>
          <a:xfrm>
            <a:off x="5115876" y="1010249"/>
            <a:ext cx="609600" cy="685800"/>
          </a:xfrm>
        </p:spPr>
        <p:txBody>
          <a:bodyPr/>
          <a:lstStyle/>
          <a:p>
            <a:r>
              <a:rPr lang="nl-NL" sz="2800" baseline="30000" smtClean="0"/>
              <a:t>TM</a:t>
            </a:r>
            <a:endParaRPr lang="nl-NL" baseline="30000" dirty="0"/>
          </a:p>
        </p:txBody>
      </p:sp>
      <p:pic>
        <p:nvPicPr>
          <p:cNvPr id="9220" name="Picture 4" descr="http://socialimpact.nl/wp-content/uploads/2013/11/umc-radboud-reshape-en-innovation-center.png"/>
          <p:cNvPicPr>
            <a:picLocks noChangeAspect="1" noChangeArrowheads="1"/>
          </p:cNvPicPr>
          <p:nvPr/>
        </p:nvPicPr>
        <p:blipFill>
          <a:blip r:embed="rId3"/>
          <a:srcRect/>
          <a:stretch>
            <a:fillRect/>
          </a:stretch>
        </p:blipFill>
        <p:spPr bwMode="auto">
          <a:xfrm>
            <a:off x="3584587" y="-146050"/>
            <a:ext cx="2273940" cy="1565394"/>
          </a:xfrm>
          <a:prstGeom prst="rect">
            <a:avLst/>
          </a:prstGeom>
          <a:noFill/>
        </p:spPr>
      </p:pic>
      <p:sp>
        <p:nvSpPr>
          <p:cNvPr id="5" name="Tijdelijke aanduiding voor dianummer 4"/>
          <p:cNvSpPr>
            <a:spLocks noGrp="1"/>
          </p:cNvSpPr>
          <p:nvPr>
            <p:ph type="sldNum" sz="quarter" idx="12"/>
          </p:nvPr>
        </p:nvSpPr>
        <p:spPr/>
        <p:txBody>
          <a:bodyPr/>
          <a:lstStyle/>
          <a:p>
            <a:fld id="{3A21D357-90B1-4738-947E-77F78EFE4EB7}" type="slidenum">
              <a:rPr lang="nl-NL" smtClean="0"/>
              <a:pPr/>
              <a:t>11</a:t>
            </a:fld>
            <a:endParaRPr lang="nl-NL"/>
          </a:p>
        </p:txBody>
      </p:sp>
      <p:pic>
        <p:nvPicPr>
          <p:cNvPr id="10" name="Afbeelding 9"/>
          <p:cNvPicPr>
            <a:picLocks noChangeAspect="1"/>
          </p:cNvPicPr>
          <p:nvPr/>
        </p:nvPicPr>
        <p:blipFill>
          <a:blip r:embed="rId4"/>
          <a:stretch>
            <a:fillRect/>
          </a:stretch>
        </p:blipFill>
        <p:spPr>
          <a:xfrm>
            <a:off x="702612" y="2418084"/>
            <a:ext cx="1463260" cy="1111624"/>
          </a:xfrm>
          <a:prstGeom prst="rect">
            <a:avLst/>
          </a:prstGeom>
        </p:spPr>
      </p:pic>
      <p:pic>
        <p:nvPicPr>
          <p:cNvPr id="11" name="Afbeelding 10"/>
          <p:cNvPicPr>
            <a:picLocks noChangeAspect="1"/>
          </p:cNvPicPr>
          <p:nvPr/>
        </p:nvPicPr>
        <p:blipFill>
          <a:blip r:embed="rId5"/>
          <a:stretch>
            <a:fillRect/>
          </a:stretch>
        </p:blipFill>
        <p:spPr>
          <a:xfrm>
            <a:off x="3317887" y="1355843"/>
            <a:ext cx="2102789" cy="1575062"/>
          </a:xfrm>
          <a:prstGeom prst="rect">
            <a:avLst/>
          </a:prstGeom>
        </p:spPr>
      </p:pic>
      <p:pic>
        <p:nvPicPr>
          <p:cNvPr id="12" name="Afbeelding 11"/>
          <p:cNvPicPr>
            <a:picLocks noChangeAspect="1"/>
          </p:cNvPicPr>
          <p:nvPr/>
        </p:nvPicPr>
        <p:blipFill>
          <a:blip r:embed="rId6"/>
          <a:stretch>
            <a:fillRect/>
          </a:stretch>
        </p:blipFill>
        <p:spPr>
          <a:xfrm>
            <a:off x="6567736" y="1962749"/>
            <a:ext cx="1619481" cy="1700825"/>
          </a:xfrm>
          <a:prstGeom prst="rect">
            <a:avLst/>
          </a:prstGeom>
        </p:spPr>
      </p:pic>
      <p:pic>
        <p:nvPicPr>
          <p:cNvPr id="13" name="Afbeelding 12"/>
          <p:cNvPicPr>
            <a:picLocks noChangeAspect="1"/>
          </p:cNvPicPr>
          <p:nvPr/>
        </p:nvPicPr>
        <p:blipFill>
          <a:blip r:embed="rId7"/>
          <a:stretch>
            <a:fillRect/>
          </a:stretch>
        </p:blipFill>
        <p:spPr>
          <a:xfrm>
            <a:off x="3148239" y="3612774"/>
            <a:ext cx="2602424" cy="2318126"/>
          </a:xfrm>
          <a:prstGeom prst="rect">
            <a:avLst/>
          </a:prstGeom>
        </p:spPr>
      </p:pic>
      <p:sp>
        <p:nvSpPr>
          <p:cNvPr id="14" name="Tekstvak 13"/>
          <p:cNvSpPr txBox="1"/>
          <p:nvPr/>
        </p:nvSpPr>
        <p:spPr>
          <a:xfrm>
            <a:off x="907171" y="3626345"/>
            <a:ext cx="950538" cy="369332"/>
          </a:xfrm>
          <a:prstGeom prst="rect">
            <a:avLst/>
          </a:prstGeom>
          <a:noFill/>
        </p:spPr>
        <p:txBody>
          <a:bodyPr wrap="none" rtlCol="0">
            <a:spAutoFit/>
          </a:bodyPr>
          <a:lstStyle/>
          <a:p>
            <a:r>
              <a:rPr lang="en-GB" dirty="0" smtClean="0">
                <a:latin typeface="+mj-lt"/>
                <a:cs typeface="Century Gothic"/>
              </a:rPr>
              <a:t>Trends</a:t>
            </a:r>
            <a:endParaRPr lang="en-GB" dirty="0">
              <a:latin typeface="+mj-lt"/>
              <a:cs typeface="Century Gothic"/>
            </a:endParaRPr>
          </a:p>
        </p:txBody>
      </p:sp>
      <p:sp>
        <p:nvSpPr>
          <p:cNvPr id="15" name="Tekstvak 14"/>
          <p:cNvSpPr txBox="1"/>
          <p:nvPr/>
        </p:nvSpPr>
        <p:spPr>
          <a:xfrm>
            <a:off x="3972493" y="2868276"/>
            <a:ext cx="785793" cy="369332"/>
          </a:xfrm>
          <a:prstGeom prst="rect">
            <a:avLst/>
          </a:prstGeom>
          <a:noFill/>
        </p:spPr>
        <p:txBody>
          <a:bodyPr wrap="none" rtlCol="0">
            <a:spAutoFit/>
          </a:bodyPr>
          <a:lstStyle/>
          <a:p>
            <a:r>
              <a:rPr lang="en-GB" smtClean="0">
                <a:latin typeface="+mj-lt"/>
                <a:cs typeface="Century Gothic"/>
              </a:rPr>
              <a:t>Risks</a:t>
            </a:r>
            <a:endParaRPr lang="en-GB" dirty="0">
              <a:latin typeface="+mj-lt"/>
              <a:cs typeface="Century Gothic"/>
            </a:endParaRPr>
          </a:p>
        </p:txBody>
      </p:sp>
      <p:sp>
        <p:nvSpPr>
          <p:cNvPr id="16" name="Tekstvak 15"/>
          <p:cNvSpPr txBox="1"/>
          <p:nvPr/>
        </p:nvSpPr>
        <p:spPr>
          <a:xfrm>
            <a:off x="6839670" y="3788316"/>
            <a:ext cx="1752403" cy="369332"/>
          </a:xfrm>
          <a:prstGeom prst="rect">
            <a:avLst/>
          </a:prstGeom>
          <a:noFill/>
        </p:spPr>
        <p:txBody>
          <a:bodyPr wrap="none" rtlCol="0">
            <a:spAutoFit/>
          </a:bodyPr>
          <a:lstStyle/>
          <a:p>
            <a:r>
              <a:rPr lang="en-GB" smtClean="0">
                <a:latin typeface="+mj-lt"/>
                <a:cs typeface="Century Gothic"/>
              </a:rPr>
              <a:t>Opportunities</a:t>
            </a:r>
            <a:endParaRPr lang="en-GB" dirty="0">
              <a:latin typeface="+mj-lt"/>
              <a:cs typeface="Century Gothic"/>
            </a:endParaRPr>
          </a:p>
        </p:txBody>
      </p:sp>
      <p:sp>
        <p:nvSpPr>
          <p:cNvPr id="17" name="Tekstvak 16"/>
          <p:cNvSpPr txBox="1"/>
          <p:nvPr/>
        </p:nvSpPr>
        <p:spPr>
          <a:xfrm>
            <a:off x="3874880" y="6033512"/>
            <a:ext cx="1260281" cy="369332"/>
          </a:xfrm>
          <a:prstGeom prst="rect">
            <a:avLst/>
          </a:prstGeom>
          <a:noFill/>
        </p:spPr>
        <p:txBody>
          <a:bodyPr wrap="none" rtlCol="0">
            <a:spAutoFit/>
          </a:bodyPr>
          <a:lstStyle/>
          <a:p>
            <a:r>
              <a:rPr lang="en-GB" smtClean="0">
                <a:latin typeface="+mj-lt"/>
                <a:cs typeface="Century Gothic"/>
              </a:rPr>
              <a:t>Guidance</a:t>
            </a:r>
            <a:endParaRPr lang="en-GB" dirty="0">
              <a:latin typeface="+mj-lt"/>
              <a:cs typeface="Century Gothic"/>
            </a:endParaRPr>
          </a:p>
        </p:txBody>
      </p:sp>
      <p:sp>
        <p:nvSpPr>
          <p:cNvPr id="19" name="Titel 1"/>
          <p:cNvSpPr txBox="1">
            <a:spLocks/>
          </p:cNvSpPr>
          <p:nvPr/>
        </p:nvSpPr>
        <p:spPr bwMode="auto">
          <a:xfrm>
            <a:off x="457200" y="749300"/>
            <a:ext cx="2860687"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smtClean="0">
                <a:ln>
                  <a:noFill/>
                </a:ln>
                <a:solidFill>
                  <a:schemeClr val="tx2"/>
                </a:solidFill>
                <a:effectLst/>
                <a:uLnTx/>
                <a:uFillTx/>
                <a:latin typeface="Verdana"/>
                <a:ea typeface="ＭＳ Ｐゴシック" charset="-128"/>
                <a:cs typeface="Verdana"/>
              </a:rPr>
              <a:t>TrendITion</a:t>
            </a:r>
            <a:endParaRPr kumimoji="0" lang="en-GB" sz="3200" b="0" i="0" u="none" strike="noStrike" kern="1200" cap="none" spc="0" normalizeH="0" baseline="0" noProof="0" dirty="0">
              <a:ln>
                <a:noFill/>
              </a:ln>
              <a:solidFill>
                <a:schemeClr val="tx2"/>
              </a:solidFill>
              <a:effectLst/>
              <a:uLnTx/>
              <a:uFillTx/>
              <a:latin typeface="Verdana"/>
              <a:ea typeface="ＭＳ Ｐゴシック" charset="-128"/>
              <a:cs typeface="Verdana"/>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739900"/>
            <a:ext cx="4813300" cy="576000"/>
          </a:xfrm>
        </p:spPr>
        <p:txBody>
          <a:bodyPr/>
          <a:lstStyle/>
          <a:p>
            <a:r>
              <a:rPr lang="en-GB" sz="2800" dirty="0" smtClean="0"/>
              <a:t>Dutch Hospital Data</a:t>
            </a:r>
            <a:endParaRPr lang="en-GB" sz="2800" dirty="0"/>
          </a:p>
        </p:txBody>
      </p:sp>
      <p:sp>
        <p:nvSpPr>
          <p:cNvPr id="3" name="Tijdelijke aanduiding voor inhoud 2"/>
          <p:cNvSpPr>
            <a:spLocks noGrp="1"/>
          </p:cNvSpPr>
          <p:nvPr>
            <p:ph idx="1"/>
          </p:nvPr>
        </p:nvSpPr>
        <p:spPr>
          <a:xfrm>
            <a:off x="457200" y="2400301"/>
            <a:ext cx="8229600" cy="4141788"/>
          </a:xfrm>
        </p:spPr>
        <p:txBody>
          <a:bodyPr>
            <a:normAutofit fontScale="92500"/>
          </a:bodyPr>
          <a:lstStyle/>
          <a:p>
            <a:r>
              <a:rPr lang="en-GB" smtClean="0"/>
              <a:t>Hospital data broker </a:t>
            </a:r>
          </a:p>
          <a:p>
            <a:r>
              <a:rPr lang="en-GB" smtClean="0"/>
              <a:t>Working </a:t>
            </a:r>
            <a:r>
              <a:rPr lang="en-GB" dirty="0" smtClean="0"/>
              <a:t>on a National Diagnoses and </a:t>
            </a:r>
            <a:r>
              <a:rPr lang="en-GB" smtClean="0"/>
              <a:t>Procedures Thesaurus - based </a:t>
            </a:r>
            <a:r>
              <a:rPr lang="en-GB" dirty="0" smtClean="0"/>
              <a:t>on </a:t>
            </a:r>
            <a:r>
              <a:rPr lang="en-GB" smtClean="0"/>
              <a:t>SNOMED CT</a:t>
            </a:r>
            <a:endParaRPr lang="en-GB" dirty="0" smtClean="0"/>
          </a:p>
          <a:p>
            <a:endParaRPr lang="en-GB" dirty="0" smtClean="0"/>
          </a:p>
          <a:p>
            <a:endParaRPr lang="en-GB" dirty="0" smtClean="0"/>
          </a:p>
          <a:p>
            <a:r>
              <a:rPr lang="en-GB" smtClean="0"/>
              <a:t>Repository of Quality of Care Standards and derived Information Standards</a:t>
            </a:r>
          </a:p>
          <a:p>
            <a:r>
              <a:rPr lang="en-GB" smtClean="0"/>
              <a:t>Assessment of healthcare organisations</a:t>
            </a:r>
          </a:p>
          <a:p>
            <a:endParaRPr lang="en-GB" dirty="0"/>
          </a:p>
        </p:txBody>
      </p:sp>
      <p:sp>
        <p:nvSpPr>
          <p:cNvPr id="5" name="Tijdelijke aanduiding voor dianummer 4"/>
          <p:cNvSpPr>
            <a:spLocks noGrp="1"/>
          </p:cNvSpPr>
          <p:nvPr>
            <p:ph type="sldNum" sz="quarter" idx="12"/>
          </p:nvPr>
        </p:nvSpPr>
        <p:spPr>
          <a:xfrm>
            <a:off x="7866063" y="6542088"/>
            <a:ext cx="820737" cy="365125"/>
          </a:xfrm>
        </p:spPr>
        <p:txBody>
          <a:bodyPr/>
          <a:lstStyle/>
          <a:p>
            <a:fld id="{3A21D357-90B1-4738-947E-77F78EFE4EB7}" type="slidenum">
              <a:rPr lang="en-GB" smtClean="0"/>
              <a:pPr/>
              <a:t>12</a:t>
            </a:fld>
            <a:endParaRPr lang="en-GB"/>
          </a:p>
        </p:txBody>
      </p:sp>
      <p:pic>
        <p:nvPicPr>
          <p:cNvPr id="21506" name="Picture 2" descr="Home"/>
          <p:cNvPicPr>
            <a:picLocks noChangeAspect="1" noChangeArrowheads="1"/>
          </p:cNvPicPr>
          <p:nvPr/>
        </p:nvPicPr>
        <p:blipFill>
          <a:blip r:embed="rId3"/>
          <a:srcRect/>
          <a:stretch>
            <a:fillRect/>
          </a:stretch>
        </p:blipFill>
        <p:spPr bwMode="auto">
          <a:xfrm>
            <a:off x="5346700" y="1670050"/>
            <a:ext cx="2114550" cy="952500"/>
          </a:xfrm>
          <a:prstGeom prst="rect">
            <a:avLst/>
          </a:prstGeom>
          <a:noFill/>
        </p:spPr>
      </p:pic>
      <p:sp>
        <p:nvSpPr>
          <p:cNvPr id="6" name="Titel 1"/>
          <p:cNvSpPr txBox="1">
            <a:spLocks/>
          </p:cNvSpPr>
          <p:nvPr/>
        </p:nvSpPr>
        <p:spPr bwMode="auto">
          <a:xfrm>
            <a:off x="457200" y="4318000"/>
            <a:ext cx="4470400" cy="57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sz="2800" smtClean="0">
                <a:solidFill>
                  <a:schemeClr val="tx2"/>
                </a:solidFill>
                <a:latin typeface="Verdana"/>
                <a:cs typeface="Verdana"/>
              </a:rPr>
              <a:t>Quality Institute</a:t>
            </a:r>
            <a:endParaRPr kumimoji="0" lang="en-GB" sz="2800" b="0" i="0" u="none" strike="noStrike" kern="1200" cap="none" spc="0" normalizeH="0" baseline="0" noProof="0" dirty="0">
              <a:ln>
                <a:noFill/>
              </a:ln>
              <a:solidFill>
                <a:schemeClr val="tx2"/>
              </a:solidFill>
              <a:effectLst/>
              <a:uLnTx/>
              <a:uFillTx/>
              <a:latin typeface="Verdana"/>
              <a:ea typeface="ＭＳ Ｐゴシック" charset="-128"/>
              <a:cs typeface="Verdana"/>
            </a:endParaRPr>
          </a:p>
        </p:txBody>
      </p:sp>
      <p:sp>
        <p:nvSpPr>
          <p:cNvPr id="8" name="Titel 1"/>
          <p:cNvSpPr txBox="1">
            <a:spLocks/>
          </p:cNvSpPr>
          <p:nvPr/>
        </p:nvSpPr>
        <p:spPr bwMode="auto">
          <a:xfrm>
            <a:off x="457200" y="7493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smtClean="0">
                <a:ln>
                  <a:noFill/>
                </a:ln>
                <a:solidFill>
                  <a:schemeClr val="tx2"/>
                </a:solidFill>
                <a:effectLst/>
                <a:uLnTx/>
                <a:uFillTx/>
                <a:latin typeface="Verdana"/>
                <a:ea typeface="ＭＳ Ｐゴシック" charset="-128"/>
                <a:cs typeface="Verdana"/>
              </a:rPr>
              <a:t>Cooperation</a:t>
            </a:r>
            <a:endParaRPr kumimoji="0" lang="en-GB" sz="3200" b="0" i="0" u="none" strike="noStrike" kern="1200" cap="none" spc="0" normalizeH="0" baseline="0" noProof="0" dirty="0">
              <a:ln>
                <a:noFill/>
              </a:ln>
              <a:solidFill>
                <a:schemeClr val="tx2"/>
              </a:solidFill>
              <a:effectLst/>
              <a:uLnTx/>
              <a:uFillTx/>
              <a:latin typeface="Verdana"/>
              <a:ea typeface="ＭＳ Ｐゴシック" charset="-128"/>
              <a:cs typeface="Verdana"/>
            </a:endParaRPr>
          </a:p>
        </p:txBody>
      </p:sp>
      <p:pic>
        <p:nvPicPr>
          <p:cNvPr id="9" name="Afbeelding 8" descr="Logo Zorginstituut Nederland.jpg"/>
          <p:cNvPicPr>
            <a:picLocks noChangeAspect="1"/>
          </p:cNvPicPr>
          <p:nvPr/>
        </p:nvPicPr>
        <p:blipFill>
          <a:blip r:embed="rId4"/>
          <a:stretch>
            <a:fillRect/>
          </a:stretch>
        </p:blipFill>
        <p:spPr>
          <a:xfrm>
            <a:off x="5346700" y="4238625"/>
            <a:ext cx="1800225" cy="7143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HL7 000 logoNL fc 480 px"/>
          <p:cNvPicPr>
            <a:picLocks noChangeAspect="1"/>
          </p:cNvPicPr>
          <p:nvPr/>
        </p:nvPicPr>
        <p:blipFill>
          <a:blip r:embed="rId3" cstate="print"/>
          <a:srcRect/>
          <a:stretch>
            <a:fillRect/>
          </a:stretch>
        </p:blipFill>
        <p:spPr bwMode="auto">
          <a:xfrm>
            <a:off x="6565582" y="1905000"/>
            <a:ext cx="1457325" cy="1495425"/>
          </a:xfrm>
          <a:prstGeom prst="rect">
            <a:avLst/>
          </a:prstGeom>
          <a:noFill/>
          <a:ln w="9525">
            <a:noFill/>
            <a:miter lim="800000"/>
            <a:headEnd/>
            <a:tailEnd/>
          </a:ln>
        </p:spPr>
      </p:pic>
      <p:pic>
        <p:nvPicPr>
          <p:cNvPr id="7" name="Picture 6"/>
          <p:cNvPicPr>
            <a:picLocks noChangeAspect="1"/>
          </p:cNvPicPr>
          <p:nvPr/>
        </p:nvPicPr>
        <p:blipFill>
          <a:blip r:embed="rId4" cstate="print"/>
          <a:srcRect/>
          <a:stretch>
            <a:fillRect/>
          </a:stretch>
        </p:blipFill>
        <p:spPr bwMode="auto">
          <a:xfrm>
            <a:off x="865663" y="1989772"/>
            <a:ext cx="4544378" cy="990600"/>
          </a:xfrm>
          <a:prstGeom prst="rect">
            <a:avLst/>
          </a:prstGeom>
          <a:noFill/>
          <a:ln w="9525">
            <a:noFill/>
            <a:miter lim="800000"/>
            <a:headEnd/>
            <a:tailEnd/>
          </a:ln>
        </p:spPr>
      </p:pic>
      <p:pic>
        <p:nvPicPr>
          <p:cNvPr id="8" name="irc_mi" descr="https://mgr.servers.aceworkspace.net/apps/descriptionlookup/img/IHTSDO_Logo.jpg;jsessionid=4723A9D732E916A78F96E3B4966F17F0"/>
          <p:cNvPicPr>
            <a:picLocks noChangeAspect="1"/>
          </p:cNvPicPr>
          <p:nvPr/>
        </p:nvPicPr>
        <p:blipFill>
          <a:blip r:embed="rId5" cstate="print"/>
          <a:srcRect/>
          <a:stretch>
            <a:fillRect/>
          </a:stretch>
        </p:blipFill>
        <p:spPr bwMode="auto">
          <a:xfrm>
            <a:off x="4841531" y="4722001"/>
            <a:ext cx="3880537" cy="1062337"/>
          </a:xfrm>
          <a:prstGeom prst="rect">
            <a:avLst/>
          </a:prstGeom>
          <a:noFill/>
          <a:ln w="9525">
            <a:noFill/>
            <a:miter lim="800000"/>
            <a:headEnd/>
            <a:tailEnd/>
          </a:ln>
        </p:spPr>
      </p:pic>
      <p:pic>
        <p:nvPicPr>
          <p:cNvPr id="9" name="Afbeelding 8" descr="NEN_logo_website_1"/>
          <p:cNvPicPr/>
          <p:nvPr/>
        </p:nvPicPr>
        <p:blipFill>
          <a:blip r:embed="rId6" cstate="print"/>
          <a:srcRect l="13109" t="26877" r="41510" b="38635"/>
          <a:stretch>
            <a:fillRect/>
          </a:stretch>
        </p:blipFill>
        <p:spPr bwMode="auto">
          <a:xfrm>
            <a:off x="1058227" y="5273041"/>
            <a:ext cx="1495425" cy="600198"/>
          </a:xfrm>
          <a:prstGeom prst="rect">
            <a:avLst/>
          </a:prstGeom>
          <a:noFill/>
          <a:ln w="9525">
            <a:noFill/>
            <a:miter lim="800000"/>
            <a:headEnd/>
            <a:tailEnd/>
          </a:ln>
        </p:spPr>
      </p:pic>
      <p:pic>
        <p:nvPicPr>
          <p:cNvPr id="10" name="Picture 5"/>
          <p:cNvPicPr>
            <a:picLocks noChangeAspect="1"/>
          </p:cNvPicPr>
          <p:nvPr/>
        </p:nvPicPr>
        <p:blipFill>
          <a:blip r:embed="rId7" cstate="print"/>
          <a:srcRect/>
          <a:stretch>
            <a:fillRect/>
          </a:stretch>
        </p:blipFill>
        <p:spPr bwMode="auto">
          <a:xfrm>
            <a:off x="2341811" y="3692525"/>
            <a:ext cx="4554289" cy="821055"/>
          </a:xfrm>
          <a:prstGeom prst="rect">
            <a:avLst/>
          </a:prstGeom>
          <a:noFill/>
          <a:ln w="9525">
            <a:noFill/>
            <a:miter lim="800000"/>
            <a:headEnd/>
            <a:tailEnd/>
          </a:ln>
        </p:spPr>
      </p:pic>
      <p:pic>
        <p:nvPicPr>
          <p:cNvPr id="11" name="Picture 2" descr="http://www.technical-direct.com/wp-content/uploads/2011/12/continua_logo4.jpg"/>
          <p:cNvPicPr>
            <a:picLocks noChangeAspect="1" noChangeArrowheads="1"/>
          </p:cNvPicPr>
          <p:nvPr/>
        </p:nvPicPr>
        <p:blipFill>
          <a:blip r:embed="rId8"/>
          <a:srcRect/>
          <a:stretch>
            <a:fillRect/>
          </a:stretch>
        </p:blipFill>
        <p:spPr bwMode="auto">
          <a:xfrm>
            <a:off x="241300" y="3629025"/>
            <a:ext cx="1485900" cy="1054876"/>
          </a:xfrm>
          <a:prstGeom prst="rect">
            <a:avLst/>
          </a:prstGeom>
          <a:noFill/>
        </p:spPr>
      </p:pic>
      <p:pic>
        <p:nvPicPr>
          <p:cNvPr id="12" name="Picture 4" descr="http://t3.gstatic.com/images?q=tbn:ANd9GcTmGshAqDGIGsQsOBPgLD-p0nWA4fI9bBL6WD7FpOD1RWMB4eQkXg"/>
          <p:cNvPicPr>
            <a:picLocks noChangeAspect="1" noChangeArrowheads="1"/>
          </p:cNvPicPr>
          <p:nvPr/>
        </p:nvPicPr>
        <p:blipFill>
          <a:blip r:embed="rId9"/>
          <a:srcRect/>
          <a:stretch>
            <a:fillRect/>
          </a:stretch>
        </p:blipFill>
        <p:spPr bwMode="auto">
          <a:xfrm>
            <a:off x="3452949" y="5561965"/>
            <a:ext cx="1276462" cy="1009296"/>
          </a:xfrm>
          <a:prstGeom prst="rect">
            <a:avLst/>
          </a:prstGeom>
          <a:noFill/>
        </p:spPr>
      </p:pic>
      <p:sp>
        <p:nvSpPr>
          <p:cNvPr id="13" name="Tijdelijke aanduiding voor dianummer 12"/>
          <p:cNvSpPr>
            <a:spLocks noGrp="1"/>
          </p:cNvSpPr>
          <p:nvPr>
            <p:ph type="sldNum" sz="quarter" idx="12"/>
          </p:nvPr>
        </p:nvSpPr>
        <p:spPr/>
        <p:txBody>
          <a:bodyPr/>
          <a:lstStyle/>
          <a:p>
            <a:fld id="{3A21D357-90B1-4738-947E-77F78EFE4EB7}" type="slidenum">
              <a:rPr lang="nl-NL" smtClean="0"/>
              <a:pPr/>
              <a:t>13</a:t>
            </a:fld>
            <a:endParaRPr lang="nl-NL"/>
          </a:p>
        </p:txBody>
      </p:sp>
      <p:sp>
        <p:nvSpPr>
          <p:cNvPr id="14" name="Titel 1"/>
          <p:cNvSpPr txBox="1">
            <a:spLocks/>
          </p:cNvSpPr>
          <p:nvPr/>
        </p:nvSpPr>
        <p:spPr bwMode="auto">
          <a:xfrm>
            <a:off x="457200" y="7493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smtClean="0">
                <a:ln>
                  <a:noFill/>
                </a:ln>
                <a:solidFill>
                  <a:schemeClr val="tx2"/>
                </a:solidFill>
                <a:effectLst/>
                <a:uLnTx/>
                <a:uFillTx/>
                <a:latin typeface="Verdana"/>
                <a:ea typeface="ＭＳ Ｐゴシック" charset="-128"/>
                <a:cs typeface="Verdana"/>
              </a:rPr>
              <a:t>Cooperation – MoU and platform with SDOs</a:t>
            </a:r>
            <a:endParaRPr kumimoji="0" lang="en-GB" sz="2800" b="0" i="0" u="none" strike="noStrike" kern="1200" cap="none" spc="0" normalizeH="0" baseline="0" noProof="0" dirty="0">
              <a:ln>
                <a:noFill/>
              </a:ln>
              <a:solidFill>
                <a:schemeClr val="tx2"/>
              </a:solidFill>
              <a:effectLst/>
              <a:uLnTx/>
              <a:uFillTx/>
              <a:latin typeface="Verdana"/>
              <a:ea typeface="ＭＳ Ｐゴシック" charset="-128"/>
              <a:cs typeface="Verdana"/>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49300"/>
            <a:ext cx="8229600" cy="685800"/>
          </a:xfrm>
        </p:spPr>
        <p:txBody>
          <a:bodyPr/>
          <a:lstStyle/>
          <a:p>
            <a:r>
              <a:rPr lang="en-GB" sz="3200" smtClean="0"/>
              <a:t>Registration at the Source</a:t>
            </a:r>
            <a:endParaRPr lang="en-GB" sz="3200" dirty="0"/>
          </a:p>
        </p:txBody>
      </p:sp>
      <p:sp>
        <p:nvSpPr>
          <p:cNvPr id="3" name="Tijdelijke aanduiding voor inhoud 2"/>
          <p:cNvSpPr>
            <a:spLocks noGrp="1"/>
          </p:cNvSpPr>
          <p:nvPr>
            <p:ph idx="1"/>
          </p:nvPr>
        </p:nvSpPr>
        <p:spPr>
          <a:xfrm>
            <a:off x="457200" y="1600201"/>
            <a:ext cx="8686800" cy="4279900"/>
          </a:xfrm>
        </p:spPr>
        <p:txBody>
          <a:bodyPr>
            <a:normAutofit/>
          </a:bodyPr>
          <a:lstStyle/>
          <a:p>
            <a:pPr marL="514350" indent="-514350">
              <a:lnSpc>
                <a:spcPct val="150000"/>
              </a:lnSpc>
            </a:pPr>
            <a:r>
              <a:rPr lang="en-GB" sz="2400" smtClean="0"/>
              <a:t>Initiated by the UMCs and Nictiz</a:t>
            </a:r>
          </a:p>
          <a:p>
            <a:pPr marL="514350" indent="-514350">
              <a:lnSpc>
                <a:spcPct val="150000"/>
              </a:lnSpc>
            </a:pPr>
            <a:r>
              <a:rPr lang="en-GB" sz="2400" smtClean="0"/>
              <a:t>“Collect </a:t>
            </a:r>
            <a:r>
              <a:rPr lang="en-GB" sz="2400" dirty="0" smtClean="0"/>
              <a:t>o</a:t>
            </a:r>
            <a:r>
              <a:rPr lang="en-GB" sz="2400" smtClean="0"/>
              <a:t>nce – use many times” Programme</a:t>
            </a:r>
            <a:endParaRPr lang="en-GB" sz="2400" dirty="0" smtClean="0"/>
          </a:p>
          <a:p>
            <a:pPr marL="723900" lvl="1" indent="-368300"/>
            <a:r>
              <a:rPr lang="en-US" sz="2000" smtClean="0"/>
              <a:t>Standardised clinical information defined by domain experts</a:t>
            </a:r>
          </a:p>
          <a:p>
            <a:pPr marL="723900" lvl="1" indent="-368300"/>
            <a:r>
              <a:rPr lang="en-GB" sz="2000" smtClean="0"/>
              <a:t>Set of standardised “building blocks” for patient transfers and other purposes</a:t>
            </a:r>
          </a:p>
          <a:p>
            <a:pPr marL="723900" lvl="1" indent="-368300"/>
            <a:r>
              <a:rPr lang="en-US" sz="2000" smtClean="0"/>
              <a:t>Clinical </a:t>
            </a:r>
            <a:r>
              <a:rPr lang="en-US" sz="2000" dirty="0" smtClean="0"/>
              <a:t>documentation </a:t>
            </a:r>
            <a:r>
              <a:rPr lang="en-US" sz="2000" smtClean="0"/>
              <a:t>&amp; reuse </a:t>
            </a:r>
            <a:r>
              <a:rPr lang="en-US" sz="2000" dirty="0" smtClean="0"/>
              <a:t>of </a:t>
            </a:r>
            <a:r>
              <a:rPr lang="en-US" sz="2000" smtClean="0"/>
              <a:t>healthcare data</a:t>
            </a:r>
          </a:p>
          <a:p>
            <a:pPr marL="723900" lvl="1" indent="-368300"/>
            <a:r>
              <a:rPr lang="en-US" sz="2000" smtClean="0"/>
              <a:t>Semantic </a:t>
            </a:r>
            <a:r>
              <a:rPr lang="en-US" sz="2000" smtClean="0"/>
              <a:t>platform: </a:t>
            </a:r>
            <a:r>
              <a:rPr lang="en-US" sz="2000" smtClean="0"/>
              <a:t>ART-DECOR</a:t>
            </a:r>
            <a:endParaRPr lang="en-US" sz="2000" dirty="0" smtClean="0"/>
          </a:p>
          <a:p>
            <a:pPr marL="871537" lvl="1" indent="-514350">
              <a:buNone/>
            </a:pPr>
            <a:endParaRPr lang="en-GB" dirty="0"/>
          </a:p>
        </p:txBody>
      </p:sp>
      <p:sp>
        <p:nvSpPr>
          <p:cNvPr id="5" name="Tijdelijke aanduiding voor dianummer 4"/>
          <p:cNvSpPr>
            <a:spLocks noGrp="1"/>
          </p:cNvSpPr>
          <p:nvPr>
            <p:ph type="sldNum" sz="quarter" idx="12"/>
          </p:nvPr>
        </p:nvSpPr>
        <p:spPr/>
        <p:txBody>
          <a:bodyPr/>
          <a:lstStyle/>
          <a:p>
            <a:fld id="{3A21D357-90B1-4738-947E-77F78EFE4EB7}" type="slidenum">
              <a:rPr lang="en-GB" smtClean="0"/>
              <a:pPr/>
              <a:t>14</a:t>
            </a:fld>
            <a:endParaRPr lang="en-GB"/>
          </a:p>
        </p:txBody>
      </p:sp>
      <p:pic>
        <p:nvPicPr>
          <p:cNvPr id="1026" name="Picture 2"/>
          <p:cNvPicPr>
            <a:picLocks noChangeAspect="1" noChangeArrowheads="1"/>
          </p:cNvPicPr>
          <p:nvPr/>
        </p:nvPicPr>
        <p:blipFill>
          <a:blip r:embed="rId3"/>
          <a:srcRect/>
          <a:stretch>
            <a:fillRect/>
          </a:stretch>
        </p:blipFill>
        <p:spPr bwMode="auto">
          <a:xfrm rot="21115657">
            <a:off x="5799967" y="4893104"/>
            <a:ext cx="2820368" cy="1958117"/>
          </a:xfrm>
          <a:prstGeom prst="rect">
            <a:avLst/>
          </a:prstGeom>
          <a:noFill/>
          <a:ln w="9525">
            <a:noFill/>
            <a:miter lim="800000"/>
            <a:headEnd/>
            <a:tailEnd/>
          </a:ln>
          <a:effectLst>
            <a:outerShdw blurRad="50800" dist="50800" dir="5400000" algn="ctr" rotWithShape="0">
              <a:schemeClr val="tx1"/>
            </a:outerShdw>
          </a:effectLst>
          <a:scene3d>
            <a:camera prst="orthographicFront"/>
            <a:lightRig rig="threePt" dir="t"/>
          </a:scene3d>
          <a:sp3d extrusionH="76200">
            <a:bevelT w="12700" h="82550"/>
            <a:bevelB w="19050"/>
            <a:extrusionClr>
              <a:schemeClr val="accent6"/>
            </a:extrusion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692472" y="1858270"/>
            <a:ext cx="2288480" cy="646331"/>
          </a:xfrm>
          <a:prstGeom prst="rect">
            <a:avLst/>
          </a:prstGeom>
          <a:noFill/>
        </p:spPr>
        <p:txBody>
          <a:bodyPr wrap="square" rtlCol="0">
            <a:spAutoFit/>
          </a:bodyPr>
          <a:lstStyle/>
          <a:p>
            <a:r>
              <a:rPr lang="nl-NL" smtClean="0">
                <a:latin typeface="+mn-lt"/>
              </a:rPr>
              <a:t>Stable, reuseable building blocks</a:t>
            </a:r>
            <a:endParaRPr lang="nl-NL" sz="1600" dirty="0">
              <a:latin typeface="+mn-lt"/>
            </a:endParaRPr>
          </a:p>
        </p:txBody>
      </p:sp>
      <p:pic>
        <p:nvPicPr>
          <p:cNvPr id="1028" name="Picture 4"/>
          <p:cNvPicPr>
            <a:picLocks noChangeAspect="1" noChangeArrowheads="1"/>
          </p:cNvPicPr>
          <p:nvPr/>
        </p:nvPicPr>
        <p:blipFill>
          <a:blip r:embed="rId3" cstate="print"/>
          <a:srcRect/>
          <a:stretch>
            <a:fillRect/>
          </a:stretch>
        </p:blipFill>
        <p:spPr bwMode="auto">
          <a:xfrm>
            <a:off x="2158132" y="4680408"/>
            <a:ext cx="1824236" cy="1816128"/>
          </a:xfrm>
          <a:prstGeom prst="rect">
            <a:avLst/>
          </a:prstGeom>
          <a:noFill/>
          <a:ln w="9525">
            <a:noFill/>
            <a:miter lim="800000"/>
            <a:headEnd/>
            <a:tailEnd/>
          </a:ln>
        </p:spPr>
      </p:pic>
      <p:cxnSp>
        <p:nvCxnSpPr>
          <p:cNvPr id="17" name="Rechte verbindingslijn met pijl 16"/>
          <p:cNvCxnSpPr/>
          <p:nvPr/>
        </p:nvCxnSpPr>
        <p:spPr>
          <a:xfrm flipV="1">
            <a:off x="3174132" y="1841500"/>
            <a:ext cx="2934568" cy="1165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a:off x="3212232" y="3284984"/>
            <a:ext cx="28964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a:off x="3212232" y="3708400"/>
            <a:ext cx="1369400" cy="787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kstvak 24"/>
          <p:cNvSpPr txBox="1"/>
          <p:nvPr/>
        </p:nvSpPr>
        <p:spPr>
          <a:xfrm>
            <a:off x="3559820" y="2710661"/>
            <a:ext cx="1964680" cy="1200329"/>
          </a:xfrm>
          <a:prstGeom prst="rect">
            <a:avLst/>
          </a:prstGeom>
          <a:noFill/>
        </p:spPr>
        <p:txBody>
          <a:bodyPr wrap="square" rtlCol="0">
            <a:spAutoFit/>
          </a:bodyPr>
          <a:lstStyle/>
          <a:p>
            <a:r>
              <a:rPr lang="nl-NL" smtClean="0">
                <a:latin typeface="+mn-lt"/>
              </a:rPr>
              <a:t>that can be used in different contexts</a:t>
            </a:r>
            <a:endParaRPr lang="nl-NL" dirty="0">
              <a:latin typeface="+mn-lt"/>
            </a:endParaRPr>
          </a:p>
        </p:txBody>
      </p:sp>
      <p:sp>
        <p:nvSpPr>
          <p:cNvPr id="21" name="Slide Number Placeholder 20"/>
          <p:cNvSpPr>
            <a:spLocks noGrp="1"/>
          </p:cNvSpPr>
          <p:nvPr>
            <p:ph type="sldNum" sz="quarter" idx="12"/>
          </p:nvPr>
        </p:nvSpPr>
        <p:spPr/>
        <p:txBody>
          <a:bodyPr/>
          <a:lstStyle/>
          <a:p>
            <a:fld id="{3A21D357-90B1-4738-947E-77F78EFE4EB7}" type="slidenum">
              <a:rPr lang="nl-NL" smtClean="0"/>
              <a:pPr/>
              <a:t>15</a:t>
            </a:fld>
            <a:endParaRPr lang="nl-NL"/>
          </a:p>
        </p:txBody>
      </p:sp>
      <p:sp>
        <p:nvSpPr>
          <p:cNvPr id="10" name="Tekstvak 9"/>
          <p:cNvSpPr txBox="1"/>
          <p:nvPr/>
        </p:nvSpPr>
        <p:spPr>
          <a:xfrm>
            <a:off x="6731000" y="2518602"/>
            <a:ext cx="1872208" cy="369332"/>
          </a:xfrm>
          <a:prstGeom prst="rect">
            <a:avLst/>
          </a:prstGeom>
          <a:noFill/>
        </p:spPr>
        <p:txBody>
          <a:bodyPr wrap="square" rtlCol="0">
            <a:spAutoFit/>
          </a:bodyPr>
          <a:lstStyle/>
          <a:p>
            <a:r>
              <a:rPr lang="nl-NL" smtClean="0">
                <a:latin typeface="+mn-lt"/>
              </a:rPr>
              <a:t>Care transfer</a:t>
            </a:r>
            <a:endParaRPr lang="nl-NL" dirty="0">
              <a:latin typeface="+mn-lt"/>
            </a:endParaRPr>
          </a:p>
        </p:txBody>
      </p:sp>
      <p:sp>
        <p:nvSpPr>
          <p:cNvPr id="12" name="Tekstvak 11"/>
          <p:cNvSpPr txBox="1"/>
          <p:nvPr/>
        </p:nvSpPr>
        <p:spPr>
          <a:xfrm>
            <a:off x="6708237" y="4470342"/>
            <a:ext cx="1493325" cy="369332"/>
          </a:xfrm>
          <a:prstGeom prst="rect">
            <a:avLst/>
          </a:prstGeom>
          <a:noFill/>
        </p:spPr>
        <p:txBody>
          <a:bodyPr wrap="square" rtlCol="0">
            <a:spAutoFit/>
          </a:bodyPr>
          <a:lstStyle/>
          <a:p>
            <a:r>
              <a:rPr lang="nl-NL" smtClean="0">
                <a:latin typeface="+mn-lt"/>
              </a:rPr>
              <a:t>Research</a:t>
            </a:r>
            <a:endParaRPr lang="nl-NL" dirty="0">
              <a:latin typeface="+mn-lt"/>
            </a:endParaRPr>
          </a:p>
        </p:txBody>
      </p:sp>
      <p:sp>
        <p:nvSpPr>
          <p:cNvPr id="15" name="Tekstvak 14"/>
          <p:cNvSpPr txBox="1"/>
          <p:nvPr/>
        </p:nvSpPr>
        <p:spPr>
          <a:xfrm>
            <a:off x="4669656" y="6190704"/>
            <a:ext cx="2963044" cy="369332"/>
          </a:xfrm>
          <a:prstGeom prst="rect">
            <a:avLst/>
          </a:prstGeom>
          <a:solidFill>
            <a:schemeClr val="bg1"/>
          </a:solidFill>
        </p:spPr>
        <p:txBody>
          <a:bodyPr wrap="square" rtlCol="0">
            <a:spAutoFit/>
          </a:bodyPr>
          <a:lstStyle/>
          <a:p>
            <a:r>
              <a:rPr lang="nl-NL" smtClean="0">
                <a:latin typeface="+mn-lt"/>
              </a:rPr>
              <a:t>Patient summaries</a:t>
            </a:r>
            <a:endParaRPr lang="nl-NL" dirty="0">
              <a:latin typeface="+mn-lt"/>
            </a:endParaRPr>
          </a:p>
        </p:txBody>
      </p:sp>
      <p:sp>
        <p:nvSpPr>
          <p:cNvPr id="29" name="Tekstvak 28"/>
          <p:cNvSpPr txBox="1"/>
          <p:nvPr/>
        </p:nvSpPr>
        <p:spPr>
          <a:xfrm>
            <a:off x="1465164" y="6165304"/>
            <a:ext cx="2555304" cy="369332"/>
          </a:xfrm>
          <a:prstGeom prst="rect">
            <a:avLst/>
          </a:prstGeom>
          <a:solidFill>
            <a:schemeClr val="bg1"/>
          </a:solidFill>
        </p:spPr>
        <p:txBody>
          <a:bodyPr wrap="square" rtlCol="0">
            <a:spAutoFit/>
          </a:bodyPr>
          <a:lstStyle/>
          <a:p>
            <a:r>
              <a:rPr lang="nl-NL" smtClean="0">
                <a:latin typeface="+mn-lt"/>
              </a:rPr>
              <a:t>Quality indicators</a:t>
            </a:r>
            <a:endParaRPr lang="nl-NL" dirty="0">
              <a:latin typeface="+mn-lt"/>
            </a:endParaRPr>
          </a:p>
        </p:txBody>
      </p:sp>
      <p:pic>
        <p:nvPicPr>
          <p:cNvPr id="31" name="Afbeelding 30" descr="lego losse blokjes.jpg"/>
          <p:cNvPicPr>
            <a:picLocks noChangeAspect="1"/>
          </p:cNvPicPr>
          <p:nvPr/>
        </p:nvPicPr>
        <p:blipFill>
          <a:blip r:embed="rId4"/>
          <a:stretch>
            <a:fillRect/>
          </a:stretch>
        </p:blipFill>
        <p:spPr>
          <a:xfrm>
            <a:off x="365844" y="2571442"/>
            <a:ext cx="2770188" cy="1679337"/>
          </a:xfrm>
          <a:prstGeom prst="rect">
            <a:avLst/>
          </a:prstGeom>
        </p:spPr>
      </p:pic>
      <p:pic>
        <p:nvPicPr>
          <p:cNvPr id="39" name="Afbeelding 38" descr="lego ambulance.jpg"/>
          <p:cNvPicPr>
            <a:picLocks noChangeAspect="1"/>
          </p:cNvPicPr>
          <p:nvPr/>
        </p:nvPicPr>
        <p:blipFill>
          <a:blip r:embed="rId5"/>
          <a:stretch>
            <a:fillRect/>
          </a:stretch>
        </p:blipFill>
        <p:spPr>
          <a:xfrm>
            <a:off x="6248400" y="1006747"/>
            <a:ext cx="2463800" cy="1552032"/>
          </a:xfrm>
          <a:prstGeom prst="rect">
            <a:avLst/>
          </a:prstGeom>
        </p:spPr>
      </p:pic>
      <p:cxnSp>
        <p:nvCxnSpPr>
          <p:cNvPr id="27" name="Rechte verbindingslijn met pijl 26"/>
          <p:cNvCxnSpPr/>
          <p:nvPr/>
        </p:nvCxnSpPr>
        <p:spPr>
          <a:xfrm>
            <a:off x="2841252" y="4109112"/>
            <a:ext cx="218580" cy="571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4" name="Afbeelding 43" descr="lego hospital.jpg"/>
          <p:cNvPicPr>
            <a:picLocks noChangeAspect="1"/>
          </p:cNvPicPr>
          <p:nvPr/>
        </p:nvPicPr>
        <p:blipFill>
          <a:blip r:embed="rId6"/>
          <a:stretch>
            <a:fillRect/>
          </a:stretch>
        </p:blipFill>
        <p:spPr>
          <a:xfrm>
            <a:off x="4581632" y="4109112"/>
            <a:ext cx="2200168" cy="2096160"/>
          </a:xfrm>
          <a:prstGeom prst="rect">
            <a:avLst/>
          </a:prstGeom>
        </p:spPr>
      </p:pic>
      <p:pic>
        <p:nvPicPr>
          <p:cNvPr id="45" name="Afbeelding 44" descr="lego research.jpg"/>
          <p:cNvPicPr>
            <a:picLocks noChangeAspect="1"/>
          </p:cNvPicPr>
          <p:nvPr/>
        </p:nvPicPr>
        <p:blipFill>
          <a:blip r:embed="rId7"/>
          <a:stretch>
            <a:fillRect/>
          </a:stretch>
        </p:blipFill>
        <p:spPr>
          <a:xfrm>
            <a:off x="6584960" y="3007245"/>
            <a:ext cx="1495406" cy="1480069"/>
          </a:xfrm>
          <a:prstGeom prst="rect">
            <a:avLst/>
          </a:prstGeom>
        </p:spPr>
      </p:pic>
      <p:sp>
        <p:nvSpPr>
          <p:cNvPr id="28" name="Titel 1"/>
          <p:cNvSpPr>
            <a:spLocks noGrp="1"/>
          </p:cNvSpPr>
          <p:nvPr>
            <p:ph type="title"/>
          </p:nvPr>
        </p:nvSpPr>
        <p:spPr>
          <a:xfrm>
            <a:off x="457200" y="749300"/>
            <a:ext cx="8229600" cy="685800"/>
          </a:xfrm>
        </p:spPr>
        <p:txBody>
          <a:bodyPr/>
          <a:lstStyle/>
          <a:p>
            <a:r>
              <a:rPr lang="en-GB" sz="3200" smtClean="0"/>
              <a:t>Registration at the Source</a:t>
            </a:r>
            <a:endParaRPr lang="en-GB" sz="32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85800"/>
          </a:xfrm>
        </p:spPr>
        <p:txBody>
          <a:bodyPr/>
          <a:lstStyle/>
          <a:p>
            <a:r>
              <a:rPr lang="en-GB" sz="3200" smtClean="0"/>
              <a:t>Nictiz testing </a:t>
            </a:r>
            <a:r>
              <a:rPr lang="en-GB" sz="3200" smtClean="0"/>
              <a:t>and </a:t>
            </a:r>
            <a:r>
              <a:rPr lang="en-GB" sz="3200" smtClean="0"/>
              <a:t>qualification</a:t>
            </a:r>
            <a:endParaRPr lang="en-GB" sz="3200" dirty="0"/>
          </a:p>
        </p:txBody>
      </p:sp>
      <p:sp>
        <p:nvSpPr>
          <p:cNvPr id="3" name="Tijdelijke aanduiding voor inhoud 2"/>
          <p:cNvSpPr>
            <a:spLocks noGrp="1"/>
          </p:cNvSpPr>
          <p:nvPr>
            <p:ph idx="1"/>
          </p:nvPr>
        </p:nvSpPr>
        <p:spPr>
          <a:xfrm>
            <a:off x="457200" y="1523999"/>
            <a:ext cx="8686800" cy="5307013"/>
          </a:xfrm>
        </p:spPr>
        <p:txBody>
          <a:bodyPr>
            <a:noAutofit/>
          </a:bodyPr>
          <a:lstStyle/>
          <a:p>
            <a:pPr>
              <a:lnSpc>
                <a:spcPct val="150000"/>
              </a:lnSpc>
            </a:pPr>
            <a:r>
              <a:rPr lang="en-GB" sz="2000" smtClean="0"/>
              <a:t>Governance:</a:t>
            </a:r>
            <a:endParaRPr lang="en-GB" sz="2000" smtClean="0"/>
          </a:p>
          <a:p>
            <a:pPr lvl="1">
              <a:lnSpc>
                <a:spcPct val="150000"/>
              </a:lnSpc>
            </a:pPr>
            <a:r>
              <a:rPr lang="en-GB" sz="1600" smtClean="0"/>
              <a:t>XIS qualification </a:t>
            </a:r>
            <a:r>
              <a:rPr lang="en-GB" sz="1600" smtClean="0"/>
              <a:t>– </a:t>
            </a:r>
            <a:r>
              <a:rPr lang="en-GB" sz="1600" smtClean="0"/>
              <a:t>information standard conformance testing</a:t>
            </a:r>
            <a:endParaRPr lang="en-GB" sz="1600" smtClean="0"/>
          </a:p>
          <a:p>
            <a:pPr lvl="1">
              <a:lnSpc>
                <a:spcPct val="150000"/>
              </a:lnSpc>
            </a:pPr>
            <a:r>
              <a:rPr lang="en-GB" sz="1600" smtClean="0"/>
              <a:t>ZSP – Well Governed Network </a:t>
            </a:r>
            <a:r>
              <a:rPr lang="en-GB" sz="1600" smtClean="0"/>
              <a:t>Supplier testing</a:t>
            </a:r>
            <a:endParaRPr lang="en-GB" sz="1600" smtClean="0"/>
          </a:p>
          <a:p>
            <a:pPr lvl="1">
              <a:lnSpc>
                <a:spcPct val="150000"/>
              </a:lnSpc>
            </a:pPr>
            <a:r>
              <a:rPr lang="en-GB" sz="1600" smtClean="0"/>
              <a:t>Nictathon - </a:t>
            </a:r>
            <a:r>
              <a:rPr lang="nl-NL" sz="1600" smtClean="0"/>
              <a:t>modelled after the IHE Connectathon but focused on the exchange of the Dutch national infrastructure </a:t>
            </a:r>
            <a:r>
              <a:rPr lang="nl-NL" sz="1600" smtClean="0"/>
              <a:t>(vZVZ</a:t>
            </a:r>
            <a:r>
              <a:rPr lang="nl-NL" sz="1600" smtClean="0"/>
              <a:t>)</a:t>
            </a:r>
          </a:p>
          <a:p>
            <a:pPr>
              <a:lnSpc>
                <a:spcPct val="150000"/>
              </a:lnSpc>
            </a:pPr>
            <a:r>
              <a:rPr lang="en-GB" sz="2000" smtClean="0"/>
              <a:t>Other:</a:t>
            </a:r>
          </a:p>
          <a:p>
            <a:pPr lvl="1">
              <a:lnSpc>
                <a:spcPct val="150000"/>
              </a:lnSpc>
            </a:pPr>
            <a:r>
              <a:rPr lang="en-GB" sz="1600" smtClean="0"/>
              <a:t>NEN 7510, 7512, </a:t>
            </a:r>
            <a:r>
              <a:rPr lang="en-GB" sz="1600" smtClean="0"/>
              <a:t>7513, 7522 – contribution to information standards</a:t>
            </a:r>
            <a:endParaRPr lang="en-GB" sz="1600" smtClean="0"/>
          </a:p>
          <a:p>
            <a:pPr lvl="1">
              <a:lnSpc>
                <a:spcPct val="150000"/>
              </a:lnSpc>
            </a:pPr>
            <a:r>
              <a:rPr lang="en-GB" sz="1600" smtClean="0"/>
              <a:t>SNOMED CT Release </a:t>
            </a:r>
            <a:r>
              <a:rPr lang="en-GB" sz="1600" smtClean="0"/>
              <a:t>Centre</a:t>
            </a:r>
          </a:p>
          <a:p>
            <a:pPr lvl="1">
              <a:lnSpc>
                <a:spcPct val="150000"/>
              </a:lnSpc>
            </a:pPr>
            <a:r>
              <a:rPr lang="en-GB" sz="1600" smtClean="0"/>
              <a:t>G-Standaard </a:t>
            </a:r>
            <a:r>
              <a:rPr lang="nl-NL" sz="1600" smtClean="0"/>
              <a:t>– </a:t>
            </a:r>
            <a:r>
              <a:rPr lang="nl-NL" sz="1600" smtClean="0"/>
              <a:t>Dutch medication standard</a:t>
            </a:r>
            <a:endParaRPr lang="en-GB" sz="1600" smtClean="0"/>
          </a:p>
          <a:p>
            <a:pPr lvl="1">
              <a:lnSpc>
                <a:spcPct val="150000"/>
              </a:lnSpc>
            </a:pPr>
            <a:r>
              <a:rPr lang="en-GB" sz="1600" smtClean="0">
                <a:solidFill>
                  <a:srgbClr val="002060"/>
                </a:solidFill>
              </a:rPr>
              <a:t>ART-DECOR – contribution to the development of this platform</a:t>
            </a:r>
            <a:endParaRPr lang="en-GB" sz="1600" smtClean="0">
              <a:solidFill>
                <a:srgbClr val="002060"/>
              </a:solidFill>
            </a:endParaRPr>
          </a:p>
          <a:p>
            <a:pPr>
              <a:lnSpc>
                <a:spcPct val="150000"/>
              </a:lnSpc>
            </a:pPr>
            <a:endParaRPr lang="en-GB" sz="2000" dirty="0" smtClean="0"/>
          </a:p>
        </p:txBody>
      </p:sp>
      <p:sp>
        <p:nvSpPr>
          <p:cNvPr id="5" name="Tijdelijke aanduiding voor dianummer 4"/>
          <p:cNvSpPr>
            <a:spLocks noGrp="1"/>
          </p:cNvSpPr>
          <p:nvPr>
            <p:ph type="sldNum" sz="quarter" idx="12"/>
          </p:nvPr>
        </p:nvSpPr>
        <p:spPr/>
        <p:txBody>
          <a:bodyPr/>
          <a:lstStyle/>
          <a:p>
            <a:fld id="{3A21D357-90B1-4738-947E-77F78EFE4EB7}"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1147916"/>
          </a:xfrm>
        </p:spPr>
        <p:txBody>
          <a:bodyPr/>
          <a:lstStyle/>
          <a:p>
            <a:r>
              <a:rPr lang="en-GB" sz="3200" smtClean="0"/>
              <a:t>ART-DECOR</a:t>
            </a:r>
            <a:br>
              <a:rPr lang="en-GB" sz="3200" smtClean="0"/>
            </a:br>
            <a:r>
              <a:rPr lang="en-GB" sz="2400" smtClean="0"/>
              <a:t>semantic </a:t>
            </a:r>
            <a:r>
              <a:rPr lang="en-GB" sz="2400" smtClean="0"/>
              <a:t>platform</a:t>
            </a:r>
            <a:endParaRPr lang="en-GB" sz="2400" dirty="0"/>
          </a:p>
        </p:txBody>
      </p:sp>
      <p:sp>
        <p:nvSpPr>
          <p:cNvPr id="3" name="Tijdelijke aanduiding voor inhoud 2"/>
          <p:cNvSpPr>
            <a:spLocks noGrp="1"/>
          </p:cNvSpPr>
          <p:nvPr>
            <p:ph idx="1"/>
          </p:nvPr>
        </p:nvSpPr>
        <p:spPr>
          <a:xfrm>
            <a:off x="254000" y="1981200"/>
            <a:ext cx="8890000" cy="4610100"/>
          </a:xfrm>
        </p:spPr>
        <p:txBody>
          <a:bodyPr>
            <a:noAutofit/>
          </a:bodyPr>
          <a:lstStyle/>
          <a:p>
            <a:pPr>
              <a:lnSpc>
                <a:spcPct val="150000"/>
              </a:lnSpc>
              <a:buFont typeface="Arial" pitchFamily="34" charset="0"/>
              <a:buChar char="•"/>
              <a:defRPr/>
            </a:pPr>
            <a:r>
              <a:rPr lang="nl-NL" sz="1800" b="1" kern="0" smtClean="0">
                <a:solidFill>
                  <a:srgbClr val="18414C"/>
                </a:solidFill>
                <a:latin typeface="Calibri" pitchFamily="34" charset="0"/>
                <a:cs typeface="Calibri" pitchFamily="34" charset="0"/>
              </a:rPr>
              <a:t>Open Source </a:t>
            </a:r>
            <a:r>
              <a:rPr lang="nl-NL" sz="1800" kern="0" smtClean="0">
                <a:solidFill>
                  <a:srgbClr val="18414C"/>
                </a:solidFill>
                <a:latin typeface="Calibri" pitchFamily="34" charset="0"/>
                <a:cs typeface="Calibri" pitchFamily="34" charset="0"/>
              </a:rPr>
              <a:t>t</a:t>
            </a:r>
            <a:r>
              <a:rPr lang="en-US" sz="1800" kern="0" smtClean="0">
                <a:solidFill>
                  <a:srgbClr val="18414C"/>
                </a:solidFill>
                <a:latin typeface="Calibri" pitchFamily="34" charset="0"/>
                <a:cs typeface="Calibri" pitchFamily="34" charset="0"/>
              </a:rPr>
              <a:t>ool and methodology for data modelling</a:t>
            </a:r>
          </a:p>
          <a:p>
            <a:pPr>
              <a:lnSpc>
                <a:spcPct val="150000"/>
              </a:lnSpc>
              <a:buFont typeface="Arial" pitchFamily="34" charset="0"/>
              <a:buChar char="•"/>
              <a:defRPr/>
            </a:pPr>
            <a:r>
              <a:rPr lang="en-US" sz="1800" b="1" kern="0" smtClean="0">
                <a:solidFill>
                  <a:srgbClr val="18414C"/>
                </a:solidFill>
                <a:latin typeface="Calibri" pitchFamily="34" charset="0"/>
                <a:cs typeface="Calibri" pitchFamily="34" charset="0"/>
              </a:rPr>
              <a:t>Collaboration</a:t>
            </a:r>
            <a:r>
              <a:rPr lang="en-US" sz="1800" kern="0" smtClean="0">
                <a:solidFill>
                  <a:srgbClr val="18414C"/>
                </a:solidFill>
                <a:latin typeface="Calibri" pitchFamily="34" charset="0"/>
                <a:cs typeface="Calibri" pitchFamily="34" charset="0"/>
              </a:rPr>
              <a:t>  between domain experts, multiple views on the data, multi-lingual</a:t>
            </a:r>
          </a:p>
          <a:p>
            <a:pPr>
              <a:lnSpc>
                <a:spcPct val="150000"/>
              </a:lnSpc>
              <a:buFont typeface="Arial" pitchFamily="34" charset="0"/>
              <a:buChar char="•"/>
              <a:defRPr/>
            </a:pPr>
            <a:r>
              <a:rPr lang="en-US" sz="1800" b="1" kern="0" smtClean="0">
                <a:solidFill>
                  <a:srgbClr val="18414C"/>
                </a:solidFill>
                <a:latin typeface="Calibri" pitchFamily="34" charset="0"/>
                <a:cs typeface="Calibri" pitchFamily="34" charset="0"/>
              </a:rPr>
              <a:t>Definition</a:t>
            </a:r>
            <a:r>
              <a:rPr lang="en-US" sz="1800" kern="0" smtClean="0">
                <a:solidFill>
                  <a:srgbClr val="18414C"/>
                </a:solidFill>
                <a:latin typeface="Calibri" pitchFamily="34" charset="0"/>
                <a:cs typeface="Calibri" pitchFamily="34" charset="0"/>
              </a:rPr>
              <a:t> of datasets, datatypes, </a:t>
            </a:r>
            <a:r>
              <a:rPr lang="en-US" sz="1800" kern="0" smtClean="0">
                <a:solidFill>
                  <a:srgbClr val="18414C"/>
                </a:solidFill>
                <a:latin typeface="Calibri" pitchFamily="34" charset="0"/>
                <a:cs typeface="Calibri" pitchFamily="34" charset="0"/>
              </a:rPr>
              <a:t>valuesets</a:t>
            </a:r>
            <a:r>
              <a:rPr lang="en-US" sz="1800" kern="0" smtClean="0">
                <a:solidFill>
                  <a:srgbClr val="18414C"/>
                </a:solidFill>
                <a:latin typeface="Calibri" pitchFamily="34" charset="0"/>
                <a:cs typeface="Calibri" pitchFamily="34" charset="0"/>
              </a:rPr>
              <a:t>, codes, </a:t>
            </a:r>
            <a:r>
              <a:rPr lang="en-US" sz="1800" kern="0" smtClean="0">
                <a:solidFill>
                  <a:srgbClr val="18414C"/>
                </a:solidFill>
                <a:latin typeface="Calibri" pitchFamily="34" charset="0"/>
                <a:cs typeface="Calibri" pitchFamily="34" charset="0"/>
              </a:rPr>
              <a:t>identifiers, </a:t>
            </a:r>
            <a:r>
              <a:rPr lang="en-US" sz="1800" kern="0" smtClean="0">
                <a:solidFill>
                  <a:srgbClr val="18414C"/>
                </a:solidFill>
                <a:latin typeface="Calibri" pitchFamily="34" charset="0"/>
                <a:cs typeface="Calibri" pitchFamily="34" charset="0"/>
              </a:rPr>
              <a:t>and business rules </a:t>
            </a:r>
          </a:p>
          <a:p>
            <a:pPr>
              <a:lnSpc>
                <a:spcPct val="150000"/>
              </a:lnSpc>
              <a:buFont typeface="Arial" pitchFamily="34" charset="0"/>
              <a:buChar char="•"/>
              <a:defRPr/>
            </a:pPr>
            <a:r>
              <a:rPr lang="en-US" sz="1800" kern="0" smtClean="0">
                <a:solidFill>
                  <a:srgbClr val="18414C"/>
                </a:solidFill>
                <a:latin typeface="Calibri" pitchFamily="34" charset="0"/>
                <a:cs typeface="Calibri" pitchFamily="34" charset="0"/>
              </a:rPr>
              <a:t>Supports</a:t>
            </a:r>
            <a:r>
              <a:rPr lang="en-US" sz="1800" b="1" kern="0" smtClean="0">
                <a:solidFill>
                  <a:srgbClr val="18414C"/>
                </a:solidFill>
                <a:latin typeface="Calibri" pitchFamily="34" charset="0"/>
                <a:cs typeface="Calibri" pitchFamily="34" charset="0"/>
              </a:rPr>
              <a:t> creation and maintenance</a:t>
            </a:r>
            <a:r>
              <a:rPr lang="en-US" sz="1800" kern="0" smtClean="0">
                <a:solidFill>
                  <a:srgbClr val="18414C"/>
                </a:solidFill>
                <a:latin typeface="Calibri" pitchFamily="34" charset="0"/>
                <a:cs typeface="Calibri" pitchFamily="34" charset="0"/>
              </a:rPr>
              <a:t> of HL7 </a:t>
            </a:r>
            <a:r>
              <a:rPr lang="en-US" sz="1800" kern="0" smtClean="0">
                <a:solidFill>
                  <a:srgbClr val="18414C"/>
                </a:solidFill>
                <a:latin typeface="Calibri" pitchFamily="34" charset="0"/>
                <a:cs typeface="Calibri" pitchFamily="34" charset="0"/>
              </a:rPr>
              <a:t>templates, Schematrons</a:t>
            </a:r>
            <a:r>
              <a:rPr lang="en-US" sz="1800" kern="0" smtClean="0">
                <a:solidFill>
                  <a:srgbClr val="18414C"/>
                </a:solidFill>
                <a:latin typeface="Calibri" pitchFamily="34" charset="0"/>
                <a:cs typeface="Calibri" pitchFamily="34" charset="0"/>
              </a:rPr>
              <a:t>, </a:t>
            </a:r>
            <a:r>
              <a:rPr lang="en-US" sz="1800" kern="0" smtClean="0">
                <a:solidFill>
                  <a:srgbClr val="18414C"/>
                </a:solidFill>
                <a:latin typeface="Calibri" pitchFamily="34" charset="0"/>
                <a:cs typeface="Calibri" pitchFamily="34" charset="0"/>
              </a:rPr>
              <a:t> Stylesheets </a:t>
            </a:r>
            <a:endParaRPr lang="en-US" sz="1800" kern="0" smtClean="0">
              <a:solidFill>
                <a:srgbClr val="18414C"/>
              </a:solidFill>
              <a:latin typeface="Calibri" pitchFamily="34" charset="0"/>
              <a:cs typeface="Calibri" pitchFamily="34" charset="0"/>
            </a:endParaRPr>
          </a:p>
          <a:p>
            <a:pPr>
              <a:lnSpc>
                <a:spcPct val="150000"/>
              </a:lnSpc>
              <a:buFont typeface="Arial" pitchFamily="34" charset="0"/>
              <a:buChar char="•"/>
              <a:defRPr/>
            </a:pPr>
            <a:r>
              <a:rPr lang="en-US" sz="1800" b="1" kern="0" smtClean="0">
                <a:solidFill>
                  <a:srgbClr val="18414C"/>
                </a:solidFill>
                <a:latin typeface="Calibri" pitchFamily="34" charset="0"/>
                <a:cs typeface="Calibri" pitchFamily="34" charset="0"/>
              </a:rPr>
              <a:t>Testing platform</a:t>
            </a:r>
            <a:r>
              <a:rPr lang="en-US" sz="1800" kern="0" smtClean="0">
                <a:solidFill>
                  <a:srgbClr val="18414C"/>
                </a:solidFill>
                <a:latin typeface="Calibri" pitchFamily="34" charset="0"/>
                <a:cs typeface="Calibri" pitchFamily="34" charset="0"/>
              </a:rPr>
              <a:t>, creation and validation of examples and test scenarios</a:t>
            </a:r>
          </a:p>
          <a:p>
            <a:pPr>
              <a:lnSpc>
                <a:spcPct val="150000"/>
              </a:lnSpc>
              <a:buFont typeface="Arial" pitchFamily="34" charset="0"/>
              <a:buChar char="•"/>
              <a:defRPr/>
            </a:pPr>
            <a:r>
              <a:rPr lang="en-US" sz="1800" kern="0" smtClean="0">
                <a:solidFill>
                  <a:srgbClr val="18414C"/>
                </a:solidFill>
                <a:latin typeface="Calibri" pitchFamily="34" charset="0"/>
                <a:cs typeface="Calibri" pitchFamily="34" charset="0"/>
              </a:rPr>
              <a:t>Supports </a:t>
            </a:r>
            <a:r>
              <a:rPr lang="en-US" sz="1800" b="1" kern="0" smtClean="0">
                <a:solidFill>
                  <a:srgbClr val="18414C"/>
                </a:solidFill>
                <a:latin typeface="Calibri" pitchFamily="34" charset="0"/>
                <a:cs typeface="Calibri" pitchFamily="34" charset="0"/>
              </a:rPr>
              <a:t>governance and version management</a:t>
            </a:r>
          </a:p>
          <a:p>
            <a:pPr>
              <a:lnSpc>
                <a:spcPct val="150000"/>
              </a:lnSpc>
              <a:buFont typeface="Arial" pitchFamily="34" charset="0"/>
              <a:buChar char="•"/>
              <a:defRPr/>
            </a:pPr>
            <a:r>
              <a:rPr lang="en-US" sz="1800" smtClean="0">
                <a:solidFill>
                  <a:srgbClr val="18414C"/>
                </a:solidFill>
                <a:latin typeface="Calibri" pitchFamily="34" charset="0"/>
              </a:rPr>
              <a:t>Can be used as a </a:t>
            </a:r>
            <a:r>
              <a:rPr lang="en-US" sz="1800" b="1" smtClean="0">
                <a:solidFill>
                  <a:srgbClr val="18414C"/>
                </a:solidFill>
                <a:latin typeface="Calibri" pitchFamily="34" charset="0"/>
              </a:rPr>
              <a:t>basis</a:t>
            </a:r>
            <a:r>
              <a:rPr lang="en-US" sz="1800" smtClean="0">
                <a:solidFill>
                  <a:srgbClr val="18414C"/>
                </a:solidFill>
                <a:latin typeface="Calibri" pitchFamily="34" charset="0"/>
              </a:rPr>
              <a:t> for the construction of code generators, conversions of data formats, database diagrams </a:t>
            </a:r>
            <a:r>
              <a:rPr lang="en-US" sz="1800" smtClean="0">
                <a:solidFill>
                  <a:srgbClr val="18414C"/>
                </a:solidFill>
                <a:latin typeface="Calibri" pitchFamily="34" charset="0"/>
              </a:rPr>
              <a:t>and more</a:t>
            </a:r>
            <a:endParaRPr lang="nl-NL" sz="1800" kern="0" smtClean="0">
              <a:solidFill>
                <a:srgbClr val="18414C"/>
              </a:solidFill>
              <a:latin typeface="Calibri" pitchFamily="34" charset="0"/>
              <a:cs typeface="Calibri" pitchFamily="34" charset="0"/>
            </a:endParaRPr>
          </a:p>
        </p:txBody>
      </p:sp>
      <p:sp>
        <p:nvSpPr>
          <p:cNvPr id="5" name="Tijdelijke aanduiding voor dianummer 4"/>
          <p:cNvSpPr>
            <a:spLocks noGrp="1"/>
          </p:cNvSpPr>
          <p:nvPr>
            <p:ph type="sldNum" sz="quarter" idx="12"/>
          </p:nvPr>
        </p:nvSpPr>
        <p:spPr/>
        <p:txBody>
          <a:bodyPr/>
          <a:lstStyle/>
          <a:p>
            <a:fld id="{3A21D357-90B1-4738-947E-77F78EFE4EB7}" type="slidenum">
              <a:rPr lang="en-GB" smtClean="0"/>
              <a:pPr/>
              <a:t>17</a:t>
            </a:fld>
            <a:endParaRPr lang="en-GB"/>
          </a:p>
        </p:txBody>
      </p:sp>
      <p:pic>
        <p:nvPicPr>
          <p:cNvPr id="6" name="Afbeelding 5" descr="logo.png"/>
          <p:cNvPicPr>
            <a:picLocks noChangeAspect="1"/>
          </p:cNvPicPr>
          <p:nvPr/>
        </p:nvPicPr>
        <p:blipFill>
          <a:blip r:embed="rId3" cstate="print"/>
          <a:stretch>
            <a:fillRect/>
          </a:stretch>
        </p:blipFill>
        <p:spPr>
          <a:xfrm>
            <a:off x="3554736" y="165100"/>
            <a:ext cx="1850702" cy="174481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685800"/>
          </a:xfrm>
        </p:spPr>
        <p:txBody>
          <a:bodyPr/>
          <a:lstStyle/>
          <a:p>
            <a:r>
              <a:rPr lang="en-GB" sz="3200" smtClean="0"/>
              <a:t>ART-DECOR</a:t>
            </a:r>
            <a:endParaRPr lang="en-GB" sz="3200" dirty="0"/>
          </a:p>
        </p:txBody>
      </p:sp>
      <p:sp>
        <p:nvSpPr>
          <p:cNvPr id="5" name="Tijdelijke aanduiding voor dianummer 4"/>
          <p:cNvSpPr>
            <a:spLocks noGrp="1"/>
          </p:cNvSpPr>
          <p:nvPr>
            <p:ph type="sldNum" sz="quarter" idx="12"/>
          </p:nvPr>
        </p:nvSpPr>
        <p:spPr/>
        <p:txBody>
          <a:bodyPr/>
          <a:lstStyle/>
          <a:p>
            <a:fld id="{3A21D357-90B1-4738-947E-77F78EFE4EB7}" type="slidenum">
              <a:rPr lang="en-GB" smtClean="0"/>
              <a:pPr/>
              <a:t>18</a:t>
            </a:fld>
            <a:endParaRPr lang="en-GB"/>
          </a:p>
        </p:txBody>
      </p:sp>
      <p:sp>
        <p:nvSpPr>
          <p:cNvPr id="8" name="Afgeronde rechthoek 7"/>
          <p:cNvSpPr/>
          <p:nvPr/>
        </p:nvSpPr>
        <p:spPr>
          <a:xfrm>
            <a:off x="3275856" y="2696954"/>
            <a:ext cx="5364000" cy="360000"/>
          </a:xfrm>
          <a:prstGeom prst="roundRect">
            <a:avLst>
              <a:gd name="adj" fmla="val 5583"/>
            </a:avLst>
          </a:prstGeom>
          <a:solidFill>
            <a:schemeClr val="bg2">
              <a:lumMod val="90000"/>
            </a:schemeClr>
          </a:solidFill>
          <a:ln w="6350" cap="flat" cmpd="sng" algn="ctr">
            <a:noFill/>
            <a:prstDash val="solid"/>
          </a:ln>
          <a:effectLst/>
          <a:scene3d>
            <a:camera prst="orthographicFront"/>
            <a:lightRig rig="soft" dir="t"/>
          </a:scene3d>
          <a:sp3d/>
        </p:spPr>
        <p:txBody>
          <a:bodyPr lIns="144000" rtlCol="0" anchor="ctr" anchorCtr="0"/>
          <a:lstStyle/>
          <a:p>
            <a:pPr lvl="0">
              <a:defRPr/>
            </a:pPr>
            <a:r>
              <a:rPr lang="en-US" sz="1400" kern="0" smtClean="0">
                <a:solidFill>
                  <a:srgbClr val="18414C"/>
                </a:solidFill>
                <a:latin typeface="Calibri" pitchFamily="34" charset="0"/>
                <a:cs typeface="Calibri" pitchFamily="34" charset="0"/>
              </a:rPr>
              <a:t>Communication </a:t>
            </a:r>
            <a:r>
              <a:rPr lang="en-US" sz="1400" kern="0" smtClean="0">
                <a:solidFill>
                  <a:srgbClr val="18414C"/>
                </a:solidFill>
                <a:latin typeface="Calibri" pitchFamily="34" charset="0"/>
                <a:cs typeface="Calibri" pitchFamily="34" charset="0"/>
              </a:rPr>
              <a:t>standards </a:t>
            </a:r>
            <a:r>
              <a:rPr lang="en-US" sz="1400" kern="0" smtClean="0">
                <a:solidFill>
                  <a:srgbClr val="18414C"/>
                </a:solidFill>
                <a:latin typeface="Calibri" pitchFamily="34" charset="0"/>
                <a:cs typeface="Calibri" pitchFamily="34" charset="0"/>
              </a:rPr>
              <a:t>- CDA,  HL7 </a:t>
            </a:r>
            <a:r>
              <a:rPr lang="en-US" sz="1400" kern="0" smtClean="0">
                <a:solidFill>
                  <a:srgbClr val="18414C"/>
                </a:solidFill>
                <a:latin typeface="Calibri" pitchFamily="34" charset="0"/>
                <a:cs typeface="Calibri" pitchFamily="34" charset="0"/>
              </a:rPr>
              <a:t>V3</a:t>
            </a:r>
            <a:r>
              <a:rPr lang="en-US" sz="1400" kern="0" smtClean="0">
                <a:solidFill>
                  <a:srgbClr val="18414C"/>
                </a:solidFill>
                <a:latin typeface="Calibri" pitchFamily="34" charset="0"/>
                <a:cs typeface="Calibri" pitchFamily="34" charset="0"/>
              </a:rPr>
              <a:t>, (FHIR, HL7 </a:t>
            </a:r>
            <a:r>
              <a:rPr lang="en-US" sz="1400" kern="0" smtClean="0">
                <a:solidFill>
                  <a:srgbClr val="18414C"/>
                </a:solidFill>
                <a:latin typeface="Calibri" pitchFamily="34" charset="0"/>
                <a:cs typeface="Calibri" pitchFamily="34" charset="0"/>
              </a:rPr>
              <a:t>V2.xml) </a:t>
            </a:r>
            <a:endParaRPr lang="en-US" sz="1400" kern="0" dirty="0">
              <a:solidFill>
                <a:srgbClr val="18414C"/>
              </a:solidFill>
              <a:latin typeface="Calibri" pitchFamily="34" charset="0"/>
              <a:cs typeface="Calibri" pitchFamily="34" charset="0"/>
            </a:endParaRPr>
          </a:p>
        </p:txBody>
      </p:sp>
      <p:cxnSp>
        <p:nvCxnSpPr>
          <p:cNvPr id="9" name="Rechte verbindingslijn met pijl 8"/>
          <p:cNvCxnSpPr>
            <a:stCxn id="10" idx="2"/>
            <a:endCxn id="11" idx="0"/>
          </p:cNvCxnSpPr>
          <p:nvPr/>
        </p:nvCxnSpPr>
        <p:spPr>
          <a:xfrm>
            <a:off x="1745816" y="1656416"/>
            <a:ext cx="0" cy="324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Afgeronde rechthoek 9"/>
          <p:cNvSpPr/>
          <p:nvPr/>
        </p:nvSpPr>
        <p:spPr>
          <a:xfrm>
            <a:off x="575816" y="1260416"/>
            <a:ext cx="2340000" cy="396000"/>
          </a:xfrm>
          <a:prstGeom prst="roundRect">
            <a:avLst/>
          </a:prstGeom>
          <a:solidFill>
            <a:schemeClr val="bg2"/>
          </a:solidFill>
          <a:ln w="952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smtClean="0">
                <a:solidFill>
                  <a:schemeClr val="accent1">
                    <a:lumMod val="50000"/>
                  </a:schemeClr>
                </a:solidFill>
                <a:latin typeface="Calibri" pitchFamily="34" charset="0"/>
              </a:rPr>
              <a:t>Communication need</a:t>
            </a:r>
            <a:endParaRPr lang="nl-NL" sz="1600">
              <a:solidFill>
                <a:schemeClr val="accent1">
                  <a:lumMod val="50000"/>
                </a:schemeClr>
              </a:solidFill>
              <a:latin typeface="Calibri" pitchFamily="34" charset="0"/>
            </a:endParaRPr>
          </a:p>
        </p:txBody>
      </p:sp>
      <p:sp>
        <p:nvSpPr>
          <p:cNvPr id="11" name="Afgeronde rechthoek 10"/>
          <p:cNvSpPr/>
          <p:nvPr/>
        </p:nvSpPr>
        <p:spPr>
          <a:xfrm>
            <a:off x="575816" y="1980496"/>
            <a:ext cx="2340000" cy="396000"/>
          </a:xfrm>
          <a:prstGeom prst="roundRect">
            <a:avLst/>
          </a:prstGeom>
          <a:solidFill>
            <a:schemeClr val="bg2"/>
          </a:solidFill>
          <a:ln w="952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smtClean="0">
                <a:solidFill>
                  <a:schemeClr val="accent1">
                    <a:lumMod val="50000"/>
                  </a:schemeClr>
                </a:solidFill>
                <a:latin typeface="Calibri" pitchFamily="34" charset="0"/>
              </a:rPr>
              <a:t>Functional specification</a:t>
            </a:r>
            <a:endParaRPr lang="nl-NL" sz="1600">
              <a:solidFill>
                <a:schemeClr val="accent1">
                  <a:lumMod val="50000"/>
                </a:schemeClr>
              </a:solidFill>
              <a:latin typeface="Calibri" pitchFamily="34" charset="0"/>
            </a:endParaRPr>
          </a:p>
        </p:txBody>
      </p:sp>
      <p:sp>
        <p:nvSpPr>
          <p:cNvPr id="12" name="Afgeronde rechthoek 11"/>
          <p:cNvSpPr/>
          <p:nvPr/>
        </p:nvSpPr>
        <p:spPr>
          <a:xfrm>
            <a:off x="575816" y="2700575"/>
            <a:ext cx="2340000" cy="396000"/>
          </a:xfrm>
          <a:prstGeom prst="roundRect">
            <a:avLst/>
          </a:prstGeom>
          <a:solidFill>
            <a:schemeClr val="bg2"/>
          </a:solidFill>
          <a:ln w="952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smtClean="0">
                <a:solidFill>
                  <a:schemeClr val="accent1">
                    <a:lumMod val="50000"/>
                  </a:schemeClr>
                </a:solidFill>
                <a:latin typeface="Calibri" pitchFamily="34" charset="0"/>
              </a:rPr>
              <a:t>Technical specification</a:t>
            </a:r>
            <a:endParaRPr lang="nl-NL" sz="1600">
              <a:solidFill>
                <a:schemeClr val="accent1">
                  <a:lumMod val="50000"/>
                </a:schemeClr>
              </a:solidFill>
              <a:latin typeface="Calibri" pitchFamily="34" charset="0"/>
            </a:endParaRPr>
          </a:p>
        </p:txBody>
      </p:sp>
      <p:sp>
        <p:nvSpPr>
          <p:cNvPr id="13" name="Afgeronde rechthoek 12"/>
          <p:cNvSpPr/>
          <p:nvPr/>
        </p:nvSpPr>
        <p:spPr>
          <a:xfrm>
            <a:off x="575816" y="3642662"/>
            <a:ext cx="2340000" cy="396000"/>
          </a:xfrm>
          <a:prstGeom prst="roundRect">
            <a:avLst/>
          </a:prstGeom>
          <a:solidFill>
            <a:schemeClr val="bg2"/>
          </a:solidFill>
          <a:ln w="952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smtClean="0">
                <a:solidFill>
                  <a:schemeClr val="accent1">
                    <a:lumMod val="50000"/>
                  </a:schemeClr>
                </a:solidFill>
                <a:latin typeface="Calibri" pitchFamily="34" charset="0"/>
              </a:rPr>
              <a:t>Publication</a:t>
            </a:r>
            <a:endParaRPr lang="nl-NL" sz="1600">
              <a:solidFill>
                <a:schemeClr val="accent1">
                  <a:lumMod val="50000"/>
                </a:schemeClr>
              </a:solidFill>
              <a:latin typeface="Calibri" pitchFamily="34" charset="0"/>
            </a:endParaRPr>
          </a:p>
        </p:txBody>
      </p:sp>
      <p:sp>
        <p:nvSpPr>
          <p:cNvPr id="14" name="Afgeronde rechthoek 13"/>
          <p:cNvSpPr/>
          <p:nvPr/>
        </p:nvSpPr>
        <p:spPr>
          <a:xfrm>
            <a:off x="575816" y="4612338"/>
            <a:ext cx="2340000" cy="396000"/>
          </a:xfrm>
          <a:prstGeom prst="roundRect">
            <a:avLst/>
          </a:prstGeom>
          <a:solidFill>
            <a:schemeClr val="bg2"/>
          </a:solidFill>
          <a:ln w="952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smtClean="0">
                <a:solidFill>
                  <a:schemeClr val="accent1">
                    <a:lumMod val="50000"/>
                  </a:schemeClr>
                </a:solidFill>
                <a:latin typeface="Calibri" pitchFamily="34" charset="0"/>
              </a:rPr>
              <a:t>Implementation</a:t>
            </a:r>
            <a:endParaRPr lang="nl-NL" sz="1600">
              <a:solidFill>
                <a:schemeClr val="accent1">
                  <a:lumMod val="50000"/>
                </a:schemeClr>
              </a:solidFill>
              <a:latin typeface="Calibri" pitchFamily="34" charset="0"/>
            </a:endParaRPr>
          </a:p>
        </p:txBody>
      </p:sp>
      <p:sp>
        <p:nvSpPr>
          <p:cNvPr id="15" name="Afgeronde rechthoek 14"/>
          <p:cNvSpPr/>
          <p:nvPr/>
        </p:nvSpPr>
        <p:spPr>
          <a:xfrm>
            <a:off x="575816" y="5310793"/>
            <a:ext cx="2340000" cy="396000"/>
          </a:xfrm>
          <a:prstGeom prst="roundRect">
            <a:avLst/>
          </a:prstGeom>
          <a:solidFill>
            <a:schemeClr val="bg2"/>
          </a:solidFill>
          <a:ln w="952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smtClean="0">
                <a:solidFill>
                  <a:schemeClr val="accent1">
                    <a:lumMod val="50000"/>
                  </a:schemeClr>
                </a:solidFill>
                <a:latin typeface="Calibri" pitchFamily="34" charset="0"/>
              </a:rPr>
              <a:t>Testing and qualification</a:t>
            </a:r>
            <a:endParaRPr lang="nl-NL" sz="1600">
              <a:solidFill>
                <a:schemeClr val="accent1">
                  <a:lumMod val="50000"/>
                </a:schemeClr>
              </a:solidFill>
              <a:latin typeface="Calibri" pitchFamily="34" charset="0"/>
            </a:endParaRPr>
          </a:p>
        </p:txBody>
      </p:sp>
      <p:sp>
        <p:nvSpPr>
          <p:cNvPr id="16" name="Afgeronde rechthoek 15"/>
          <p:cNvSpPr/>
          <p:nvPr/>
        </p:nvSpPr>
        <p:spPr>
          <a:xfrm>
            <a:off x="575816" y="6012876"/>
            <a:ext cx="2340000" cy="396000"/>
          </a:xfrm>
          <a:prstGeom prst="roundRect">
            <a:avLst/>
          </a:prstGeom>
          <a:solidFill>
            <a:schemeClr val="bg2"/>
          </a:solidFill>
          <a:ln w="9525">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smtClean="0">
                <a:solidFill>
                  <a:schemeClr val="accent1">
                    <a:lumMod val="50000"/>
                  </a:schemeClr>
                </a:solidFill>
                <a:latin typeface="Calibri" pitchFamily="34" charset="0"/>
              </a:rPr>
              <a:t>Use and evaluation</a:t>
            </a:r>
            <a:endParaRPr lang="nl-NL" sz="1600">
              <a:solidFill>
                <a:schemeClr val="accent1">
                  <a:lumMod val="50000"/>
                </a:schemeClr>
              </a:solidFill>
              <a:latin typeface="Calibri" pitchFamily="34" charset="0"/>
            </a:endParaRPr>
          </a:p>
        </p:txBody>
      </p:sp>
      <p:sp>
        <p:nvSpPr>
          <p:cNvPr id="17" name="Afgeronde rechthoek 16"/>
          <p:cNvSpPr/>
          <p:nvPr/>
        </p:nvSpPr>
        <p:spPr>
          <a:xfrm>
            <a:off x="3275856" y="1260416"/>
            <a:ext cx="5364000" cy="360000"/>
          </a:xfrm>
          <a:prstGeom prst="roundRect">
            <a:avLst>
              <a:gd name="adj" fmla="val 4852"/>
            </a:avLst>
          </a:prstGeom>
          <a:solidFill>
            <a:schemeClr val="bg2">
              <a:lumMod val="90000"/>
            </a:schemeClr>
          </a:solidFill>
          <a:ln w="6350" cap="flat" cmpd="sng" algn="ctr">
            <a:noFill/>
            <a:prstDash val="solid"/>
          </a:ln>
          <a:effectLst/>
          <a:scene3d>
            <a:camera prst="orthographicFront"/>
            <a:lightRig rig="soft" dir="t"/>
          </a:scene3d>
          <a:sp3d/>
        </p:spPr>
        <p:txBody>
          <a:bodyPr lIns="144000" rtlCol="0" anchor="ctr" anchorCtr="0"/>
          <a:lstStyle/>
          <a:p>
            <a:pPr lvl="0">
              <a:defRPr/>
            </a:pPr>
            <a:r>
              <a:rPr lang="en-US" sz="1400" kern="0" smtClean="0">
                <a:solidFill>
                  <a:srgbClr val="18414C"/>
                </a:solidFill>
                <a:latin typeface="Calibri" pitchFamily="34" charset="0"/>
                <a:cs typeface="Calibri" pitchFamily="34" charset="0"/>
              </a:rPr>
              <a:t>Requirements, use cases</a:t>
            </a:r>
            <a:endParaRPr lang="en-US" sz="1400" kern="0" dirty="0">
              <a:solidFill>
                <a:srgbClr val="18414C"/>
              </a:solidFill>
              <a:latin typeface="Calibri" pitchFamily="34" charset="0"/>
              <a:cs typeface="Calibri" pitchFamily="34" charset="0"/>
            </a:endParaRPr>
          </a:p>
        </p:txBody>
      </p:sp>
      <p:sp>
        <p:nvSpPr>
          <p:cNvPr id="18" name="Afgeronde rechthoek 17"/>
          <p:cNvSpPr/>
          <p:nvPr/>
        </p:nvSpPr>
        <p:spPr>
          <a:xfrm>
            <a:off x="3275856" y="1739262"/>
            <a:ext cx="5364000" cy="360000"/>
          </a:xfrm>
          <a:prstGeom prst="roundRect">
            <a:avLst>
              <a:gd name="adj" fmla="val 5583"/>
            </a:avLst>
          </a:prstGeom>
          <a:solidFill>
            <a:schemeClr val="bg2">
              <a:lumMod val="90000"/>
            </a:schemeClr>
          </a:solidFill>
          <a:ln w="6350" cap="flat" cmpd="sng" algn="ctr">
            <a:noFill/>
            <a:prstDash val="solid"/>
          </a:ln>
          <a:effectLst/>
          <a:scene3d>
            <a:camera prst="orthographicFront"/>
            <a:lightRig rig="soft" dir="t"/>
          </a:scene3d>
          <a:sp3d/>
        </p:spPr>
        <p:txBody>
          <a:bodyPr lIns="144000" rtlCol="0" anchor="ctr" anchorCtr="0"/>
          <a:lstStyle/>
          <a:p>
            <a:pPr lvl="0">
              <a:defRPr/>
            </a:pPr>
            <a:r>
              <a:rPr lang="en-US" sz="1400" kern="0" smtClean="0">
                <a:solidFill>
                  <a:srgbClr val="18414C"/>
                </a:solidFill>
                <a:latin typeface="Calibri" pitchFamily="34" charset="0"/>
                <a:cs typeface="Calibri" pitchFamily="34" charset="0"/>
              </a:rPr>
              <a:t>Creation  / reuse of datasets, value sets and terminologies</a:t>
            </a:r>
            <a:endParaRPr lang="en-US" sz="1400" kern="0" dirty="0">
              <a:solidFill>
                <a:srgbClr val="18414C"/>
              </a:solidFill>
              <a:latin typeface="Calibri" pitchFamily="34" charset="0"/>
              <a:cs typeface="Calibri" pitchFamily="34" charset="0"/>
            </a:endParaRPr>
          </a:p>
        </p:txBody>
      </p:sp>
      <p:sp>
        <p:nvSpPr>
          <p:cNvPr id="19" name="Afgeronde rechthoek 18"/>
          <p:cNvSpPr/>
          <p:nvPr/>
        </p:nvSpPr>
        <p:spPr>
          <a:xfrm>
            <a:off x="3275856" y="2218108"/>
            <a:ext cx="5364000" cy="360000"/>
          </a:xfrm>
          <a:prstGeom prst="roundRect">
            <a:avLst>
              <a:gd name="adj" fmla="val 5583"/>
            </a:avLst>
          </a:prstGeom>
          <a:solidFill>
            <a:schemeClr val="bg2">
              <a:lumMod val="90000"/>
            </a:schemeClr>
          </a:solidFill>
          <a:ln w="6350" cap="flat" cmpd="sng" algn="ctr">
            <a:noFill/>
            <a:prstDash val="solid"/>
          </a:ln>
          <a:effectLst/>
          <a:scene3d>
            <a:camera prst="orthographicFront"/>
            <a:lightRig rig="soft" dir="t"/>
          </a:scene3d>
          <a:sp3d/>
        </p:spPr>
        <p:txBody>
          <a:bodyPr lIns="144000" rtlCol="0" anchor="ctr" anchorCtr="0"/>
          <a:lstStyle/>
          <a:p>
            <a:pPr lvl="0">
              <a:defRPr/>
            </a:pPr>
            <a:r>
              <a:rPr lang="en-US" sz="1400" kern="0" smtClean="0">
                <a:solidFill>
                  <a:srgbClr val="18414C"/>
                </a:solidFill>
                <a:latin typeface="Calibri" pitchFamily="34" charset="0"/>
                <a:cs typeface="Calibri" pitchFamily="34" charset="0"/>
              </a:rPr>
              <a:t>Scenarios: selection of data elements, cardinality </a:t>
            </a:r>
            <a:r>
              <a:rPr lang="en-US" sz="1400" kern="0" smtClean="0">
                <a:solidFill>
                  <a:srgbClr val="18414C"/>
                </a:solidFill>
                <a:latin typeface="Calibri" pitchFamily="34" charset="0"/>
                <a:cs typeface="Calibri" pitchFamily="34" charset="0"/>
              </a:rPr>
              <a:t>and </a:t>
            </a:r>
            <a:r>
              <a:rPr lang="en-US" sz="1400" kern="0" smtClean="0">
                <a:solidFill>
                  <a:srgbClr val="18414C"/>
                </a:solidFill>
                <a:latin typeface="Calibri" pitchFamily="34" charset="0"/>
                <a:cs typeface="Calibri" pitchFamily="34" charset="0"/>
              </a:rPr>
              <a:t>conformance</a:t>
            </a:r>
            <a:endParaRPr lang="en-US" sz="1400" kern="0" dirty="0">
              <a:solidFill>
                <a:srgbClr val="18414C"/>
              </a:solidFill>
              <a:latin typeface="Calibri" pitchFamily="34" charset="0"/>
              <a:cs typeface="Calibri" pitchFamily="34" charset="0"/>
            </a:endParaRPr>
          </a:p>
        </p:txBody>
      </p:sp>
      <p:sp>
        <p:nvSpPr>
          <p:cNvPr id="20" name="Afgeronde rechthoek 19"/>
          <p:cNvSpPr/>
          <p:nvPr/>
        </p:nvSpPr>
        <p:spPr>
          <a:xfrm>
            <a:off x="3275856" y="4612338"/>
            <a:ext cx="5364000" cy="360000"/>
          </a:xfrm>
          <a:prstGeom prst="roundRect">
            <a:avLst>
              <a:gd name="adj" fmla="val 5583"/>
            </a:avLst>
          </a:prstGeom>
          <a:solidFill>
            <a:schemeClr val="bg2">
              <a:lumMod val="90000"/>
            </a:schemeClr>
          </a:solidFill>
          <a:ln w="6350" cap="flat" cmpd="sng" algn="ctr">
            <a:noFill/>
            <a:prstDash val="solid"/>
          </a:ln>
          <a:effectLst/>
          <a:scene3d>
            <a:camera prst="orthographicFront"/>
            <a:lightRig rig="soft" dir="t"/>
          </a:scene3d>
          <a:sp3d/>
        </p:spPr>
        <p:txBody>
          <a:bodyPr lIns="144000" rtlCol="0" anchor="ctr" anchorCtr="0"/>
          <a:lstStyle/>
          <a:p>
            <a:pPr lvl="0">
              <a:defRPr/>
            </a:pPr>
            <a:r>
              <a:rPr lang="en-US" sz="1400" kern="0" smtClean="0">
                <a:solidFill>
                  <a:srgbClr val="18414C"/>
                </a:solidFill>
                <a:latin typeface="Calibri" pitchFamily="34" charset="0"/>
                <a:cs typeface="Calibri" pitchFamily="34" charset="0"/>
              </a:rPr>
              <a:t>Structured specification enables </a:t>
            </a:r>
            <a:r>
              <a:rPr lang="en-US" sz="1400" kern="0" smtClean="0">
                <a:solidFill>
                  <a:srgbClr val="18414C"/>
                </a:solidFill>
                <a:latin typeface="Calibri" pitchFamily="34" charset="0"/>
                <a:cs typeface="Calibri" pitchFamily="34" charset="0"/>
              </a:rPr>
              <a:t>code </a:t>
            </a:r>
            <a:r>
              <a:rPr lang="en-US" sz="1400" kern="0" smtClean="0">
                <a:solidFill>
                  <a:srgbClr val="18414C"/>
                </a:solidFill>
                <a:latin typeface="Calibri" pitchFamily="34" charset="0"/>
                <a:cs typeface="Calibri" pitchFamily="34" charset="0"/>
              </a:rPr>
              <a:t>generation</a:t>
            </a:r>
            <a:endParaRPr lang="en-US" sz="1400" kern="0" dirty="0">
              <a:solidFill>
                <a:srgbClr val="18414C"/>
              </a:solidFill>
              <a:latin typeface="Calibri" pitchFamily="34" charset="0"/>
              <a:cs typeface="Calibri" pitchFamily="34" charset="0"/>
            </a:endParaRPr>
          </a:p>
        </p:txBody>
      </p:sp>
      <p:sp>
        <p:nvSpPr>
          <p:cNvPr id="21" name="Afgeronde rechthoek 20"/>
          <p:cNvSpPr/>
          <p:nvPr/>
        </p:nvSpPr>
        <p:spPr>
          <a:xfrm>
            <a:off x="3275856" y="6048876"/>
            <a:ext cx="5364000" cy="360000"/>
          </a:xfrm>
          <a:prstGeom prst="roundRect">
            <a:avLst>
              <a:gd name="adj" fmla="val 5583"/>
            </a:avLst>
          </a:prstGeom>
          <a:solidFill>
            <a:schemeClr val="bg2">
              <a:lumMod val="90000"/>
            </a:schemeClr>
          </a:solidFill>
          <a:ln w="6350" cap="flat" cmpd="sng" algn="ctr">
            <a:noFill/>
            <a:prstDash val="solid"/>
          </a:ln>
          <a:effectLst/>
          <a:scene3d>
            <a:camera prst="orthographicFront"/>
            <a:lightRig rig="soft" dir="t"/>
          </a:scene3d>
          <a:sp3d/>
        </p:spPr>
        <p:txBody>
          <a:bodyPr lIns="144000" rtlCol="0" anchor="ctr" anchorCtr="0"/>
          <a:lstStyle/>
          <a:p>
            <a:pPr>
              <a:defRPr/>
            </a:pPr>
            <a:r>
              <a:rPr lang="en-US" sz="1400" kern="0" dirty="0" smtClean="0">
                <a:solidFill>
                  <a:srgbClr val="18414C"/>
                </a:solidFill>
                <a:latin typeface="Calibri" pitchFamily="34" charset="0"/>
                <a:cs typeface="Calibri" pitchFamily="34" charset="0"/>
              </a:rPr>
              <a:t>Version and change management</a:t>
            </a:r>
            <a:endParaRPr lang="en-US" sz="1400" kern="0" dirty="0">
              <a:solidFill>
                <a:srgbClr val="18414C"/>
              </a:solidFill>
              <a:latin typeface="Calibri" pitchFamily="34" charset="0"/>
              <a:cs typeface="Calibri" pitchFamily="34" charset="0"/>
            </a:endParaRPr>
          </a:p>
        </p:txBody>
      </p:sp>
      <p:cxnSp>
        <p:nvCxnSpPr>
          <p:cNvPr id="22" name="Rechte verbindingslijn met pijl 21"/>
          <p:cNvCxnSpPr>
            <a:stCxn id="11" idx="2"/>
            <a:endCxn id="12" idx="0"/>
          </p:cNvCxnSpPr>
          <p:nvPr/>
        </p:nvCxnSpPr>
        <p:spPr>
          <a:xfrm>
            <a:off x="1745816" y="2376496"/>
            <a:ext cx="0" cy="324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Afgeronde rechthoek 22"/>
          <p:cNvSpPr/>
          <p:nvPr/>
        </p:nvSpPr>
        <p:spPr>
          <a:xfrm>
            <a:off x="3275856" y="5091184"/>
            <a:ext cx="5364000" cy="360000"/>
          </a:xfrm>
          <a:prstGeom prst="roundRect">
            <a:avLst>
              <a:gd name="adj" fmla="val 5583"/>
            </a:avLst>
          </a:prstGeom>
          <a:solidFill>
            <a:schemeClr val="bg2">
              <a:lumMod val="90000"/>
            </a:schemeClr>
          </a:solidFill>
          <a:ln w="6350" cap="flat" cmpd="sng" algn="ctr">
            <a:noFill/>
            <a:prstDash val="solid"/>
          </a:ln>
          <a:effectLst/>
          <a:scene3d>
            <a:camera prst="orthographicFront"/>
            <a:lightRig rig="soft" dir="t"/>
          </a:scene3d>
          <a:sp3d/>
        </p:spPr>
        <p:txBody>
          <a:bodyPr lIns="144000" rtlCol="0" anchor="ctr" anchorCtr="0"/>
          <a:lstStyle/>
          <a:p>
            <a:pPr>
              <a:defRPr/>
            </a:pPr>
            <a:r>
              <a:rPr lang="en-US" sz="1400" kern="0" smtClean="0">
                <a:solidFill>
                  <a:srgbClr val="18414C"/>
                </a:solidFill>
                <a:latin typeface="Calibri" pitchFamily="34" charset="0"/>
                <a:cs typeface="Calibri" pitchFamily="34" charset="0"/>
              </a:rPr>
              <a:t>Testing platform, </a:t>
            </a:r>
            <a:r>
              <a:rPr lang="en-US" sz="1400" kern="0" smtClean="0">
                <a:solidFill>
                  <a:srgbClr val="18414C"/>
                </a:solidFill>
                <a:latin typeface="Calibri" pitchFamily="34" charset="0"/>
                <a:cs typeface="Calibri" pitchFamily="34" charset="0"/>
              </a:rPr>
              <a:t>testing </a:t>
            </a:r>
            <a:r>
              <a:rPr lang="en-US" sz="1400" kern="0" smtClean="0">
                <a:solidFill>
                  <a:srgbClr val="18414C"/>
                </a:solidFill>
                <a:latin typeface="Calibri" pitchFamily="34" charset="0"/>
                <a:cs typeface="Calibri" pitchFamily="34" charset="0"/>
              </a:rPr>
              <a:t>of qualification scenarios</a:t>
            </a:r>
          </a:p>
        </p:txBody>
      </p:sp>
      <p:sp>
        <p:nvSpPr>
          <p:cNvPr id="24" name="Afgeronde rechthoek 23"/>
          <p:cNvSpPr/>
          <p:nvPr/>
        </p:nvSpPr>
        <p:spPr>
          <a:xfrm>
            <a:off x="3275856" y="5570030"/>
            <a:ext cx="5364000" cy="360000"/>
          </a:xfrm>
          <a:prstGeom prst="roundRect">
            <a:avLst>
              <a:gd name="adj" fmla="val 5583"/>
            </a:avLst>
          </a:prstGeom>
          <a:solidFill>
            <a:schemeClr val="bg2">
              <a:lumMod val="90000"/>
            </a:schemeClr>
          </a:solidFill>
          <a:ln w="6350" cap="flat" cmpd="sng" algn="ctr">
            <a:noFill/>
            <a:prstDash val="solid"/>
          </a:ln>
          <a:effectLst/>
          <a:scene3d>
            <a:camera prst="orthographicFront"/>
            <a:lightRig rig="soft" dir="t"/>
          </a:scene3d>
          <a:sp3d/>
        </p:spPr>
        <p:txBody>
          <a:bodyPr lIns="144000" rtlCol="0" anchor="ctr" anchorCtr="0"/>
          <a:lstStyle/>
          <a:p>
            <a:pPr>
              <a:defRPr/>
            </a:pPr>
            <a:r>
              <a:rPr lang="en-US" sz="1400" kern="0" smtClean="0">
                <a:solidFill>
                  <a:srgbClr val="18414C"/>
                </a:solidFill>
                <a:latin typeface="Calibri" pitchFamily="34" charset="0"/>
                <a:cs typeface="Calibri" pitchFamily="34" charset="0"/>
              </a:rPr>
              <a:t>Valuesets in </a:t>
            </a:r>
            <a:r>
              <a:rPr lang="en-US" sz="1400" kern="0" smtClean="0">
                <a:solidFill>
                  <a:srgbClr val="18414C"/>
                </a:solidFill>
                <a:latin typeface="Calibri" pitchFamily="34" charset="0"/>
                <a:cs typeface="Calibri" pitchFamily="34" charset="0"/>
              </a:rPr>
              <a:t>human readable and machine </a:t>
            </a:r>
            <a:r>
              <a:rPr lang="en-US" sz="1400" kern="0" smtClean="0">
                <a:solidFill>
                  <a:srgbClr val="18414C"/>
                </a:solidFill>
                <a:latin typeface="Calibri" pitchFamily="34" charset="0"/>
                <a:cs typeface="Calibri" pitchFamily="34" charset="0"/>
              </a:rPr>
              <a:t>processable </a:t>
            </a:r>
            <a:r>
              <a:rPr lang="en-US" sz="1400" kern="0" smtClean="0">
                <a:solidFill>
                  <a:srgbClr val="18414C"/>
                </a:solidFill>
                <a:latin typeface="Calibri" pitchFamily="34" charset="0"/>
                <a:cs typeface="Calibri" pitchFamily="34" charset="0"/>
              </a:rPr>
              <a:t>formats</a:t>
            </a:r>
            <a:endParaRPr lang="en-US" sz="1400" kern="0" smtClean="0">
              <a:solidFill>
                <a:srgbClr val="18414C"/>
              </a:solidFill>
              <a:latin typeface="Calibri" pitchFamily="34" charset="0"/>
              <a:cs typeface="Calibri" pitchFamily="34" charset="0"/>
            </a:endParaRPr>
          </a:p>
        </p:txBody>
      </p:sp>
      <p:sp>
        <p:nvSpPr>
          <p:cNvPr id="25" name="Afgeronde rechthoek 24"/>
          <p:cNvSpPr/>
          <p:nvPr/>
        </p:nvSpPr>
        <p:spPr>
          <a:xfrm>
            <a:off x="3275856" y="3175800"/>
            <a:ext cx="5364000" cy="360000"/>
          </a:xfrm>
          <a:prstGeom prst="roundRect">
            <a:avLst>
              <a:gd name="adj" fmla="val 5583"/>
            </a:avLst>
          </a:prstGeom>
          <a:solidFill>
            <a:schemeClr val="bg2">
              <a:lumMod val="90000"/>
            </a:schemeClr>
          </a:solidFill>
          <a:ln w="6350" cap="flat" cmpd="sng" algn="ctr">
            <a:noFill/>
            <a:prstDash val="solid"/>
          </a:ln>
          <a:effectLst/>
          <a:scene3d>
            <a:camera prst="orthographicFront"/>
            <a:lightRig rig="soft" dir="t"/>
          </a:scene3d>
          <a:sp3d/>
        </p:spPr>
        <p:txBody>
          <a:bodyPr lIns="144000" rtlCol="0" anchor="ctr" anchorCtr="0"/>
          <a:lstStyle/>
          <a:p>
            <a:pPr lvl="0">
              <a:defRPr/>
            </a:pPr>
            <a:r>
              <a:rPr lang="en-US" sz="1400" kern="0" smtClean="0">
                <a:solidFill>
                  <a:srgbClr val="18414C"/>
                </a:solidFill>
                <a:latin typeface="Calibri" pitchFamily="34" charset="0"/>
                <a:cs typeface="Calibri" pitchFamily="34" charset="0"/>
              </a:rPr>
              <a:t>Multiple </a:t>
            </a:r>
            <a:r>
              <a:rPr lang="en-US" sz="1400" kern="0" smtClean="0">
                <a:solidFill>
                  <a:srgbClr val="18414C"/>
                </a:solidFill>
                <a:latin typeface="Calibri" pitchFamily="34" charset="0"/>
                <a:cs typeface="Calibri" pitchFamily="34" charset="0"/>
              </a:rPr>
              <a:t>publication formats </a:t>
            </a:r>
            <a:r>
              <a:rPr lang="en-US" sz="1400" kern="0" smtClean="0">
                <a:solidFill>
                  <a:srgbClr val="18414C"/>
                </a:solidFill>
                <a:latin typeface="Calibri" pitchFamily="34" charset="0"/>
                <a:cs typeface="Calibri" pitchFamily="34" charset="0"/>
              </a:rPr>
              <a:t>and views (physicians, technicians)</a:t>
            </a:r>
            <a:endParaRPr lang="en-US" sz="1400" kern="0" dirty="0">
              <a:solidFill>
                <a:srgbClr val="18414C"/>
              </a:solidFill>
              <a:latin typeface="Calibri" pitchFamily="34" charset="0"/>
              <a:cs typeface="Calibri" pitchFamily="34" charset="0"/>
            </a:endParaRPr>
          </a:p>
        </p:txBody>
      </p:sp>
      <p:sp>
        <p:nvSpPr>
          <p:cNvPr id="26" name="Afgeronde rechthoek 25"/>
          <p:cNvSpPr/>
          <p:nvPr/>
        </p:nvSpPr>
        <p:spPr>
          <a:xfrm>
            <a:off x="3275856" y="3654646"/>
            <a:ext cx="5364000" cy="360000"/>
          </a:xfrm>
          <a:prstGeom prst="roundRect">
            <a:avLst>
              <a:gd name="adj" fmla="val 4852"/>
            </a:avLst>
          </a:prstGeom>
          <a:solidFill>
            <a:schemeClr val="bg2">
              <a:lumMod val="90000"/>
            </a:schemeClr>
          </a:solidFill>
          <a:ln w="6350" cap="flat" cmpd="sng" algn="ctr">
            <a:noFill/>
            <a:prstDash val="solid"/>
          </a:ln>
          <a:effectLst/>
          <a:scene3d>
            <a:camera prst="orthographicFront"/>
            <a:lightRig rig="soft" dir="t"/>
          </a:scene3d>
          <a:sp3d/>
        </p:spPr>
        <p:txBody>
          <a:bodyPr lIns="144000" rtlCol="0" anchor="ctr" anchorCtr="0"/>
          <a:lstStyle/>
          <a:p>
            <a:pPr lvl="0">
              <a:defRPr/>
            </a:pPr>
            <a:r>
              <a:rPr lang="en-US" sz="1400" kern="0" smtClean="0">
                <a:solidFill>
                  <a:srgbClr val="18414C"/>
                </a:solidFill>
                <a:latin typeface="Calibri" pitchFamily="34" charset="0"/>
                <a:cs typeface="Calibri" pitchFamily="34" charset="0"/>
              </a:rPr>
              <a:t>Message validation </a:t>
            </a:r>
            <a:r>
              <a:rPr lang="en-US" sz="1400" kern="0" smtClean="0">
                <a:solidFill>
                  <a:srgbClr val="18414C"/>
                </a:solidFill>
                <a:latin typeface="Calibri" pitchFamily="34" charset="0"/>
                <a:cs typeface="Calibri" pitchFamily="34" charset="0"/>
              </a:rPr>
              <a:t>(schematron </a:t>
            </a:r>
            <a:r>
              <a:rPr lang="en-US" sz="1400" kern="0" smtClean="0">
                <a:solidFill>
                  <a:srgbClr val="18414C"/>
                </a:solidFill>
                <a:latin typeface="Calibri" pitchFamily="34" charset="0"/>
                <a:cs typeface="Calibri" pitchFamily="34" charset="0"/>
              </a:rPr>
              <a:t>generation)</a:t>
            </a:r>
            <a:endParaRPr lang="en-US" sz="1400" kern="0" dirty="0">
              <a:solidFill>
                <a:srgbClr val="18414C"/>
              </a:solidFill>
              <a:latin typeface="Calibri" pitchFamily="34" charset="0"/>
              <a:cs typeface="Calibri" pitchFamily="34" charset="0"/>
            </a:endParaRPr>
          </a:p>
        </p:txBody>
      </p:sp>
      <p:sp>
        <p:nvSpPr>
          <p:cNvPr id="27" name="Afgeronde rechthoek 26"/>
          <p:cNvSpPr/>
          <p:nvPr/>
        </p:nvSpPr>
        <p:spPr>
          <a:xfrm>
            <a:off x="3275856" y="4133492"/>
            <a:ext cx="5364000" cy="360000"/>
          </a:xfrm>
          <a:prstGeom prst="roundRect">
            <a:avLst>
              <a:gd name="adj" fmla="val 4852"/>
            </a:avLst>
          </a:prstGeom>
          <a:solidFill>
            <a:schemeClr val="bg2">
              <a:lumMod val="90000"/>
            </a:schemeClr>
          </a:solidFill>
          <a:ln w="6350" cap="flat" cmpd="sng" algn="ctr">
            <a:noFill/>
            <a:prstDash val="solid"/>
          </a:ln>
          <a:effectLst/>
          <a:scene3d>
            <a:camera prst="orthographicFront"/>
            <a:lightRig rig="soft" dir="t"/>
          </a:scene3d>
          <a:sp3d/>
        </p:spPr>
        <p:txBody>
          <a:bodyPr lIns="144000" rtlCol="0" anchor="ctr" anchorCtr="0"/>
          <a:lstStyle/>
          <a:p>
            <a:pPr lvl="0">
              <a:defRPr/>
            </a:pPr>
            <a:r>
              <a:rPr lang="en-US" sz="1400" kern="0" smtClean="0">
                <a:solidFill>
                  <a:srgbClr val="18414C"/>
                </a:solidFill>
                <a:latin typeface="Calibri" pitchFamily="34" charset="0"/>
                <a:cs typeface="Calibri" pitchFamily="34" charset="0"/>
              </a:rPr>
              <a:t>Building block repository</a:t>
            </a:r>
            <a:endParaRPr lang="en-US" sz="1400" kern="0" dirty="0">
              <a:solidFill>
                <a:srgbClr val="18414C"/>
              </a:solidFill>
              <a:latin typeface="Calibri" pitchFamily="34" charset="0"/>
              <a:cs typeface="Calibri" pitchFamily="34" charset="0"/>
            </a:endParaRPr>
          </a:p>
        </p:txBody>
      </p:sp>
      <p:cxnSp>
        <p:nvCxnSpPr>
          <p:cNvPr id="28" name="Rechte verbindingslijn met pijl 27"/>
          <p:cNvCxnSpPr>
            <a:stCxn id="12" idx="2"/>
            <a:endCxn id="13" idx="0"/>
          </p:cNvCxnSpPr>
          <p:nvPr/>
        </p:nvCxnSpPr>
        <p:spPr>
          <a:xfrm>
            <a:off x="1745816" y="3096575"/>
            <a:ext cx="0" cy="5460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a:stCxn id="13" idx="2"/>
            <a:endCxn id="14" idx="0"/>
          </p:cNvCxnSpPr>
          <p:nvPr/>
        </p:nvCxnSpPr>
        <p:spPr>
          <a:xfrm>
            <a:off x="1745816" y="4038662"/>
            <a:ext cx="0" cy="573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a:stCxn id="14" idx="2"/>
            <a:endCxn id="15" idx="0"/>
          </p:cNvCxnSpPr>
          <p:nvPr/>
        </p:nvCxnSpPr>
        <p:spPr>
          <a:xfrm>
            <a:off x="1745816" y="5008338"/>
            <a:ext cx="0" cy="302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a:stCxn id="15" idx="2"/>
            <a:endCxn id="16" idx="0"/>
          </p:cNvCxnSpPr>
          <p:nvPr/>
        </p:nvCxnSpPr>
        <p:spPr>
          <a:xfrm>
            <a:off x="1745816" y="5706793"/>
            <a:ext cx="0" cy="3060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a:stCxn id="16" idx="2"/>
            <a:endCxn id="10" idx="0"/>
          </p:cNvCxnSpPr>
          <p:nvPr/>
        </p:nvCxnSpPr>
        <p:spPr>
          <a:xfrm rot="5400000" flipH="1">
            <a:off x="-828414" y="3834646"/>
            <a:ext cx="5148460" cy="12700"/>
          </a:xfrm>
          <a:prstGeom prst="bentConnector5">
            <a:avLst>
              <a:gd name="adj1" fmla="val -4440"/>
              <a:gd name="adj2" fmla="val 11012598"/>
              <a:gd name="adj3" fmla="val 10444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85800"/>
          </a:xfrm>
        </p:spPr>
        <p:txBody>
          <a:bodyPr/>
          <a:lstStyle/>
          <a:p>
            <a:r>
              <a:rPr lang="en-GB" sz="3200" smtClean="0"/>
              <a:t>ART-DECOR</a:t>
            </a:r>
            <a:endParaRPr lang="en-GB" sz="3200" dirty="0"/>
          </a:p>
        </p:txBody>
      </p:sp>
      <p:sp>
        <p:nvSpPr>
          <p:cNvPr id="5" name="Tijdelijke aanduiding voor dianummer 4"/>
          <p:cNvSpPr>
            <a:spLocks noGrp="1"/>
          </p:cNvSpPr>
          <p:nvPr>
            <p:ph type="sldNum" sz="quarter" idx="12"/>
          </p:nvPr>
        </p:nvSpPr>
        <p:spPr/>
        <p:txBody>
          <a:bodyPr/>
          <a:lstStyle/>
          <a:p>
            <a:fld id="{3A21D357-90B1-4738-947E-77F78EFE4EB7}" type="slidenum">
              <a:rPr lang="en-GB" smtClean="0"/>
              <a:pPr/>
              <a:t>19</a:t>
            </a:fld>
            <a:endParaRPr lang="en-GB"/>
          </a:p>
        </p:txBody>
      </p:sp>
      <p:pic>
        <p:nvPicPr>
          <p:cNvPr id="6" name="Afbeelding 5" descr="logo.png"/>
          <p:cNvPicPr>
            <a:picLocks noChangeAspect="1"/>
          </p:cNvPicPr>
          <p:nvPr/>
        </p:nvPicPr>
        <p:blipFill>
          <a:blip r:embed="rId3" cstate="print"/>
          <a:stretch>
            <a:fillRect/>
          </a:stretch>
        </p:blipFill>
        <p:spPr>
          <a:xfrm>
            <a:off x="3554736" y="165100"/>
            <a:ext cx="1850702" cy="1744816"/>
          </a:xfrm>
          <a:prstGeom prst="rect">
            <a:avLst/>
          </a:prstGeom>
        </p:spPr>
      </p:pic>
      <p:pic>
        <p:nvPicPr>
          <p:cNvPr id="9" name="Afbeelding 8" descr="artdecororg_voorkant_projecten.png"/>
          <p:cNvPicPr>
            <a:picLocks noChangeAspect="1"/>
          </p:cNvPicPr>
          <p:nvPr/>
        </p:nvPicPr>
        <p:blipFill>
          <a:blip r:embed="rId4" cstate="print"/>
          <a:stretch>
            <a:fillRect/>
          </a:stretch>
        </p:blipFill>
        <p:spPr>
          <a:xfrm>
            <a:off x="0" y="2238632"/>
            <a:ext cx="4296114" cy="4345400"/>
          </a:xfrm>
          <a:prstGeom prst="rect">
            <a:avLst/>
          </a:prstGeom>
        </p:spPr>
      </p:pic>
      <p:sp>
        <p:nvSpPr>
          <p:cNvPr id="7" name="Afgeronde rechthoek 6"/>
          <p:cNvSpPr/>
          <p:nvPr/>
        </p:nvSpPr>
        <p:spPr>
          <a:xfrm>
            <a:off x="3166120" y="2870200"/>
            <a:ext cx="5292080" cy="2978336"/>
          </a:xfrm>
          <a:prstGeom prst="roundRect">
            <a:avLst>
              <a:gd name="adj" fmla="val 5583"/>
            </a:avLst>
          </a:prstGeom>
          <a:solidFill>
            <a:srgbClr val="F0EEEC"/>
          </a:solidFill>
          <a:ln w="6350" cap="flat" cmpd="sng" algn="ctr">
            <a:solidFill>
              <a:srgbClr val="0070C0"/>
            </a:solidFill>
            <a:prstDash val="solid"/>
          </a:ln>
          <a:effectLst/>
          <a:scene3d>
            <a:camera prst="orthographicFront"/>
            <a:lightRig rig="soft" dir="t"/>
          </a:scene3d>
          <a:sp3d/>
        </p:spPr>
        <p:txBody>
          <a:bodyPr lIns="144000" rtlCol="0" anchor="t" anchorCtr="0"/>
          <a:lstStyle/>
          <a:p>
            <a:pPr>
              <a:defRPr/>
            </a:pPr>
            <a:r>
              <a:rPr lang="nl-NL" sz="2000" kern="0" dirty="0" smtClean="0">
                <a:solidFill>
                  <a:srgbClr val="E16E22"/>
                </a:solidFill>
                <a:latin typeface="Calibri" pitchFamily="34" charset="0"/>
                <a:cs typeface="Calibri" pitchFamily="34" charset="0"/>
              </a:rPr>
              <a:t>International </a:t>
            </a:r>
            <a:r>
              <a:rPr lang="nl-NL" sz="2000" kern="0" err="1" smtClean="0">
                <a:solidFill>
                  <a:srgbClr val="E16E22"/>
                </a:solidFill>
                <a:latin typeface="Calibri" pitchFamily="34" charset="0"/>
                <a:cs typeface="Calibri" pitchFamily="34" charset="0"/>
              </a:rPr>
              <a:t>projects</a:t>
            </a:r>
            <a:r>
              <a:rPr lang="nl-NL" sz="2000" kern="0" smtClean="0">
                <a:solidFill>
                  <a:srgbClr val="E16E22"/>
                </a:solidFill>
                <a:latin typeface="Calibri" pitchFamily="34" charset="0"/>
                <a:cs typeface="Calibri" pitchFamily="34" charset="0"/>
              </a:rPr>
              <a:t>:</a:t>
            </a:r>
          </a:p>
          <a:p>
            <a:pPr>
              <a:defRPr/>
            </a:pPr>
            <a:endParaRPr lang="nl-NL" sz="2000" kern="0" dirty="0" smtClean="0">
              <a:solidFill>
                <a:srgbClr val="E16E22"/>
              </a:solidFill>
              <a:latin typeface="Calibri" pitchFamily="34" charset="0"/>
              <a:cs typeface="Calibri" pitchFamily="34" charset="0"/>
            </a:endParaRPr>
          </a:p>
          <a:p>
            <a:pPr>
              <a:buFont typeface="Arial" pitchFamily="34" charset="0"/>
              <a:buChar char="•"/>
              <a:defRPr/>
            </a:pPr>
            <a:r>
              <a:rPr lang="nl-NL" sz="2000" kern="0" smtClean="0">
                <a:solidFill>
                  <a:srgbClr val="18414C"/>
                </a:solidFill>
                <a:latin typeface="Calibri" pitchFamily="34" charset="0"/>
                <a:cs typeface="Calibri" pitchFamily="34" charset="0"/>
              </a:rPr>
              <a:t>  epSOS </a:t>
            </a:r>
            <a:r>
              <a:rPr lang="nl-NL" sz="2000" kern="0" dirty="0" smtClean="0">
                <a:solidFill>
                  <a:srgbClr val="18414C"/>
                </a:solidFill>
                <a:latin typeface="Calibri" pitchFamily="34" charset="0"/>
                <a:cs typeface="Calibri" pitchFamily="34" charset="0"/>
              </a:rPr>
              <a:t>(</a:t>
            </a:r>
            <a:r>
              <a:rPr lang="nl-NL" sz="2000" kern="0" dirty="0" err="1" smtClean="0">
                <a:solidFill>
                  <a:srgbClr val="18414C"/>
                </a:solidFill>
                <a:latin typeface="Calibri" pitchFamily="34" charset="0"/>
                <a:cs typeface="Calibri" pitchFamily="34" charset="0"/>
              </a:rPr>
              <a:t>European</a:t>
            </a:r>
            <a:r>
              <a:rPr lang="nl-NL" sz="2000" kern="0" dirty="0" smtClean="0">
                <a:solidFill>
                  <a:srgbClr val="18414C"/>
                </a:solidFill>
                <a:latin typeface="Calibri" pitchFamily="34" charset="0"/>
                <a:cs typeface="Calibri" pitchFamily="34" charset="0"/>
              </a:rPr>
              <a:t> </a:t>
            </a:r>
            <a:r>
              <a:rPr lang="nl-NL" sz="2000" kern="0" dirty="0" err="1" smtClean="0">
                <a:solidFill>
                  <a:srgbClr val="18414C"/>
                </a:solidFill>
                <a:latin typeface="Calibri" pitchFamily="34" charset="0"/>
                <a:cs typeface="Calibri" pitchFamily="34" charset="0"/>
              </a:rPr>
              <a:t>eHealth</a:t>
            </a:r>
            <a:r>
              <a:rPr lang="nl-NL" sz="2000" kern="0" dirty="0" smtClean="0">
                <a:solidFill>
                  <a:srgbClr val="18414C"/>
                </a:solidFill>
                <a:latin typeface="Calibri" pitchFamily="34" charset="0"/>
                <a:cs typeface="Calibri" pitchFamily="34" charset="0"/>
              </a:rPr>
              <a:t> Project)</a:t>
            </a:r>
          </a:p>
          <a:p>
            <a:pPr>
              <a:buFont typeface="Arial" pitchFamily="34" charset="0"/>
              <a:buChar char="•"/>
              <a:defRPr/>
            </a:pPr>
            <a:r>
              <a:rPr lang="nl-NL" sz="2000" kern="0" smtClean="0">
                <a:solidFill>
                  <a:srgbClr val="18414C"/>
                </a:solidFill>
                <a:latin typeface="Calibri" pitchFamily="34" charset="0"/>
                <a:cs typeface="Calibri" pitchFamily="34" charset="0"/>
              </a:rPr>
              <a:t>  Austria </a:t>
            </a:r>
            <a:r>
              <a:rPr lang="nl-NL" sz="2000" kern="0" dirty="0" smtClean="0">
                <a:solidFill>
                  <a:srgbClr val="18414C"/>
                </a:solidFill>
                <a:latin typeface="Calibri" pitchFamily="34" charset="0"/>
                <a:cs typeface="Calibri" pitchFamily="34" charset="0"/>
              </a:rPr>
              <a:t>(ELGA National </a:t>
            </a:r>
            <a:r>
              <a:rPr lang="nl-NL" sz="2000" kern="0" dirty="0" err="1" smtClean="0">
                <a:solidFill>
                  <a:srgbClr val="18414C"/>
                </a:solidFill>
                <a:latin typeface="Calibri" pitchFamily="34" charset="0"/>
                <a:cs typeface="Calibri" pitchFamily="34" charset="0"/>
              </a:rPr>
              <a:t>eHealth</a:t>
            </a:r>
            <a:r>
              <a:rPr lang="nl-NL" sz="2000" kern="0" dirty="0" smtClean="0">
                <a:solidFill>
                  <a:srgbClr val="18414C"/>
                </a:solidFill>
                <a:latin typeface="Calibri" pitchFamily="34" charset="0"/>
                <a:cs typeface="Calibri" pitchFamily="34" charset="0"/>
              </a:rPr>
              <a:t> program)</a:t>
            </a:r>
          </a:p>
          <a:p>
            <a:pPr>
              <a:buFont typeface="Arial" pitchFamily="34" charset="0"/>
              <a:buChar char="•"/>
              <a:defRPr/>
            </a:pPr>
            <a:r>
              <a:rPr lang="nl-NL" sz="2000" kern="0" smtClean="0">
                <a:solidFill>
                  <a:srgbClr val="18414C"/>
                </a:solidFill>
                <a:latin typeface="Calibri" pitchFamily="34" charset="0"/>
                <a:cs typeface="Calibri" pitchFamily="34" charset="0"/>
              </a:rPr>
              <a:t>  Germany </a:t>
            </a:r>
            <a:r>
              <a:rPr lang="nl-NL" sz="2000" kern="0" dirty="0" smtClean="0">
                <a:solidFill>
                  <a:srgbClr val="18414C"/>
                </a:solidFill>
                <a:latin typeface="Calibri" pitchFamily="34" charset="0"/>
                <a:cs typeface="Calibri" pitchFamily="34" charset="0"/>
              </a:rPr>
              <a:t>(HL7, </a:t>
            </a:r>
            <a:r>
              <a:rPr lang="nl-NL" sz="2000" kern="0" dirty="0" err="1" smtClean="0">
                <a:solidFill>
                  <a:srgbClr val="18414C"/>
                </a:solidFill>
                <a:latin typeface="Calibri" pitchFamily="34" charset="0"/>
                <a:cs typeface="Calibri" pitchFamily="34" charset="0"/>
              </a:rPr>
              <a:t>national</a:t>
            </a:r>
            <a:r>
              <a:rPr lang="nl-NL" sz="2000" kern="0" dirty="0" smtClean="0">
                <a:solidFill>
                  <a:srgbClr val="18414C"/>
                </a:solidFill>
                <a:latin typeface="Calibri" pitchFamily="34" charset="0"/>
                <a:cs typeface="Calibri" pitchFamily="34" charset="0"/>
              </a:rPr>
              <a:t> </a:t>
            </a:r>
            <a:r>
              <a:rPr lang="nl-NL" sz="2000" kern="0" dirty="0" err="1" smtClean="0">
                <a:solidFill>
                  <a:srgbClr val="18414C"/>
                </a:solidFill>
                <a:latin typeface="Calibri" pitchFamily="34" charset="0"/>
                <a:cs typeface="Calibri" pitchFamily="34" charset="0"/>
              </a:rPr>
              <a:t>eHealth</a:t>
            </a:r>
            <a:r>
              <a:rPr lang="nl-NL" sz="2000" kern="0" dirty="0" smtClean="0">
                <a:solidFill>
                  <a:srgbClr val="18414C"/>
                </a:solidFill>
                <a:latin typeface="Calibri" pitchFamily="34" charset="0"/>
                <a:cs typeface="Calibri" pitchFamily="34" charset="0"/>
              </a:rPr>
              <a:t> program) </a:t>
            </a:r>
          </a:p>
          <a:p>
            <a:pPr>
              <a:buFont typeface="Arial" pitchFamily="34" charset="0"/>
              <a:buChar char="•"/>
              <a:defRPr/>
            </a:pPr>
            <a:r>
              <a:rPr lang="nl-NL" sz="2000" kern="0" smtClean="0">
                <a:solidFill>
                  <a:srgbClr val="18414C"/>
                </a:solidFill>
                <a:latin typeface="Calibri" pitchFamily="34" charset="0"/>
                <a:cs typeface="Calibri" pitchFamily="34" charset="0"/>
              </a:rPr>
              <a:t>  Lithuania </a:t>
            </a:r>
            <a:r>
              <a:rPr lang="nl-NL" sz="2000" kern="0" dirty="0" smtClean="0">
                <a:solidFill>
                  <a:srgbClr val="18414C"/>
                </a:solidFill>
                <a:latin typeface="Calibri" pitchFamily="34" charset="0"/>
                <a:cs typeface="Calibri" pitchFamily="34" charset="0"/>
              </a:rPr>
              <a:t>(</a:t>
            </a:r>
            <a:r>
              <a:rPr lang="nl-NL" sz="2000" kern="0" dirty="0" err="1" smtClean="0">
                <a:solidFill>
                  <a:srgbClr val="18414C"/>
                </a:solidFill>
                <a:latin typeface="Calibri" pitchFamily="34" charset="0"/>
                <a:cs typeface="Calibri" pitchFamily="34" charset="0"/>
              </a:rPr>
              <a:t>national</a:t>
            </a:r>
            <a:r>
              <a:rPr lang="nl-NL" sz="2000" kern="0" dirty="0" smtClean="0">
                <a:solidFill>
                  <a:srgbClr val="18414C"/>
                </a:solidFill>
                <a:latin typeface="Calibri" pitchFamily="34" charset="0"/>
                <a:cs typeface="Calibri" pitchFamily="34" charset="0"/>
              </a:rPr>
              <a:t> </a:t>
            </a:r>
            <a:r>
              <a:rPr lang="nl-NL" sz="2000" kern="0" dirty="0" err="1" smtClean="0">
                <a:solidFill>
                  <a:srgbClr val="18414C"/>
                </a:solidFill>
                <a:latin typeface="Calibri" pitchFamily="34" charset="0"/>
                <a:cs typeface="Calibri" pitchFamily="34" charset="0"/>
              </a:rPr>
              <a:t>eHealth</a:t>
            </a:r>
            <a:r>
              <a:rPr lang="nl-NL" sz="2000" kern="0" dirty="0" smtClean="0">
                <a:solidFill>
                  <a:srgbClr val="18414C"/>
                </a:solidFill>
                <a:latin typeface="Calibri" pitchFamily="34" charset="0"/>
                <a:cs typeface="Calibri" pitchFamily="34" charset="0"/>
              </a:rPr>
              <a:t> program)</a:t>
            </a:r>
          </a:p>
          <a:p>
            <a:pPr>
              <a:buFont typeface="Arial" pitchFamily="34" charset="0"/>
              <a:buChar char="•"/>
              <a:defRPr/>
            </a:pPr>
            <a:r>
              <a:rPr lang="nl-NL" sz="2000" kern="0" smtClean="0">
                <a:solidFill>
                  <a:srgbClr val="18414C"/>
                </a:solidFill>
                <a:latin typeface="Calibri" pitchFamily="34" charset="0"/>
                <a:cs typeface="Calibri" pitchFamily="34" charset="0"/>
              </a:rPr>
              <a:t>  Netherlands </a:t>
            </a:r>
            <a:r>
              <a:rPr lang="nl-NL" sz="2000" kern="0" dirty="0" smtClean="0">
                <a:solidFill>
                  <a:srgbClr val="18414C"/>
                </a:solidFill>
                <a:latin typeface="Calibri" pitchFamily="34" charset="0"/>
                <a:cs typeface="Calibri" pitchFamily="34" charset="0"/>
              </a:rPr>
              <a:t>(</a:t>
            </a:r>
            <a:r>
              <a:rPr lang="nl-NL" sz="2000" kern="0" dirty="0" err="1" smtClean="0">
                <a:solidFill>
                  <a:srgbClr val="18414C"/>
                </a:solidFill>
                <a:latin typeface="Calibri" pitchFamily="34" charset="0"/>
                <a:cs typeface="Calibri" pitchFamily="34" charset="0"/>
              </a:rPr>
              <a:t>national</a:t>
            </a:r>
            <a:r>
              <a:rPr lang="nl-NL" sz="2000" kern="0" dirty="0" smtClean="0">
                <a:solidFill>
                  <a:srgbClr val="18414C"/>
                </a:solidFill>
                <a:latin typeface="Calibri" pitchFamily="34" charset="0"/>
                <a:cs typeface="Calibri" pitchFamily="34" charset="0"/>
              </a:rPr>
              <a:t> </a:t>
            </a:r>
            <a:r>
              <a:rPr lang="nl-NL" sz="2000" kern="0" dirty="0" err="1" smtClean="0">
                <a:solidFill>
                  <a:srgbClr val="18414C"/>
                </a:solidFill>
                <a:latin typeface="Calibri" pitchFamily="34" charset="0"/>
                <a:cs typeface="Calibri" pitchFamily="34" charset="0"/>
              </a:rPr>
              <a:t>screening</a:t>
            </a:r>
            <a:r>
              <a:rPr lang="nl-NL" sz="2000" kern="0" dirty="0" smtClean="0">
                <a:solidFill>
                  <a:srgbClr val="18414C"/>
                </a:solidFill>
                <a:latin typeface="Calibri" pitchFamily="34" charset="0"/>
                <a:cs typeface="Calibri" pitchFamily="34" charset="0"/>
              </a:rPr>
              <a:t> program)</a:t>
            </a:r>
          </a:p>
          <a:p>
            <a:pPr>
              <a:buFont typeface="Arial" pitchFamily="34" charset="0"/>
              <a:buChar char="•"/>
              <a:defRPr/>
            </a:pPr>
            <a:r>
              <a:rPr lang="nl-NL" sz="2000" kern="0" smtClean="0">
                <a:solidFill>
                  <a:srgbClr val="18414C"/>
                </a:solidFill>
                <a:latin typeface="Calibri" pitchFamily="34" charset="0"/>
                <a:cs typeface="Calibri" pitchFamily="34" charset="0"/>
              </a:rPr>
              <a:t>  Netherlands </a:t>
            </a:r>
            <a:r>
              <a:rPr lang="nl-NL" sz="2000" kern="0" dirty="0" smtClean="0">
                <a:solidFill>
                  <a:srgbClr val="18414C"/>
                </a:solidFill>
                <a:latin typeface="Calibri" pitchFamily="34" charset="0"/>
                <a:cs typeface="Calibri" pitchFamily="34" charset="0"/>
              </a:rPr>
              <a:t>(Nictiz, multiple </a:t>
            </a:r>
            <a:r>
              <a:rPr lang="nl-NL" sz="2000" kern="0" dirty="0" err="1" smtClean="0">
                <a:solidFill>
                  <a:srgbClr val="18414C"/>
                </a:solidFill>
                <a:latin typeface="Calibri" pitchFamily="34" charset="0"/>
                <a:cs typeface="Calibri" pitchFamily="34" charset="0"/>
              </a:rPr>
              <a:t>projects</a:t>
            </a:r>
            <a:r>
              <a:rPr lang="nl-NL" sz="2000" kern="0" dirty="0" smtClean="0">
                <a:solidFill>
                  <a:srgbClr val="18414C"/>
                </a:solidFill>
                <a:latin typeface="Calibri" pitchFamily="34" charset="0"/>
                <a:cs typeface="Calibri" pitchFamily="34" charset="0"/>
              </a:rPr>
              <a:t>)</a:t>
            </a:r>
          </a:p>
          <a:p>
            <a:pPr>
              <a:buFont typeface="Arial" pitchFamily="34" charset="0"/>
              <a:buChar char="•"/>
              <a:defRPr/>
            </a:pPr>
            <a:r>
              <a:rPr lang="nl-NL" sz="2000" kern="0" smtClean="0">
                <a:solidFill>
                  <a:srgbClr val="18414C"/>
                </a:solidFill>
                <a:latin typeface="Calibri" pitchFamily="34" charset="0"/>
                <a:cs typeface="Calibri" pitchFamily="34" charset="0"/>
              </a:rPr>
              <a:t>  Norway </a:t>
            </a:r>
            <a:r>
              <a:rPr lang="nl-NL" sz="2000" kern="0" dirty="0" smtClean="0">
                <a:solidFill>
                  <a:srgbClr val="18414C"/>
                </a:solidFill>
                <a:latin typeface="Calibri" pitchFamily="34" charset="0"/>
                <a:cs typeface="Calibri" pitchFamily="34" charset="0"/>
              </a:rPr>
              <a:t>(HL7, </a:t>
            </a:r>
            <a:r>
              <a:rPr lang="nl-NL" sz="2000" kern="0" dirty="0" err="1" smtClean="0">
                <a:solidFill>
                  <a:srgbClr val="18414C"/>
                </a:solidFill>
                <a:latin typeface="Calibri" pitchFamily="34" charset="0"/>
                <a:cs typeface="Calibri" pitchFamily="34" charset="0"/>
              </a:rPr>
              <a:t>regional</a:t>
            </a:r>
            <a:r>
              <a:rPr lang="nl-NL" sz="2000" kern="0" dirty="0" smtClean="0">
                <a:solidFill>
                  <a:srgbClr val="18414C"/>
                </a:solidFill>
                <a:latin typeface="Calibri" pitchFamily="34" charset="0"/>
                <a:cs typeface="Calibri" pitchFamily="34" charset="0"/>
              </a:rPr>
              <a:t> Health </a:t>
            </a:r>
            <a:r>
              <a:rPr lang="nl-NL" sz="2000" kern="0" dirty="0" err="1" smtClean="0">
                <a:solidFill>
                  <a:srgbClr val="18414C"/>
                </a:solidFill>
                <a:latin typeface="Calibri" pitchFamily="34" charset="0"/>
                <a:cs typeface="Calibri" pitchFamily="34" charset="0"/>
              </a:rPr>
              <a:t>networks</a:t>
            </a:r>
            <a:r>
              <a:rPr lang="nl-NL" sz="2000" kern="0" dirty="0" smtClean="0">
                <a:solidFill>
                  <a:srgbClr val="18414C"/>
                </a:solidFill>
                <a:latin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6280"/>
            <a:ext cx="8229600" cy="685800"/>
          </a:xfrm>
        </p:spPr>
        <p:txBody>
          <a:bodyPr/>
          <a:lstStyle/>
          <a:p>
            <a:r>
              <a:rPr lang="en-GB" sz="3200" dirty="0" smtClean="0"/>
              <a:t>Summary</a:t>
            </a:r>
            <a:endParaRPr lang="en-GB" sz="3200" dirty="0"/>
          </a:p>
        </p:txBody>
      </p:sp>
      <p:sp>
        <p:nvSpPr>
          <p:cNvPr id="3" name="Tijdelijke aanduiding voor inhoud 2"/>
          <p:cNvSpPr>
            <a:spLocks noGrp="1"/>
          </p:cNvSpPr>
          <p:nvPr>
            <p:ph idx="1"/>
          </p:nvPr>
        </p:nvSpPr>
        <p:spPr>
          <a:xfrm>
            <a:off x="457200" y="1447801"/>
            <a:ext cx="8686800" cy="2044699"/>
          </a:xfrm>
        </p:spPr>
        <p:txBody>
          <a:bodyPr/>
          <a:lstStyle/>
          <a:p>
            <a:r>
              <a:rPr lang="en-GB" smtClean="0"/>
              <a:t>Healthcare in the Netherlands</a:t>
            </a:r>
          </a:p>
          <a:p>
            <a:r>
              <a:rPr lang="en-GB" smtClean="0"/>
              <a:t>Nictiz - National ICT Institute for Healthcare</a:t>
            </a:r>
          </a:p>
          <a:p>
            <a:pPr lvl="1"/>
            <a:r>
              <a:rPr lang="en-GB" smtClean="0"/>
              <a:t>Testing and qualification</a:t>
            </a:r>
            <a:endParaRPr lang="en-GB" dirty="0" smtClean="0"/>
          </a:p>
        </p:txBody>
      </p:sp>
      <p:sp>
        <p:nvSpPr>
          <p:cNvPr id="5" name="Tijdelijke aanduiding voor dianummer 4"/>
          <p:cNvSpPr>
            <a:spLocks noGrp="1"/>
          </p:cNvSpPr>
          <p:nvPr>
            <p:ph type="sldNum" sz="quarter" idx="12"/>
          </p:nvPr>
        </p:nvSpPr>
        <p:spPr/>
        <p:txBody>
          <a:bodyPr/>
          <a:lstStyle/>
          <a:p>
            <a:fld id="{3A21D357-90B1-4738-947E-77F78EFE4EB7}" type="slidenum">
              <a:rPr lang="en-GB" smtClean="0"/>
              <a:pPr/>
              <a:t>2</a:t>
            </a:fld>
            <a:endParaRPr lang="en-GB" dirty="0"/>
          </a:p>
        </p:txBody>
      </p:sp>
      <p:pic>
        <p:nvPicPr>
          <p:cNvPr id="8" name="Afbeelding 7" descr="delft blue surgeon.jpg"/>
          <p:cNvPicPr>
            <a:picLocks noChangeAspect="1"/>
          </p:cNvPicPr>
          <p:nvPr/>
        </p:nvPicPr>
        <p:blipFill>
          <a:blip r:embed="rId3"/>
          <a:stretch>
            <a:fillRect/>
          </a:stretch>
        </p:blipFill>
        <p:spPr>
          <a:xfrm>
            <a:off x="342900" y="3673475"/>
            <a:ext cx="2743200" cy="2711669"/>
          </a:xfrm>
          <a:prstGeom prst="rect">
            <a:avLst/>
          </a:prstGeom>
        </p:spPr>
      </p:pic>
      <p:pic>
        <p:nvPicPr>
          <p:cNvPr id="9" name="Afbeelding 8" descr="delft blue physician.jpg"/>
          <p:cNvPicPr>
            <a:picLocks noChangeAspect="1"/>
          </p:cNvPicPr>
          <p:nvPr/>
        </p:nvPicPr>
        <p:blipFill>
          <a:blip r:embed="rId4"/>
          <a:stretch>
            <a:fillRect/>
          </a:stretch>
        </p:blipFill>
        <p:spPr>
          <a:xfrm>
            <a:off x="3285399" y="3673475"/>
            <a:ext cx="2836001" cy="2722008"/>
          </a:xfrm>
          <a:prstGeom prst="rect">
            <a:avLst/>
          </a:prstGeom>
        </p:spPr>
      </p:pic>
      <p:pic>
        <p:nvPicPr>
          <p:cNvPr id="11" name="Afbeelding 10" descr="delft blue pharmacy2.jpg"/>
          <p:cNvPicPr>
            <a:picLocks noChangeAspect="1"/>
          </p:cNvPicPr>
          <p:nvPr/>
        </p:nvPicPr>
        <p:blipFill>
          <a:blip r:embed="rId5"/>
          <a:stretch>
            <a:fillRect/>
          </a:stretch>
        </p:blipFill>
        <p:spPr>
          <a:xfrm>
            <a:off x="6273801" y="3673475"/>
            <a:ext cx="2746772" cy="271166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49300"/>
            <a:ext cx="8229600" cy="685800"/>
          </a:xfrm>
        </p:spPr>
        <p:txBody>
          <a:bodyPr/>
          <a:lstStyle/>
          <a:p>
            <a:r>
              <a:rPr lang="en-GB" sz="3200" dirty="0" smtClean="0"/>
              <a:t>Questions?</a:t>
            </a:r>
            <a:endParaRPr lang="en-GB" sz="3200" dirty="0"/>
          </a:p>
        </p:txBody>
      </p:sp>
      <p:sp>
        <p:nvSpPr>
          <p:cNvPr id="5" name="Tijdelijke aanduiding voor dianummer 4"/>
          <p:cNvSpPr>
            <a:spLocks noGrp="1"/>
          </p:cNvSpPr>
          <p:nvPr>
            <p:ph type="sldNum" sz="quarter" idx="12"/>
          </p:nvPr>
        </p:nvSpPr>
        <p:spPr/>
        <p:txBody>
          <a:bodyPr/>
          <a:lstStyle/>
          <a:p>
            <a:fld id="{3A21D357-90B1-4738-947E-77F78EFE4EB7}" type="slidenum">
              <a:rPr lang="en-GB" smtClean="0"/>
              <a:pPr/>
              <a:t>20</a:t>
            </a:fld>
            <a:endParaRPr lang="en-GB"/>
          </a:p>
        </p:txBody>
      </p:sp>
      <p:pic>
        <p:nvPicPr>
          <p:cNvPr id="8" name="Afbeelding 7" descr="onderzoeksmethoden.png"/>
          <p:cNvPicPr>
            <a:picLocks noChangeAspect="1"/>
          </p:cNvPicPr>
          <p:nvPr/>
        </p:nvPicPr>
        <p:blipFill>
          <a:blip r:embed="rId3"/>
          <a:stretch>
            <a:fillRect/>
          </a:stretch>
        </p:blipFill>
        <p:spPr>
          <a:xfrm>
            <a:off x="2908301" y="634999"/>
            <a:ext cx="2882900" cy="3305637"/>
          </a:xfrm>
          <a:prstGeom prst="rect">
            <a:avLst/>
          </a:prstGeom>
        </p:spPr>
      </p:pic>
      <p:sp>
        <p:nvSpPr>
          <p:cNvPr id="6" name="Afgeronde rechthoek 5"/>
          <p:cNvSpPr/>
          <p:nvPr/>
        </p:nvSpPr>
        <p:spPr>
          <a:xfrm>
            <a:off x="317501" y="4865688"/>
            <a:ext cx="8102600" cy="1584000"/>
          </a:xfrm>
          <a:prstGeom prst="roundRect">
            <a:avLst>
              <a:gd name="adj" fmla="val 5583"/>
            </a:avLst>
          </a:prstGeom>
          <a:solidFill>
            <a:srgbClr val="F0EEEC"/>
          </a:solidFill>
          <a:ln w="6350" cap="flat" cmpd="sng" algn="ctr">
            <a:solidFill>
              <a:srgbClr val="0070C0"/>
            </a:solidFill>
            <a:prstDash val="solid"/>
          </a:ln>
          <a:effectLst/>
          <a:scene3d>
            <a:camera prst="orthographicFront"/>
            <a:lightRig rig="soft" dir="t"/>
          </a:scene3d>
          <a:sp3d/>
        </p:spPr>
        <p:txBody>
          <a:bodyPr lIns="144000" rtlCol="0" anchor="t" anchorCtr="0"/>
          <a:lstStyle/>
          <a:p>
            <a:pPr>
              <a:lnSpc>
                <a:spcPct val="150000"/>
              </a:lnSpc>
              <a:defRPr/>
            </a:pPr>
            <a:r>
              <a:rPr lang="nl-NL" sz="2000" kern="0" smtClean="0">
                <a:solidFill>
                  <a:srgbClr val="18414C"/>
                </a:solidFill>
                <a:latin typeface="Calibri" pitchFamily="34" charset="0"/>
                <a:cs typeface="Calibri" pitchFamily="34" charset="0"/>
              </a:rPr>
              <a:t>ART-DECOR:</a:t>
            </a:r>
            <a:endParaRPr lang="nl-NL" sz="2000" kern="0" smtClean="0">
              <a:solidFill>
                <a:srgbClr val="18414C"/>
              </a:solidFill>
              <a:latin typeface="Calibri" pitchFamily="34" charset="0"/>
              <a:cs typeface="Calibri" pitchFamily="34" charset="0"/>
            </a:endParaRPr>
          </a:p>
          <a:p>
            <a:pPr>
              <a:lnSpc>
                <a:spcPct val="150000"/>
              </a:lnSpc>
              <a:defRPr/>
            </a:pPr>
            <a:r>
              <a:rPr lang="nl-NL" sz="2000" kern="0" smtClean="0">
                <a:solidFill>
                  <a:srgbClr val="18414C"/>
                </a:solidFill>
                <a:latin typeface="Calibri" pitchFamily="34" charset="0"/>
                <a:cs typeface="Calibri" pitchFamily="34" charset="0"/>
              </a:rPr>
              <a:t>Information: </a:t>
            </a:r>
            <a:r>
              <a:rPr lang="nl-NL" sz="2000" kern="0" smtClean="0">
                <a:solidFill>
                  <a:srgbClr val="18414C"/>
                </a:solidFill>
                <a:latin typeface="Calibri" pitchFamily="34" charset="0"/>
                <a:cs typeface="Calibri" pitchFamily="34" charset="0"/>
                <a:hlinkClick r:id="rId4"/>
              </a:rPr>
              <a:t>http</a:t>
            </a:r>
            <a:r>
              <a:rPr lang="nl-NL" sz="2000" kern="0" smtClean="0">
                <a:solidFill>
                  <a:srgbClr val="18414C"/>
                </a:solidFill>
                <a:latin typeface="Calibri" pitchFamily="34" charset="0"/>
                <a:cs typeface="Calibri" pitchFamily="34" charset="0"/>
                <a:hlinkClick r:id="rId4"/>
              </a:rPr>
              <a:t>://</a:t>
            </a:r>
            <a:r>
              <a:rPr lang="nl-NL" sz="2000" kern="0" smtClean="0">
                <a:solidFill>
                  <a:srgbClr val="18414C"/>
                </a:solidFill>
                <a:latin typeface="Calibri" pitchFamily="34" charset="0"/>
                <a:cs typeface="Calibri" pitchFamily="34" charset="0"/>
                <a:hlinkClick r:id="rId4"/>
              </a:rPr>
              <a:t>www.art-decor.org/mediawiki/index.php/Main_Page</a:t>
            </a:r>
            <a:endParaRPr lang="nl-NL" sz="2000" kern="0" smtClean="0">
              <a:solidFill>
                <a:srgbClr val="18414C"/>
              </a:solidFill>
              <a:latin typeface="Calibri" pitchFamily="34" charset="0"/>
              <a:cs typeface="Calibri" pitchFamily="34" charset="0"/>
            </a:endParaRPr>
          </a:p>
          <a:p>
            <a:pPr>
              <a:lnSpc>
                <a:spcPct val="150000"/>
              </a:lnSpc>
              <a:defRPr/>
            </a:pPr>
            <a:r>
              <a:rPr lang="nl-NL" sz="2000" kern="0" smtClean="0">
                <a:solidFill>
                  <a:srgbClr val="18414C"/>
                </a:solidFill>
                <a:latin typeface="Calibri" pitchFamily="34" charset="0"/>
                <a:cs typeface="Calibri" pitchFamily="34" charset="0"/>
              </a:rPr>
              <a:t>Working environment</a:t>
            </a:r>
            <a:r>
              <a:rPr lang="nl-NL" sz="2000" kern="0" smtClean="0">
                <a:solidFill>
                  <a:srgbClr val="18414C"/>
                </a:solidFill>
                <a:latin typeface="Calibri" pitchFamily="34" charset="0"/>
                <a:cs typeface="Calibri" pitchFamily="34" charset="0"/>
              </a:rPr>
              <a:t>: </a:t>
            </a:r>
            <a:r>
              <a:rPr lang="nl-NL" sz="2000" kern="0" smtClean="0">
                <a:solidFill>
                  <a:srgbClr val="18414C"/>
                </a:solidFill>
                <a:latin typeface="Calibri" pitchFamily="34" charset="0"/>
                <a:cs typeface="Calibri" pitchFamily="34" charset="0"/>
              </a:rPr>
              <a:t> </a:t>
            </a:r>
            <a:r>
              <a:rPr lang="nl-NL" sz="2000" kern="0" smtClean="0">
                <a:solidFill>
                  <a:srgbClr val="18414C"/>
                </a:solidFill>
                <a:latin typeface="Calibri" pitchFamily="34" charset="0"/>
                <a:cs typeface="Calibri" pitchFamily="34" charset="0"/>
                <a:hlinkClick r:id="rId5"/>
              </a:rPr>
              <a:t>http</a:t>
            </a:r>
            <a:r>
              <a:rPr lang="nl-NL" sz="2000" kern="0" smtClean="0">
                <a:solidFill>
                  <a:srgbClr val="18414C"/>
                </a:solidFill>
                <a:latin typeface="Calibri" pitchFamily="34" charset="0"/>
                <a:cs typeface="Calibri" pitchFamily="34" charset="0"/>
                <a:hlinkClick r:id="rId5"/>
              </a:rPr>
              <a:t>://</a:t>
            </a:r>
            <a:r>
              <a:rPr lang="nl-NL" sz="2000" kern="0" smtClean="0">
                <a:solidFill>
                  <a:srgbClr val="18414C"/>
                </a:solidFill>
                <a:latin typeface="Calibri" pitchFamily="34" charset="0"/>
                <a:cs typeface="Calibri" pitchFamily="34" charset="0"/>
                <a:hlinkClick r:id="rId5"/>
              </a:rPr>
              <a:t>www.art-decor.org/art-decor/home</a:t>
            </a:r>
            <a:endParaRPr lang="nl-NL" sz="2000" kern="0" smtClean="0">
              <a:solidFill>
                <a:srgbClr val="18414C"/>
              </a:solidFill>
              <a:latin typeface="Calibri" pitchFamily="34" charset="0"/>
              <a:cs typeface="Calibri" pitchFamily="34" charset="0"/>
            </a:endParaRPr>
          </a:p>
          <a:p>
            <a:pPr>
              <a:lnSpc>
                <a:spcPct val="150000"/>
              </a:lnSpc>
              <a:defRPr/>
            </a:pPr>
            <a:endParaRPr lang="nl-NL" sz="2000" kern="0" smtClean="0">
              <a:solidFill>
                <a:srgbClr val="18414C"/>
              </a:solidFill>
              <a:latin typeface="Calibri" pitchFamily="34" charset="0"/>
              <a:cs typeface="Calibri" pitchFamily="34" charset="0"/>
            </a:endParaRPr>
          </a:p>
        </p:txBody>
      </p:sp>
      <p:sp>
        <p:nvSpPr>
          <p:cNvPr id="9" name="Afgeronde rechthoek 8"/>
          <p:cNvSpPr/>
          <p:nvPr/>
        </p:nvSpPr>
        <p:spPr>
          <a:xfrm>
            <a:off x="317501" y="4015000"/>
            <a:ext cx="8102600" cy="684000"/>
          </a:xfrm>
          <a:prstGeom prst="roundRect">
            <a:avLst>
              <a:gd name="adj" fmla="val 5583"/>
            </a:avLst>
          </a:prstGeom>
          <a:solidFill>
            <a:srgbClr val="F0EEEC"/>
          </a:solidFill>
          <a:ln w="6350" cap="flat" cmpd="sng" algn="ctr">
            <a:solidFill>
              <a:srgbClr val="0070C0"/>
            </a:solidFill>
            <a:prstDash val="solid"/>
          </a:ln>
          <a:effectLst/>
          <a:scene3d>
            <a:camera prst="orthographicFront"/>
            <a:lightRig rig="soft" dir="t"/>
          </a:scene3d>
          <a:sp3d/>
        </p:spPr>
        <p:txBody>
          <a:bodyPr lIns="144000" rtlCol="0" anchor="t" anchorCtr="0"/>
          <a:lstStyle/>
          <a:p>
            <a:pPr>
              <a:lnSpc>
                <a:spcPct val="150000"/>
              </a:lnSpc>
              <a:defRPr/>
            </a:pPr>
            <a:r>
              <a:rPr lang="nl-NL" sz="2000" kern="0" smtClean="0">
                <a:solidFill>
                  <a:srgbClr val="18414C"/>
                </a:solidFill>
                <a:latin typeface="Calibri" pitchFamily="34" charset="0"/>
                <a:cs typeface="Calibri" pitchFamily="34" charset="0"/>
              </a:rPr>
              <a:t>More info about Nictiz: </a:t>
            </a:r>
            <a:r>
              <a:rPr lang="nl-NL" sz="2000" kern="0" smtClean="0">
                <a:solidFill>
                  <a:srgbClr val="18414C"/>
                </a:solidFill>
                <a:latin typeface="Calibri" pitchFamily="34" charset="0"/>
                <a:cs typeface="Calibri" pitchFamily="34" charset="0"/>
                <a:hlinkClick r:id="rId6"/>
              </a:rPr>
              <a:t>www.nictiz.nl</a:t>
            </a:r>
            <a:endParaRPr lang="nl-NL" sz="2000" kern="0" smtClean="0">
              <a:solidFill>
                <a:srgbClr val="18414C"/>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332705" y="1938746"/>
            <a:ext cx="5590575" cy="4464594"/>
            <a:chOff x="1784608" y="1639426"/>
            <a:chExt cx="6497710" cy="4997042"/>
          </a:xfrm>
        </p:grpSpPr>
        <p:pic>
          <p:nvPicPr>
            <p:cNvPr id="11" name="Afbeelding 10" descr="Hospitals in the Netherlands v3.png"/>
            <p:cNvPicPr>
              <a:picLocks noChangeAspect="1"/>
            </p:cNvPicPr>
            <p:nvPr/>
          </p:nvPicPr>
          <p:blipFill>
            <a:blip r:embed="rId3"/>
            <a:stretch>
              <a:fillRect/>
            </a:stretch>
          </p:blipFill>
          <p:spPr>
            <a:xfrm>
              <a:off x="1784608" y="1639426"/>
              <a:ext cx="5368035" cy="4997042"/>
            </a:xfrm>
            <a:prstGeom prst="rect">
              <a:avLst/>
            </a:prstGeom>
          </p:spPr>
        </p:pic>
        <p:sp>
          <p:nvSpPr>
            <p:cNvPr id="12" name="Tekstvak 11"/>
            <p:cNvSpPr txBox="1"/>
            <p:nvPr/>
          </p:nvSpPr>
          <p:spPr>
            <a:xfrm>
              <a:off x="5304515" y="4763437"/>
              <a:ext cx="2977803" cy="738664"/>
            </a:xfrm>
            <a:prstGeom prst="rect">
              <a:avLst/>
            </a:prstGeom>
            <a:noFill/>
          </p:spPr>
          <p:txBody>
            <a:bodyPr wrap="none" rtlCol="0">
              <a:spAutoFit/>
            </a:bodyPr>
            <a:lstStyle/>
            <a:p>
              <a:r>
                <a:rPr lang="en-US" sz="1400" dirty="0" smtClean="0">
                  <a:latin typeface="+mn-lt"/>
                </a:rPr>
                <a:t>General Hospitals</a:t>
              </a:r>
            </a:p>
            <a:p>
              <a:r>
                <a:rPr lang="en-US" sz="1400" dirty="0" smtClean="0">
                  <a:latin typeface="+mn-lt"/>
                </a:rPr>
                <a:t>Satellite Outpatient Clinics</a:t>
              </a:r>
            </a:p>
            <a:p>
              <a:r>
                <a:rPr lang="en-US" sz="1400" dirty="0" smtClean="0">
                  <a:latin typeface="+mn-lt"/>
                </a:rPr>
                <a:t>University Medical Centers  (8)</a:t>
              </a:r>
              <a:endParaRPr lang="en-US" sz="1400" dirty="0">
                <a:latin typeface="+mn-lt"/>
              </a:endParaRPr>
            </a:p>
          </p:txBody>
        </p:sp>
      </p:grpSp>
      <p:graphicFrame>
        <p:nvGraphicFramePr>
          <p:cNvPr id="7" name="Tijdelijke aanduiding voor inhoud 6"/>
          <p:cNvGraphicFramePr>
            <a:graphicFrameLocks noGrp="1"/>
          </p:cNvGraphicFramePr>
          <p:nvPr>
            <p:ph idx="1"/>
          </p:nvPr>
        </p:nvGraphicFramePr>
        <p:xfrm>
          <a:off x="4389120" y="1739900"/>
          <a:ext cx="4572000" cy="2595880"/>
        </p:xfrm>
        <a:graphic>
          <a:graphicData uri="http://schemas.openxmlformats.org/drawingml/2006/table">
            <a:tbl>
              <a:tblPr firstRow="1" bandRow="1">
                <a:tableStyleId>{0505E3EF-67EA-436B-97B2-0124C06EBD24}</a:tableStyleId>
              </a:tblPr>
              <a:tblGrid>
                <a:gridCol w="2753166"/>
                <a:gridCol w="1818834"/>
              </a:tblGrid>
              <a:tr h="370840">
                <a:tc>
                  <a:txBody>
                    <a:bodyPr/>
                    <a:lstStyle/>
                    <a:p>
                      <a:r>
                        <a:rPr lang="en-US" b="0" noProof="0" dirty="0" smtClean="0"/>
                        <a:t>Citizens</a:t>
                      </a:r>
                    </a:p>
                  </a:txBody>
                  <a:tcPr/>
                </a:tc>
                <a:tc>
                  <a:txBody>
                    <a:bodyPr/>
                    <a:lstStyle/>
                    <a:p>
                      <a:r>
                        <a:rPr lang="en-US" b="0" noProof="0" dirty="0" smtClean="0"/>
                        <a:t>16,800,000</a:t>
                      </a:r>
                      <a:endParaRPr lang="en-US" b="0" noProof="0" dirty="0"/>
                    </a:p>
                  </a:txBody>
                  <a:tcPr/>
                </a:tc>
              </a:tr>
              <a:tr h="370840">
                <a:tc>
                  <a:txBody>
                    <a:bodyPr/>
                    <a:lstStyle/>
                    <a:p>
                      <a:r>
                        <a:rPr lang="en-US" noProof="0" smtClean="0"/>
                        <a:t>University</a:t>
                      </a:r>
                      <a:r>
                        <a:rPr lang="en-US" baseline="0" noProof="0" smtClean="0"/>
                        <a:t> </a:t>
                      </a:r>
                      <a:r>
                        <a:rPr lang="en-US" noProof="0" smtClean="0"/>
                        <a:t>Hospitals</a:t>
                      </a:r>
                      <a:endParaRPr lang="en-US" noProof="0"/>
                    </a:p>
                  </a:txBody>
                  <a:tcPr/>
                </a:tc>
                <a:tc>
                  <a:txBody>
                    <a:bodyPr/>
                    <a:lstStyle/>
                    <a:p>
                      <a:r>
                        <a:rPr lang="en-US" noProof="0" dirty="0" smtClean="0"/>
                        <a:t>8</a:t>
                      </a:r>
                      <a:endParaRPr lang="en-US" noProof="0" dirty="0"/>
                    </a:p>
                  </a:txBody>
                  <a:tcPr/>
                </a:tc>
              </a:tr>
              <a:tr h="370840">
                <a:tc>
                  <a:txBody>
                    <a:bodyPr/>
                    <a:lstStyle/>
                    <a:p>
                      <a:r>
                        <a:rPr lang="en-US" noProof="0" smtClean="0"/>
                        <a:t>General</a:t>
                      </a:r>
                      <a:r>
                        <a:rPr lang="en-US" baseline="0" noProof="0" smtClean="0"/>
                        <a:t> Hospitals</a:t>
                      </a:r>
                      <a:endParaRPr lang="en-US" noProof="0"/>
                    </a:p>
                  </a:txBody>
                  <a:tcPr/>
                </a:tc>
                <a:tc>
                  <a:txBody>
                    <a:bodyPr/>
                    <a:lstStyle/>
                    <a:p>
                      <a:r>
                        <a:rPr lang="en-US" noProof="0" dirty="0" smtClean="0"/>
                        <a:t>90</a:t>
                      </a:r>
                      <a:endParaRPr lang="en-US" noProof="0" dirty="0"/>
                    </a:p>
                  </a:txBody>
                  <a:tcPr/>
                </a:tc>
              </a:tr>
              <a:tr h="370840">
                <a:tc>
                  <a:txBody>
                    <a:bodyPr/>
                    <a:lstStyle/>
                    <a:p>
                      <a:r>
                        <a:rPr lang="en-US" noProof="0" dirty="0" smtClean="0"/>
                        <a:t>Medical Specialists</a:t>
                      </a:r>
                      <a:endParaRPr lang="en-US" noProof="0" dirty="0"/>
                    </a:p>
                  </a:txBody>
                  <a:tcPr/>
                </a:tc>
                <a:tc>
                  <a:txBody>
                    <a:bodyPr/>
                    <a:lstStyle/>
                    <a:p>
                      <a:r>
                        <a:rPr lang="en-US" noProof="0" dirty="0" smtClean="0"/>
                        <a:t>17,000</a:t>
                      </a:r>
                      <a:endParaRPr lang="en-US" noProof="0" dirty="0"/>
                    </a:p>
                  </a:txBody>
                  <a:tcPr/>
                </a:tc>
              </a:tr>
              <a:tr h="370840">
                <a:tc>
                  <a:txBody>
                    <a:bodyPr/>
                    <a:lstStyle/>
                    <a:p>
                      <a:r>
                        <a:rPr lang="en-US" noProof="0" dirty="0" smtClean="0"/>
                        <a:t>General</a:t>
                      </a:r>
                      <a:r>
                        <a:rPr lang="en-US" baseline="0" noProof="0" dirty="0" smtClean="0"/>
                        <a:t> </a:t>
                      </a:r>
                      <a:r>
                        <a:rPr lang="en-US" noProof="0" dirty="0" smtClean="0"/>
                        <a:t>Practitioners</a:t>
                      </a:r>
                      <a:endParaRPr lang="en-US" noProof="0" dirty="0"/>
                    </a:p>
                  </a:txBody>
                  <a:tcPr/>
                </a:tc>
                <a:tc>
                  <a:txBody>
                    <a:bodyPr/>
                    <a:lstStyle/>
                    <a:p>
                      <a:r>
                        <a:rPr lang="en-US" noProof="0" dirty="0" smtClean="0"/>
                        <a:t>8,000</a:t>
                      </a:r>
                      <a:endParaRPr lang="en-US" noProof="0" dirty="0"/>
                    </a:p>
                  </a:txBody>
                  <a:tcPr/>
                </a:tc>
              </a:tr>
              <a:tr h="370840">
                <a:tc>
                  <a:txBody>
                    <a:bodyPr/>
                    <a:lstStyle/>
                    <a:p>
                      <a:r>
                        <a:rPr lang="en-US" noProof="0" dirty="0" smtClean="0"/>
                        <a:t>GP</a:t>
                      </a:r>
                      <a:r>
                        <a:rPr lang="en-US" baseline="0" noProof="0" dirty="0" smtClean="0"/>
                        <a:t> Practices</a:t>
                      </a:r>
                      <a:endParaRPr lang="en-US" noProof="0" dirty="0"/>
                    </a:p>
                  </a:txBody>
                  <a:tcPr/>
                </a:tc>
                <a:tc>
                  <a:txBody>
                    <a:bodyPr/>
                    <a:lstStyle/>
                    <a:p>
                      <a:r>
                        <a:rPr lang="en-US" noProof="0" dirty="0" smtClean="0"/>
                        <a:t>4</a:t>
                      </a:r>
                      <a:r>
                        <a:rPr lang="en-US" baseline="0" noProof="0" dirty="0" smtClean="0"/>
                        <a:t>,500</a:t>
                      </a:r>
                      <a:endParaRPr lang="en-US" noProof="0" dirty="0"/>
                    </a:p>
                  </a:txBody>
                  <a:tcPr/>
                </a:tc>
              </a:tr>
              <a:tr h="370840">
                <a:tc>
                  <a:txBody>
                    <a:bodyPr/>
                    <a:lstStyle/>
                    <a:p>
                      <a:r>
                        <a:rPr lang="en-US" noProof="0" dirty="0" smtClean="0"/>
                        <a:t>Pharmacies</a:t>
                      </a:r>
                      <a:endParaRPr lang="en-US" noProof="0" dirty="0"/>
                    </a:p>
                  </a:txBody>
                  <a:tcPr/>
                </a:tc>
                <a:tc>
                  <a:txBody>
                    <a:bodyPr/>
                    <a:lstStyle/>
                    <a:p>
                      <a:r>
                        <a:rPr lang="en-US" noProof="0" dirty="0" smtClean="0"/>
                        <a:t>1,800</a:t>
                      </a:r>
                      <a:endParaRPr lang="en-US" noProof="0" dirty="0"/>
                    </a:p>
                  </a:txBody>
                  <a:tcPr/>
                </a:tc>
              </a:tr>
            </a:tbl>
          </a:graphicData>
        </a:graphic>
      </p:graphicFrame>
      <p:sp>
        <p:nvSpPr>
          <p:cNvPr id="5" name="Tijdelijke aanduiding voor dianummer 4"/>
          <p:cNvSpPr>
            <a:spLocks noGrp="1"/>
          </p:cNvSpPr>
          <p:nvPr>
            <p:ph type="sldNum" sz="quarter" idx="12"/>
          </p:nvPr>
        </p:nvSpPr>
        <p:spPr/>
        <p:txBody>
          <a:bodyPr/>
          <a:lstStyle/>
          <a:p>
            <a:fld id="{3A21D357-90B1-4738-947E-77F78EFE4EB7}" type="slidenum">
              <a:rPr lang="en-GB" smtClean="0"/>
              <a:pPr/>
              <a:t>3</a:t>
            </a:fld>
            <a:endParaRPr lang="en-GB"/>
          </a:p>
        </p:txBody>
      </p:sp>
      <p:sp>
        <p:nvSpPr>
          <p:cNvPr id="9" name="Titel 1"/>
          <p:cNvSpPr>
            <a:spLocks noGrp="1"/>
          </p:cNvSpPr>
          <p:nvPr>
            <p:ph type="title"/>
          </p:nvPr>
        </p:nvSpPr>
        <p:spPr>
          <a:xfrm>
            <a:off x="457200" y="759460"/>
            <a:ext cx="8229600" cy="685800"/>
          </a:xfrm>
        </p:spPr>
        <p:txBody>
          <a:bodyPr/>
          <a:lstStyle/>
          <a:p>
            <a:r>
              <a:rPr lang="en-GB" sz="3200" dirty="0" smtClean="0"/>
              <a:t>Healthcare in the Netherlands</a:t>
            </a:r>
            <a:endParaRPr lang="en-GB"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686800" cy="4525963"/>
          </a:xfrm>
        </p:spPr>
        <p:txBody>
          <a:bodyPr>
            <a:normAutofit fontScale="92500" lnSpcReduction="20000"/>
          </a:bodyPr>
          <a:lstStyle/>
          <a:p>
            <a:pPr>
              <a:lnSpc>
                <a:spcPct val="150000"/>
              </a:lnSpc>
            </a:pPr>
            <a:r>
              <a:rPr lang="en-GB" sz="2400" smtClean="0"/>
              <a:t>NL #1 in European Health Consumer Index</a:t>
            </a:r>
          </a:p>
          <a:p>
            <a:pPr>
              <a:lnSpc>
                <a:spcPct val="150000"/>
              </a:lnSpc>
            </a:pPr>
            <a:r>
              <a:rPr lang="en-GB" sz="2400" smtClean="0"/>
              <a:t>Privately Organised</a:t>
            </a:r>
          </a:p>
          <a:p>
            <a:pPr>
              <a:lnSpc>
                <a:spcPct val="150000"/>
              </a:lnSpc>
            </a:pPr>
            <a:r>
              <a:rPr lang="en-GB" sz="2400" smtClean="0"/>
              <a:t>Well established primary care</a:t>
            </a:r>
            <a:endParaRPr lang="en-GB" sz="2400" dirty="0"/>
          </a:p>
          <a:p>
            <a:pPr>
              <a:lnSpc>
                <a:spcPct val="150000"/>
              </a:lnSpc>
            </a:pPr>
            <a:r>
              <a:rPr lang="en-GB" sz="2400" dirty="0" smtClean="0"/>
              <a:t>Finance </a:t>
            </a:r>
            <a:r>
              <a:rPr lang="en-GB" sz="2400" smtClean="0"/>
              <a:t>- partly regulated</a:t>
            </a:r>
            <a:r>
              <a:rPr lang="en-GB" sz="2400" dirty="0" smtClean="0"/>
              <a:t>:</a:t>
            </a:r>
          </a:p>
          <a:p>
            <a:pPr lvl="1">
              <a:lnSpc>
                <a:spcPct val="150000"/>
              </a:lnSpc>
            </a:pPr>
            <a:r>
              <a:rPr lang="en-GB" sz="2000" smtClean="0"/>
              <a:t>80 billion € / year</a:t>
            </a:r>
          </a:p>
          <a:p>
            <a:pPr lvl="1">
              <a:lnSpc>
                <a:spcPct val="150000"/>
              </a:lnSpc>
            </a:pPr>
            <a:r>
              <a:rPr lang="en-GB" sz="2000" smtClean="0"/>
              <a:t>Health insurance: </a:t>
            </a:r>
            <a:r>
              <a:rPr lang="en-GB" sz="2000" dirty="0" smtClean="0"/>
              <a:t>basis </a:t>
            </a:r>
            <a:r>
              <a:rPr lang="en-GB" sz="2000" smtClean="0"/>
              <a:t>for everyone </a:t>
            </a:r>
            <a:r>
              <a:rPr lang="en-GB" sz="2000" dirty="0" smtClean="0"/>
              <a:t>+ </a:t>
            </a:r>
            <a:r>
              <a:rPr lang="en-GB" sz="2000" smtClean="0"/>
              <a:t>extra packages</a:t>
            </a:r>
            <a:endParaRPr lang="en-GB" sz="2000" dirty="0" smtClean="0"/>
          </a:p>
          <a:p>
            <a:pPr lvl="1">
              <a:lnSpc>
                <a:spcPct val="150000"/>
              </a:lnSpc>
            </a:pPr>
            <a:r>
              <a:rPr lang="en-GB" sz="2000" dirty="0" smtClean="0"/>
              <a:t>Disabled, elderly, </a:t>
            </a:r>
            <a:r>
              <a:rPr lang="en-GB" sz="2000" dirty="0" err="1" smtClean="0"/>
              <a:t>etc</a:t>
            </a:r>
            <a:r>
              <a:rPr lang="en-GB" sz="2000" dirty="0" smtClean="0"/>
              <a:t>:  National Insurance (</a:t>
            </a:r>
            <a:r>
              <a:rPr lang="en-GB" sz="2000" smtClean="0"/>
              <a:t>AWBZ)</a:t>
            </a:r>
          </a:p>
          <a:p>
            <a:pPr lvl="1">
              <a:lnSpc>
                <a:spcPct val="150000"/>
              </a:lnSpc>
            </a:pPr>
            <a:r>
              <a:rPr lang="en-GB" sz="2000" smtClean="0"/>
              <a:t>Focus on cost efficiency, increasingly market driven</a:t>
            </a:r>
            <a:endParaRPr lang="en-GB" sz="2000" dirty="0" smtClean="0"/>
          </a:p>
        </p:txBody>
      </p:sp>
      <p:sp>
        <p:nvSpPr>
          <p:cNvPr id="4" name="Tijdelijke aanduiding voor dianummer 3"/>
          <p:cNvSpPr>
            <a:spLocks noGrp="1"/>
          </p:cNvSpPr>
          <p:nvPr>
            <p:ph type="sldNum" sz="quarter" idx="12"/>
          </p:nvPr>
        </p:nvSpPr>
        <p:spPr/>
        <p:txBody>
          <a:bodyPr/>
          <a:lstStyle/>
          <a:p>
            <a:fld id="{3A21D357-90B1-4738-947E-77F78EFE4EB7}" type="slidenum">
              <a:rPr lang="nl-NL" smtClean="0"/>
              <a:pPr/>
              <a:t>4</a:t>
            </a:fld>
            <a:endParaRPr lang="nl-NL"/>
          </a:p>
        </p:txBody>
      </p:sp>
      <p:sp>
        <p:nvSpPr>
          <p:cNvPr id="7" name="Titel 1"/>
          <p:cNvSpPr txBox="1">
            <a:spLocks/>
          </p:cNvSpPr>
          <p:nvPr/>
        </p:nvSpPr>
        <p:spPr bwMode="auto">
          <a:xfrm>
            <a:off x="457200" y="7493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3200" b="0" i="0" u="none" strike="noStrike" kern="1200" cap="none" spc="0" normalizeH="0" baseline="0" noProof="0" smtClean="0">
                <a:ln>
                  <a:noFill/>
                </a:ln>
                <a:solidFill>
                  <a:schemeClr val="tx2"/>
                </a:solidFill>
                <a:effectLst/>
                <a:uLnTx/>
                <a:uFillTx/>
                <a:latin typeface="Verdana"/>
                <a:ea typeface="ＭＳ Ｐゴシック" charset="-128"/>
                <a:cs typeface="Verdana"/>
              </a:rPr>
              <a:t>Healthcare in the Netherlands</a:t>
            </a:r>
            <a:endParaRPr kumimoji="0" lang="nl-NL" sz="3200" b="0" i="0" u="none" strike="noStrike" kern="1200" cap="none" spc="0" normalizeH="0" baseline="0" noProof="0" dirty="0">
              <a:ln>
                <a:noFill/>
              </a:ln>
              <a:solidFill>
                <a:schemeClr val="tx2"/>
              </a:solidFill>
              <a:effectLst/>
              <a:uLnTx/>
              <a:uFillTx/>
              <a:latin typeface="Verdana"/>
              <a:ea typeface="ＭＳ Ｐゴシック" charset="-128"/>
              <a:cs typeface="Verdana"/>
            </a:endParaRPr>
          </a:p>
        </p:txBody>
      </p:sp>
    </p:spTree>
    <p:extLst>
      <p:ext uri="{BB962C8B-B14F-4D97-AF65-F5344CB8AC3E}">
        <p14:creationId xmlns:p14="http://schemas.microsoft.com/office/powerpoint/2010/main" xmlns="" val="23349343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49300"/>
            <a:ext cx="8229600" cy="685800"/>
          </a:xfrm>
        </p:spPr>
        <p:txBody>
          <a:bodyPr/>
          <a:lstStyle/>
          <a:p>
            <a:r>
              <a:rPr lang="nl-NL" sz="3200"/>
              <a:t>Healthcare </a:t>
            </a:r>
            <a:r>
              <a:rPr lang="nl-NL" sz="3200" smtClean="0"/>
              <a:t>IT in the </a:t>
            </a:r>
            <a:r>
              <a:rPr lang="nl-NL" sz="3200" dirty="0" err="1" smtClean="0"/>
              <a:t>Netherlands</a:t>
            </a:r>
            <a:endParaRPr lang="nl-NL" sz="3200" dirty="0"/>
          </a:p>
        </p:txBody>
      </p:sp>
      <p:sp>
        <p:nvSpPr>
          <p:cNvPr id="3" name="Tijdelijke aanduiding voor inhoud 2"/>
          <p:cNvSpPr>
            <a:spLocks noGrp="1"/>
          </p:cNvSpPr>
          <p:nvPr>
            <p:ph idx="1"/>
          </p:nvPr>
        </p:nvSpPr>
        <p:spPr>
          <a:xfrm>
            <a:off x="355600" y="1612900"/>
            <a:ext cx="8686800" cy="4525963"/>
          </a:xfrm>
        </p:spPr>
        <p:txBody>
          <a:bodyPr>
            <a:normAutofit/>
          </a:bodyPr>
          <a:lstStyle/>
          <a:p>
            <a:pPr>
              <a:lnSpc>
                <a:spcPct val="150000"/>
              </a:lnSpc>
            </a:pPr>
            <a:r>
              <a:rPr lang="en-GB" sz="2400" smtClean="0"/>
              <a:t>Focus points 2014</a:t>
            </a:r>
            <a:r>
              <a:rPr lang="en-GB" sz="2400" smtClean="0"/>
              <a:t>:</a:t>
            </a:r>
          </a:p>
          <a:p>
            <a:pPr lvl="1">
              <a:lnSpc>
                <a:spcPct val="150000"/>
              </a:lnSpc>
            </a:pPr>
            <a:r>
              <a:rPr lang="en-GB" sz="2000" smtClean="0"/>
              <a:t>Multidisciplinary </a:t>
            </a:r>
            <a:r>
              <a:rPr lang="en-GB" sz="2000" smtClean="0"/>
              <a:t>chronic care</a:t>
            </a:r>
          </a:p>
          <a:p>
            <a:pPr lvl="1">
              <a:lnSpc>
                <a:spcPct val="150000"/>
              </a:lnSpc>
            </a:pPr>
            <a:r>
              <a:rPr lang="en-GB" sz="2000" smtClean="0"/>
              <a:t>Transparency</a:t>
            </a:r>
            <a:endParaRPr lang="en-GB" sz="2000" smtClean="0"/>
          </a:p>
          <a:p>
            <a:pPr lvl="1">
              <a:lnSpc>
                <a:spcPct val="150000"/>
              </a:lnSpc>
            </a:pPr>
            <a:r>
              <a:rPr lang="en-GB" sz="2000" smtClean="0"/>
              <a:t>Patient </a:t>
            </a:r>
            <a:r>
              <a:rPr lang="en-GB" sz="2000" smtClean="0"/>
              <a:t>safety</a:t>
            </a:r>
            <a:endParaRPr lang="en-GB" sz="2000" smtClean="0"/>
          </a:p>
          <a:p>
            <a:pPr lvl="1">
              <a:lnSpc>
                <a:spcPct val="150000"/>
              </a:lnSpc>
            </a:pPr>
            <a:r>
              <a:rPr lang="en-GB" sz="2000" smtClean="0"/>
              <a:t>Patient </a:t>
            </a:r>
            <a:r>
              <a:rPr lang="en-GB" sz="2000" smtClean="0"/>
              <a:t>engagement</a:t>
            </a:r>
            <a:endParaRPr lang="en-GB" sz="2000" smtClean="0"/>
          </a:p>
        </p:txBody>
      </p:sp>
      <p:sp>
        <p:nvSpPr>
          <p:cNvPr id="4" name="Tijdelijke aanduiding voor dianummer 3"/>
          <p:cNvSpPr>
            <a:spLocks noGrp="1"/>
          </p:cNvSpPr>
          <p:nvPr>
            <p:ph type="sldNum" sz="quarter" idx="12"/>
          </p:nvPr>
        </p:nvSpPr>
        <p:spPr/>
        <p:txBody>
          <a:bodyPr/>
          <a:lstStyle/>
          <a:p>
            <a:fld id="{3A21D357-90B1-4738-947E-77F78EFE4EB7}" type="slidenum">
              <a:rPr lang="nl-NL" smtClean="0"/>
              <a:pPr/>
              <a:t>5</a:t>
            </a:fld>
            <a:endParaRPr lang="nl-NL"/>
          </a:p>
        </p:txBody>
      </p:sp>
    </p:spTree>
    <p:extLst>
      <p:ext uri="{BB962C8B-B14F-4D97-AF65-F5344CB8AC3E}">
        <p14:creationId xmlns:p14="http://schemas.microsoft.com/office/powerpoint/2010/main" xmlns="" val="40385329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158" y="1523988"/>
            <a:ext cx="8786842" cy="4643470"/>
          </a:xfrm>
        </p:spPr>
        <p:txBody>
          <a:bodyPr>
            <a:normAutofit fontScale="92500"/>
          </a:bodyPr>
          <a:lstStyle/>
          <a:p>
            <a:pPr>
              <a:lnSpc>
                <a:spcPct val="150000"/>
              </a:lnSpc>
            </a:pPr>
            <a:r>
              <a:rPr lang="en-GB" sz="2400" noProof="0" smtClean="0"/>
              <a:t>Increase in multidisciplinary, cross-enterprise healthcare</a:t>
            </a:r>
          </a:p>
          <a:p>
            <a:pPr>
              <a:lnSpc>
                <a:spcPct val="150000"/>
              </a:lnSpc>
            </a:pPr>
            <a:r>
              <a:rPr lang="en-GB" sz="2400" smtClean="0"/>
              <a:t>Specialisation of hospitals</a:t>
            </a:r>
            <a:endParaRPr lang="en-GB" sz="2400" noProof="0" dirty="0" smtClean="0"/>
          </a:p>
          <a:p>
            <a:pPr>
              <a:lnSpc>
                <a:spcPct val="150000"/>
              </a:lnSpc>
            </a:pPr>
            <a:r>
              <a:rPr lang="en-GB" sz="2400" noProof="0" dirty="0" smtClean="0"/>
              <a:t>100 hospitals, 4500 GP practices, 1800 </a:t>
            </a:r>
            <a:r>
              <a:rPr lang="en-GB" sz="2400" noProof="0" smtClean="0"/>
              <a:t>pharmacies, each </a:t>
            </a:r>
            <a:r>
              <a:rPr lang="en-GB" sz="2400" noProof="0" dirty="0" smtClean="0"/>
              <a:t>responsible </a:t>
            </a:r>
            <a:r>
              <a:rPr lang="en-GB" sz="2400" noProof="0" smtClean="0"/>
              <a:t>for their own </a:t>
            </a:r>
            <a:r>
              <a:rPr lang="en-GB" sz="2400" noProof="0" dirty="0" smtClean="0"/>
              <a:t>finance, medical policies</a:t>
            </a:r>
            <a:r>
              <a:rPr lang="en-GB" sz="2400" noProof="0" smtClean="0"/>
              <a:t>, </a:t>
            </a:r>
            <a:r>
              <a:rPr lang="en-GB" sz="2400" noProof="0" smtClean="0">
                <a:solidFill>
                  <a:srgbClr val="FF0000"/>
                </a:solidFill>
              </a:rPr>
              <a:t>and </a:t>
            </a:r>
            <a:r>
              <a:rPr lang="en-GB" sz="2400" noProof="0" dirty="0" smtClean="0">
                <a:solidFill>
                  <a:srgbClr val="FF0000"/>
                </a:solidFill>
              </a:rPr>
              <a:t>IT</a:t>
            </a:r>
          </a:p>
          <a:p>
            <a:pPr>
              <a:lnSpc>
                <a:spcPct val="150000"/>
              </a:lnSpc>
              <a:buNone/>
            </a:pPr>
            <a:r>
              <a:rPr lang="en-GB" sz="2400" smtClean="0">
                <a:sym typeface="Wingdings" pitchFamily="2" charset="2"/>
              </a:rPr>
              <a:t>	</a:t>
            </a:r>
            <a:r>
              <a:rPr lang="en-GB" sz="2400" smtClean="0"/>
              <a:t> </a:t>
            </a:r>
            <a:r>
              <a:rPr lang="en-GB" sz="2400" smtClean="0">
                <a:solidFill>
                  <a:srgbClr val="FF0000"/>
                </a:solidFill>
              </a:rPr>
              <a:t>Interoperability problems are large on all levels </a:t>
            </a:r>
          </a:p>
          <a:p>
            <a:pPr>
              <a:lnSpc>
                <a:spcPct val="150000"/>
              </a:lnSpc>
              <a:buNone/>
            </a:pPr>
            <a:r>
              <a:rPr lang="en-GB" sz="2400" smtClean="0">
                <a:sym typeface="Wingdings" pitchFamily="2" charset="2"/>
              </a:rPr>
              <a:t>	</a:t>
            </a:r>
            <a:r>
              <a:rPr lang="en-GB" sz="2400" smtClean="0"/>
              <a:t> </a:t>
            </a:r>
            <a:r>
              <a:rPr lang="en-GB" sz="2400" smtClean="0">
                <a:solidFill>
                  <a:srgbClr val="002060"/>
                </a:solidFill>
              </a:rPr>
              <a:t>Urge for standards</a:t>
            </a:r>
          </a:p>
          <a:p>
            <a:pPr>
              <a:lnSpc>
                <a:spcPct val="150000"/>
              </a:lnSpc>
              <a:buNone/>
            </a:pPr>
            <a:r>
              <a:rPr lang="en-GB" sz="2400" noProof="0" smtClean="0">
                <a:sym typeface="Wingdings" pitchFamily="2" charset="2"/>
              </a:rPr>
              <a:t>	</a:t>
            </a:r>
            <a:r>
              <a:rPr lang="en-GB" sz="2400" noProof="0" smtClean="0"/>
              <a:t> </a:t>
            </a:r>
            <a:r>
              <a:rPr lang="en-GB" sz="2400" noProof="0" dirty="0" smtClean="0">
                <a:solidFill>
                  <a:srgbClr val="002060"/>
                </a:solidFill>
              </a:rPr>
              <a:t>Much debate (“polder”-model)</a:t>
            </a:r>
          </a:p>
        </p:txBody>
      </p:sp>
      <p:pic>
        <p:nvPicPr>
          <p:cNvPr id="4" name="Afbeelding 3" descr="polder.jpg"/>
          <p:cNvPicPr>
            <a:picLocks noChangeAspect="1"/>
          </p:cNvPicPr>
          <p:nvPr/>
        </p:nvPicPr>
        <p:blipFill>
          <a:blip r:embed="rId3" cstate="print"/>
          <a:stretch>
            <a:fillRect/>
          </a:stretch>
        </p:blipFill>
        <p:spPr>
          <a:xfrm>
            <a:off x="6740368" y="5065712"/>
            <a:ext cx="1341595" cy="1792288"/>
          </a:xfrm>
          <a:prstGeom prst="rect">
            <a:avLst/>
          </a:prstGeom>
        </p:spPr>
      </p:pic>
      <p:sp>
        <p:nvSpPr>
          <p:cNvPr id="5" name="Tijdelijke aanduiding voor dianummer 4"/>
          <p:cNvSpPr>
            <a:spLocks noGrp="1"/>
          </p:cNvSpPr>
          <p:nvPr>
            <p:ph type="sldNum" sz="quarter" idx="12"/>
          </p:nvPr>
        </p:nvSpPr>
        <p:spPr/>
        <p:txBody>
          <a:bodyPr/>
          <a:lstStyle/>
          <a:p>
            <a:fld id="{3A21D357-90B1-4738-947E-77F78EFE4EB7}" type="slidenum">
              <a:rPr lang="nl-NL" smtClean="0"/>
              <a:pPr/>
              <a:t>6</a:t>
            </a:fld>
            <a:endParaRPr lang="nl-NL"/>
          </a:p>
        </p:txBody>
      </p:sp>
      <p:sp>
        <p:nvSpPr>
          <p:cNvPr id="6" name="Titel 1"/>
          <p:cNvSpPr txBox="1">
            <a:spLocks/>
          </p:cNvSpPr>
          <p:nvPr/>
        </p:nvSpPr>
        <p:spPr bwMode="auto">
          <a:xfrm>
            <a:off x="457200" y="7493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3200" b="0" i="0" u="none" strike="noStrike" kern="1200" cap="none" spc="0" normalizeH="0" baseline="0" noProof="0" smtClean="0">
                <a:ln>
                  <a:noFill/>
                </a:ln>
                <a:solidFill>
                  <a:schemeClr val="tx2"/>
                </a:solidFill>
                <a:effectLst/>
                <a:uLnTx/>
                <a:uFillTx/>
                <a:latin typeface="Verdana"/>
                <a:ea typeface="ＭＳ Ｐゴシック" charset="-128"/>
                <a:cs typeface="Verdana"/>
              </a:rPr>
              <a:t>Health Information Exchange</a:t>
            </a:r>
            <a:endParaRPr kumimoji="0" lang="nl-NL" sz="3200" b="0" i="0" u="none" strike="noStrike" kern="1200" cap="none" spc="0" normalizeH="0" baseline="0" noProof="0" dirty="0">
              <a:ln>
                <a:noFill/>
              </a:ln>
              <a:solidFill>
                <a:schemeClr val="tx2"/>
              </a:solidFill>
              <a:effectLst/>
              <a:uLnTx/>
              <a:uFillTx/>
              <a:latin typeface="Verdana"/>
              <a:ea typeface="ＭＳ Ｐゴシック" charset="-128"/>
              <a:cs typeface="Verdan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3A21D357-90B1-4738-947E-77F78EFE4EB7}" type="slidenum">
              <a:rPr lang="nl-NL" smtClean="0"/>
              <a:pPr/>
              <a:t>7</a:t>
            </a:fld>
            <a:endParaRPr lang="nl-NL"/>
          </a:p>
        </p:txBody>
      </p:sp>
      <p:pic>
        <p:nvPicPr>
          <p:cNvPr id="7" name="Tijdelijke aanduiding voor inhoud 6" descr="ehealth eng.png"/>
          <p:cNvPicPr>
            <a:picLocks noGrp="1" noChangeAspect="1"/>
          </p:cNvPicPr>
          <p:nvPr>
            <p:ph idx="1"/>
          </p:nvPr>
        </p:nvPicPr>
        <p:blipFill>
          <a:blip r:embed="rId3"/>
          <a:stretch>
            <a:fillRect/>
          </a:stretch>
        </p:blipFill>
        <p:spPr>
          <a:xfrm>
            <a:off x="423670" y="1155727"/>
            <a:ext cx="6142229" cy="5348261"/>
          </a:xfrm>
        </p:spPr>
      </p:pic>
      <p:sp>
        <p:nvSpPr>
          <p:cNvPr id="9" name="Tekstvak 8"/>
          <p:cNvSpPr txBox="1"/>
          <p:nvPr/>
        </p:nvSpPr>
        <p:spPr>
          <a:xfrm>
            <a:off x="2004005" y="1370111"/>
            <a:ext cx="3600064" cy="523220"/>
          </a:xfrm>
          <a:prstGeom prst="rect">
            <a:avLst/>
          </a:prstGeom>
          <a:noFill/>
        </p:spPr>
        <p:txBody>
          <a:bodyPr wrap="square" rtlCol="0">
            <a:spAutoFit/>
          </a:bodyPr>
          <a:lstStyle/>
          <a:p>
            <a:pPr algn="r"/>
            <a:r>
              <a:rPr lang="en-GB" sz="1400" b="1" dirty="0" smtClean="0">
                <a:solidFill>
                  <a:srgbClr val="7030A0"/>
                </a:solidFill>
                <a:latin typeface="+mn-lt"/>
              </a:rPr>
              <a:t>I</a:t>
            </a:r>
            <a:r>
              <a:rPr lang="en-GB" sz="1400" b="1" smtClean="0">
                <a:solidFill>
                  <a:srgbClr val="7030A0"/>
                </a:solidFill>
                <a:latin typeface="+mn-lt"/>
              </a:rPr>
              <a:t>s </a:t>
            </a:r>
            <a:r>
              <a:rPr lang="en-GB" sz="1400" b="1" dirty="0" smtClean="0">
                <a:solidFill>
                  <a:srgbClr val="7030A0"/>
                </a:solidFill>
                <a:latin typeface="+mn-lt"/>
              </a:rPr>
              <a:t>able to exchange information </a:t>
            </a:r>
            <a:br>
              <a:rPr lang="en-GB" sz="1400" b="1" dirty="0" smtClean="0">
                <a:solidFill>
                  <a:srgbClr val="7030A0"/>
                </a:solidFill>
                <a:latin typeface="+mn-lt"/>
              </a:rPr>
            </a:br>
            <a:r>
              <a:rPr lang="en-GB" sz="1400" b="1" dirty="0" smtClean="0">
                <a:solidFill>
                  <a:srgbClr val="7030A0"/>
                </a:solidFill>
                <a:latin typeface="+mn-lt"/>
              </a:rPr>
              <a:t>electronically</a:t>
            </a:r>
            <a:endParaRPr lang="en-GB" sz="1400" b="1" dirty="0">
              <a:solidFill>
                <a:srgbClr val="7030A0"/>
              </a:solidFill>
              <a:latin typeface="+mn-lt"/>
            </a:endParaRPr>
          </a:p>
        </p:txBody>
      </p:sp>
      <p:sp>
        <p:nvSpPr>
          <p:cNvPr id="10" name="Tekstvak 9"/>
          <p:cNvSpPr txBox="1"/>
          <p:nvPr/>
        </p:nvSpPr>
        <p:spPr>
          <a:xfrm>
            <a:off x="2540000" y="3822700"/>
            <a:ext cx="4063999" cy="307777"/>
          </a:xfrm>
          <a:prstGeom prst="rect">
            <a:avLst/>
          </a:prstGeom>
          <a:noFill/>
        </p:spPr>
        <p:txBody>
          <a:bodyPr wrap="square" rtlCol="0">
            <a:spAutoFit/>
          </a:bodyPr>
          <a:lstStyle/>
          <a:p>
            <a:r>
              <a:rPr lang="en-GB" sz="1400" b="1" dirty="0" smtClean="0">
                <a:solidFill>
                  <a:srgbClr val="7030A0"/>
                </a:solidFill>
                <a:latin typeface="+mn-lt"/>
              </a:rPr>
              <a:t>Would like to have more opportunities</a:t>
            </a:r>
            <a:endParaRPr lang="en-GB" sz="1400" b="1" dirty="0">
              <a:solidFill>
                <a:srgbClr val="7030A0"/>
              </a:solidFill>
              <a:latin typeface="+mn-lt"/>
            </a:endParaRPr>
          </a:p>
        </p:txBody>
      </p:sp>
      <p:sp>
        <p:nvSpPr>
          <p:cNvPr id="11" name="Tekstvak 10"/>
          <p:cNvSpPr txBox="1"/>
          <p:nvPr/>
        </p:nvSpPr>
        <p:spPr>
          <a:xfrm>
            <a:off x="3663565" y="5241379"/>
            <a:ext cx="1549398" cy="830997"/>
          </a:xfrm>
          <a:prstGeom prst="rect">
            <a:avLst/>
          </a:prstGeom>
          <a:noFill/>
        </p:spPr>
        <p:txBody>
          <a:bodyPr wrap="square" rtlCol="0">
            <a:spAutoFit/>
          </a:bodyPr>
          <a:lstStyle/>
          <a:p>
            <a:r>
              <a:rPr lang="en-GB" sz="1200" b="1" dirty="0" smtClean="0">
                <a:solidFill>
                  <a:srgbClr val="00B0F0"/>
                </a:solidFill>
                <a:latin typeface="+mn-lt"/>
              </a:rPr>
              <a:t>Advice </a:t>
            </a:r>
            <a:r>
              <a:rPr lang="en-GB" sz="1200" b="1" smtClean="0">
                <a:solidFill>
                  <a:srgbClr val="00B0F0"/>
                </a:solidFill>
                <a:latin typeface="+mn-lt"/>
              </a:rPr>
              <a:t>from med. </a:t>
            </a:r>
            <a:r>
              <a:rPr lang="en-GB" sz="1200" b="1" dirty="0" smtClean="0">
                <a:solidFill>
                  <a:srgbClr val="00B0F0"/>
                </a:solidFill>
                <a:latin typeface="+mn-lt"/>
              </a:rPr>
              <a:t>specialist to GP </a:t>
            </a:r>
            <a:r>
              <a:rPr lang="en-GB" sz="1200" b="1" smtClean="0">
                <a:solidFill>
                  <a:srgbClr val="00B0F0"/>
                </a:solidFill>
                <a:latin typeface="+mn-lt"/>
              </a:rPr>
              <a:t>using teleconsulting</a:t>
            </a:r>
            <a:endParaRPr lang="en-GB" sz="1200" b="1" dirty="0">
              <a:solidFill>
                <a:srgbClr val="00B0F0"/>
              </a:solidFill>
              <a:latin typeface="+mn-lt"/>
            </a:endParaRPr>
          </a:p>
        </p:txBody>
      </p:sp>
      <p:sp>
        <p:nvSpPr>
          <p:cNvPr id="12" name="Tekstvak 11"/>
          <p:cNvSpPr txBox="1"/>
          <p:nvPr/>
        </p:nvSpPr>
        <p:spPr>
          <a:xfrm>
            <a:off x="215901" y="5930900"/>
            <a:ext cx="1244600" cy="523220"/>
          </a:xfrm>
          <a:prstGeom prst="rect">
            <a:avLst/>
          </a:prstGeom>
          <a:noFill/>
        </p:spPr>
        <p:txBody>
          <a:bodyPr wrap="square" rtlCol="0">
            <a:spAutoFit/>
          </a:bodyPr>
          <a:lstStyle/>
          <a:p>
            <a:pPr algn="ctr"/>
            <a:r>
              <a:rPr lang="en-GB" sz="1400" b="1" dirty="0" smtClean="0">
                <a:solidFill>
                  <a:schemeClr val="bg1"/>
                </a:solidFill>
                <a:latin typeface="+mn-lt"/>
              </a:rPr>
              <a:t>Med </a:t>
            </a:r>
            <a:br>
              <a:rPr lang="en-GB" sz="1400" b="1" dirty="0" smtClean="0">
                <a:solidFill>
                  <a:schemeClr val="bg1"/>
                </a:solidFill>
                <a:latin typeface="+mn-lt"/>
              </a:rPr>
            </a:br>
            <a:r>
              <a:rPr lang="en-GB" sz="1400" b="1" dirty="0" smtClean="0">
                <a:solidFill>
                  <a:schemeClr val="bg1"/>
                </a:solidFill>
                <a:latin typeface="+mn-lt"/>
              </a:rPr>
              <a:t>Specs</a:t>
            </a:r>
            <a:endParaRPr lang="en-GB" sz="1400" b="1" dirty="0">
              <a:solidFill>
                <a:schemeClr val="bg1"/>
              </a:solidFill>
              <a:latin typeface="+mn-lt"/>
            </a:endParaRPr>
          </a:p>
        </p:txBody>
      </p:sp>
      <p:sp>
        <p:nvSpPr>
          <p:cNvPr id="13" name="Tekstvak 12"/>
          <p:cNvSpPr txBox="1"/>
          <p:nvPr/>
        </p:nvSpPr>
        <p:spPr>
          <a:xfrm>
            <a:off x="5448301" y="6083300"/>
            <a:ext cx="1092198" cy="276999"/>
          </a:xfrm>
          <a:prstGeom prst="rect">
            <a:avLst/>
          </a:prstGeom>
          <a:noFill/>
        </p:spPr>
        <p:txBody>
          <a:bodyPr wrap="square" rtlCol="0">
            <a:spAutoFit/>
          </a:bodyPr>
          <a:lstStyle/>
          <a:p>
            <a:pPr algn="ctr"/>
            <a:r>
              <a:rPr lang="en-GB" sz="1200" b="1" dirty="0" smtClean="0">
                <a:solidFill>
                  <a:schemeClr val="bg1"/>
                </a:solidFill>
                <a:latin typeface="+mn-lt"/>
              </a:rPr>
              <a:t>ECG</a:t>
            </a:r>
            <a:endParaRPr lang="en-GB" sz="1200" b="1" dirty="0">
              <a:solidFill>
                <a:schemeClr val="bg1"/>
              </a:solidFill>
              <a:latin typeface="+mn-lt"/>
            </a:endParaRPr>
          </a:p>
        </p:txBody>
      </p:sp>
      <p:sp>
        <p:nvSpPr>
          <p:cNvPr id="14" name="Tekstvak 13"/>
          <p:cNvSpPr txBox="1"/>
          <p:nvPr/>
        </p:nvSpPr>
        <p:spPr>
          <a:xfrm>
            <a:off x="5359399" y="5372100"/>
            <a:ext cx="1244600" cy="276999"/>
          </a:xfrm>
          <a:prstGeom prst="rect">
            <a:avLst/>
          </a:prstGeom>
          <a:noFill/>
        </p:spPr>
        <p:txBody>
          <a:bodyPr wrap="square" rtlCol="0">
            <a:spAutoFit/>
          </a:bodyPr>
          <a:lstStyle/>
          <a:p>
            <a:pPr algn="ctr"/>
            <a:r>
              <a:rPr lang="en-GB" sz="1200" b="1" smtClean="0">
                <a:solidFill>
                  <a:schemeClr val="bg1"/>
                </a:solidFill>
                <a:latin typeface="+mn-lt"/>
              </a:rPr>
              <a:t>Pict. </a:t>
            </a:r>
            <a:r>
              <a:rPr lang="en-GB" sz="1200" b="1" dirty="0" smtClean="0">
                <a:solidFill>
                  <a:schemeClr val="bg1"/>
                </a:solidFill>
                <a:latin typeface="+mn-lt"/>
              </a:rPr>
              <a:t>of skin</a:t>
            </a:r>
            <a:endParaRPr lang="en-GB" sz="1200" b="1" dirty="0">
              <a:solidFill>
                <a:schemeClr val="bg1"/>
              </a:solidFill>
              <a:latin typeface="+mn-lt"/>
            </a:endParaRPr>
          </a:p>
        </p:txBody>
      </p:sp>
      <p:sp>
        <p:nvSpPr>
          <p:cNvPr id="15" name="Tekstvak 14"/>
          <p:cNvSpPr txBox="1"/>
          <p:nvPr/>
        </p:nvSpPr>
        <p:spPr>
          <a:xfrm>
            <a:off x="487171" y="5334000"/>
            <a:ext cx="1074930" cy="307777"/>
          </a:xfrm>
          <a:prstGeom prst="rect">
            <a:avLst/>
          </a:prstGeom>
          <a:noFill/>
        </p:spPr>
        <p:txBody>
          <a:bodyPr wrap="square" rtlCol="0">
            <a:spAutoFit/>
          </a:bodyPr>
          <a:lstStyle/>
          <a:p>
            <a:pPr algn="ctr"/>
            <a:r>
              <a:rPr lang="en-GB" sz="1400" b="1" dirty="0" smtClean="0">
                <a:solidFill>
                  <a:schemeClr val="bg1"/>
                </a:solidFill>
                <a:latin typeface="+mn-lt"/>
              </a:rPr>
              <a:t>GP’s</a:t>
            </a:r>
            <a:endParaRPr lang="en-GB" sz="1400" b="1" dirty="0">
              <a:solidFill>
                <a:schemeClr val="bg1"/>
              </a:solidFill>
              <a:latin typeface="+mn-lt"/>
            </a:endParaRPr>
          </a:p>
        </p:txBody>
      </p:sp>
      <p:sp>
        <p:nvSpPr>
          <p:cNvPr id="16" name="Tekstvak 15"/>
          <p:cNvSpPr txBox="1"/>
          <p:nvPr/>
        </p:nvSpPr>
        <p:spPr>
          <a:xfrm>
            <a:off x="1727202" y="5216723"/>
            <a:ext cx="1549398" cy="1015663"/>
          </a:xfrm>
          <a:prstGeom prst="rect">
            <a:avLst/>
          </a:prstGeom>
          <a:noFill/>
        </p:spPr>
        <p:txBody>
          <a:bodyPr wrap="square" rtlCol="0">
            <a:spAutoFit/>
          </a:bodyPr>
          <a:lstStyle/>
          <a:p>
            <a:pPr algn="ctr"/>
            <a:r>
              <a:rPr lang="en-GB" sz="1200" b="1" dirty="0" smtClean="0">
                <a:solidFill>
                  <a:srgbClr val="00B0F0"/>
                </a:solidFill>
                <a:latin typeface="+mn-lt"/>
              </a:rPr>
              <a:t>Experience positive effects of </a:t>
            </a:r>
            <a:r>
              <a:rPr lang="en-GB" sz="1200" b="1" smtClean="0">
                <a:solidFill>
                  <a:srgbClr val="00B0F0"/>
                </a:solidFill>
                <a:latin typeface="+mn-lt"/>
              </a:rPr>
              <a:t>electronic information </a:t>
            </a:r>
            <a:r>
              <a:rPr lang="en-GB" sz="1200" b="1" dirty="0" smtClean="0">
                <a:solidFill>
                  <a:srgbClr val="00B0F0"/>
                </a:solidFill>
                <a:latin typeface="+mn-lt"/>
              </a:rPr>
              <a:t>exchange</a:t>
            </a:r>
            <a:endParaRPr lang="en-GB" sz="1200" b="1" dirty="0">
              <a:solidFill>
                <a:srgbClr val="00B0F0"/>
              </a:solidFill>
              <a:latin typeface="+mn-lt"/>
            </a:endParaRPr>
          </a:p>
        </p:txBody>
      </p:sp>
      <p:sp>
        <p:nvSpPr>
          <p:cNvPr id="17" name="Tekstvak 16"/>
          <p:cNvSpPr txBox="1"/>
          <p:nvPr/>
        </p:nvSpPr>
        <p:spPr>
          <a:xfrm>
            <a:off x="2788037" y="4642246"/>
            <a:ext cx="1244600" cy="307777"/>
          </a:xfrm>
          <a:prstGeom prst="rect">
            <a:avLst/>
          </a:prstGeom>
          <a:noFill/>
        </p:spPr>
        <p:txBody>
          <a:bodyPr wrap="square" rtlCol="0">
            <a:spAutoFit/>
          </a:bodyPr>
          <a:lstStyle/>
          <a:p>
            <a:pPr algn="ctr"/>
            <a:r>
              <a:rPr lang="en-GB" sz="1400" b="1" dirty="0" smtClean="0">
                <a:solidFill>
                  <a:schemeClr val="bg1"/>
                </a:solidFill>
                <a:latin typeface="+mn-lt"/>
              </a:rPr>
              <a:t>GP</a:t>
            </a:r>
            <a:endParaRPr lang="en-GB" sz="1400" b="1" dirty="0">
              <a:solidFill>
                <a:schemeClr val="bg1"/>
              </a:solidFill>
              <a:latin typeface="+mn-lt"/>
            </a:endParaRPr>
          </a:p>
        </p:txBody>
      </p:sp>
      <p:sp>
        <p:nvSpPr>
          <p:cNvPr id="18" name="Tekstvak 17"/>
          <p:cNvSpPr txBox="1"/>
          <p:nvPr/>
        </p:nvSpPr>
        <p:spPr>
          <a:xfrm>
            <a:off x="4108063" y="4450257"/>
            <a:ext cx="1244600" cy="523220"/>
          </a:xfrm>
          <a:prstGeom prst="rect">
            <a:avLst/>
          </a:prstGeom>
          <a:noFill/>
        </p:spPr>
        <p:txBody>
          <a:bodyPr wrap="square" rtlCol="0">
            <a:spAutoFit/>
          </a:bodyPr>
          <a:lstStyle/>
          <a:p>
            <a:pPr algn="ctr"/>
            <a:r>
              <a:rPr lang="en-GB" sz="1400" b="1" smtClean="0">
                <a:solidFill>
                  <a:schemeClr val="bg1"/>
                </a:solidFill>
                <a:latin typeface="+mn-lt"/>
              </a:rPr>
              <a:t>Med.</a:t>
            </a:r>
          </a:p>
          <a:p>
            <a:pPr algn="ctr"/>
            <a:r>
              <a:rPr lang="en-GB" sz="1400" b="1" smtClean="0">
                <a:solidFill>
                  <a:schemeClr val="bg1"/>
                </a:solidFill>
                <a:latin typeface="+mn-lt"/>
              </a:rPr>
              <a:t>spec</a:t>
            </a:r>
            <a:endParaRPr lang="en-GB" sz="1400" b="1" dirty="0">
              <a:solidFill>
                <a:schemeClr val="bg1"/>
              </a:solidFill>
              <a:latin typeface="+mn-lt"/>
            </a:endParaRPr>
          </a:p>
        </p:txBody>
      </p:sp>
      <p:sp>
        <p:nvSpPr>
          <p:cNvPr id="19" name="Tekstvak 18"/>
          <p:cNvSpPr txBox="1"/>
          <p:nvPr/>
        </p:nvSpPr>
        <p:spPr>
          <a:xfrm>
            <a:off x="692536" y="1728231"/>
            <a:ext cx="1517263" cy="830997"/>
          </a:xfrm>
          <a:prstGeom prst="rect">
            <a:avLst/>
          </a:prstGeom>
          <a:noFill/>
        </p:spPr>
        <p:txBody>
          <a:bodyPr wrap="square" rtlCol="0">
            <a:spAutoFit/>
          </a:bodyPr>
          <a:lstStyle/>
          <a:p>
            <a:pPr algn="ctr"/>
            <a:r>
              <a:rPr lang="en-GB" sz="1200" b="1" dirty="0" smtClean="0">
                <a:solidFill>
                  <a:schemeClr val="bg1"/>
                </a:solidFill>
                <a:latin typeface="+mn-lt"/>
              </a:rPr>
              <a:t>GP’s with  pharmacies, hospitals,</a:t>
            </a:r>
          </a:p>
          <a:p>
            <a:pPr algn="ctr"/>
            <a:r>
              <a:rPr lang="en-GB" sz="1200" b="1" dirty="0" smtClean="0">
                <a:solidFill>
                  <a:schemeClr val="bg1"/>
                </a:solidFill>
                <a:latin typeface="+mn-lt"/>
              </a:rPr>
              <a:t>LTC’s</a:t>
            </a:r>
            <a:endParaRPr lang="en-GB" sz="1200" b="1" dirty="0">
              <a:solidFill>
                <a:schemeClr val="bg1"/>
              </a:solidFill>
              <a:latin typeface="+mn-lt"/>
            </a:endParaRPr>
          </a:p>
        </p:txBody>
      </p:sp>
      <p:sp>
        <p:nvSpPr>
          <p:cNvPr id="20" name="Tekstvak 19"/>
          <p:cNvSpPr txBox="1"/>
          <p:nvPr/>
        </p:nvSpPr>
        <p:spPr>
          <a:xfrm>
            <a:off x="3041264" y="2982893"/>
            <a:ext cx="1556135" cy="646331"/>
          </a:xfrm>
          <a:prstGeom prst="rect">
            <a:avLst/>
          </a:prstGeom>
          <a:noFill/>
        </p:spPr>
        <p:txBody>
          <a:bodyPr wrap="square" rtlCol="0">
            <a:spAutoFit/>
          </a:bodyPr>
          <a:lstStyle/>
          <a:p>
            <a:pPr algn="ctr"/>
            <a:r>
              <a:rPr lang="en-GB" sz="1200" b="1" smtClean="0">
                <a:solidFill>
                  <a:schemeClr val="bg1"/>
                </a:solidFill>
                <a:latin typeface="+mn-lt"/>
              </a:rPr>
              <a:t>Med. spec </a:t>
            </a:r>
          </a:p>
          <a:p>
            <a:pPr algn="ctr"/>
            <a:r>
              <a:rPr lang="en-GB" sz="1200" b="1" smtClean="0">
                <a:solidFill>
                  <a:schemeClr val="bg1"/>
                </a:solidFill>
                <a:latin typeface="+mn-lt"/>
              </a:rPr>
              <a:t>with internal dept.</a:t>
            </a:r>
            <a:endParaRPr lang="en-GB" sz="1200" b="1" dirty="0">
              <a:solidFill>
                <a:schemeClr val="bg1"/>
              </a:solidFill>
              <a:latin typeface="+mn-lt"/>
            </a:endParaRPr>
          </a:p>
        </p:txBody>
      </p:sp>
      <p:sp>
        <p:nvSpPr>
          <p:cNvPr id="21" name="Tekstvak 20"/>
          <p:cNvSpPr txBox="1"/>
          <p:nvPr/>
        </p:nvSpPr>
        <p:spPr>
          <a:xfrm>
            <a:off x="1797436" y="2695038"/>
            <a:ext cx="1415663" cy="461665"/>
          </a:xfrm>
          <a:prstGeom prst="rect">
            <a:avLst/>
          </a:prstGeom>
          <a:noFill/>
        </p:spPr>
        <p:txBody>
          <a:bodyPr wrap="square" rtlCol="0">
            <a:spAutoFit/>
          </a:bodyPr>
          <a:lstStyle/>
          <a:p>
            <a:pPr algn="ctr"/>
            <a:r>
              <a:rPr lang="en-GB" sz="1200" b="1" smtClean="0">
                <a:solidFill>
                  <a:schemeClr val="bg1"/>
                </a:solidFill>
                <a:latin typeface="+mn-lt"/>
              </a:rPr>
              <a:t>Med .spec </a:t>
            </a:r>
          </a:p>
          <a:p>
            <a:pPr algn="ctr"/>
            <a:r>
              <a:rPr lang="en-GB" sz="1200" b="1" smtClean="0">
                <a:solidFill>
                  <a:schemeClr val="bg1"/>
                </a:solidFill>
                <a:latin typeface="+mn-lt"/>
              </a:rPr>
              <a:t>with GP’s</a:t>
            </a:r>
            <a:endParaRPr lang="en-GB" sz="1200" b="1" dirty="0">
              <a:solidFill>
                <a:schemeClr val="bg1"/>
              </a:solidFill>
              <a:latin typeface="+mn-lt"/>
            </a:endParaRPr>
          </a:p>
        </p:txBody>
      </p:sp>
      <p:pic>
        <p:nvPicPr>
          <p:cNvPr id="24" name="Picture 2" descr="Infographic"/>
          <p:cNvPicPr>
            <a:picLocks noChangeAspect="1" noChangeArrowheads="1"/>
          </p:cNvPicPr>
          <p:nvPr/>
        </p:nvPicPr>
        <p:blipFill>
          <a:blip r:embed="rId4"/>
          <a:srcRect/>
          <a:stretch>
            <a:fillRect/>
          </a:stretch>
        </p:blipFill>
        <p:spPr bwMode="auto">
          <a:xfrm rot="21230420">
            <a:off x="6810375" y="2524899"/>
            <a:ext cx="2028825" cy="2667000"/>
          </a:xfrm>
          <a:prstGeom prst="rect">
            <a:avLst/>
          </a:prstGeom>
          <a:noFill/>
          <a:ln>
            <a:solidFill>
              <a:schemeClr val="tx1">
                <a:lumMod val="95000"/>
                <a:lumOff val="5000"/>
              </a:schemeClr>
            </a:solidFill>
          </a:ln>
          <a:effectLst>
            <a:outerShdw blurRad="50800" dist="38100" dir="2700000" algn="tl" rotWithShape="0">
              <a:prstClr val="black">
                <a:alpha val="40000"/>
              </a:prstClr>
            </a:outerShdw>
          </a:effectLst>
        </p:spPr>
      </p:pic>
      <p:sp>
        <p:nvSpPr>
          <p:cNvPr id="25" name="Rechthoek 24"/>
          <p:cNvSpPr/>
          <p:nvPr/>
        </p:nvSpPr>
        <p:spPr>
          <a:xfrm>
            <a:off x="5943601" y="355600"/>
            <a:ext cx="1016000" cy="39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Titel 1"/>
          <p:cNvSpPr txBox="1">
            <a:spLocks/>
          </p:cNvSpPr>
          <p:nvPr/>
        </p:nvSpPr>
        <p:spPr bwMode="auto">
          <a:xfrm>
            <a:off x="457200" y="2794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l-NL" sz="3200" b="0" i="0" u="none" strike="noStrike" kern="1200" cap="none" spc="0" normalizeH="0" baseline="0" noProof="0" smtClean="0">
                <a:ln>
                  <a:noFill/>
                </a:ln>
                <a:solidFill>
                  <a:schemeClr val="tx2"/>
                </a:solidFill>
                <a:effectLst/>
                <a:uLnTx/>
                <a:uFillTx/>
                <a:latin typeface="Verdana"/>
                <a:ea typeface="ＭＳ Ｐゴシック" charset="-128"/>
                <a:cs typeface="Verdana"/>
              </a:rPr>
              <a:t>Health Information Exchange</a:t>
            </a:r>
            <a:endParaRPr kumimoji="0" lang="nl-NL" sz="3200" b="0" i="0" u="none" strike="noStrike" kern="1200" cap="none" spc="0" normalizeH="0" baseline="0" noProof="0" dirty="0">
              <a:ln>
                <a:noFill/>
              </a:ln>
              <a:solidFill>
                <a:schemeClr val="tx2"/>
              </a:solidFill>
              <a:effectLst/>
              <a:uLnTx/>
              <a:uFillTx/>
              <a:latin typeface="Verdana"/>
              <a:ea typeface="ＭＳ Ｐゴシック" charset="-128"/>
              <a:cs typeface="Verdan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63700"/>
            <a:ext cx="8458200" cy="4525963"/>
          </a:xfrm>
        </p:spPr>
        <p:txBody>
          <a:bodyPr/>
          <a:lstStyle/>
          <a:p>
            <a:r>
              <a:rPr lang="en-GB" dirty="0" smtClean="0"/>
              <a:t>Founded in 2002 as </a:t>
            </a:r>
            <a:r>
              <a:rPr lang="en-GB" smtClean="0"/>
              <a:t>a national competence centre for </a:t>
            </a:r>
            <a:r>
              <a:rPr lang="en-GB" dirty="0" smtClean="0"/>
              <a:t>HIT</a:t>
            </a:r>
          </a:p>
          <a:p>
            <a:r>
              <a:rPr lang="en-GB" dirty="0" smtClean="0"/>
              <a:t>Later - strong focus on achieving the national infrastructure</a:t>
            </a:r>
          </a:p>
          <a:p>
            <a:r>
              <a:rPr lang="en-GB" smtClean="0"/>
              <a:t>Decoupled </a:t>
            </a:r>
            <a:r>
              <a:rPr lang="en-GB" dirty="0" smtClean="0"/>
              <a:t>from </a:t>
            </a:r>
            <a:r>
              <a:rPr lang="en-GB" smtClean="0"/>
              <a:t>national infrastructure since 2012</a:t>
            </a:r>
          </a:p>
          <a:p>
            <a:r>
              <a:rPr lang="en-GB" smtClean="0"/>
              <a:t>95% government funded, 40 fte</a:t>
            </a:r>
          </a:p>
          <a:p>
            <a:pPr>
              <a:buNone/>
            </a:pPr>
            <a:endParaRPr lang="en-GB" u="sng" dirty="0"/>
          </a:p>
        </p:txBody>
      </p:sp>
      <p:sp>
        <p:nvSpPr>
          <p:cNvPr id="2" name="Titel 1"/>
          <p:cNvSpPr>
            <a:spLocks noGrp="1"/>
          </p:cNvSpPr>
          <p:nvPr>
            <p:ph type="title"/>
          </p:nvPr>
        </p:nvSpPr>
        <p:spPr>
          <a:xfrm>
            <a:off x="457200" y="749300"/>
            <a:ext cx="8229600" cy="685800"/>
          </a:xfrm>
        </p:spPr>
        <p:txBody>
          <a:bodyPr/>
          <a:lstStyle/>
          <a:p>
            <a:r>
              <a:rPr lang="en-GB" sz="3200" smtClean="0"/>
              <a:t>Nictiz - history</a:t>
            </a:r>
            <a:endParaRPr lang="en-GB" sz="3200" dirty="0"/>
          </a:p>
        </p:txBody>
      </p:sp>
      <p:sp>
        <p:nvSpPr>
          <p:cNvPr id="5" name="Tijdelijke aanduiding voor dianummer 4"/>
          <p:cNvSpPr>
            <a:spLocks noGrp="1"/>
          </p:cNvSpPr>
          <p:nvPr>
            <p:ph type="sldNum" sz="quarter" idx="12"/>
          </p:nvPr>
        </p:nvSpPr>
        <p:spPr/>
        <p:txBody>
          <a:bodyPr/>
          <a:lstStyle/>
          <a:p>
            <a:fld id="{3A21D357-90B1-4738-947E-77F78EFE4EB7}" type="slidenum">
              <a:rPr lang="en-GB" smtClean="0"/>
              <a:pPr/>
              <a:t>8</a:t>
            </a:fld>
            <a:endParaRPr lang="en-GB"/>
          </a:p>
        </p:txBody>
      </p:sp>
      <p:pic>
        <p:nvPicPr>
          <p:cNvPr id="7" name="Picture 5"/>
          <p:cNvPicPr>
            <a:picLocks noChangeAspect="1"/>
          </p:cNvPicPr>
          <p:nvPr/>
        </p:nvPicPr>
        <p:blipFill>
          <a:blip r:embed="rId3" cstate="print"/>
          <a:srcRect/>
          <a:stretch>
            <a:fillRect/>
          </a:stretch>
        </p:blipFill>
        <p:spPr bwMode="auto">
          <a:xfrm>
            <a:off x="1935411" y="5698808"/>
            <a:ext cx="4554289" cy="821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49300"/>
            <a:ext cx="8229600" cy="685800"/>
          </a:xfrm>
        </p:spPr>
        <p:txBody>
          <a:bodyPr/>
          <a:lstStyle/>
          <a:p>
            <a:r>
              <a:rPr lang="en-GB" sz="3200" smtClean="0"/>
              <a:t>Nictiz  - core activities</a:t>
            </a:r>
            <a:endParaRPr lang="en-GB" sz="3200" dirty="0"/>
          </a:p>
        </p:txBody>
      </p:sp>
      <p:sp>
        <p:nvSpPr>
          <p:cNvPr id="5" name="Tijdelijke aanduiding voor dianummer 4"/>
          <p:cNvSpPr>
            <a:spLocks noGrp="1"/>
          </p:cNvSpPr>
          <p:nvPr>
            <p:ph type="sldNum" sz="quarter" idx="12"/>
          </p:nvPr>
        </p:nvSpPr>
        <p:spPr/>
        <p:txBody>
          <a:bodyPr/>
          <a:lstStyle/>
          <a:p>
            <a:fld id="{3A21D357-90B1-4738-947E-77F78EFE4EB7}" type="slidenum">
              <a:rPr lang="en-GB" smtClean="0"/>
              <a:pPr/>
              <a:t>9</a:t>
            </a:fld>
            <a:endParaRPr lang="en-GB" dirty="0"/>
          </a:p>
        </p:txBody>
      </p:sp>
      <p:sp>
        <p:nvSpPr>
          <p:cNvPr id="50178" name="AutoShape 2"/>
          <p:cNvSpPr>
            <a:spLocks noChangeAspect="1" noChangeArrowheads="1" noTextEdit="1"/>
          </p:cNvSpPr>
          <p:nvPr/>
        </p:nvSpPr>
        <p:spPr bwMode="auto">
          <a:xfrm>
            <a:off x="1593850" y="3664744"/>
            <a:ext cx="7794625" cy="4294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Tijdelijke aanduiding voor inhoud 2"/>
          <p:cNvSpPr>
            <a:spLocks noGrp="1"/>
          </p:cNvSpPr>
          <p:nvPr>
            <p:ph idx="1"/>
          </p:nvPr>
        </p:nvSpPr>
        <p:spPr>
          <a:xfrm>
            <a:off x="457200" y="1600200"/>
            <a:ext cx="8229600" cy="4865688"/>
          </a:xfrm>
        </p:spPr>
        <p:txBody>
          <a:bodyPr>
            <a:normAutofit/>
          </a:bodyPr>
          <a:lstStyle/>
          <a:p>
            <a:pPr>
              <a:lnSpc>
                <a:spcPct val="150000"/>
              </a:lnSpc>
            </a:pPr>
            <a:r>
              <a:rPr lang="en-GB" dirty="0" smtClean="0"/>
              <a:t>Standardization &amp; Interoperability</a:t>
            </a:r>
          </a:p>
          <a:p>
            <a:pPr>
              <a:lnSpc>
                <a:spcPct val="150000"/>
              </a:lnSpc>
            </a:pPr>
            <a:r>
              <a:rPr lang="en-GB" dirty="0" smtClean="0"/>
              <a:t>Monitoring &amp; Trend analysis</a:t>
            </a:r>
          </a:p>
          <a:p>
            <a:pPr>
              <a:lnSpc>
                <a:spcPct val="150000"/>
              </a:lnSpc>
            </a:pPr>
            <a:r>
              <a:rPr lang="en-GB" smtClean="0"/>
              <a:t>Connecting organisations and initiatives</a:t>
            </a:r>
            <a:endParaRPr lang="en-GB" dirty="0" smtClean="0"/>
          </a:p>
          <a:p>
            <a:pPr>
              <a:lnSpc>
                <a:spcPct val="150000"/>
              </a:lnSpc>
            </a:pPr>
            <a:r>
              <a:rPr lang="en-GB" smtClean="0"/>
              <a:t>Knowledge and Expertise</a:t>
            </a:r>
            <a:endParaRPr lang="en-GB" dirty="0" smtClean="0"/>
          </a:p>
          <a:p>
            <a:endParaRPr lang="en-GB" dirty="0" smtClean="0"/>
          </a:p>
        </p:txBody>
      </p:sp>
    </p:spTree>
    <p:extLst>
      <p:ext uri="{BB962C8B-B14F-4D97-AF65-F5344CB8AC3E}">
        <p14:creationId xmlns="" xmlns:p14="http://schemas.microsoft.com/office/powerpoint/2010/main" val="1758865707"/>
      </p:ext>
    </p:extLst>
  </p:cSld>
  <p:clrMapOvr>
    <a:masterClrMapping/>
  </p:clrMapOvr>
  <p:transition advTm="47752"/>
  <p:timing>
    <p:tnLst>
      <p:par>
        <p:cTn id="1" dur="indefinite" restart="never" nodeType="tmRoot"/>
      </p:par>
    </p:tnLst>
  </p:timing>
</p:sld>
</file>

<file path=ppt/theme/theme1.xml><?xml version="1.0" encoding="utf-8"?>
<a:theme xmlns:a="http://schemas.openxmlformats.org/drawingml/2006/main" name="Nictiz-thema">
  <a:themeElements>
    <a:clrScheme name="Nictiz">
      <a:dk1>
        <a:sysClr val="windowText" lastClr="000000"/>
      </a:dk1>
      <a:lt1>
        <a:sysClr val="window" lastClr="FFFFFF"/>
      </a:lt1>
      <a:dk2>
        <a:srgbClr val="E16E22"/>
      </a:dk2>
      <a:lt2>
        <a:srgbClr val="EEECE1"/>
      </a:lt2>
      <a:accent1>
        <a:srgbClr val="E16E22"/>
      </a:accent1>
      <a:accent2>
        <a:srgbClr val="7A6E62"/>
      </a:accent2>
      <a:accent3>
        <a:srgbClr val="44BFEA"/>
      </a:accent3>
      <a:accent4>
        <a:srgbClr val="A84B88"/>
      </a:accent4>
      <a:accent5>
        <a:srgbClr val="97BE0D"/>
      </a:accent5>
      <a:accent6>
        <a:srgbClr val="F6F5F3"/>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mn-lt"/>
          </a:defRPr>
        </a:defPPr>
      </a:lstStyle>
    </a:tx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3342</TotalTime>
  <Words>1739</Words>
  <Application>Microsoft Office PowerPoint</Application>
  <PresentationFormat>Diavoorstelling (4:3)</PresentationFormat>
  <Paragraphs>354</Paragraphs>
  <Slides>20</Slides>
  <Notes>18</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Nictiz-thema</vt:lpstr>
      <vt:lpstr>Interoperability and testing in  the Netherlands</vt:lpstr>
      <vt:lpstr>Summary</vt:lpstr>
      <vt:lpstr>Healthcare in the Netherlands</vt:lpstr>
      <vt:lpstr>Dia 4</vt:lpstr>
      <vt:lpstr>Healthcare IT in the Netherlands</vt:lpstr>
      <vt:lpstr>Dia 6</vt:lpstr>
      <vt:lpstr>Dia 7</vt:lpstr>
      <vt:lpstr>Nictiz - history</vt:lpstr>
      <vt:lpstr>Nictiz  - core activities</vt:lpstr>
      <vt:lpstr>Nictiz – some initiatives</vt:lpstr>
      <vt:lpstr>TM</vt:lpstr>
      <vt:lpstr>Dutch Hospital Data</vt:lpstr>
      <vt:lpstr>Dia 13</vt:lpstr>
      <vt:lpstr>Registration at the Source</vt:lpstr>
      <vt:lpstr>Registration at the Source</vt:lpstr>
      <vt:lpstr>Nictiz testing and qualification</vt:lpstr>
      <vt:lpstr>ART-DECOR semantic platform</vt:lpstr>
      <vt:lpstr>ART-DECOR</vt:lpstr>
      <vt:lpstr>ART-DECOR</vt:lpstr>
      <vt:lpstr>Questions?</vt:lpstr>
    </vt:vector>
  </TitlesOfParts>
  <Company>Nictiz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 Boer/Smidswater - Ingeborg de Lange/KeyScript</dc:creator>
  <cp:lastModifiedBy>PELT</cp:lastModifiedBy>
  <cp:revision>178</cp:revision>
  <dcterms:created xsi:type="dcterms:W3CDTF">2010-12-23T15:30:26Z</dcterms:created>
  <dcterms:modified xsi:type="dcterms:W3CDTF">2014-06-05T15:19:20Z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Name">
    <vt:lpwstr>Nictiz</vt:lpwstr>
  </property>
  <property fmtid="{D5CDD505-2E9C-101B-9397-08002B2CF9AE}" pid="3" name="SjabloonVersieDatum">
    <vt:filetime>2011-03-02T23:00:00Z</vt:filetime>
  </property>
  <property fmtid="{D5CDD505-2E9C-101B-9397-08002B2CF9AE}" pid="4" name="taal">
    <vt:lpwstr>UK</vt:lpwstr>
  </property>
  <property fmtid="{D5CDD505-2E9C-101B-9397-08002B2CF9AE}" pid="5" name="titel">
    <vt:lpwstr>NL - E-health Strategic Plan</vt:lpwstr>
  </property>
  <property fmtid="{D5CDD505-2E9C-101B-9397-08002B2CF9AE}" pid="6" name="naampresentator">
    <vt:lpwstr>Lies van Gennip</vt:lpwstr>
  </property>
  <property fmtid="{D5CDD505-2E9C-101B-9397-08002B2CF9AE}" pid="7" name="functie">
    <vt:lpwstr>CEO - Nictiz</vt:lpwstr>
  </property>
  <property fmtid="{D5CDD505-2E9C-101B-9397-08002B2CF9AE}" pid="8" name="datum">
    <vt:lpwstr>October 6th, 2013</vt:lpwstr>
  </property>
</Properties>
</file>