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6"/>
  </p:notesMasterIdLst>
  <p:handoutMasterIdLst>
    <p:handoutMasterId r:id="rId17"/>
  </p:handoutMasterIdLst>
  <p:sldIdLst>
    <p:sldId id="256" r:id="rId3"/>
    <p:sldId id="307" r:id="rId4"/>
    <p:sldId id="267" r:id="rId5"/>
    <p:sldId id="305" r:id="rId6"/>
    <p:sldId id="268" r:id="rId7"/>
    <p:sldId id="291" r:id="rId8"/>
    <p:sldId id="292" r:id="rId9"/>
    <p:sldId id="293" r:id="rId10"/>
    <p:sldId id="294" r:id="rId11"/>
    <p:sldId id="295" r:id="rId12"/>
    <p:sldId id="296" r:id="rId13"/>
    <p:sldId id="306"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Auteu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Stijl, thema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1" autoAdjust="0"/>
    <p:restoredTop sz="94280" autoAdjust="0"/>
  </p:normalViewPr>
  <p:slideViewPr>
    <p:cSldViewPr snapToGrid="0">
      <p:cViewPr varScale="1">
        <p:scale>
          <a:sx n="53" d="100"/>
          <a:sy n="53" d="100"/>
        </p:scale>
        <p:origin x="72" y="317"/>
      </p:cViewPr>
      <p:guideLst>
        <p:guide orient="horz" pos="2160"/>
        <p:guide pos="3840"/>
      </p:guideLst>
    </p:cSldViewPr>
  </p:slideViewPr>
  <p:notesTextViewPr>
    <p:cViewPr>
      <p:scale>
        <a:sx n="1" d="1"/>
        <a:sy n="1" d="1"/>
      </p:scale>
      <p:origin x="0" y="0"/>
    </p:cViewPr>
  </p:notesTextViewPr>
  <p:notesViewPr>
    <p:cSldViewPr snapToGrid="0">
      <p:cViewPr varScale="1">
        <p:scale>
          <a:sx n="83" d="100"/>
          <a:sy n="83" d="100"/>
        </p:scale>
        <p:origin x="140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4354F9-CE92-4E76-8B79-2A4CDEC87BAD}" type="datetimeFigureOut">
              <a:rPr lang="nl-NL" smtClean="0"/>
              <a:t>6-6-2014</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B28FF7-30C8-4F87-BA4F-96FB7EDED5F4}" type="slidenum">
              <a:rPr lang="nl-NL" smtClean="0"/>
              <a:t>‹nr.›</a:t>
            </a:fld>
            <a:endParaRPr lang="nl-NL" dirty="0"/>
          </a:p>
        </p:txBody>
      </p:sp>
    </p:spTree>
    <p:extLst>
      <p:ext uri="{BB962C8B-B14F-4D97-AF65-F5344CB8AC3E}">
        <p14:creationId xmlns:p14="http://schemas.microsoft.com/office/powerpoint/2010/main" val="4282218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nl-NL" smtClean="0"/>
              <a:t>6-6-2014</a:t>
            </a:fld>
            <a:endParaRPr lang="nl-NL"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nl-NL" smtClean="0"/>
              <a:t>‹nr.›</a:t>
            </a:fld>
            <a:endParaRPr lang="nl-NL"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10</a:t>
            </a:fld>
            <a:endParaRPr lang="nl-NL" dirty="0"/>
          </a:p>
        </p:txBody>
      </p:sp>
    </p:spTree>
    <p:extLst>
      <p:ext uri="{BB962C8B-B14F-4D97-AF65-F5344CB8AC3E}">
        <p14:creationId xmlns:p14="http://schemas.microsoft.com/office/powerpoint/2010/main" val="1342044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11</a:t>
            </a:fld>
            <a:endParaRPr lang="nl-NL" dirty="0"/>
          </a:p>
        </p:txBody>
      </p:sp>
    </p:spTree>
    <p:extLst>
      <p:ext uri="{BB962C8B-B14F-4D97-AF65-F5344CB8AC3E}">
        <p14:creationId xmlns:p14="http://schemas.microsoft.com/office/powerpoint/2010/main" val="2570643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12</a:t>
            </a:fld>
            <a:endParaRPr lang="nl-NL" dirty="0"/>
          </a:p>
        </p:txBody>
      </p:sp>
    </p:spTree>
    <p:extLst>
      <p:ext uri="{BB962C8B-B14F-4D97-AF65-F5344CB8AC3E}">
        <p14:creationId xmlns:p14="http://schemas.microsoft.com/office/powerpoint/2010/main" val="2740445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13</a:t>
            </a:fld>
            <a:endParaRPr lang="nl-NL" dirty="0"/>
          </a:p>
        </p:txBody>
      </p:sp>
    </p:spTree>
    <p:extLst>
      <p:ext uri="{BB962C8B-B14F-4D97-AF65-F5344CB8AC3E}">
        <p14:creationId xmlns:p14="http://schemas.microsoft.com/office/powerpoint/2010/main" val="198048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2</a:t>
            </a:fld>
            <a:endParaRPr lang="nl-NL" dirty="0"/>
          </a:p>
        </p:txBody>
      </p:sp>
    </p:spTree>
    <p:extLst>
      <p:ext uri="{BB962C8B-B14F-4D97-AF65-F5344CB8AC3E}">
        <p14:creationId xmlns:p14="http://schemas.microsoft.com/office/powerpoint/2010/main" val="2904121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3</a:t>
            </a:fld>
            <a:endParaRPr lang="nl-NL" dirty="0"/>
          </a:p>
        </p:txBody>
      </p:sp>
    </p:spTree>
    <p:extLst>
      <p:ext uri="{BB962C8B-B14F-4D97-AF65-F5344CB8AC3E}">
        <p14:creationId xmlns:p14="http://schemas.microsoft.com/office/powerpoint/2010/main" val="3182748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4</a:t>
            </a:fld>
            <a:endParaRPr lang="nl-NL" dirty="0"/>
          </a:p>
        </p:txBody>
      </p:sp>
    </p:spTree>
    <p:extLst>
      <p:ext uri="{BB962C8B-B14F-4D97-AF65-F5344CB8AC3E}">
        <p14:creationId xmlns:p14="http://schemas.microsoft.com/office/powerpoint/2010/main" val="4024831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5</a:t>
            </a:fld>
            <a:endParaRPr lang="nl-NL" dirty="0"/>
          </a:p>
        </p:txBody>
      </p:sp>
    </p:spTree>
    <p:extLst>
      <p:ext uri="{BB962C8B-B14F-4D97-AF65-F5344CB8AC3E}">
        <p14:creationId xmlns:p14="http://schemas.microsoft.com/office/powerpoint/2010/main" val="1387732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6</a:t>
            </a:fld>
            <a:endParaRPr lang="nl-NL" dirty="0"/>
          </a:p>
        </p:txBody>
      </p:sp>
    </p:spTree>
    <p:extLst>
      <p:ext uri="{BB962C8B-B14F-4D97-AF65-F5344CB8AC3E}">
        <p14:creationId xmlns:p14="http://schemas.microsoft.com/office/powerpoint/2010/main" val="182863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7</a:t>
            </a:fld>
            <a:endParaRPr lang="nl-NL" dirty="0"/>
          </a:p>
        </p:txBody>
      </p:sp>
    </p:spTree>
    <p:extLst>
      <p:ext uri="{BB962C8B-B14F-4D97-AF65-F5344CB8AC3E}">
        <p14:creationId xmlns:p14="http://schemas.microsoft.com/office/powerpoint/2010/main" val="997810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8</a:t>
            </a:fld>
            <a:endParaRPr lang="nl-NL" dirty="0"/>
          </a:p>
        </p:txBody>
      </p:sp>
    </p:spTree>
    <p:extLst>
      <p:ext uri="{BB962C8B-B14F-4D97-AF65-F5344CB8AC3E}">
        <p14:creationId xmlns:p14="http://schemas.microsoft.com/office/powerpoint/2010/main" val="1828443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DF61EA0F-A667-4B49-8422-0062BC55E249}" type="slidenum">
              <a:rPr lang="nl-NL" smtClean="0"/>
              <a:t>9</a:t>
            </a:fld>
            <a:endParaRPr lang="nl-NL" dirty="0"/>
          </a:p>
        </p:txBody>
      </p:sp>
    </p:spTree>
    <p:extLst>
      <p:ext uri="{BB962C8B-B14F-4D97-AF65-F5344CB8AC3E}">
        <p14:creationId xmlns:p14="http://schemas.microsoft.com/office/powerpoint/2010/main" val="3336053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hthoek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860EDB8-5305-433F-BE41-D7A86D811DB3}" type="slidenum">
              <a:rPr lang="nl-NL" smtClean="0"/>
              <a:t>‹nr.›</a:t>
            </a:fld>
            <a:endParaRPr lang="nl-NL" dirty="0"/>
          </a:p>
        </p:txBody>
      </p:sp>
      <p:sp>
        <p:nvSpPr>
          <p:cNvPr id="8" name="Rechthoek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Rechthoek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860EDB8-5305-433F-BE41-D7A86D811DB3}" type="slidenum">
              <a:rPr lang="nl-NL" smtClean="0"/>
              <a:t>‹nr.›</a:t>
            </a:fld>
            <a:endParaRPr lang="nl-NL" dirty="0"/>
          </a:p>
        </p:txBody>
      </p:sp>
      <p:sp>
        <p:nvSpPr>
          <p:cNvPr id="8" name="Rechthoek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hthoek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Verticale titel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verticale tekst 2"/>
          <p:cNvSpPr>
            <a:spLocks noGrp="1"/>
          </p:cNvSpPr>
          <p:nvPr>
            <p:ph type="body" orient="vert" idx="1"/>
          </p:nvPr>
        </p:nvSpPr>
        <p:spPr>
          <a:xfrm>
            <a:off x="838201"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860EDB8-5305-433F-BE41-D7A86D811DB3}" type="slidenum">
              <a:rPr lang="nl-NL" smtClean="0"/>
              <a:t>‹nr.›</a:t>
            </a:fld>
            <a:endParaRPr lang="nl-NL" dirty="0"/>
          </a:p>
        </p:txBody>
      </p:sp>
      <p:sp>
        <p:nvSpPr>
          <p:cNvPr id="8" name="Rechthoek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hthoek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860EDB8-5305-433F-BE41-D7A86D811DB3}" type="slidenum">
              <a:rPr lang="nl-NL" smtClean="0"/>
              <a:t>‹nr.›</a:t>
            </a:fld>
            <a:endParaRPr lang="nl-NL" dirty="0"/>
          </a:p>
        </p:txBody>
      </p:sp>
      <p:sp>
        <p:nvSpPr>
          <p:cNvPr id="8" name="Rechthoek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Rechthoek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860EDB8-5305-433F-BE41-D7A86D811DB3}" type="slidenum">
              <a:rPr lang="nl-NL" smtClean="0"/>
              <a:t>‹nr.›</a:t>
            </a:fld>
            <a:endParaRPr lang="nl-NL" dirty="0"/>
          </a:p>
        </p:txBody>
      </p:sp>
      <p:sp>
        <p:nvSpPr>
          <p:cNvPr id="8" name="Rechthoek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hthoek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inhoud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nl-NL" smtClean="0"/>
              <a:t>Klik om de modelstijlen te bewerken</a:t>
            </a:r>
          </a:p>
          <a:p>
            <a:pPr marL="0" lvl="1" indent="0">
              <a:lnSpc>
                <a:spcPct val="150000"/>
              </a:lnSpc>
              <a:spcAft>
                <a:spcPts val="1200"/>
              </a:spcAft>
              <a:buNone/>
            </a:pPr>
            <a:r>
              <a:rPr lang="nl-NL" smtClean="0"/>
              <a:t>Tweede niveau</a:t>
            </a:r>
          </a:p>
          <a:p>
            <a:pPr marL="0" lvl="2" indent="0">
              <a:lnSpc>
                <a:spcPct val="150000"/>
              </a:lnSpc>
              <a:spcAft>
                <a:spcPts val="1200"/>
              </a:spcAft>
              <a:buNone/>
            </a:pPr>
            <a:r>
              <a:rPr lang="nl-NL" smtClean="0"/>
              <a:t>Derde niveau</a:t>
            </a:r>
          </a:p>
          <a:p>
            <a:pPr marL="0" lvl="3" indent="0">
              <a:lnSpc>
                <a:spcPct val="150000"/>
              </a:lnSpc>
              <a:spcAft>
                <a:spcPts val="1200"/>
              </a:spcAft>
              <a:buNone/>
            </a:pPr>
            <a:r>
              <a:rPr lang="nl-NL" smtClean="0"/>
              <a:t>Vierde niveau</a:t>
            </a:r>
          </a:p>
          <a:p>
            <a:pPr marL="0" lvl="4" indent="0">
              <a:lnSpc>
                <a:spcPct val="150000"/>
              </a:lnSpc>
              <a:spcAft>
                <a:spcPts val="1200"/>
              </a:spcAft>
              <a:buNone/>
            </a:pPr>
            <a:r>
              <a:rPr lang="nl-NL" smtClean="0"/>
              <a:t>Vijfde niveau</a:t>
            </a:r>
            <a:endParaRPr lang="nl-NL" dirty="0"/>
          </a:p>
        </p:txBody>
      </p:sp>
      <p:sp>
        <p:nvSpPr>
          <p:cNvPr id="4" name="Tijdelijke aanduiding voor inhoud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nl-NL" smtClean="0"/>
              <a:t>Klik om de modelstijlen te bewerken</a:t>
            </a:r>
          </a:p>
          <a:p>
            <a:pPr marL="0" lvl="1" indent="0">
              <a:lnSpc>
                <a:spcPct val="150000"/>
              </a:lnSpc>
              <a:spcAft>
                <a:spcPts val="1200"/>
              </a:spcAft>
              <a:buNone/>
            </a:pPr>
            <a:r>
              <a:rPr lang="nl-NL" smtClean="0"/>
              <a:t>Tweede niveau</a:t>
            </a:r>
          </a:p>
          <a:p>
            <a:pPr marL="0" lvl="2" indent="0">
              <a:lnSpc>
                <a:spcPct val="150000"/>
              </a:lnSpc>
              <a:spcAft>
                <a:spcPts val="1200"/>
              </a:spcAft>
              <a:buNone/>
            </a:pPr>
            <a:r>
              <a:rPr lang="nl-NL" smtClean="0"/>
              <a:t>Derde niveau</a:t>
            </a:r>
          </a:p>
          <a:p>
            <a:pPr marL="0" lvl="3" indent="0">
              <a:lnSpc>
                <a:spcPct val="150000"/>
              </a:lnSpc>
              <a:spcAft>
                <a:spcPts val="1200"/>
              </a:spcAft>
              <a:buNone/>
            </a:pPr>
            <a:r>
              <a:rPr lang="nl-NL" smtClean="0"/>
              <a:t>Vierde niveau</a:t>
            </a:r>
          </a:p>
          <a:p>
            <a:pPr marL="0" lvl="4" indent="0">
              <a:lnSpc>
                <a:spcPct val="150000"/>
              </a:lnSpc>
              <a:spcAft>
                <a:spcPts val="1200"/>
              </a:spcAft>
              <a:buNone/>
            </a:pPr>
            <a:r>
              <a:rPr lang="nl-NL" smtClean="0"/>
              <a:t>Vijfde niveau</a:t>
            </a:r>
            <a:endParaRPr lang="nl-NL" dirty="0"/>
          </a:p>
        </p:txBody>
      </p:sp>
      <p:sp>
        <p:nvSpPr>
          <p:cNvPr id="5" name="Date Placeholder 4"/>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860EDB8-5305-433F-BE41-D7A86D811DB3}" type="slidenum">
              <a:rPr lang="nl-NL" smtClean="0"/>
              <a:t>‹nr.›</a:t>
            </a:fld>
            <a:endParaRPr lang="nl-NL" dirty="0"/>
          </a:p>
        </p:txBody>
      </p:sp>
      <p:sp>
        <p:nvSpPr>
          <p:cNvPr id="9" name="Rechthoek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nl-NL" smtClean="0"/>
              <a:t>Klik om de modelstijlen te bewerken</a:t>
            </a:r>
          </a:p>
          <a:p>
            <a:pPr marL="0" lvl="1" indent="0">
              <a:lnSpc>
                <a:spcPct val="150000"/>
              </a:lnSpc>
              <a:spcAft>
                <a:spcPts val="1200"/>
              </a:spcAft>
              <a:buNone/>
            </a:pPr>
            <a:r>
              <a:rPr lang="nl-NL" smtClean="0"/>
              <a:t>Tweede niveau</a:t>
            </a:r>
          </a:p>
          <a:p>
            <a:pPr marL="0" lvl="2" indent="0">
              <a:lnSpc>
                <a:spcPct val="150000"/>
              </a:lnSpc>
              <a:spcAft>
                <a:spcPts val="1200"/>
              </a:spcAft>
              <a:buNone/>
            </a:pPr>
            <a:r>
              <a:rPr lang="nl-NL" smtClean="0"/>
              <a:t>Derde niveau</a:t>
            </a:r>
          </a:p>
          <a:p>
            <a:pPr marL="0" lvl="3" indent="0">
              <a:lnSpc>
                <a:spcPct val="150000"/>
              </a:lnSpc>
              <a:spcAft>
                <a:spcPts val="1200"/>
              </a:spcAft>
              <a:buNone/>
            </a:pPr>
            <a:r>
              <a:rPr lang="nl-NL" smtClean="0"/>
              <a:t>Vierde niveau</a:t>
            </a:r>
          </a:p>
          <a:p>
            <a:pPr marL="0" lvl="4" indent="0">
              <a:lnSpc>
                <a:spcPct val="150000"/>
              </a:lnSpc>
              <a:spcAft>
                <a:spcPts val="1200"/>
              </a:spcAft>
              <a:buNone/>
            </a:pPr>
            <a:r>
              <a:rPr lang="nl-NL" smtClean="0"/>
              <a:t>Vijfde niveau</a:t>
            </a:r>
            <a:endParaRPr lang="nl-NL" dirty="0"/>
          </a:p>
        </p:txBody>
      </p:sp>
      <p:sp>
        <p:nvSpPr>
          <p:cNvPr id="5" name="Tijdelijke aanduiding voor tekst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nl-NL" smtClean="0"/>
              <a:t>Klik om de modelstijlen te bewerken</a:t>
            </a:r>
          </a:p>
          <a:p>
            <a:pPr marL="0" lvl="1" indent="0">
              <a:lnSpc>
                <a:spcPct val="150000"/>
              </a:lnSpc>
              <a:spcAft>
                <a:spcPts val="1200"/>
              </a:spcAft>
              <a:buNone/>
            </a:pPr>
            <a:r>
              <a:rPr lang="nl-NL" smtClean="0"/>
              <a:t>Tweede niveau</a:t>
            </a:r>
          </a:p>
          <a:p>
            <a:pPr marL="0" lvl="2" indent="0">
              <a:lnSpc>
                <a:spcPct val="150000"/>
              </a:lnSpc>
              <a:spcAft>
                <a:spcPts val="1200"/>
              </a:spcAft>
              <a:buNone/>
            </a:pPr>
            <a:r>
              <a:rPr lang="nl-NL" smtClean="0"/>
              <a:t>Derde niveau</a:t>
            </a:r>
          </a:p>
          <a:p>
            <a:pPr marL="0" lvl="3" indent="0">
              <a:lnSpc>
                <a:spcPct val="150000"/>
              </a:lnSpc>
              <a:spcAft>
                <a:spcPts val="1200"/>
              </a:spcAft>
              <a:buNone/>
            </a:pPr>
            <a:r>
              <a:rPr lang="nl-NL" smtClean="0"/>
              <a:t>Vierde niveau</a:t>
            </a:r>
          </a:p>
          <a:p>
            <a:pPr marL="0" lvl="4" indent="0">
              <a:lnSpc>
                <a:spcPct val="150000"/>
              </a:lnSpc>
              <a:spcAft>
                <a:spcPts val="1200"/>
              </a:spcAft>
              <a:buNone/>
            </a:pPr>
            <a:r>
              <a:rPr lang="nl-NL" smtClean="0"/>
              <a:t>Vijfde niveau</a:t>
            </a:r>
            <a:endParaRPr lang="nl-NL" dirty="0"/>
          </a:p>
        </p:txBody>
      </p:sp>
      <p:sp>
        <p:nvSpPr>
          <p:cNvPr id="7" name="Tijdelijke aanduiding voor datum 6"/>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9860EDB8-5305-433F-BE41-D7A86D811DB3}" type="slidenum">
              <a:rPr lang="nl-NL" smtClean="0"/>
              <a:t>‹nr.›</a:t>
            </a:fld>
            <a:endParaRPr lang="nl-NL" dirty="0"/>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Rechthoek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2" name="Titel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nl-NL" smtClean="0"/>
              <a:t>Klik om de stijl te bewerken</a:t>
            </a:r>
            <a:endParaRPr lang="nl-NL" dirty="0"/>
          </a:p>
        </p:txBody>
      </p:sp>
      <p:sp>
        <p:nvSpPr>
          <p:cNvPr id="3" name="Tijdelijke aanduiding voor datum 2"/>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9860EDB8-5305-433F-BE41-D7A86D811DB3}" type="slidenum">
              <a:rPr lang="nl-NL" smtClean="0"/>
              <a:t>‹nr.›</a:t>
            </a:fld>
            <a:endParaRPr lang="nl-NL" dirty="0"/>
          </a:p>
        </p:txBody>
      </p:sp>
      <p:sp>
        <p:nvSpPr>
          <p:cNvPr id="7" name="Rechthoek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9860EDB8-5305-433F-BE41-D7A86D811DB3}" type="slidenum">
              <a:rPr lang="nl-NL" smtClean="0"/>
              <a:t>‹nr.›</a:t>
            </a:fld>
            <a:endParaRPr lang="nl-NL" dirty="0"/>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dirty="0"/>
          </a:p>
        </p:txBody>
      </p:sp>
      <p:sp>
        <p:nvSpPr>
          <p:cNvPr id="3" name="Tijdelijke aanduiding voor inhoud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nl-NL" smtClean="0"/>
              <a:t>Klik om de modelstijlen te bewerken</a:t>
            </a:r>
          </a:p>
          <a:p>
            <a:pPr marL="0" lvl="1" indent="0">
              <a:lnSpc>
                <a:spcPct val="150000"/>
              </a:lnSpc>
              <a:spcAft>
                <a:spcPts val="1200"/>
              </a:spcAft>
              <a:buNone/>
            </a:pPr>
            <a:r>
              <a:rPr lang="nl-NL" smtClean="0"/>
              <a:t>Tweede niveau</a:t>
            </a:r>
          </a:p>
          <a:p>
            <a:pPr marL="0" lvl="2" indent="0">
              <a:lnSpc>
                <a:spcPct val="150000"/>
              </a:lnSpc>
              <a:spcAft>
                <a:spcPts val="1200"/>
              </a:spcAft>
              <a:buNone/>
            </a:pPr>
            <a:r>
              <a:rPr lang="nl-NL" smtClean="0"/>
              <a:t>Derde niveau</a:t>
            </a:r>
          </a:p>
          <a:p>
            <a:pPr marL="0" lvl="3" indent="0">
              <a:lnSpc>
                <a:spcPct val="150000"/>
              </a:lnSpc>
              <a:spcAft>
                <a:spcPts val="1200"/>
              </a:spcAft>
              <a:buNone/>
            </a:pPr>
            <a:r>
              <a:rPr lang="nl-NL" smtClean="0"/>
              <a:t>Vierde niveau</a:t>
            </a:r>
          </a:p>
          <a:p>
            <a:pPr marL="0" lvl="4" indent="0">
              <a:lnSpc>
                <a:spcPct val="150000"/>
              </a:lnSpc>
              <a:spcAft>
                <a:spcPts val="1200"/>
              </a:spcAft>
              <a:buNone/>
            </a:pPr>
            <a:r>
              <a:rPr lang="nl-NL" smtClean="0"/>
              <a:t>Vijfde niveau</a:t>
            </a:r>
            <a:endParaRPr lang="nl-NL" dirty="0"/>
          </a:p>
        </p:txBody>
      </p:sp>
      <p:sp>
        <p:nvSpPr>
          <p:cNvPr id="4" name="Tijdelijke aanduiding voor tekst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860EDB8-5305-433F-BE41-D7A86D811DB3}" type="slidenum">
              <a:rPr lang="nl-NL" smtClean="0"/>
              <a:t>‹nr.›</a:t>
            </a:fld>
            <a:endParaRPr lang="nl-NL" dirty="0"/>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dirty="0"/>
          </a:p>
        </p:txBody>
      </p:sp>
      <p:sp>
        <p:nvSpPr>
          <p:cNvPr id="3" name="Tijdelijke aanduiding voor afbeelding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BEEBAAA-29B5-4AF5-BC5F-7E580C29002D}" type="datetimeFigureOut">
              <a:rPr lang="nl-NL" smtClean="0"/>
              <a:t>6-6-2014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860EDB8-5305-433F-BE41-D7A86D811DB3}" type="slidenum">
              <a:rPr lang="nl-NL" smtClean="0"/>
              <a:t>‹nr.›</a:t>
            </a:fld>
            <a:endParaRPr lang="nl-NL" dirty="0"/>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nl-NL" smtClean="0"/>
              <a:t>6-6-2014</a:t>
            </a:fld>
            <a:endParaRPr lang="nl-NL" dirty="0"/>
          </a:p>
        </p:txBody>
      </p:sp>
      <p:sp>
        <p:nvSpPr>
          <p:cNvPr id="5" name="Tijdelijke aanduiding voor voettekst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nl-NL" smtClean="0"/>
              <a:t>‹nr.›</a:t>
            </a:fld>
            <a:endParaRPr lang="nl-NL" dirty="0"/>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Antilope</a:t>
            </a:r>
            <a:br>
              <a:rPr lang="nl-NL" dirty="0" smtClean="0"/>
            </a:br>
            <a:r>
              <a:rPr lang="nl-NL" sz="3600" dirty="0" smtClean="0"/>
              <a:t>Benelux </a:t>
            </a:r>
            <a:r>
              <a:rPr lang="nl-NL" sz="3600" dirty="0" err="1" smtClean="0"/>
              <a:t>Summit</a:t>
            </a:r>
            <a:r>
              <a:rPr lang="nl-NL" sz="3600" dirty="0"/>
              <a:t/>
            </a:r>
            <a:br>
              <a:rPr lang="nl-NL" sz="3600" dirty="0"/>
            </a:br>
            <a:r>
              <a:rPr lang="nl-NL" sz="2000" dirty="0" smtClean="0"/>
              <a:t>Delft – The Netherlands</a:t>
            </a:r>
            <a:endParaRPr lang="nl-NL" dirty="0"/>
          </a:p>
        </p:txBody>
      </p:sp>
      <p:sp>
        <p:nvSpPr>
          <p:cNvPr id="3" name="Ondertitel 2"/>
          <p:cNvSpPr>
            <a:spLocks noGrp="1"/>
          </p:cNvSpPr>
          <p:nvPr>
            <p:ph type="subTitle" idx="1"/>
          </p:nvPr>
        </p:nvSpPr>
        <p:spPr>
          <a:xfrm>
            <a:off x="838202" y="5110609"/>
            <a:ext cx="8136134" cy="1137793"/>
          </a:xfrm>
        </p:spPr>
        <p:txBody>
          <a:bodyPr>
            <a:normAutofit/>
          </a:bodyPr>
          <a:lstStyle/>
          <a:p>
            <a:r>
              <a:rPr lang="nl-NL" dirty="0" smtClean="0"/>
              <a:t>Questionnaire &amp; </a:t>
            </a:r>
            <a:r>
              <a:rPr lang="nl-NL" dirty="0" err="1" smtClean="0"/>
              <a:t>Debate</a:t>
            </a:r>
            <a:endParaRPr lang="nl-NL"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03695" y="5250391"/>
            <a:ext cx="2428875" cy="1352550"/>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15 &amp; 16</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1856884710"/>
              </p:ext>
            </p:extLst>
          </p:nvPr>
        </p:nvGraphicFramePr>
        <p:xfrm>
          <a:off x="1309385" y="1785257"/>
          <a:ext cx="8771965" cy="2362277"/>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15</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When do you expect that your country will include </a:t>
                      </a:r>
                      <a:r>
                        <a:rPr lang="en-GB" sz="1800" b="1" kern="1200" dirty="0" smtClean="0">
                          <a:solidFill>
                            <a:schemeClr val="tx1"/>
                          </a:solidFill>
                          <a:effectLst/>
                          <a:latin typeface="+mn-lt"/>
                          <a:ea typeface="+mn-ea"/>
                          <a:cs typeface="+mn-cs"/>
                        </a:rPr>
                        <a:t>national interoperability</a:t>
                      </a:r>
                      <a:r>
                        <a:rPr lang="en-GB" sz="1800" kern="1200" dirty="0" smtClean="0">
                          <a:solidFill>
                            <a:schemeClr val="tx1"/>
                          </a:solidFill>
                          <a:effectLst/>
                          <a:latin typeface="+mn-lt"/>
                          <a:ea typeface="+mn-ea"/>
                          <a:cs typeface="+mn-cs"/>
                        </a:rPr>
                        <a:t> for eHealth systems and services in their regulatory framework?</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3235313682"/>
              </p:ext>
            </p:extLst>
          </p:nvPr>
        </p:nvGraphicFramePr>
        <p:xfrm>
          <a:off x="1315481" y="4445990"/>
          <a:ext cx="8771965" cy="216432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16</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When do you expect that your country will include </a:t>
                      </a:r>
                      <a:r>
                        <a:rPr lang="en-GB" sz="1800" b="1" kern="1200" dirty="0" smtClean="0">
                          <a:solidFill>
                            <a:schemeClr val="tx1"/>
                          </a:solidFill>
                          <a:effectLst/>
                          <a:latin typeface="+mn-lt"/>
                          <a:ea typeface="+mn-ea"/>
                          <a:cs typeface="+mn-cs"/>
                        </a:rPr>
                        <a:t>European interoperability</a:t>
                      </a:r>
                      <a:r>
                        <a:rPr lang="en-GB" sz="1800" kern="1200" dirty="0" smtClean="0">
                          <a:solidFill>
                            <a:schemeClr val="tx1"/>
                          </a:solidFill>
                          <a:effectLst/>
                          <a:latin typeface="+mn-lt"/>
                          <a:ea typeface="+mn-ea"/>
                          <a:cs typeface="+mn-cs"/>
                        </a:rPr>
                        <a:t> for eHealth systems and services in their regulatory framework?</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671730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Question 17</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1206381377"/>
              </p:ext>
            </p:extLst>
          </p:nvPr>
        </p:nvGraphicFramePr>
        <p:xfrm>
          <a:off x="1309385" y="1785257"/>
          <a:ext cx="8771965" cy="3396343"/>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17</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Do you have any suggestion, remark or proposal? Thank you for sharing this with the ANTILOPE partners.</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8466">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393844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Debate</a:t>
            </a:r>
            <a:endParaRPr lang="nl-BE" dirty="0"/>
          </a:p>
        </p:txBody>
      </p:sp>
      <p:sp>
        <p:nvSpPr>
          <p:cNvPr id="3" name="Tijdelijke aanduiding voor tekst 2"/>
          <p:cNvSpPr>
            <a:spLocks noGrp="1"/>
          </p:cNvSpPr>
          <p:nvPr>
            <p:ph type="body" idx="1"/>
          </p:nvPr>
        </p:nvSpPr>
        <p:spPr/>
        <p:txBody>
          <a:bodyPr/>
          <a:lstStyle/>
          <a:p>
            <a:r>
              <a:rPr lang="nl-BE" dirty="0" err="1" smtClean="0"/>
              <a:t>Some</a:t>
            </a:r>
            <a:r>
              <a:rPr lang="nl-BE" dirty="0" smtClean="0"/>
              <a:t> ‘</a:t>
            </a:r>
            <a:r>
              <a:rPr lang="nl-BE" dirty="0" err="1" smtClean="0"/>
              <a:t>provocative</a:t>
            </a:r>
            <a:r>
              <a:rPr lang="nl-BE" dirty="0" smtClean="0"/>
              <a:t> statements’</a:t>
            </a:r>
            <a:endParaRPr lang="nl-BE" dirty="0"/>
          </a:p>
        </p:txBody>
      </p:sp>
    </p:spTree>
    <p:extLst>
      <p:ext uri="{BB962C8B-B14F-4D97-AF65-F5344CB8AC3E}">
        <p14:creationId xmlns:p14="http://schemas.microsoft.com/office/powerpoint/2010/main" val="3956486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Some</a:t>
            </a:r>
            <a:r>
              <a:rPr lang="nl-BE" dirty="0" smtClean="0"/>
              <a:t> statements</a:t>
            </a:r>
            <a:endParaRPr lang="nl-BE" dirty="0"/>
          </a:p>
        </p:txBody>
      </p:sp>
      <p:sp>
        <p:nvSpPr>
          <p:cNvPr id="3" name="Tijdelijke aanduiding voor inhoud 2"/>
          <p:cNvSpPr>
            <a:spLocks noGrp="1"/>
          </p:cNvSpPr>
          <p:nvPr>
            <p:ph idx="1"/>
          </p:nvPr>
        </p:nvSpPr>
        <p:spPr>
          <a:xfrm>
            <a:off x="838201" y="1825625"/>
            <a:ext cx="8779932" cy="4351338"/>
          </a:xfrm>
        </p:spPr>
        <p:txBody>
          <a:bodyPr/>
          <a:lstStyle/>
          <a:p>
            <a:pPr marL="342900" indent="-342900">
              <a:buFont typeface="+mj-lt"/>
              <a:buAutoNum type="arabicPeriod"/>
            </a:pPr>
            <a:r>
              <a:rPr lang="en-GB" dirty="0" smtClean="0"/>
              <a:t>We all want quality. Antilope is addressing interoperability.  Quality is never granted for free and needs to be proven. Third party quality labelling and certification is the most objective way to do so.</a:t>
            </a:r>
          </a:p>
          <a:p>
            <a:pPr marL="342900" indent="-342900">
              <a:buFont typeface="+mj-lt"/>
              <a:buAutoNum type="arabicPeriod"/>
            </a:pPr>
            <a:r>
              <a:rPr lang="en-GB" dirty="0" smtClean="0"/>
              <a:t>Objective QL &amp; C requires the use of quality assessed tools.</a:t>
            </a:r>
          </a:p>
          <a:p>
            <a:pPr marL="342900" indent="-342900">
              <a:buFont typeface="+mj-lt"/>
              <a:buAutoNum type="arabicPeriod"/>
            </a:pPr>
            <a:r>
              <a:rPr lang="en-GB" dirty="0" smtClean="0"/>
              <a:t>The QL &amp; C process is subject to comply to standards too.</a:t>
            </a:r>
          </a:p>
          <a:p>
            <a:pPr marL="342900" indent="-342900">
              <a:buFont typeface="+mj-lt"/>
              <a:buAutoNum type="arabicPeriod"/>
            </a:pPr>
            <a:r>
              <a:rPr lang="en-GB" dirty="0" smtClean="0"/>
              <a:t>Implementing interoperability quality assessment should consider use case based approach.</a:t>
            </a:r>
          </a:p>
          <a:p>
            <a:pPr marL="342900" indent="-342900">
              <a:buFont typeface="+mj-lt"/>
              <a:buAutoNum type="arabicPeriod"/>
            </a:pPr>
            <a:r>
              <a:rPr lang="en-GB" dirty="0" smtClean="0"/>
              <a:t>Reaching interoperability will only be realised when addressing all stakeholders &amp; all levels of interoperability</a:t>
            </a:r>
            <a:r>
              <a:rPr lang="en-GB" dirty="0" smtClean="0"/>
              <a:t>. The hard way, the purely top/down seems not </a:t>
            </a:r>
            <a:r>
              <a:rPr lang="en-GB" smtClean="0"/>
              <a:t>the work.</a:t>
            </a:r>
            <a:endParaRPr lang="en-GB" dirty="0"/>
          </a:p>
        </p:txBody>
      </p:sp>
    </p:spTree>
    <p:extLst>
      <p:ext uri="{BB962C8B-B14F-4D97-AF65-F5344CB8AC3E}">
        <p14:creationId xmlns:p14="http://schemas.microsoft.com/office/powerpoint/2010/main" val="196103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BE" dirty="0" smtClean="0"/>
              <a:t>Antilope</a:t>
            </a:r>
            <a:endParaRPr lang="nl-BE" dirty="0"/>
          </a:p>
        </p:txBody>
      </p:sp>
      <p:sp>
        <p:nvSpPr>
          <p:cNvPr id="5" name="Tijdelijke aanduiding voor tekst 4"/>
          <p:cNvSpPr>
            <a:spLocks noGrp="1"/>
          </p:cNvSpPr>
          <p:nvPr>
            <p:ph type="body" idx="1"/>
          </p:nvPr>
        </p:nvSpPr>
        <p:spPr/>
        <p:txBody>
          <a:bodyPr>
            <a:normAutofit/>
          </a:bodyPr>
          <a:lstStyle/>
          <a:p>
            <a:r>
              <a:rPr lang="nl-BE" sz="4800" dirty="0" smtClean="0"/>
              <a:t>Questionnaire</a:t>
            </a:r>
            <a:endParaRPr lang="nl-BE" sz="4800" dirty="0"/>
          </a:p>
        </p:txBody>
      </p:sp>
    </p:spTree>
    <p:extLst>
      <p:ext uri="{BB962C8B-B14F-4D97-AF65-F5344CB8AC3E}">
        <p14:creationId xmlns:p14="http://schemas.microsoft.com/office/powerpoint/2010/main" val="57122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Two</a:t>
            </a:r>
            <a:r>
              <a:rPr lang="nl-BE" dirty="0" smtClean="0"/>
              <a:t> Questionnaires</a:t>
            </a:r>
            <a:endParaRPr lang="nl-BE" dirty="0"/>
          </a:p>
        </p:txBody>
      </p:sp>
      <p:sp>
        <p:nvSpPr>
          <p:cNvPr id="3" name="Tijdelijke aanduiding voor inhoud 2"/>
          <p:cNvSpPr>
            <a:spLocks noGrp="1"/>
          </p:cNvSpPr>
          <p:nvPr>
            <p:ph idx="1"/>
          </p:nvPr>
        </p:nvSpPr>
        <p:spPr>
          <a:xfrm>
            <a:off x="730625" y="1897342"/>
            <a:ext cx="9901516" cy="4351338"/>
          </a:xfrm>
        </p:spPr>
        <p:txBody>
          <a:bodyPr>
            <a:normAutofit fontScale="85000" lnSpcReduction="20000"/>
          </a:bodyPr>
          <a:lstStyle/>
          <a:p>
            <a:r>
              <a:rPr lang="nl-BE" sz="3200" dirty="0" smtClean="0"/>
              <a:t>Questionnaire 1 </a:t>
            </a:r>
            <a:r>
              <a:rPr lang="nl-BE" sz="3200" dirty="0" err="1" smtClean="0"/>
              <a:t>regarding</a:t>
            </a:r>
            <a:r>
              <a:rPr lang="nl-BE" sz="3200" dirty="0" smtClean="0"/>
              <a:t> the </a:t>
            </a:r>
            <a:r>
              <a:rPr lang="nl-BE" sz="3200" dirty="0" err="1" smtClean="0"/>
              <a:t>Summit</a:t>
            </a:r>
            <a:r>
              <a:rPr lang="nl-BE" sz="3200" dirty="0" smtClean="0"/>
              <a:t> as </a:t>
            </a:r>
            <a:r>
              <a:rPr lang="nl-BE" sz="3200" dirty="0" err="1" smtClean="0"/>
              <a:t>such</a:t>
            </a:r>
            <a:endParaRPr lang="nl-BE" sz="3200" dirty="0" smtClean="0"/>
          </a:p>
          <a:p>
            <a:r>
              <a:rPr lang="nl-BE" sz="3200" dirty="0" smtClean="0"/>
              <a:t>Questionnaire 2 </a:t>
            </a:r>
            <a:r>
              <a:rPr lang="nl-BE" sz="3200" dirty="0" err="1" smtClean="0"/>
              <a:t>about</a:t>
            </a:r>
            <a:r>
              <a:rPr lang="nl-BE" sz="3200" dirty="0" smtClean="0"/>
              <a:t> Antilope </a:t>
            </a:r>
            <a:r>
              <a:rPr lang="nl-BE" sz="3200" dirty="0" err="1" smtClean="0"/>
              <a:t>and</a:t>
            </a:r>
            <a:r>
              <a:rPr lang="nl-BE" sz="3200" dirty="0" smtClean="0"/>
              <a:t> </a:t>
            </a:r>
            <a:r>
              <a:rPr lang="nl-BE" sz="3200" dirty="0" err="1" smtClean="0"/>
              <a:t>Interoperability</a:t>
            </a:r>
            <a:endParaRPr lang="nl-BE" sz="3200" dirty="0"/>
          </a:p>
          <a:p>
            <a:pPr marL="1143000" lvl="1" indent="-457200"/>
            <a:r>
              <a:rPr lang="nl-BE" sz="3000" dirty="0" err="1" smtClean="0"/>
              <a:t>Essential</a:t>
            </a:r>
            <a:r>
              <a:rPr lang="nl-BE" sz="3000" dirty="0" smtClean="0"/>
              <a:t> </a:t>
            </a:r>
            <a:r>
              <a:rPr lang="nl-BE" sz="3000" dirty="0" err="1" smtClean="0"/>
              <a:t>for</a:t>
            </a:r>
            <a:r>
              <a:rPr lang="nl-BE" sz="3000" dirty="0" smtClean="0"/>
              <a:t> </a:t>
            </a:r>
            <a:r>
              <a:rPr lang="nl-BE" sz="3000" dirty="0" err="1" smtClean="0"/>
              <a:t>us</a:t>
            </a:r>
            <a:endParaRPr lang="nl-BE" sz="3000" dirty="0"/>
          </a:p>
          <a:p>
            <a:pPr marL="1143000" lvl="1" indent="-457200"/>
            <a:r>
              <a:rPr lang="nl-BE" sz="3000" dirty="0" err="1" smtClean="0"/>
              <a:t>If</a:t>
            </a:r>
            <a:r>
              <a:rPr lang="nl-BE" sz="3000" dirty="0" smtClean="0"/>
              <a:t> </a:t>
            </a:r>
            <a:r>
              <a:rPr lang="nl-BE" sz="3000" dirty="0" err="1" smtClean="0"/>
              <a:t>you</a:t>
            </a:r>
            <a:r>
              <a:rPr lang="nl-BE" sz="3000" dirty="0" smtClean="0"/>
              <a:t> </a:t>
            </a:r>
            <a:r>
              <a:rPr lang="nl-BE" sz="3000" dirty="0" err="1" smtClean="0"/>
              <a:t>intend</a:t>
            </a:r>
            <a:r>
              <a:rPr lang="nl-BE" sz="3000" dirty="0" smtClean="0"/>
              <a:t> </a:t>
            </a:r>
            <a:r>
              <a:rPr lang="nl-BE" sz="3000" dirty="0" err="1" smtClean="0"/>
              <a:t>to</a:t>
            </a:r>
            <a:r>
              <a:rPr lang="nl-BE" sz="3000" dirty="0" smtClean="0"/>
              <a:t> </a:t>
            </a:r>
            <a:r>
              <a:rPr lang="nl-BE" sz="3000" dirty="0" err="1" smtClean="0"/>
              <a:t>leave</a:t>
            </a:r>
            <a:r>
              <a:rPr lang="nl-BE" sz="3000" dirty="0" smtClean="0"/>
              <a:t> </a:t>
            </a:r>
            <a:r>
              <a:rPr lang="nl-BE" sz="3000" dirty="0" err="1" smtClean="0"/>
              <a:t>early</a:t>
            </a:r>
            <a:r>
              <a:rPr lang="nl-BE" sz="3000" dirty="0" smtClean="0"/>
              <a:t> in the </a:t>
            </a:r>
            <a:r>
              <a:rPr lang="nl-BE" sz="3000" dirty="0" err="1" smtClean="0"/>
              <a:t>afternoon</a:t>
            </a:r>
            <a:r>
              <a:rPr lang="nl-BE" sz="3000" dirty="0" smtClean="0"/>
              <a:t>, </a:t>
            </a:r>
            <a:r>
              <a:rPr lang="nl-BE" sz="3000" dirty="0" err="1" smtClean="0"/>
              <a:t>please</a:t>
            </a:r>
            <a:r>
              <a:rPr lang="nl-BE" sz="3000" dirty="0" smtClean="0"/>
              <a:t> complete </a:t>
            </a:r>
            <a:r>
              <a:rPr lang="nl-BE" sz="3000" dirty="0" err="1" smtClean="0"/>
              <a:t>during</a:t>
            </a:r>
            <a:r>
              <a:rPr lang="nl-BE" sz="3000" dirty="0" smtClean="0"/>
              <a:t> lunch break, as far as </a:t>
            </a:r>
            <a:r>
              <a:rPr lang="nl-BE" sz="3000" dirty="0" err="1" smtClean="0"/>
              <a:t>possibke</a:t>
            </a:r>
            <a:endParaRPr lang="nl-BE" sz="3000" dirty="0" smtClean="0"/>
          </a:p>
          <a:p>
            <a:pPr marL="1143000" lvl="1" indent="-457200"/>
            <a:r>
              <a:rPr lang="nl-BE" sz="3000" dirty="0" err="1" smtClean="0"/>
              <a:t>Now</a:t>
            </a:r>
            <a:r>
              <a:rPr lang="nl-BE" sz="3000" dirty="0" smtClean="0"/>
              <a:t> a time slot </a:t>
            </a:r>
            <a:r>
              <a:rPr lang="nl-BE" sz="3000" dirty="0" err="1" smtClean="0"/>
              <a:t>to</a:t>
            </a:r>
            <a:r>
              <a:rPr lang="nl-BE" sz="3000" dirty="0" smtClean="0"/>
              <a:t> complete </a:t>
            </a:r>
            <a:r>
              <a:rPr lang="nl-BE" sz="3000" dirty="0" err="1" smtClean="0"/>
              <a:t>it</a:t>
            </a:r>
            <a:endParaRPr lang="nl-BE" sz="3000" dirty="0"/>
          </a:p>
        </p:txBody>
      </p:sp>
    </p:spTree>
    <p:extLst>
      <p:ext uri="{BB962C8B-B14F-4D97-AF65-F5344CB8AC3E}">
        <p14:creationId xmlns:p14="http://schemas.microsoft.com/office/powerpoint/2010/main" val="760673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3 &amp; 4</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2280145357"/>
              </p:ext>
            </p:extLst>
          </p:nvPr>
        </p:nvGraphicFramePr>
        <p:xfrm>
          <a:off x="1309385" y="1407885"/>
          <a:ext cx="8771965" cy="2362277"/>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3</a:t>
                      </a:r>
                      <a:endParaRPr lang="nl-BE" dirty="0"/>
                    </a:p>
                  </a:txBody>
                  <a:tcPr>
                    <a:lnT w="12700" cap="flat" cmpd="sng" algn="ctr">
                      <a:solidFill>
                        <a:schemeClr val="tx1"/>
                      </a:solidFill>
                      <a:prstDash val="solid"/>
                      <a:round/>
                      <a:headEnd type="none" w="med" len="med"/>
                      <a:tailEnd type="none" w="med" len="med"/>
                    </a:lnT>
                  </a:tcPr>
                </a:tc>
                <a:tc>
                  <a:txBody>
                    <a:bodyPr/>
                    <a:lstStyle/>
                    <a:p>
                      <a:r>
                        <a:rPr lang="en-US" dirty="0" smtClean="0"/>
                        <a:t>Quality assessed interoperable eHealth services are essential to </a:t>
                      </a:r>
                      <a:r>
                        <a:rPr lang="en-US" dirty="0" err="1" smtClean="0"/>
                        <a:t>realise</a:t>
                      </a:r>
                      <a:r>
                        <a:rPr lang="en-US" dirty="0" smtClean="0"/>
                        <a:t> expected added value and to increase their adoption.</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3073963417"/>
              </p:ext>
            </p:extLst>
          </p:nvPr>
        </p:nvGraphicFramePr>
        <p:xfrm>
          <a:off x="1562224" y="3589647"/>
          <a:ext cx="8771965" cy="298728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4</a:t>
                      </a:r>
                      <a:endParaRPr lang="nl-BE" dirty="0"/>
                    </a:p>
                  </a:txBody>
                  <a:tcPr>
                    <a:lnT w="12700" cap="flat" cmpd="sng" algn="ctr">
                      <a:solidFill>
                        <a:schemeClr val="tx1"/>
                      </a:solidFill>
                      <a:prstDash val="solid"/>
                      <a:round/>
                      <a:headEnd type="none" w="med" len="med"/>
                      <a:tailEnd type="none" w="med" len="med"/>
                    </a:lnT>
                  </a:tcPr>
                </a:tc>
                <a:tc>
                  <a:txBody>
                    <a:bodyPr/>
                    <a:lstStyle/>
                    <a:p>
                      <a:r>
                        <a:rPr lang="en-US" dirty="0" err="1" smtClean="0"/>
                        <a:t>Recognised</a:t>
                      </a:r>
                      <a:r>
                        <a:rPr lang="en-US" dirty="0" smtClean="0"/>
                        <a:t> Quality Labelling and Certification organizations (certification bodies, conformance assessment bodies) and standards based quality assessed test procedures will increase reliability and acceptance of eHealth services nationally as well as across Europe.</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937922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5 &amp; 6</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1732560343"/>
              </p:ext>
            </p:extLst>
          </p:nvPr>
        </p:nvGraphicFramePr>
        <p:xfrm>
          <a:off x="1309385" y="1785257"/>
          <a:ext cx="8771965" cy="2362277"/>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5</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A European interoperability quality label and certification process is crucial to support the deployment of cross border eHealth services.</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ext uri="{D42A27DB-BD31-4B8C-83A1-F6EECF244321}">
                <p14:modId xmlns:p14="http://schemas.microsoft.com/office/powerpoint/2010/main" val="3066769656"/>
              </p:ext>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1753042953"/>
              </p:ext>
            </p:extLst>
          </p:nvPr>
        </p:nvGraphicFramePr>
        <p:xfrm>
          <a:off x="1315481" y="4445990"/>
          <a:ext cx="8771965" cy="216432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6</a:t>
                      </a:r>
                      <a:endParaRPr lang="nl-BE" dirty="0"/>
                    </a:p>
                  </a:txBody>
                  <a:tcPr>
                    <a:lnT w="12700" cap="flat" cmpd="sng" algn="ctr">
                      <a:solidFill>
                        <a:schemeClr val="tx1"/>
                      </a:solidFill>
                      <a:prstDash val="solid"/>
                      <a:round/>
                      <a:headEnd type="none" w="med" len="med"/>
                      <a:tailEnd type="none" w="med" len="med"/>
                    </a:lnT>
                  </a:tcPr>
                </a:tc>
                <a:tc>
                  <a:txBody>
                    <a:bodyPr/>
                    <a:lstStyle/>
                    <a:p>
                      <a:r>
                        <a:rPr lang="en-US" dirty="0" smtClean="0"/>
                        <a:t>Harmonizing existing quality label and certification processes in Europe need to include national and regional requirements.</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973951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7 &amp; 8</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214067634"/>
              </p:ext>
            </p:extLst>
          </p:nvPr>
        </p:nvGraphicFramePr>
        <p:xfrm>
          <a:off x="1309385" y="1785257"/>
          <a:ext cx="8771965" cy="2362277"/>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7</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Comparable and trustworthy interoperability quality labelling and certification requires the use of quality assessed testing tools.</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1733455018"/>
              </p:ext>
            </p:extLst>
          </p:nvPr>
        </p:nvGraphicFramePr>
        <p:xfrm>
          <a:off x="1315481" y="4445990"/>
          <a:ext cx="8771965" cy="216432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8</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The use of existing and the development of new tools to test interoperability based on standards and profiles should be promoted.</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75359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9 &amp; 10</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2762582662"/>
              </p:ext>
            </p:extLst>
          </p:nvPr>
        </p:nvGraphicFramePr>
        <p:xfrm>
          <a:off x="1309385" y="1785257"/>
          <a:ext cx="8771965" cy="2362277"/>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9</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A quality management system applied to the quality labelling and certification process will improve its trustworthiness and increase its adoption.</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2855278896"/>
              </p:ext>
            </p:extLst>
          </p:nvPr>
        </p:nvGraphicFramePr>
        <p:xfrm>
          <a:off x="1315481" y="4445990"/>
          <a:ext cx="8771965" cy="216432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10</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The quality management system, based on related ISO standards, applies to the involved organisations, personnel and procedures. </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157963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11 &amp; 12</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4059973940"/>
              </p:ext>
            </p:extLst>
          </p:nvPr>
        </p:nvGraphicFramePr>
        <p:xfrm>
          <a:off x="1309385" y="1785257"/>
          <a:ext cx="8771965" cy="2303571"/>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11</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Use Cases are important building blocks in the realisation of interoperability. </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2344409284"/>
              </p:ext>
            </p:extLst>
          </p:nvPr>
        </p:nvGraphicFramePr>
        <p:xfrm>
          <a:off x="1315481" y="4445990"/>
          <a:ext cx="8771965" cy="2105622"/>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12</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Use cases are largely similar across the continent, enabling reuse of functional descriptions. </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030439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Questions</a:t>
            </a:r>
            <a:r>
              <a:rPr lang="nl-BE" dirty="0" smtClean="0"/>
              <a:t> 13 &amp; 14</a:t>
            </a:r>
            <a:endParaRPr lang="nl-BE" dirty="0"/>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3588109397"/>
              </p:ext>
            </p:extLst>
          </p:nvPr>
        </p:nvGraphicFramePr>
        <p:xfrm>
          <a:off x="1309385" y="1785257"/>
          <a:ext cx="8771965" cy="2303571"/>
        </p:xfrm>
        <a:graphic>
          <a:graphicData uri="http://schemas.openxmlformats.org/drawingml/2006/table">
            <a:tbl>
              <a:tblPr firstRow="1" bandRow="1">
                <a:tableStyleId>{5940675A-B579-460E-94D1-54222C63F5DA}</a:tableStyleId>
              </a:tblPr>
              <a:tblGrid>
                <a:gridCol w="1254907"/>
                <a:gridCol w="5914256"/>
                <a:gridCol w="1602802"/>
              </a:tblGrid>
              <a:tr h="592183">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13</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Use case realisation scenarios address implementation guidelines include national and regional specificities.</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r>
                        <a:rPr lang="nl-BE" sz="1400" i="1" dirty="0" smtClean="0">
                          <a:solidFill>
                            <a:schemeClr val="accent1">
                              <a:lumMod val="75000"/>
                            </a:schemeClr>
                          </a:solidFill>
                        </a:rPr>
                        <a:t>:</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4" name="Tabel 13"/>
          <p:cNvGraphicFramePr>
            <a:graphicFrameLocks noGrp="1"/>
          </p:cNvGraphicFramePr>
          <p:nvPr>
            <p:extLst/>
          </p:nvPr>
        </p:nvGraphicFramePr>
        <p:xfrm>
          <a:off x="-2420471" y="627529"/>
          <a:ext cx="208280" cy="365760"/>
        </p:xfrm>
        <a:graphic>
          <a:graphicData uri="http://schemas.openxmlformats.org/drawingml/2006/table">
            <a:tbl>
              <a:tblPr/>
              <a:tblGrid>
                <a:gridCol w="208280"/>
              </a:tblGrid>
              <a:tr h="0">
                <a:tc>
                  <a:txBody>
                    <a:bodyPr/>
                    <a:lstStyle/>
                    <a:p>
                      <a:endParaRPr lang="nl-B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graphicFrame>
        <p:nvGraphicFramePr>
          <p:cNvPr id="15" name="Tijdelijke aanduiding voor inhoud 12"/>
          <p:cNvGraphicFramePr>
            <a:graphicFrameLocks/>
          </p:cNvGraphicFramePr>
          <p:nvPr>
            <p:extLst>
              <p:ext uri="{D42A27DB-BD31-4B8C-83A1-F6EECF244321}">
                <p14:modId xmlns:p14="http://schemas.microsoft.com/office/powerpoint/2010/main" val="2684145947"/>
              </p:ext>
            </p:extLst>
          </p:nvPr>
        </p:nvGraphicFramePr>
        <p:xfrm>
          <a:off x="1315481" y="4445990"/>
          <a:ext cx="8771965" cy="2164328"/>
        </p:xfrm>
        <a:graphic>
          <a:graphicData uri="http://schemas.openxmlformats.org/drawingml/2006/table">
            <a:tbl>
              <a:tblPr firstRow="1" bandRow="1">
                <a:tableStyleId>{5940675A-B579-460E-94D1-54222C63F5DA}</a:tableStyleId>
              </a:tblPr>
              <a:tblGrid>
                <a:gridCol w="1254907"/>
                <a:gridCol w="5914256"/>
                <a:gridCol w="1602802"/>
              </a:tblGrid>
              <a:tr h="394234">
                <a:tc gridSpan="2">
                  <a:txBody>
                    <a:bodyPr/>
                    <a:lstStyle/>
                    <a:p>
                      <a:endParaRPr lang="nl-BE"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BE" dirty="0" smtClean="0"/>
                        <a:t>Score</a:t>
                      </a:r>
                      <a:endParaRPr lang="nl-BE"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5694">
                <a:tc rowSpan="2">
                  <a:txBody>
                    <a:bodyPr/>
                    <a:lstStyle/>
                    <a:p>
                      <a:pPr algn="ctr"/>
                      <a:r>
                        <a:rPr lang="nl-BE" dirty="0" smtClean="0"/>
                        <a:t>14</a:t>
                      </a:r>
                      <a:endParaRPr lang="nl-BE" dirty="0"/>
                    </a:p>
                  </a:txBody>
                  <a:tcPr>
                    <a:lnT w="12700" cap="flat" cmpd="sng" algn="ctr">
                      <a:solidFill>
                        <a:schemeClr val="tx1"/>
                      </a:solidFill>
                      <a:prstDash val="solid"/>
                      <a:round/>
                      <a:headEnd type="none" w="med" len="med"/>
                      <a:tailEnd type="none" w="med" len="med"/>
                    </a:lnT>
                  </a:tcPr>
                </a:tc>
                <a:tc>
                  <a:txBody>
                    <a:bodyPr/>
                    <a:lstStyle/>
                    <a:p>
                      <a:r>
                        <a:rPr lang="en-GB" sz="1800" kern="1200" dirty="0" smtClean="0">
                          <a:solidFill>
                            <a:schemeClr val="tx1"/>
                          </a:solidFill>
                          <a:effectLst/>
                          <a:latin typeface="+mn-lt"/>
                          <a:ea typeface="+mn-ea"/>
                          <a:cs typeface="+mn-cs"/>
                        </a:rPr>
                        <a:t>When do you expect that your country will include </a:t>
                      </a:r>
                      <a:r>
                        <a:rPr lang="en-GB" sz="1800" b="1" kern="1200" dirty="0" smtClean="0">
                          <a:solidFill>
                            <a:schemeClr val="tx1"/>
                          </a:solidFill>
                          <a:effectLst/>
                          <a:latin typeface="+mn-lt"/>
                          <a:ea typeface="+mn-ea"/>
                          <a:cs typeface="+mn-cs"/>
                        </a:rPr>
                        <a:t>quality assessment </a:t>
                      </a:r>
                      <a:r>
                        <a:rPr lang="en-GB" sz="1800" kern="1200" dirty="0" smtClean="0">
                          <a:solidFill>
                            <a:schemeClr val="tx1"/>
                          </a:solidFill>
                          <a:effectLst/>
                          <a:latin typeface="+mn-lt"/>
                          <a:ea typeface="+mn-ea"/>
                          <a:cs typeface="+mn-cs"/>
                        </a:rPr>
                        <a:t>for eHealth products and services in their regulatory framework?</a:t>
                      </a:r>
                      <a:endParaRPr lang="nl-BE" dirty="0"/>
                    </a:p>
                  </a:txBody>
                  <a:tcPr>
                    <a:lnT w="12700" cap="flat" cmpd="sng" algn="ctr">
                      <a:solidFill>
                        <a:schemeClr val="tx1"/>
                      </a:solidFill>
                      <a:prstDash val="solid"/>
                      <a:round/>
                      <a:headEnd type="none" w="med" len="med"/>
                      <a:tailEnd type="none" w="med" len="med"/>
                    </a:lnT>
                  </a:tcPr>
                </a:tc>
                <a:tc>
                  <a:txBody>
                    <a:bodyPr/>
                    <a:lstStyle/>
                    <a:p>
                      <a:endParaRPr lang="nl-BE"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5694">
                <a:tc vMerge="1">
                  <a:txBody>
                    <a:bodyPr/>
                    <a:lstStyle/>
                    <a:p>
                      <a:endParaRPr lang="nl-BE" dirty="0"/>
                    </a:p>
                  </a:txBody>
                  <a:tcPr/>
                </a:tc>
                <a:tc>
                  <a:txBody>
                    <a:bodyPr/>
                    <a:lstStyle/>
                    <a:p>
                      <a:r>
                        <a:rPr lang="nl-BE" sz="1400" i="1" dirty="0" err="1" smtClean="0">
                          <a:solidFill>
                            <a:schemeClr val="accent1">
                              <a:lumMod val="75000"/>
                            </a:schemeClr>
                          </a:solidFill>
                        </a:rPr>
                        <a:t>Comments</a:t>
                      </a:r>
                      <a:r>
                        <a:rPr lang="nl-BE" sz="1400" i="1" dirty="0" smtClean="0">
                          <a:solidFill>
                            <a:schemeClr val="accent1">
                              <a:lumMod val="75000"/>
                            </a:schemeClr>
                          </a:solidFill>
                        </a:rPr>
                        <a:t> </a:t>
                      </a:r>
                      <a:r>
                        <a:rPr lang="nl-BE" sz="1400" i="1" dirty="0" err="1" smtClean="0">
                          <a:solidFill>
                            <a:schemeClr val="accent1">
                              <a:lumMod val="75000"/>
                            </a:schemeClr>
                          </a:solidFill>
                        </a:rPr>
                        <a:t>and</a:t>
                      </a:r>
                      <a:r>
                        <a:rPr lang="nl-BE" sz="1400" i="1" dirty="0" smtClean="0">
                          <a:solidFill>
                            <a:schemeClr val="accent1">
                              <a:lumMod val="75000"/>
                            </a:schemeClr>
                          </a:solidFill>
                        </a:rPr>
                        <a:t> </a:t>
                      </a:r>
                      <a:r>
                        <a:rPr lang="nl-BE" sz="1400" i="1" dirty="0" err="1" smtClean="0">
                          <a:solidFill>
                            <a:schemeClr val="accent1">
                              <a:lumMod val="75000"/>
                            </a:schemeClr>
                          </a:solidFill>
                        </a:rPr>
                        <a:t>suggestions</a:t>
                      </a:r>
                      <a:endParaRPr lang="nl-BE" sz="1400" i="1" dirty="0">
                        <a:solidFill>
                          <a:schemeClr val="accent1">
                            <a:lumMod val="75000"/>
                          </a:schemeClr>
                        </a:solidFill>
                      </a:endParaRPr>
                    </a:p>
                  </a:txBody>
                  <a:tcPr>
                    <a:lnR w="12700" cap="flat" cmpd="sng" algn="ctr">
                      <a:solidFill>
                        <a:schemeClr val="tx1"/>
                      </a:solidFill>
                      <a:prstDash val="solid"/>
                      <a:round/>
                      <a:headEnd type="none" w="med" len="med"/>
                      <a:tailEnd type="none" w="med" len="med"/>
                    </a:lnR>
                  </a:tcPr>
                </a:tc>
                <a:tc>
                  <a:txBody>
                    <a:bodyPr/>
                    <a:lstStyle/>
                    <a:p>
                      <a:endParaRPr lang="nl-BE"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784666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_TP102923943" id="{31A32697-5274-4DF8-85F8-3E03D2A3D5D7}" vid="{FE637D5A-2AE4-43CA-9573-6137BF0B12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DBC0A1-66E1-4B9D-88C2-9B3A32A214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Welkom bij PowerPoint</Template>
  <TotalTime>0</TotalTime>
  <Words>581</Words>
  <Application>Microsoft Office PowerPoint</Application>
  <PresentationFormat>Breedbeeld</PresentationFormat>
  <Paragraphs>99</Paragraphs>
  <Slides>13</Slides>
  <Notes>13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Segoe UI</vt:lpstr>
      <vt:lpstr>Segoe UI Light</vt:lpstr>
      <vt:lpstr>WelcomeDoc</vt:lpstr>
      <vt:lpstr>Antilope Benelux Summit Delft – The Netherlands</vt:lpstr>
      <vt:lpstr>Antilope</vt:lpstr>
      <vt:lpstr>Two Questionnaires</vt:lpstr>
      <vt:lpstr>Questions 3 &amp; 4</vt:lpstr>
      <vt:lpstr>Questions 5 &amp; 6</vt:lpstr>
      <vt:lpstr>Questions 7 &amp; 8</vt:lpstr>
      <vt:lpstr>Questions 9 &amp; 10</vt:lpstr>
      <vt:lpstr>Questions 11 &amp; 12</vt:lpstr>
      <vt:lpstr>Questions 13 &amp; 14</vt:lpstr>
      <vt:lpstr>Questions 15 &amp; 16</vt:lpstr>
      <vt:lpstr>Question 17</vt:lpstr>
      <vt:lpstr>Debate</vt:lpstr>
      <vt:lpstr>Some statements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2014-05-12T08:22:44Z</dcterms:created>
  <dcterms:modified xsi:type="dcterms:W3CDTF">2014-06-06T09:38:10Z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