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10"/>
  </p:notesMasterIdLst>
  <p:handoutMasterIdLst>
    <p:handoutMasterId r:id="rId11"/>
  </p:handoutMasterIdLst>
  <p:sldIdLst>
    <p:sldId id="256" r:id="rId3"/>
    <p:sldId id="425" r:id="rId4"/>
    <p:sldId id="426" r:id="rId5"/>
    <p:sldId id="427" r:id="rId6"/>
    <p:sldId id="428" r:id="rId7"/>
    <p:sldId id="429" r:id="rId8"/>
    <p:sldId id="397" r:id="rId9"/>
  </p:sldIdLst>
  <p:sldSz cx="9144000" cy="6858000" type="screen4x3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3" autoAdjust="0"/>
  </p:normalViewPr>
  <p:slideViewPr>
    <p:cSldViewPr snapToGrid="0" snapToObjects="1">
      <p:cViewPr varScale="1">
        <p:scale>
          <a:sx n="102" d="100"/>
          <a:sy n="102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9D2E03CD-FA16-4EAF-8FB7-6A217CA676B8}" type="datetimeFigureOut">
              <a:rPr lang="de-CH" smtClean="0"/>
              <a:pPr/>
              <a:t>09.04.2014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0FFAD714-588C-45F0-8299-3F508B5703F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CE72D367-6EC6-408C-AD37-54D304DC8CFF}" type="datetimeFigureOut">
              <a:rPr lang="de-CH" smtClean="0"/>
              <a:pPr/>
              <a:t>09.04.2014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4906" tIns="47453" rIns="94906" bIns="4745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F6ADFDF1-7097-4ACD-BA9E-D1D9A077630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DD02-91F5-42D5-BFC0-FA48EDFE62B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C5817-A3AD-42EB-BFE1-C8847D13130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A720B-617B-4883-9BB9-CB88C7CCD9B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C5926-0CB1-46AB-85C7-5641F519AF4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221BD-E0F2-4456-80D0-828CF266CD4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86118-E3AB-4BA6-96F3-681899FEC2C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D8050-95A6-4513-9C78-CD7637463CF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290582-27E7-A546-9C2D-12B48997B4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C319F-C264-4973-A944-60EA3ED3F0C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B8C0C-DA07-4E90-A444-5A3625FA002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A4CE-4063-4BE2-9E63-A2994E8453F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5D152-D588-4A61-BD90-68A72959ADE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7C03D-5B79-4289-AA4B-EED02D4F455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E1FD0-1244-4BC0-810E-399F91EC07C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4831F8B0-541F-4CC2-A3C4-63AC01C8C0D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685800" y="6324600"/>
            <a:ext cx="24384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800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Dr.</a:t>
            </a:r>
            <a:r>
              <a:rPr lang="de-CH" sz="800" baseline="0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 Sang-Il Kim</a:t>
            </a:r>
            <a:endParaRPr lang="de-CH" sz="800" dirty="0">
              <a:solidFill>
                <a:srgbClr val="000000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eaLnBrk="1" hangingPunct="1">
              <a:defRPr/>
            </a:pPr>
            <a:r>
              <a:rPr lang="de-CH" sz="800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10.</a:t>
            </a:r>
            <a:r>
              <a:rPr lang="de-CH" sz="800" baseline="0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 April </a:t>
            </a:r>
            <a:r>
              <a:rPr lang="de-CH" sz="800" baseline="0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2014</a:t>
            </a:r>
            <a:endParaRPr lang="de-CH" sz="800" dirty="0">
              <a:solidFill>
                <a:srgbClr val="000000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eaLnBrk="1" hangingPunct="1">
              <a:defRPr/>
            </a:pPr>
            <a:r>
              <a:rPr lang="de-CH" sz="800" dirty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www.e-health-suisse.ch</a:t>
            </a:r>
          </a:p>
        </p:txBody>
      </p:sp>
      <p:sp>
        <p:nvSpPr>
          <p:cNvPr id="9" name="Line 15"/>
          <p:cNvSpPr>
            <a:spLocks noChangeShapeType="1"/>
          </p:cNvSpPr>
          <p:nvPr userDrawn="1"/>
        </p:nvSpPr>
        <p:spPr bwMode="auto">
          <a:xfrm>
            <a:off x="323850" y="6237288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" name="Picture 16" descr="Logo_ehealthsuisse_Koordinationsorgan_d_cmyk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6308725"/>
            <a:ext cx="2016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ea typeface="ＭＳ Ｐゴシック" pitchFamily="28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EDCC8C-B3BB-4C35-822C-E43CF716D03D}" type="slidenum">
              <a:rPr lang="de-DE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323850" y="6237288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CH">
              <a:solidFill>
                <a:srgbClr val="000000"/>
              </a:solidFill>
            </a:endParaRPr>
          </a:p>
        </p:txBody>
      </p:sp>
      <p:pic>
        <p:nvPicPr>
          <p:cNvPr id="1029" name="Picture 16" descr="Logo_ehealthsuisse_Koordinationsorgan_d_cmyk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372225" y="6308725"/>
            <a:ext cx="2016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685800" y="6324600"/>
            <a:ext cx="24384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800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Dr.</a:t>
            </a:r>
            <a:r>
              <a:rPr lang="de-CH" sz="800" baseline="0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 Sang-Il Kim</a:t>
            </a:r>
            <a:endParaRPr lang="de-CH" sz="800" dirty="0">
              <a:solidFill>
                <a:srgbClr val="000000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eaLnBrk="1" hangingPunct="1">
              <a:defRPr/>
            </a:pPr>
            <a:r>
              <a:rPr lang="de-CH" sz="800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10.</a:t>
            </a:r>
            <a:r>
              <a:rPr lang="de-CH" sz="800" baseline="0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 April </a:t>
            </a:r>
            <a:r>
              <a:rPr lang="de-CH" sz="800" baseline="0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2014</a:t>
            </a:r>
            <a:endParaRPr lang="de-CH" sz="800" dirty="0">
              <a:solidFill>
                <a:srgbClr val="000000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eaLnBrk="1" hangingPunct="1">
              <a:defRPr/>
            </a:pPr>
            <a:r>
              <a:rPr lang="de-CH" sz="800" dirty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www.e-health-suisse.ch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eex.ch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Logo_CMYK_p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0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Website_eHealthSuisse_1_Stethosk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0550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88913"/>
            <a:ext cx="50403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1308100"/>
            <a:ext cx="8102600" cy="34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4000" dirty="0" err="1" smtClean="0"/>
              <a:t>Antilope</a:t>
            </a:r>
            <a:r>
              <a:rPr lang="en-US" sz="4000" dirty="0" smtClean="0"/>
              <a:t> </a:t>
            </a:r>
            <a:r>
              <a:rPr lang="en-US" sz="4000" dirty="0" err="1" smtClean="0"/>
              <a:t>DACH</a:t>
            </a:r>
            <a:r>
              <a:rPr lang="en-US" sz="4000" dirty="0" smtClean="0"/>
              <a:t> Workshop, </a:t>
            </a:r>
            <a:r>
              <a:rPr lang="en-US" sz="4000" dirty="0" smtClean="0"/>
              <a:t>11.4.2014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Situation Schweiz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Präsentiert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durch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Prof. Stefan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Sauermann</a:t>
            </a:r>
            <a:r>
              <a:rPr lang="de-CH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CH" sz="3200" b="1" dirty="0" smtClean="0">
                <a:latin typeface="Arial" pitchFamily="34" charset="0"/>
                <a:cs typeface="Arial" pitchFamily="34" charset="0"/>
              </a:rPr>
            </a:br>
            <a:endParaRPr lang="de-DE" sz="600" dirty="0">
              <a:latin typeface="Arial" pitchFamily="34" charset="0"/>
              <a:cs typeface="Arial" pitchFamily="34" charset="0"/>
            </a:endParaRPr>
          </a:p>
          <a:p>
            <a:pPr algn="r">
              <a:spcBef>
                <a:spcPct val="50000"/>
              </a:spcBef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Prozess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1"/>
            <a:ext cx="8229600" cy="4525963"/>
          </a:xfrm>
        </p:spPr>
        <p:txBody>
          <a:bodyPr/>
          <a:lstStyle/>
          <a:p>
            <a:r>
              <a:rPr lang="de-CH" dirty="0" smtClean="0"/>
              <a:t>Schweiz interner Workshop am 24.4.2014 in Bern, </a:t>
            </a:r>
            <a:r>
              <a:rPr lang="de-CH" dirty="0" err="1" smtClean="0"/>
              <a:t>addressierte</a:t>
            </a:r>
            <a:r>
              <a:rPr lang="de-CH" dirty="0" smtClean="0"/>
              <a:t> Themen:</a:t>
            </a:r>
          </a:p>
          <a:p>
            <a:pPr lvl="1"/>
            <a:r>
              <a:rPr lang="de-CH" sz="2400" dirty="0" err="1" smtClean="0"/>
              <a:t>Workpackage</a:t>
            </a:r>
            <a:r>
              <a:rPr lang="de-CH" sz="2400" dirty="0" smtClean="0"/>
              <a:t> 1:</a:t>
            </a:r>
            <a:r>
              <a:rPr lang="en-US" sz="2400" dirty="0" smtClean="0"/>
              <a:t> Refinement of the eHealth European Interoperability Framework</a:t>
            </a:r>
            <a:endParaRPr lang="de-CH" sz="2400" dirty="0" smtClean="0"/>
          </a:p>
          <a:p>
            <a:pPr lvl="1"/>
            <a:r>
              <a:rPr lang="de-CH" sz="2400" dirty="0" err="1" smtClean="0"/>
              <a:t>Workpackage</a:t>
            </a:r>
            <a:r>
              <a:rPr lang="de-CH" sz="2400" dirty="0" smtClean="0"/>
              <a:t> 3:</a:t>
            </a:r>
            <a:r>
              <a:rPr lang="en-US" sz="2400" dirty="0" smtClean="0"/>
              <a:t> Testing Tools </a:t>
            </a:r>
            <a:endParaRPr lang="en-US" sz="2400" dirty="0" smtClean="0"/>
          </a:p>
          <a:p>
            <a:pPr lvl="1"/>
            <a:r>
              <a:rPr lang="de-CH" sz="2400" dirty="0" err="1" smtClean="0"/>
              <a:t>Workpackage</a:t>
            </a:r>
            <a:r>
              <a:rPr lang="de-CH" sz="2400" dirty="0" smtClean="0"/>
              <a:t> 4:</a:t>
            </a:r>
            <a:r>
              <a:rPr lang="en-US" sz="2400" dirty="0" smtClean="0"/>
              <a:t> Quality Label and Certification Process</a:t>
            </a:r>
            <a:endParaRPr lang="de-CH" sz="2400" dirty="0" smtClean="0"/>
          </a:p>
          <a:p>
            <a:endParaRPr lang="de-CH" dirty="0" smtClean="0"/>
          </a:p>
          <a:p>
            <a:r>
              <a:rPr lang="de-CH" dirty="0" smtClean="0"/>
              <a:t>Frankreich/Schweiz – </a:t>
            </a:r>
            <a:r>
              <a:rPr lang="de-CH" dirty="0" err="1" smtClean="0"/>
              <a:t>Summit</a:t>
            </a:r>
            <a:r>
              <a:rPr lang="de-CH" dirty="0" smtClean="0"/>
              <a:t> am 20. Mai 2014 in Paris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B8C0C-DA07-4E90-A444-5A3625FA002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 err="1" smtClean="0"/>
              <a:t>WP1</a:t>
            </a:r>
            <a:r>
              <a:rPr lang="de-CH" sz="3600" dirty="0" smtClean="0"/>
              <a:t>: Prozesse + Standards</a:t>
            </a:r>
            <a:endParaRPr lang="de-C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1"/>
            <a:ext cx="8229600" cy="4525963"/>
          </a:xfrm>
        </p:spPr>
        <p:txBody>
          <a:bodyPr/>
          <a:lstStyle/>
          <a:p>
            <a:r>
              <a:rPr lang="de-CH" sz="2000" dirty="0" smtClean="0"/>
              <a:t>Elektronisches Patientendossier-Infrastruktur:</a:t>
            </a:r>
          </a:p>
          <a:p>
            <a:pPr lvl="1"/>
            <a:r>
              <a:rPr lang="de-CH" sz="1600" dirty="0" smtClean="0"/>
              <a:t>Gemeinschaften als IHE XDS Affinity Domains (Analogie zu ELGA-Bereichen) gesetzte Standards: IHE XDS, IHE </a:t>
            </a:r>
            <a:r>
              <a:rPr lang="de-CH" sz="1600" dirty="0" err="1" smtClean="0"/>
              <a:t>PIX</a:t>
            </a:r>
            <a:r>
              <a:rPr lang="de-CH" sz="1600" dirty="0" smtClean="0"/>
              <a:t>/</a:t>
            </a:r>
            <a:r>
              <a:rPr lang="de-CH" sz="1600" dirty="0" err="1" smtClean="0"/>
              <a:t>PDQ</a:t>
            </a:r>
            <a:r>
              <a:rPr lang="de-CH" sz="1600" dirty="0" smtClean="0"/>
              <a:t>, IHE ATNA/CT, IHE </a:t>
            </a:r>
            <a:r>
              <a:rPr lang="de-CH" sz="1600" dirty="0" err="1" smtClean="0"/>
              <a:t>XUA</a:t>
            </a:r>
            <a:endParaRPr lang="de-CH" sz="1600" dirty="0" smtClean="0"/>
          </a:p>
          <a:p>
            <a:pPr lvl="1"/>
            <a:r>
              <a:rPr lang="de-CH" sz="1600" dirty="0" smtClean="0"/>
              <a:t>Zwischen Gemeinschaften (</a:t>
            </a:r>
            <a:r>
              <a:rPr lang="de-CH" sz="1600" dirty="0" err="1" smtClean="0"/>
              <a:t>cross-community</a:t>
            </a:r>
            <a:r>
              <a:rPr lang="de-CH" sz="1600" dirty="0" smtClean="0"/>
              <a:t>)</a:t>
            </a:r>
            <a:br>
              <a:rPr lang="de-CH" sz="1600" dirty="0" smtClean="0"/>
            </a:br>
            <a:r>
              <a:rPr lang="de-CH" sz="1600" dirty="0" smtClean="0"/>
              <a:t>gesetzte Standards, z.T. im kommenden Gesetz verankert: IHE </a:t>
            </a:r>
            <a:r>
              <a:rPr lang="de-CH" sz="1600" dirty="0" err="1" smtClean="0"/>
              <a:t>XCPD</a:t>
            </a:r>
            <a:r>
              <a:rPr lang="de-CH" sz="1600" dirty="0" smtClean="0"/>
              <a:t>, IHE XCA</a:t>
            </a:r>
          </a:p>
          <a:p>
            <a:pPr lvl="1"/>
            <a:r>
              <a:rPr lang="de-CH" sz="1600" dirty="0" smtClean="0"/>
              <a:t>Metadaten-Abfrage-Dienst mit IHE </a:t>
            </a:r>
            <a:r>
              <a:rPr lang="de-CH" sz="1600" dirty="0" err="1" smtClean="0"/>
              <a:t>SVS</a:t>
            </a:r>
            <a:r>
              <a:rPr lang="de-CH" sz="1600" dirty="0" smtClean="0"/>
              <a:t> (geplant)</a:t>
            </a:r>
          </a:p>
          <a:p>
            <a:pPr lvl="1"/>
            <a:r>
              <a:rPr lang="de-CH" sz="1600" dirty="0" smtClean="0"/>
              <a:t>Health Professional Index und Health Organisation Index-Abfragedienste mit IHE </a:t>
            </a:r>
            <a:r>
              <a:rPr lang="de-CH" sz="1600" dirty="0" err="1" smtClean="0"/>
              <a:t>HPD</a:t>
            </a:r>
            <a:r>
              <a:rPr lang="de-CH" sz="1600" dirty="0" smtClean="0"/>
              <a:t> (geplant)</a:t>
            </a:r>
          </a:p>
          <a:p>
            <a:pPr lvl="1"/>
            <a:r>
              <a:rPr lang="de-CH" sz="1600" dirty="0" smtClean="0"/>
              <a:t>Definitionen von EPD-Austauschformaten, derzeit e-Impfdossier, abgeleitet von IHE Immunization Content Profile (geplant: Semantik-Valuesets über IHE </a:t>
            </a:r>
            <a:r>
              <a:rPr lang="de-CH" sz="1600" dirty="0" err="1" smtClean="0"/>
              <a:t>SVS</a:t>
            </a:r>
            <a:r>
              <a:rPr lang="de-CH" sz="1600" dirty="0" smtClean="0"/>
              <a:t> abfragbar) , in 2014 Erarbeitung von e-Austrittsbericht und e-Medikationsdossier</a:t>
            </a:r>
          </a:p>
          <a:p>
            <a:pPr lvl="1"/>
            <a:r>
              <a:rPr lang="de-CH" sz="1600" dirty="0" smtClean="0"/>
              <a:t>Eventuell Einsatz von IHE </a:t>
            </a:r>
            <a:r>
              <a:rPr lang="de-CH" sz="1600" dirty="0" err="1" smtClean="0"/>
              <a:t>XUA</a:t>
            </a:r>
            <a:r>
              <a:rPr lang="de-CH" sz="1600" dirty="0" smtClean="0"/>
              <a:t>++</a:t>
            </a:r>
          </a:p>
          <a:p>
            <a:pPr lvl="1"/>
            <a:r>
              <a:rPr lang="de-CH" sz="1600" dirty="0" smtClean="0"/>
              <a:t>Sicher Einsatz von SAML-Assertions, eventuell Einsatz von </a:t>
            </a:r>
            <a:r>
              <a:rPr lang="de-CH" sz="1600" dirty="0" err="1" smtClean="0"/>
              <a:t>XACML</a:t>
            </a:r>
            <a:r>
              <a:rPr lang="de-CH" sz="1600" dirty="0" smtClean="0"/>
              <a:t> für Authentifizierung und Autorisierung</a:t>
            </a:r>
          </a:p>
          <a:p>
            <a:r>
              <a:rPr lang="de-CH" sz="2000" dirty="0" smtClean="0"/>
              <a:t>Wichtige nächste </a:t>
            </a:r>
            <a:r>
              <a:rPr lang="de-CH" sz="2000" dirty="0" err="1" smtClean="0"/>
              <a:t>UseCases</a:t>
            </a:r>
            <a:r>
              <a:rPr lang="de-CH" sz="2000" dirty="0" smtClean="0"/>
              <a:t>: </a:t>
            </a:r>
          </a:p>
          <a:p>
            <a:pPr lvl="1"/>
            <a:r>
              <a:rPr lang="de-CH" sz="1600" dirty="0" smtClean="0"/>
              <a:t>e-</a:t>
            </a:r>
            <a:r>
              <a:rPr lang="de-CH" sz="1600" dirty="0" err="1" smtClean="0"/>
              <a:t>referal</a:t>
            </a:r>
            <a:r>
              <a:rPr lang="de-CH" sz="1600" dirty="0" smtClean="0"/>
              <a:t>, eventuell mit IHE </a:t>
            </a:r>
            <a:r>
              <a:rPr lang="de-CH" sz="1600" dirty="0" err="1" smtClean="0"/>
              <a:t>XDW</a:t>
            </a:r>
            <a:r>
              <a:rPr lang="de-CH" sz="1600" dirty="0" smtClean="0"/>
              <a:t> und Workflow-Profil</a:t>
            </a:r>
          </a:p>
          <a:p>
            <a:pPr lvl="1"/>
            <a:r>
              <a:rPr lang="de-CH" sz="1600" dirty="0" smtClean="0"/>
              <a:t>e-</a:t>
            </a:r>
            <a:r>
              <a:rPr lang="de-CH" sz="1600" dirty="0" err="1" smtClean="0"/>
              <a:t>medication</a:t>
            </a:r>
            <a:r>
              <a:rPr lang="de-CH" sz="1600" dirty="0" smtClean="0"/>
              <a:t> (Medikamentenplan vom Spital), später e-</a:t>
            </a:r>
            <a:r>
              <a:rPr lang="de-CH" sz="1600" dirty="0" err="1" smtClean="0"/>
              <a:t>prescription</a:t>
            </a:r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B8C0C-DA07-4E90-A444-5A3625FA002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 err="1" smtClean="0"/>
              <a:t>WP3</a:t>
            </a:r>
            <a:r>
              <a:rPr lang="de-CH" sz="3600" dirty="0" smtClean="0"/>
              <a:t>: </a:t>
            </a:r>
            <a:r>
              <a:rPr lang="de-CH" sz="3600" dirty="0" err="1" smtClean="0"/>
              <a:t>Testing</a:t>
            </a:r>
            <a:r>
              <a:rPr lang="de-CH" sz="3600" dirty="0" smtClean="0"/>
              <a:t> Tools</a:t>
            </a:r>
            <a:endParaRPr lang="de-C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1"/>
            <a:ext cx="8229600" cy="4525963"/>
          </a:xfrm>
        </p:spPr>
        <p:txBody>
          <a:bodyPr/>
          <a:lstStyle/>
          <a:p>
            <a:r>
              <a:rPr lang="de-CH" sz="2000" dirty="0" smtClean="0"/>
              <a:t>Derzeit nur lokale (in den Kantonen, die EPD-eingeführt haben) proprietäre Test-Umgebungen, getrieben durch die Hersteller</a:t>
            </a:r>
          </a:p>
          <a:p>
            <a:r>
              <a:rPr lang="de-CH" sz="2000" dirty="0" smtClean="0"/>
              <a:t>Alle Hersteller haben IHE Connectathons erfolgreich besucht, daher einige Erfahrungen mit dem Gazelle Tool</a:t>
            </a:r>
          </a:p>
          <a:p>
            <a:r>
              <a:rPr lang="de-CH" sz="2000" dirty="0" smtClean="0"/>
              <a:t>EPD-Demo-Umgebung wird in 3 Phasen aufgebaut:</a:t>
            </a:r>
          </a:p>
          <a:p>
            <a:pPr lvl="1"/>
            <a:r>
              <a:rPr lang="de-CH" sz="1600" dirty="0" smtClean="0"/>
              <a:t>Phase 1: Terminologie-Server wie in Österreich für zentrale Abfragedienste und HPI/HOI (Realisierung bis Ende 2014)</a:t>
            </a:r>
          </a:p>
          <a:p>
            <a:pPr lvl="1"/>
            <a:r>
              <a:rPr lang="de-CH" sz="1600" dirty="0" smtClean="0"/>
              <a:t>Phase 2: Test- Gemeinschaft  (IHE XDS Affinity Domain), entweder basierend auf Gazelle Tool oder epSOS </a:t>
            </a:r>
            <a:r>
              <a:rPr lang="de-CH" sz="1600" dirty="0" err="1" smtClean="0"/>
              <a:t>openNCP</a:t>
            </a:r>
            <a:r>
              <a:rPr lang="de-CH" sz="1600" dirty="0" smtClean="0"/>
              <a:t> (Evaluation ab Sommer 2014, Realisierung Q1-2015)</a:t>
            </a:r>
          </a:p>
          <a:p>
            <a:pPr lvl="1"/>
            <a:r>
              <a:rPr lang="de-CH" sz="1600" dirty="0" smtClean="0"/>
              <a:t>Phase 3: Test-Infrastruktur für das EPD-Berechtigungssystem mit </a:t>
            </a:r>
            <a:r>
              <a:rPr lang="de-CH" sz="1600" dirty="0" err="1" smtClean="0"/>
              <a:t>cross-community</a:t>
            </a:r>
            <a:r>
              <a:rPr lang="de-CH" sz="1600" dirty="0" smtClean="0"/>
              <a:t> Authentisierung und Autorisierung (ev. Einsatz von </a:t>
            </a:r>
            <a:r>
              <a:rPr lang="de-CH" sz="1600" dirty="0" err="1" smtClean="0"/>
              <a:t>XACML</a:t>
            </a:r>
            <a:r>
              <a:rPr lang="de-CH" sz="1600" dirty="0" smtClean="0"/>
              <a:t>, SAML, PEP/</a:t>
            </a:r>
            <a:r>
              <a:rPr lang="de-CH" sz="1600" dirty="0" err="1" smtClean="0"/>
              <a:t>PAP</a:t>
            </a:r>
            <a:r>
              <a:rPr lang="de-CH" sz="1600" dirty="0" smtClean="0"/>
              <a:t>/</a:t>
            </a:r>
            <a:r>
              <a:rPr lang="de-CH" sz="1600" dirty="0" err="1" smtClean="0"/>
              <a:t>PDP</a:t>
            </a:r>
            <a:r>
              <a:rPr lang="de-CH" sz="1600" dirty="0" smtClean="0"/>
              <a:t>, etc.)</a:t>
            </a:r>
            <a:r>
              <a:rPr lang="de-CH" sz="1600" dirty="0" smtClean="0"/>
              <a:t> (Detail-Spezifikation geplant bis Q1-2015, Realisierung in 2015)</a:t>
            </a:r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B8C0C-DA07-4E90-A444-5A3625FA002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 err="1" smtClean="0"/>
              <a:t>WP4</a:t>
            </a:r>
            <a:r>
              <a:rPr lang="de-CH" sz="3600" dirty="0" smtClean="0"/>
              <a:t>: </a:t>
            </a:r>
            <a:r>
              <a:rPr lang="de-CH" sz="3600" dirty="0" err="1" smtClean="0"/>
              <a:t>Certification</a:t>
            </a:r>
            <a:r>
              <a:rPr lang="de-CH" sz="3600" dirty="0" smtClean="0"/>
              <a:t>/</a:t>
            </a:r>
            <a:r>
              <a:rPr lang="de-CH" sz="3600" dirty="0" err="1" smtClean="0"/>
              <a:t>Labelling</a:t>
            </a:r>
            <a:r>
              <a:rPr lang="de-CH" sz="3600" dirty="0" smtClean="0"/>
              <a:t> </a:t>
            </a:r>
            <a:r>
              <a:rPr lang="de-CH" sz="3600" dirty="0" err="1" smtClean="0"/>
              <a:t>Process</a:t>
            </a:r>
            <a:endParaRPr lang="de-C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1"/>
            <a:ext cx="8229600" cy="4525963"/>
          </a:xfrm>
        </p:spPr>
        <p:txBody>
          <a:bodyPr/>
          <a:lstStyle/>
          <a:p>
            <a:r>
              <a:rPr lang="de-CH" sz="2000" dirty="0" smtClean="0"/>
              <a:t>Derzeit nur Evaluationen der EPD-Umsetzungsprojekte in den Kantonen mit Label-Vergabe (keine Zertifizierung, aber technische/organisatorische Prüfung):</a:t>
            </a:r>
          </a:p>
          <a:p>
            <a:pPr lvl="1"/>
            <a:r>
              <a:rPr lang="de-CH" sz="1600" dirty="0" smtClean="0"/>
              <a:t>Label Bereitschaft: politisch und strategisch aufgestellt</a:t>
            </a:r>
          </a:p>
          <a:p>
            <a:pPr lvl="1"/>
            <a:r>
              <a:rPr lang="de-CH" sz="1600" dirty="0" smtClean="0"/>
              <a:t>Label Regional: Implementierung einer Gemeinschaft, IHE Affinity Domain</a:t>
            </a:r>
          </a:p>
          <a:p>
            <a:pPr lvl="1"/>
            <a:r>
              <a:rPr lang="de-CH" sz="1600" dirty="0" smtClean="0"/>
              <a:t>Label Überregional: Implementierung </a:t>
            </a:r>
            <a:r>
              <a:rPr lang="de-CH" sz="1600" dirty="0" err="1" smtClean="0"/>
              <a:t>cross-community</a:t>
            </a:r>
            <a:r>
              <a:rPr lang="de-CH" sz="1600" dirty="0" smtClean="0"/>
              <a:t> Profile (</a:t>
            </a:r>
            <a:r>
              <a:rPr lang="de-CH" sz="1600" dirty="0" err="1" smtClean="0"/>
              <a:t>XCPD</a:t>
            </a:r>
            <a:r>
              <a:rPr lang="de-CH" sz="1600" dirty="0" smtClean="0"/>
              <a:t> und XCA)</a:t>
            </a:r>
          </a:p>
          <a:p>
            <a:pPr lvl="1"/>
            <a:r>
              <a:rPr lang="de-CH" sz="1600" dirty="0" smtClean="0"/>
              <a:t>Label National: Integration nationale Abfragedienste (Metadaten, HPI/HOI)</a:t>
            </a:r>
          </a:p>
          <a:p>
            <a:r>
              <a:rPr lang="de-CH" sz="2000" dirty="0" smtClean="0"/>
              <a:t>Auf Gesetzesstufe wird die Verordnungsstufe erarbeitet für die Zertifizierung von EPG-Gemeinschaften (bis Ende 2015)</a:t>
            </a:r>
          </a:p>
          <a:p>
            <a:pPr lvl="1"/>
            <a:r>
              <a:rPr lang="de-CH" sz="1600" dirty="0" smtClean="0"/>
              <a:t>Aspekte: Prozesse, Datenschutz, Finanzierung, Gesellschaftsform, Technik/Schnittstellen</a:t>
            </a:r>
          </a:p>
          <a:p>
            <a:pPr lvl="1"/>
            <a:r>
              <a:rPr lang="de-CH" sz="1600" dirty="0" smtClean="0"/>
              <a:t>Eventuell spätere Nutzung der EPD-Demo-Umgebung für technische Zertifizierung, „virtueller Connectathon Schweiz“ ist denkbar </a:t>
            </a:r>
            <a:endParaRPr lang="de-CH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B8C0C-DA07-4E90-A444-5A3625FA002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 smtClean="0"/>
              <a:t>Sonstiges: Aktueller Status</a:t>
            </a:r>
            <a:endParaRPr lang="de-C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9002"/>
            <a:ext cx="8229600" cy="4525963"/>
          </a:xfrm>
        </p:spPr>
        <p:txBody>
          <a:bodyPr/>
          <a:lstStyle/>
          <a:p>
            <a:r>
              <a:rPr lang="de-CH" sz="2000" dirty="0" smtClean="0"/>
              <a:t>Integration von Primärsystemen (KIS, PIS/</a:t>
            </a:r>
            <a:r>
              <a:rPr lang="de-CH" sz="2000" dirty="0" err="1" smtClean="0"/>
              <a:t>APS</a:t>
            </a:r>
            <a:r>
              <a:rPr lang="de-CH" sz="2000" dirty="0" smtClean="0"/>
              <a:t>)</a:t>
            </a:r>
          </a:p>
          <a:p>
            <a:pPr lvl="1"/>
            <a:r>
              <a:rPr lang="de-CH" sz="1600" dirty="0" smtClean="0"/>
              <a:t>Indirekt via IHE konforme </a:t>
            </a:r>
            <a:r>
              <a:rPr lang="de-CH" sz="1600" dirty="0" err="1" smtClean="0"/>
              <a:t>Achivsysteme</a:t>
            </a:r>
            <a:endParaRPr lang="de-CH" sz="1600" dirty="0" smtClean="0"/>
          </a:p>
          <a:p>
            <a:pPr lvl="1"/>
            <a:r>
              <a:rPr lang="de-CH" sz="1600" dirty="0" smtClean="0"/>
              <a:t>Direkt via IHE Schnittstellen, eventuell Hilfestellung durch „eHealth Connector“ (Integrationskomponente mit ‘</a:t>
            </a:r>
            <a:r>
              <a:rPr lang="de-CH" sz="1600" dirty="0" err="1" smtClean="0"/>
              <a:t>convenience</a:t>
            </a:r>
            <a:r>
              <a:rPr lang="de-CH" sz="1600" dirty="0" smtClean="0"/>
              <a:t> API‘ für IHE Adapter-API und CDA-Generator/</a:t>
            </a:r>
            <a:r>
              <a:rPr lang="de-CH" sz="1600" dirty="0" err="1" smtClean="0"/>
              <a:t>Validator</a:t>
            </a:r>
            <a:r>
              <a:rPr lang="de-CH" sz="1600" dirty="0" smtClean="0"/>
              <a:t>)</a:t>
            </a:r>
          </a:p>
          <a:p>
            <a:pPr lvl="1"/>
            <a:r>
              <a:rPr lang="de-CH" sz="1600" dirty="0" smtClean="0"/>
              <a:t>Im PIS/</a:t>
            </a:r>
            <a:r>
              <a:rPr lang="de-CH" sz="1600" dirty="0" err="1" smtClean="0"/>
              <a:t>APS</a:t>
            </a:r>
            <a:r>
              <a:rPr lang="de-CH" sz="1600" dirty="0" smtClean="0"/>
              <a:t>-Kontext weit fortgeschrittene Arbeiten für standardisierte Import/Export-API (</a:t>
            </a:r>
            <a:r>
              <a:rPr lang="de-CH" sz="1600" dirty="0" smtClean="0">
                <a:hlinkClick r:id="rId2"/>
              </a:rPr>
              <a:t>www.SMEEX.ch</a:t>
            </a:r>
            <a:r>
              <a:rPr lang="de-CH" sz="1600" dirty="0" smtClean="0"/>
              <a:t>)</a:t>
            </a:r>
          </a:p>
          <a:p>
            <a:r>
              <a:rPr lang="de-CH" sz="2000" dirty="0" smtClean="0"/>
              <a:t>Gesetzentwurf zum nationalen elektronischen Patientendossier wird derzeit in der kleinen Kammer diskutiert (optimistischer Zeitplan: Inkraftsetzung Gesetz in 2017, Verordnungsstufe wird bis 2015/2016 erarbeitet)</a:t>
            </a:r>
          </a:p>
          <a:p>
            <a:r>
              <a:rPr lang="de-CH" sz="2000" dirty="0" smtClean="0"/>
              <a:t>Nationale neue Versichertenkarte mit Chip ausgerollt, jedoch keine IT-Infrastruktur (nicht vergleichbar mit e-Card System), eventuell Nutzung für digitale Identität des Patienten für Zugang zum Patientenportal</a:t>
            </a:r>
          </a:p>
          <a:p>
            <a:r>
              <a:rPr lang="de-CH" sz="2000" dirty="0" smtClean="0"/>
              <a:t>Suche nach nachhaltigen Finanzierungsmodellen für Gemeinschaften, aktuell Anschubfinanzierung durch Kantone</a:t>
            </a:r>
            <a:endParaRPr lang="de-CH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B8C0C-DA07-4E90-A444-5A3625FA002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3" descr="\\adb.intra.admin.ch\userhome$\BAG-01\U80759513\config\Desktop\grossglockner-hochalpenstrasse-fusch-an-der-grossglocknerstrasse-salzburg-themenwe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6289" y="3498636"/>
            <a:ext cx="4297136" cy="2698145"/>
          </a:xfrm>
          <a:prstGeom prst="rect">
            <a:avLst/>
          </a:prstGeom>
          <a:noFill/>
        </p:spPr>
      </p:pic>
      <p:pic>
        <p:nvPicPr>
          <p:cNvPr id="10" name="Grafik 9" descr="switzerland_flag_perspective_anim_500_clr_48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031" y="3204892"/>
            <a:ext cx="1312738" cy="98455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60375" y="5550450"/>
            <a:ext cx="3290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Vielen Dank! 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2" name="AutoShape 4" descr="data:image/jpeg;base64,/9j/4AAQSkZJRgABAQAAAQABAAD/2wCEAAkGBg8QEA8NDg0PDw4ODw8NDg8NDw4ODw0MFBAVFBQQEhQXHCYeFxklGRISHy8gIycpLCwsFR4xNTAqNSYrLCkBCQoKDgwOGA8PGiokHB8pLC0sKS0wMCwsLCwtKSo1KSkpKSwpKSwsKSwvLCwsKSwpLCkpLCkpKSkpKSkpLCwpNv/AABEIAK4BIgMBIgACEQEDEQH/xAAcAAEAAQUBAQAAAAAAAAAAAAAABAECAwUGBwj/xABKEAACAgEBBAUHBgoJAwUAAAAAAQIDBBEFBiExElFxgZEHE0FhcqGxIjJTosHRFBUzQkNEUmKCsggWc5KjwtLh8DSD8RdjdJOU/8QAGwEBAAIDAQEAAAAAAAAAAAAAAAMEAQIFBgf/xAA0EQACAQMCAwUGBQUBAAAAAAAAAQIDBBEhMQUSQRMyUYGRBhQiobHwFVJhweEzQnFy0Rb/2gAMAwEAAhEDEQA/APbgAAAAAACLmbUopWt+RTSuu62utfWaAJQOZyfKZsat6S2pjN9VU3c/qJkKXlf2MuWTbL2MPMkvHzYGDswcXHywbHf6e9duFmf6CZT5TdkT5Z0I6/S131fzQQM4Z1ANdh7x4V3CnNxrG/RC+qUvDXU2IMAAAAAAAAAAAAAAAAFlt0YLpTlGEeubUV4s0uZv1sunhZtLETXOMb65yX8MW2Ab0HI2+VfY8f1yUvXXjZdi8VAwf+sWx/p7/wD8eZ/oBnDO1ByNXlX2PL9clD+0xsuteLgbLD352Xboq9pYjb5RlfXCT/hk0wMG8BZVdGa6UJRmuuDUl4ovBgAAAAAAAAAAAAAAAGDOqsnVZCq3zVsoSjXb0Yz81Y18mfRfB6PTgzOAD5Y3n3u2vCyyjNzcuVtVk6bq1fKiqNsXy6FSjrFx0afp1OSs2lJvXow1/acfOS8Z6s9r8vm6S1r2pCOkbFHFy9Fynx8xe+/5DfVoeFWQcW4taNNprqaBnJmltC18POzS5aRbitOxGJ2yfOTfa2WADJXUrG2S5Sa7Gy0AwSI7QtX6Wfe3JeDNts3fjaGP+Ry7YeqFlkF4RaTNCAZyz0rZnl52pVorJwuS+lhCXvST951uzv6RkHosjCXrlVZKH1WpfzHhAAyfT2D5ctk2adKV1T5/KjXJfVk37jdU+U3ZE+KzoR/tK7q/fKOh8jl0bGuTa7G0BofX8d/9kvitp4nfdBFlvlE2RHntPF7rVL4HyOsy1crZrsnL7w8y187ZvtnL7wND6qyfK1siHLKna/QqcbJnr/F0dPeaDaHl8wIcKca+x9ds8eiP80pfVPnCVjfNt9rbLQND2jaf9IjIeqx8fGqXob89kzXj5uPxOR2n5Ytq36p5l0V1UuvGj/hxUvrHCgDJsszeC+59Kybm+u5zvl42uTIr2ha+HnJJctItxWnYiOAMsulY3zk32tspqUAMF0bZLlJrsbM0c+1fpZ6dTk2vBkcAzk2WHvBkUvpV2ODXJ1uVMl/FW4v3nUbM8sW1aOWZdJdVzryI/wCJFy+scKAMntGzP6RF60WRj49q9LStxpdvDzi9yOp2d5fdnzS87j31v/250XJfWjL6p83ADJ9i7t75Ye0On+C2ScqlFzhZXOqcYy10ekua4PitTdnyn5K97Xs/PqnKTVM9a7l10y06fhpGf8HrPqtPXiuKfJrk0AVAAMAAAAAAAAAGv3h2LXm4uRhW/MyKpVt/syfzZr1qST7j5A23gTqslC1aW1TnjXrqvqfRb70k/E+zz528ue73mdoyujHSG0KPPLRfrdPCfjHT++DKPKAADAAAAAAAAAAAAAAAAAAAAAAAAAAAAAAAAAAAABdXY4tSXOLTXaj6p8ke8qzdm1JvWzG0olrz82lrW/7vye2DPlQ9T8gm8nmM54kpaV5UXXo3w85zg/FdH/uAyj6NAAMAAAAAAAAAA818vOyvObNhmRWs8HJrt/7U2q5rs1cPA9KNPvjstZWz83G9NuNdGOvosUG4v+8kDK3Pj3Lq6M5xXJSensvin4aGE6K/d1y83J2JN1xT0TfGPyfT6ki1btQ9NkvBEDuKa6nWjwW8lqofNHPg6B7tw+kl4Ixz3a6rfGJhXNPxMy4Jer+z5o0YNnbsGxcpRfiiLZs+2POD7uJKqkXsyjUs69PvwaIwKyi1zTRQ3KuwAAAAAAAAAAMteNOXzYSfYmYzg2jFyeEjEDYVbDul+ao+00jN/V6a+dOK7NWRutBdS5Dh11NZVN49PqakG1/Eq9M33Ir+J4/tvwRjtoeJv+GXP5fmjUg2/wCI0+Vj70Ulu/P0Ti+3VDt4eIfC7rdQNSCdZsa5fm6+y0yLZjzj86LXamSKcXsypUt6tPvxa8jGADYhBP2HnyoyKboS6MoTjKL6pa8H46PuIAAR9rbLz45FFORD5t1ULV6lKKendrp3Eo4XyMbY/CNlVJvWVE5Uvs4TX8zXcd0DLAABgAAAAAAFJR1TXXwKgA+ZNp09Cdlev5K++rTqSn/syGbve6CjmZ8erOt8G5mkRw6ixI+rW0+elF+KX0BTQqCMsmG1EWZMsREsJoHNuEY3FPmk+3iUWz6pc4Lu1RUy1Ml5mtmUY0qc3icU/Ijz3fqfJyj3pmCW7fVb4xN3EGquKi6k8uD2c9eT0yaL+rUvpI+DKf1bl6bI+DOgixJD3qp4mn4FZ4zyv1ZpK93Y/nWPuSRKq2BQualLtf3E0yRZrKvUfUmo8Ks4P+mvPUjQwKo/Nriu7V+8yaGWSLGR8ze5eVGFPSEUv8FYi1cBErPka9STGYtECxGLUzXGAtR2OJU0kZYMlVkODJlJHMtWzyZOiYbIElIxziRpl2pTTRAnh1vnCPhoWfiSmXolHsf3kqSL62TdpJLRnMdpQnL44J+RrrN2o/m2PvSI8t3pfSLwZ0XoMUkZjc1PE1q8Es3qo482elf0fpOpZeNKSeqhbFLXVdFtP+deB7EeG+RzK6Of0NfyldkfW/k9L/Ie5HRozc45Z4/idvG3ruENsIAAlOaAAAAAAAwAD5133/6/aH/zJL+Y0KNzvZapZedL9rOt8E5L7TTI4lXvM+pWWlGC/RfQqCoIi8Y7CJYS7CHYSwOfcmJmSsxmSslexQh3ibWXMtqLmVnudqPdQRcWouMG6MbLolrLomTSO5cyxl7LGYRvIIulyKRFr4GepjaLIFzMJktZiLUdjgVXmRkgTaUQ6kT6kR1GXbSOpkRbMvLJsgR1JbEaZbFlbGWRZOtjlyfxE2t8C2aFQmQ9S/vBHU+S6zo7Tx/W3HxjJfafQJ88eTdP8Z4mn0nHwZ9DnVte4eE4+sXC/wBf3YKFQWjgAAAAAAApOWibfJLV9iKkXaskqLtdVrXOPDg+MdOHiazkoRcnsjMVlpHzXtG/zkp2fSXX3ae1MjJHpmJuZh6LpVOfR1jHpzl81N89OfHU2EN1MFfqlfem/tPG1eL0VLGH9+Z9ChxOlTSikzyQHrr3Wwn+qVeDREytz8Fr/p1H2ZTj9pHHi9FvZ/fmSLi9LrFnk1siJNnoG0dzcbj0JWw/ijJe9HP5O6El8y5P1Ti4/DU6dG8oyW5Vq8QpTe5zhlqRPs3ayY8q+n7Ek/dzMX4BbD59U4+1GSLfaQktGje3lGctGjJWuBVlYooyE7yWEURVgtnIyYbwixsyQMSM0F1e4yyOD1yGWk/H2JlWfk8e2S6+i4rxeiNribg5c/nebrX70+k/COpBOvSp96SRHUuaUe9JHOxMWRM9Ao8m0Uulbkyfqrgl73r8DX5u6+JB6JTl7U/u0K8L+hKWIvJRuOKUIxxF5PP5spFHaLYmP9DHv1f2k/D3ex5P8hDwLMuIU4rZnE9+g3szhaIE2KPTcXc7Da+VjQ7nJfBl124GFLkrIezZr/NqUJcXoN4eTrW/EaMFqmeZGG2R3ub5OoLV15Ul6rIJ+9afA5jaO6eRDXouuxfuy0fg9C1RvKFTuy/Ytz4jQktJHPTkIMy37Ouh86qa9fRbXijFXHidFNY0KkKinLRkyrkJF0VoiyRD1Ow9IpHWeS2vXaWP6pSb7q5y+w9/PEfI1i9LOc/RXVZLv0Uf87Pbjq2y+A8Dx2WbrHgkChUoWThlQAAAAADU7zZHRoa/aa8FxfwRtjmd5rulZXUuS4v+Z/CPicvitbsraX66f9+RZtYc1VGror0il1Ja9vpMpQo5HzVvmeTtFZSNdm5JlycjQ02VdqWKNPLyaSkRcm3UidHUzyg2ZqcXX0HTTUUQYyWYuPqzosDF4cV4kfCwzb1Q0OdcVs6ImhHBFyNh4s/n41MvW646+Ohrrdy8GX6uo+zKcftN+YbbEiGFxWj3ZP1LKrVI7Sfqc5buNgr8yf8A9siDZujhJ/k5Ptsmb3KyyNUnJl+FxXSy5sxK7rPTmZgwN1sNcfwaD9rWXxZuqsOqtaV1Vw9iEY/BF9NfRRScirUrVKj1k/U1dSb3bDZkqiY4IyXXKEW2QPXRGhF2vmKMdEzkMm3pMnbSzHOTIlGM5Pkda3pqlHLK83zMtx8dtnRbNwNNG0W4GztNG0biuCRWuLjOiN4QMkI6CyzRGOy1RRpdo7V5pMqU6TmyRySMm0doc0mc9kZOrMeTmNvmR46tnao0FBFaUsmevizfbM2RXZ+UqhNfvwjL4kHZeA5NcDraKFXHQrXVfl+GL1JKSa1NTl7rYL/Va17OsPgzWWbl4T/RSXZZP7zo7ZmFkFO5rLab9S37xVW0n6mw8nW71OO8iyqMlr0al0pOX70v8vgdsandjG6GNBvnY3a/4uXu0NsfRbKMo0Ic2+DgXVR1KspN5BQqC2VwAAAAACkpJJt8ktX2HF3X+ctssfX0V8X9i7jot4M3zdLXpn8lLrXp+xd5y0eCS9Pp9bfFvxPHe0NzmSorp+/8fU6llDEXN9TJKRGuuFlhEnqzy8IF1swX2NkbzDZsa8RslQw0iftVHY05WzVVYJPoxEiWqkg5JEUqrkbKOC6uGhm6SRCszEvSQcjavUzRUpTM8yRtL8tI1WVn68jX25zl6SlNbky3Cgoasjc8maGsmbbDxtFqy3DwdOLJc5eghq1M6I2iik5GNBl2qXFkWxsXpqK1Zotq7Q6T0XIzbQz9fkohY2DKx8i1RpqPxzI5POiItGK5s3+Fs1RWrRKxcCMF6zNORpVuHPSOxtGGNyiWhhyMtRXFkXO2nGCfHicznbVcm+JtRtpVNXsYlNI2G0dsa6pM0l2S5GKUmyRjYMpPkdaFOFJFdycjDCts3GzdlOTXA2Gztg8nJG+ppjBaJFG4vEtIksKXVlmHhRrj6y62zUrOWpZ0TmbvLJzC0VjjubjWudklDufP3al0mlzNjurT52+Vv5lMeiv7SX+x0bCg7ivGK2I6k+SLkdbXBRSiuUUorsSLgD6UlhYRwQUKlDIKgAAAFtkW00no2mtVzXrMPbQHI7dzfO3NJ/Iq4epy/wDOvgjW2Xx/aXjqdXXuvjJ6yi5t8X05Pi+wnVbMph82mC/hTPKVOC1rio6lWSWTpq7pwioxT0OCScvmwnLshL7SVVg2fQWPuX3ndxilySXYtCpKvZ6HWfy/k0998InFrFtX6Cf/ADuMVspx51TXrfR+87kaGr9nKfSXy/kyr5/lPOL9pRXWu1fcazI2t1M9Rv2bRZwsprn7UIs1OVuNg2foXW+uqc4+5tr3Gv8A5/l2eTPvie6PM7c9v0mOLlI7m/yZ186sma9VsFL3rQx17hWw/PhLTq+56fEgq8Pq0lpFv5/Q2jVhLqc3hbOlL0G+xcCMFx5k38VX18PMp+tKS4d2pHsdi51SXh9uhwq9Ou3hrBbhy9GhORjZR2P0wkv7v3mC7MS5Rlr3feQRoTeiRuzNOajxZrMvNb4Iq677X8im19kJfYbHB3UyZcZVdH2+Hu4F6lY1N+VtkMprxRrMLZspvV8jeVUxgtEjaUbr26aSuUV1QS/57yXVurTznKdj/efAtLg93XeqwjT3ilDrk52zJiucl4rU0m0ttLjGHF8vSek17Fx1w8zBr95dL3Mk1YtcPmVwj7MYr4HRt/Z7l1qSIJ3q/tR4jbjZFj1VVsk/2arX9hWG7+U/1e/votX2HuQOsuFwSwmV3cvwPHcPdm1cZ02JeuDXxN3jYsK1xhJP1wb+Gp6OWTpi+cYvtSZTr8D7Taf36ksLtLeJw0b48lJdWjenxMqhqdXbsmiXOqPdw+BrsrdOqX5Ocqn+7pp7tDk1PZ2uu60/vyLEbym98o0k5RjzaIGTtSK4Im525GXx83kV2Lqn0oP4P4mns3Rzov5VLa64SjNadxW/B61PWaN/eIS2ZFvz5S5enl62ek7ubM/B8eFb+e/l2f2kua7uC7jmN192JeeVl1bjGrSSUk/lT9HM7o9Hwe07OLqNFK6qZ+FAAHfKQAAAAAAAAAAAAAAAAAAAAAAAAABjALXBdS8CqiupeBUGOVeBnIABsYAAAAAAAAAAAAAAAAAAAAAAAABQqU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054" name="AutoShape 6" descr="data:image/jpeg;base64,/9j/4AAQSkZJRgABAQAAAQABAAD/2wCEAAkGBg8QEA8NDg0PDw4ODw8NDg8NDw4ODw0MFBAVFBQQEhQXHCYeFxklGRISHy8gIycpLCwsFR4xNTAqNSYrLCkBCQoKDgwOGA8PGiokHB8pLC0sKS0wMCwsLCwtKSo1KSkpKSwpKSwsKSwvLCwsKSwpLCkpLCkpKSkpKSkpLCwpNv/AABEIAK4BIgMBIgACEQEDEQH/xAAcAAEAAQUBAQAAAAAAAAAAAAAABAECAwUGBwj/xABKEAACAgEBBAUHBgoJAwUAAAAAAQIDBBEFBiExElFxgZEHE0FhcqGxIjJTosHRFBUzQkNEUmKCsggWc5KjwtLh8DSD8RdjdJOU/8QAGwEBAAIDAQEAAAAAAAAAAAAAAAMEAQIFBgf/xAA0EQACAQMCAwUGBQUBAAAAAAAAAQIDBBEhMQUSQRMyUYGRBhQiobHwFVJhweEzQnFy0Rb/2gAMAwEAAhEDEQA/APbgAAAAAACLmbUopWt+RTSuu62utfWaAJQOZyfKZsat6S2pjN9VU3c/qJkKXlf2MuWTbL2MPMkvHzYGDswcXHywbHf6e9duFmf6CZT5TdkT5Z0I6/S131fzQQM4Z1ANdh7x4V3CnNxrG/RC+qUvDXU2IMAAAAAAAAAAAAAAAAFlt0YLpTlGEeubUV4s0uZv1sunhZtLETXOMb65yX8MW2Ab0HI2+VfY8f1yUvXXjZdi8VAwf+sWx/p7/wD8eZ/oBnDO1ByNXlX2PL9clD+0xsuteLgbLD352Xboq9pYjb5RlfXCT/hk0wMG8BZVdGa6UJRmuuDUl4ovBgAAAAAAAAAAAAAAAGDOqsnVZCq3zVsoSjXb0Yz81Y18mfRfB6PTgzOAD5Y3n3u2vCyyjNzcuVtVk6bq1fKiqNsXy6FSjrFx0afp1OSs2lJvXow1/acfOS8Z6s9r8vm6S1r2pCOkbFHFy9Fynx8xe+/5DfVoeFWQcW4taNNprqaBnJmltC18POzS5aRbitOxGJ2yfOTfa2WADJXUrG2S5Sa7Gy0AwSI7QtX6Wfe3JeDNts3fjaGP+Ry7YeqFlkF4RaTNCAZyz0rZnl52pVorJwuS+lhCXvST951uzv6RkHosjCXrlVZKH1WpfzHhAAyfT2D5ctk2adKV1T5/KjXJfVk37jdU+U3ZE+KzoR/tK7q/fKOh8jl0bGuTa7G0BofX8d/9kvitp4nfdBFlvlE2RHntPF7rVL4HyOsy1crZrsnL7w8y187ZvtnL7wND6qyfK1siHLKna/QqcbJnr/F0dPeaDaHl8wIcKca+x9ds8eiP80pfVPnCVjfNt9rbLQND2jaf9IjIeqx8fGqXob89kzXj5uPxOR2n5Ytq36p5l0V1UuvGj/hxUvrHCgDJsszeC+59Kybm+u5zvl42uTIr2ha+HnJJctItxWnYiOAMsulY3zk32tspqUAMF0bZLlJrsbM0c+1fpZ6dTk2vBkcAzk2WHvBkUvpV2ODXJ1uVMl/FW4v3nUbM8sW1aOWZdJdVzryI/wCJFy+scKAMntGzP6RF60WRj49q9LStxpdvDzi9yOp2d5fdnzS87j31v/250XJfWjL6p83ADJ9i7t75Ye0On+C2ScqlFzhZXOqcYy10ekua4PitTdnyn5K97Xs/PqnKTVM9a7l10y06fhpGf8HrPqtPXiuKfJrk0AVAAMAAAAAAAAAGv3h2LXm4uRhW/MyKpVt/syfzZr1qST7j5A23gTqslC1aW1TnjXrqvqfRb70k/E+zz528ue73mdoyujHSG0KPPLRfrdPCfjHT++DKPKAADAAAAAAAAAAAAAAAAAAAAAAAAAAAAAAAAAAAABdXY4tSXOLTXaj6p8ke8qzdm1JvWzG0olrz82lrW/7vye2DPlQ9T8gm8nmM54kpaV5UXXo3w85zg/FdH/uAyj6NAAMAAAAAAAAAA818vOyvObNhmRWs8HJrt/7U2q5rs1cPA9KNPvjstZWz83G9NuNdGOvosUG4v+8kDK3Pj3Lq6M5xXJSensvin4aGE6K/d1y83J2JN1xT0TfGPyfT6ki1btQ9NkvBEDuKa6nWjwW8lqofNHPg6B7tw+kl4Ixz3a6rfGJhXNPxMy4Jer+z5o0YNnbsGxcpRfiiLZs+2POD7uJKqkXsyjUs69PvwaIwKyi1zTRQ3KuwAAAAAAAAAAMteNOXzYSfYmYzg2jFyeEjEDYVbDul+ao+00jN/V6a+dOK7NWRutBdS5Dh11NZVN49PqakG1/Eq9M33Ir+J4/tvwRjtoeJv+GXP5fmjUg2/wCI0+Vj70Ulu/P0Ti+3VDt4eIfC7rdQNSCdZsa5fm6+y0yLZjzj86LXamSKcXsypUt6tPvxa8jGADYhBP2HnyoyKboS6MoTjKL6pa8H46PuIAAR9rbLz45FFORD5t1ULV6lKKendrp3Eo4XyMbY/CNlVJvWVE5Uvs4TX8zXcd0DLAABgAAAAAAFJR1TXXwKgA+ZNp09Cdlev5K++rTqSn/syGbve6CjmZ8erOt8G5mkRw6ixI+rW0+elF+KX0BTQqCMsmG1EWZMsREsJoHNuEY3FPmk+3iUWz6pc4Lu1RUy1Ml5mtmUY0qc3icU/Ijz3fqfJyj3pmCW7fVb4xN3EGquKi6k8uD2c9eT0yaL+rUvpI+DKf1bl6bI+DOgixJD3qp4mn4FZ4zyv1ZpK93Y/nWPuSRKq2BQualLtf3E0yRZrKvUfUmo8Ks4P+mvPUjQwKo/Nriu7V+8yaGWSLGR8ze5eVGFPSEUv8FYi1cBErPka9STGYtECxGLUzXGAtR2OJU0kZYMlVkODJlJHMtWzyZOiYbIElIxziRpl2pTTRAnh1vnCPhoWfiSmXolHsf3kqSL62TdpJLRnMdpQnL44J+RrrN2o/m2PvSI8t3pfSLwZ0XoMUkZjc1PE1q8Es3qo482elf0fpOpZeNKSeqhbFLXVdFtP+deB7EeG+RzK6Of0NfyldkfW/k9L/Ie5HRozc45Z4/idvG3ruENsIAAlOaAAAAAAAwAD5133/6/aH/zJL+Y0KNzvZapZedL9rOt8E5L7TTI4lXvM+pWWlGC/RfQqCoIi8Y7CJYS7CHYSwOfcmJmSsxmSslexQh3ibWXMtqLmVnudqPdQRcWouMG6MbLolrLomTSO5cyxl7LGYRvIIulyKRFr4GepjaLIFzMJktZiLUdjgVXmRkgTaUQ6kT6kR1GXbSOpkRbMvLJsgR1JbEaZbFlbGWRZOtjlyfxE2t8C2aFQmQ9S/vBHU+S6zo7Tx/W3HxjJfafQJ88eTdP8Z4mn0nHwZ9DnVte4eE4+sXC/wBf3YKFQWjgAAAAAAApOWibfJLV9iKkXaskqLtdVrXOPDg+MdOHiazkoRcnsjMVlpHzXtG/zkp2fSXX3ae1MjJHpmJuZh6LpVOfR1jHpzl81N89OfHU2EN1MFfqlfem/tPG1eL0VLGH9+Z9ChxOlTSikzyQHrr3Wwn+qVeDREytz8Fr/p1H2ZTj9pHHi9FvZ/fmSLi9LrFnk1siJNnoG0dzcbj0JWw/ijJe9HP5O6El8y5P1Ti4/DU6dG8oyW5Vq8QpTe5zhlqRPs3ayY8q+n7Ek/dzMX4BbD59U4+1GSLfaQktGje3lGctGjJWuBVlYooyE7yWEURVgtnIyYbwixsyQMSM0F1e4yyOD1yGWk/H2JlWfk8e2S6+i4rxeiNribg5c/nebrX70+k/COpBOvSp96SRHUuaUe9JHOxMWRM9Ao8m0Uulbkyfqrgl73r8DX5u6+JB6JTl7U/u0K8L+hKWIvJRuOKUIxxF5PP5spFHaLYmP9DHv1f2k/D3ex5P8hDwLMuIU4rZnE9+g3szhaIE2KPTcXc7Da+VjQ7nJfBl124GFLkrIezZr/NqUJcXoN4eTrW/EaMFqmeZGG2R3ub5OoLV15Ul6rIJ+9afA5jaO6eRDXouuxfuy0fg9C1RvKFTuy/Ytz4jQktJHPTkIMy37Ouh86qa9fRbXijFXHidFNY0KkKinLRkyrkJF0VoiyRD1Ow9IpHWeS2vXaWP6pSb7q5y+w9/PEfI1i9LOc/RXVZLv0Uf87Pbjq2y+A8Dx2WbrHgkChUoWThlQAAAAADU7zZHRoa/aa8FxfwRtjmd5rulZXUuS4v+Z/CPicvitbsraX66f9+RZtYc1VGror0il1Ja9vpMpQo5HzVvmeTtFZSNdm5JlycjQ02VdqWKNPLyaSkRcm3UidHUzyg2ZqcXX0HTTUUQYyWYuPqzosDF4cV4kfCwzb1Q0OdcVs6ImhHBFyNh4s/n41MvW646+Ohrrdy8GX6uo+zKcftN+YbbEiGFxWj3ZP1LKrVI7Sfqc5buNgr8yf8A9siDZujhJ/k5Ptsmb3KyyNUnJl+FxXSy5sxK7rPTmZgwN1sNcfwaD9rWXxZuqsOqtaV1Vw9iEY/BF9NfRRScirUrVKj1k/U1dSb3bDZkqiY4IyXXKEW2QPXRGhF2vmKMdEzkMm3pMnbSzHOTIlGM5Pkda3pqlHLK83zMtx8dtnRbNwNNG0W4GztNG0biuCRWuLjOiN4QMkI6CyzRGOy1RRpdo7V5pMqU6TmyRySMm0doc0mc9kZOrMeTmNvmR46tnao0FBFaUsmevizfbM2RXZ+UqhNfvwjL4kHZeA5NcDraKFXHQrXVfl+GL1JKSa1NTl7rYL/Va17OsPgzWWbl4T/RSXZZP7zo7ZmFkFO5rLab9S37xVW0n6mw8nW71OO8iyqMlr0al0pOX70v8vgdsandjG6GNBvnY3a/4uXu0NsfRbKMo0Ic2+DgXVR1KspN5BQqC2VwAAAAACkpJJt8ktX2HF3X+ctssfX0V8X9i7jot4M3zdLXpn8lLrXp+xd5y0eCS9Pp9bfFvxPHe0NzmSorp+/8fU6llDEXN9TJKRGuuFlhEnqzy8IF1swX2NkbzDZsa8RslQw0iftVHY05WzVVYJPoxEiWqkg5JEUqrkbKOC6uGhm6SRCszEvSQcjavUzRUpTM8yRtL8tI1WVn68jX25zl6SlNbky3Cgoasjc8maGsmbbDxtFqy3DwdOLJc5eghq1M6I2iik5GNBl2qXFkWxsXpqK1Zotq7Q6T0XIzbQz9fkohY2DKx8i1RpqPxzI5POiItGK5s3+Fs1RWrRKxcCMF6zNORpVuHPSOxtGGNyiWhhyMtRXFkXO2nGCfHicznbVcm+JtRtpVNXsYlNI2G0dsa6pM0l2S5GKUmyRjYMpPkdaFOFJFdycjDCts3GzdlOTXA2Gztg8nJG+ppjBaJFG4vEtIksKXVlmHhRrj6y62zUrOWpZ0TmbvLJzC0VjjubjWudklDufP3al0mlzNjurT52+Vv5lMeiv7SX+x0bCg7ivGK2I6k+SLkdbXBRSiuUUorsSLgD6UlhYRwQUKlDIKgAAAFtkW00no2mtVzXrMPbQHI7dzfO3NJ/Iq4epy/wDOvgjW2Xx/aXjqdXXuvjJ6yi5t8X05Pi+wnVbMph82mC/hTPKVOC1rio6lWSWTpq7pwioxT0OCScvmwnLshL7SVVg2fQWPuX3ndxilySXYtCpKvZ6HWfy/k0998InFrFtX6Cf/ADuMVspx51TXrfR+87kaGr9nKfSXy/kyr5/lPOL9pRXWu1fcazI2t1M9Rv2bRZwsprn7UIs1OVuNg2foXW+uqc4+5tr3Gv8A5/l2eTPvie6PM7c9v0mOLlI7m/yZ186sma9VsFL3rQx17hWw/PhLTq+56fEgq8Pq0lpFv5/Q2jVhLqc3hbOlL0G+xcCMFx5k38VX18PMp+tKS4d2pHsdi51SXh9uhwq9Ou3hrBbhy9GhORjZR2P0wkv7v3mC7MS5Rlr3feQRoTeiRuzNOajxZrMvNb4Iq677X8im19kJfYbHB3UyZcZVdH2+Hu4F6lY1N+VtkMprxRrMLZspvV8jeVUxgtEjaUbr26aSuUV1QS/57yXVurTznKdj/efAtLg93XeqwjT3ilDrk52zJiucl4rU0m0ttLjGHF8vSek17Fx1w8zBr95dL3Mk1YtcPmVwj7MYr4HRt/Z7l1qSIJ3q/tR4jbjZFj1VVsk/2arX9hWG7+U/1e/votX2HuQOsuFwSwmV3cvwPHcPdm1cZ02JeuDXxN3jYsK1xhJP1wb+Gp6OWTpi+cYvtSZTr8D7Taf36ksLtLeJw0b48lJdWjenxMqhqdXbsmiXOqPdw+BrsrdOqX5Ocqn+7pp7tDk1PZ2uu60/vyLEbym98o0k5RjzaIGTtSK4Im525GXx83kV2Lqn0oP4P4mns3Rzov5VLa64SjNadxW/B61PWaN/eIS2ZFvz5S5enl62ek7ubM/B8eFb+e/l2f2kua7uC7jmN192JeeVl1bjGrSSUk/lT9HM7o9Hwe07OLqNFK6qZ+FAAHfKQAAAAAAAAAAAAAAAAAAAAAAAAABjALXBdS8CqiupeBUGOVeBnIABsYAAAAAAAAAAAAAAAAAAAAAAAABQqU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056" name="AutoShape 8" descr="data:image/jpeg;base64,/9j/4AAQSkZJRgABAQAAAQABAAD/2wCEAAkGBg8QEA8NDg0PDw4ODw8NDg8NDw4ODw0MFBAVFBQQEhQXHCYeFxklGRISHy8gIycpLCwsFR4xNTAqNSYrLCkBCQoKDgwOGA8PGiokHB8pLC0sKS0wMCwsLCwtKSo1KSkpKSwpKSwsKSwvLCwsKSwpLCkpLCkpKSkpKSkpLCwpNv/AABEIAK4BIgMBIgACEQEDEQH/xAAcAAEAAQUBAQAAAAAAAAAAAAAABAECAwUGBwj/xABKEAACAgEBBAUHBgoJAwUAAAAAAQIDBBEFBiExElFxgZEHE0FhcqGxIjJTosHRFBUzQkNEUmKCsggWc5KjwtLh8DSD8RdjdJOU/8QAGwEBAAIDAQEAAAAAAAAAAAAAAAMEAQIFBgf/xAA0EQACAQMCAwUGBQUBAAAAAAAAAQIDBBEhMQUSQRMyUYGRBhQiobHwFVJhweEzQnFy0Rb/2gAMAwEAAhEDEQA/APbgAAAAAACLmbUopWt+RTSuu62utfWaAJQOZyfKZsat6S2pjN9VU3c/qJkKXlf2MuWTbL2MPMkvHzYGDswcXHywbHf6e9duFmf6CZT5TdkT5Z0I6/S131fzQQM4Z1ANdh7x4V3CnNxrG/RC+qUvDXU2IMAAAAAAAAAAAAAAAAFlt0YLpTlGEeubUV4s0uZv1sunhZtLETXOMb65yX8MW2Ab0HI2+VfY8f1yUvXXjZdi8VAwf+sWx/p7/wD8eZ/oBnDO1ByNXlX2PL9clD+0xsuteLgbLD352Xboq9pYjb5RlfXCT/hk0wMG8BZVdGa6UJRmuuDUl4ovBgAAAAAAAAAAAAAAAGDOqsnVZCq3zVsoSjXb0Yz81Y18mfRfB6PTgzOAD5Y3n3u2vCyyjNzcuVtVk6bq1fKiqNsXy6FSjrFx0afp1OSs2lJvXow1/acfOS8Z6s9r8vm6S1r2pCOkbFHFy9Fynx8xe+/5DfVoeFWQcW4taNNprqaBnJmltC18POzS5aRbitOxGJ2yfOTfa2WADJXUrG2S5Sa7Gy0AwSI7QtX6Wfe3JeDNts3fjaGP+Ry7YeqFlkF4RaTNCAZyz0rZnl52pVorJwuS+lhCXvST951uzv6RkHosjCXrlVZKH1WpfzHhAAyfT2D5ctk2adKV1T5/KjXJfVk37jdU+U3ZE+KzoR/tK7q/fKOh8jl0bGuTa7G0BofX8d/9kvitp4nfdBFlvlE2RHntPF7rVL4HyOsy1crZrsnL7w8y187ZvtnL7wND6qyfK1siHLKna/QqcbJnr/F0dPeaDaHl8wIcKca+x9ds8eiP80pfVPnCVjfNt9rbLQND2jaf9IjIeqx8fGqXob89kzXj5uPxOR2n5Ytq36p5l0V1UuvGj/hxUvrHCgDJsszeC+59Kybm+u5zvl42uTIr2ha+HnJJctItxWnYiOAMsulY3zk32tspqUAMF0bZLlJrsbM0c+1fpZ6dTk2vBkcAzk2WHvBkUvpV2ODXJ1uVMl/FW4v3nUbM8sW1aOWZdJdVzryI/wCJFy+scKAMntGzP6RF60WRj49q9LStxpdvDzi9yOp2d5fdnzS87j31v/250XJfWjL6p83ADJ9i7t75Ye0On+C2ScqlFzhZXOqcYy10ekua4PitTdnyn5K97Xs/PqnKTVM9a7l10y06fhpGf8HrPqtPXiuKfJrk0AVAAMAAAAAAAAAGv3h2LXm4uRhW/MyKpVt/syfzZr1qST7j5A23gTqslC1aW1TnjXrqvqfRb70k/E+zz528ue73mdoyujHSG0KPPLRfrdPCfjHT++DKPKAADAAAAAAAAAAAAAAAAAAAAAAAAAAAAAAAAAAAABdXY4tSXOLTXaj6p8ke8qzdm1JvWzG0olrz82lrW/7vye2DPlQ9T8gm8nmM54kpaV5UXXo3w85zg/FdH/uAyj6NAAMAAAAAAAAAA818vOyvObNhmRWs8HJrt/7U2q5rs1cPA9KNPvjstZWz83G9NuNdGOvosUG4v+8kDK3Pj3Lq6M5xXJSensvin4aGE6K/d1y83J2JN1xT0TfGPyfT6ki1btQ9NkvBEDuKa6nWjwW8lqofNHPg6B7tw+kl4Ixz3a6rfGJhXNPxMy4Jer+z5o0YNnbsGxcpRfiiLZs+2POD7uJKqkXsyjUs69PvwaIwKyi1zTRQ3KuwAAAAAAAAAAMteNOXzYSfYmYzg2jFyeEjEDYVbDul+ao+00jN/V6a+dOK7NWRutBdS5Dh11NZVN49PqakG1/Eq9M33Ir+J4/tvwRjtoeJv+GXP5fmjUg2/wCI0+Vj70Ulu/P0Ti+3VDt4eIfC7rdQNSCdZsa5fm6+y0yLZjzj86LXamSKcXsypUt6tPvxa8jGADYhBP2HnyoyKboS6MoTjKL6pa8H46PuIAAR9rbLz45FFORD5t1ULV6lKKendrp3Eo4XyMbY/CNlVJvWVE5Uvs4TX8zXcd0DLAABgAAAAAAFJR1TXXwKgA+ZNp09Cdlev5K++rTqSn/syGbve6CjmZ8erOt8G5mkRw6ixI+rW0+elF+KX0BTQqCMsmG1EWZMsREsJoHNuEY3FPmk+3iUWz6pc4Lu1RUy1Ml5mtmUY0qc3icU/Ijz3fqfJyj3pmCW7fVb4xN3EGquKi6k8uD2c9eT0yaL+rUvpI+DKf1bl6bI+DOgixJD3qp4mn4FZ4zyv1ZpK93Y/nWPuSRKq2BQualLtf3E0yRZrKvUfUmo8Ks4P+mvPUjQwKo/Nriu7V+8yaGWSLGR8ze5eVGFPSEUv8FYi1cBErPka9STGYtECxGLUzXGAtR2OJU0kZYMlVkODJlJHMtWzyZOiYbIElIxziRpl2pTTRAnh1vnCPhoWfiSmXolHsf3kqSL62TdpJLRnMdpQnL44J+RrrN2o/m2PvSI8t3pfSLwZ0XoMUkZjc1PE1q8Es3qo482elf0fpOpZeNKSeqhbFLXVdFtP+deB7EeG+RzK6Of0NfyldkfW/k9L/Ie5HRozc45Z4/idvG3ruENsIAAlOaAAAAAAAwAD5133/6/aH/zJL+Y0KNzvZapZedL9rOt8E5L7TTI4lXvM+pWWlGC/RfQqCoIi8Y7CJYS7CHYSwOfcmJmSsxmSslexQh3ibWXMtqLmVnudqPdQRcWouMG6MbLolrLomTSO5cyxl7LGYRvIIulyKRFr4GepjaLIFzMJktZiLUdjgVXmRkgTaUQ6kT6kR1GXbSOpkRbMvLJsgR1JbEaZbFlbGWRZOtjlyfxE2t8C2aFQmQ9S/vBHU+S6zo7Tx/W3HxjJfafQJ88eTdP8Z4mn0nHwZ9DnVte4eE4+sXC/wBf3YKFQWjgAAAAAAApOWibfJLV9iKkXaskqLtdVrXOPDg+MdOHiazkoRcnsjMVlpHzXtG/zkp2fSXX3ae1MjJHpmJuZh6LpVOfR1jHpzl81N89OfHU2EN1MFfqlfem/tPG1eL0VLGH9+Z9ChxOlTSikzyQHrr3Wwn+qVeDREytz8Fr/p1H2ZTj9pHHi9FvZ/fmSLi9LrFnk1siJNnoG0dzcbj0JWw/ijJe9HP5O6El8y5P1Ti4/DU6dG8oyW5Vq8QpTe5zhlqRPs3ayY8q+n7Ek/dzMX4BbD59U4+1GSLfaQktGje3lGctGjJWuBVlYooyE7yWEURVgtnIyYbwixsyQMSM0F1e4yyOD1yGWk/H2JlWfk8e2S6+i4rxeiNribg5c/nebrX70+k/COpBOvSp96SRHUuaUe9JHOxMWRM9Ao8m0Uulbkyfqrgl73r8DX5u6+JB6JTl7U/u0K8L+hKWIvJRuOKUIxxF5PP5spFHaLYmP9DHv1f2k/D3ex5P8hDwLMuIU4rZnE9+g3szhaIE2KPTcXc7Da+VjQ7nJfBl124GFLkrIezZr/NqUJcXoN4eTrW/EaMFqmeZGG2R3ub5OoLV15Ul6rIJ+9afA5jaO6eRDXouuxfuy0fg9C1RvKFTuy/Ytz4jQktJHPTkIMy37Ouh86qa9fRbXijFXHidFNY0KkKinLRkyrkJF0VoiyRD1Ow9IpHWeS2vXaWP6pSb7q5y+w9/PEfI1i9LOc/RXVZLv0Uf87Pbjq2y+A8Dx2WbrHgkChUoWThlQAAAAADU7zZHRoa/aa8FxfwRtjmd5rulZXUuS4v+Z/CPicvitbsraX66f9+RZtYc1VGror0il1Ja9vpMpQo5HzVvmeTtFZSNdm5JlycjQ02VdqWKNPLyaSkRcm3UidHUzyg2ZqcXX0HTTUUQYyWYuPqzosDF4cV4kfCwzb1Q0OdcVs6ImhHBFyNh4s/n41MvW646+Ohrrdy8GX6uo+zKcftN+YbbEiGFxWj3ZP1LKrVI7Sfqc5buNgr8yf8A9siDZujhJ/k5Ptsmb3KyyNUnJl+FxXSy5sxK7rPTmZgwN1sNcfwaD9rWXxZuqsOqtaV1Vw9iEY/BF9NfRRScirUrVKj1k/U1dSb3bDZkqiY4IyXXKEW2QPXRGhF2vmKMdEzkMm3pMnbSzHOTIlGM5Pkda3pqlHLK83zMtx8dtnRbNwNNG0W4GztNG0biuCRWuLjOiN4QMkI6CyzRGOy1RRpdo7V5pMqU6TmyRySMm0doc0mc9kZOrMeTmNvmR46tnao0FBFaUsmevizfbM2RXZ+UqhNfvwjL4kHZeA5NcDraKFXHQrXVfl+GL1JKSa1NTl7rYL/Va17OsPgzWWbl4T/RSXZZP7zo7ZmFkFO5rLab9S37xVW0n6mw8nW71OO8iyqMlr0al0pOX70v8vgdsandjG6GNBvnY3a/4uXu0NsfRbKMo0Ic2+DgXVR1KspN5BQqC2VwAAAAACkpJJt8ktX2HF3X+ctssfX0V8X9i7jot4M3zdLXpn8lLrXp+xd5y0eCS9Pp9bfFvxPHe0NzmSorp+/8fU6llDEXN9TJKRGuuFlhEnqzy8IF1swX2NkbzDZsa8RslQw0iftVHY05WzVVYJPoxEiWqkg5JEUqrkbKOC6uGhm6SRCszEvSQcjavUzRUpTM8yRtL8tI1WVn68jX25zl6SlNbky3Cgoasjc8maGsmbbDxtFqy3DwdOLJc5eghq1M6I2iik5GNBl2qXFkWxsXpqK1Zotq7Q6T0XIzbQz9fkohY2DKx8i1RpqPxzI5POiItGK5s3+Fs1RWrRKxcCMF6zNORpVuHPSOxtGGNyiWhhyMtRXFkXO2nGCfHicznbVcm+JtRtpVNXsYlNI2G0dsa6pM0l2S5GKUmyRjYMpPkdaFOFJFdycjDCts3GzdlOTXA2Gztg8nJG+ppjBaJFG4vEtIksKXVlmHhRrj6y62zUrOWpZ0TmbvLJzC0VjjubjWudklDufP3al0mlzNjurT52+Vv5lMeiv7SX+x0bCg7ivGK2I6k+SLkdbXBRSiuUUorsSLgD6UlhYRwQUKlDIKgAAAFtkW00no2mtVzXrMPbQHI7dzfO3NJ/Iq4epy/wDOvgjW2Xx/aXjqdXXuvjJ6yi5t8X05Pi+wnVbMph82mC/hTPKVOC1rio6lWSWTpq7pwioxT0OCScvmwnLshL7SVVg2fQWPuX3ndxilySXYtCpKvZ6HWfy/k0998InFrFtX6Cf/ADuMVspx51TXrfR+87kaGr9nKfSXy/kyr5/lPOL9pRXWu1fcazI2t1M9Rv2bRZwsprn7UIs1OVuNg2foXW+uqc4+5tr3Gv8A5/l2eTPvie6PM7c9v0mOLlI7m/yZ186sma9VsFL3rQx17hWw/PhLTq+56fEgq8Pq0lpFv5/Q2jVhLqc3hbOlL0G+xcCMFx5k38VX18PMp+tKS4d2pHsdi51SXh9uhwq9Ou3hrBbhy9GhORjZR2P0wkv7v3mC7MS5Rlr3feQRoTeiRuzNOajxZrMvNb4Iq677X8im19kJfYbHB3UyZcZVdH2+Hu4F6lY1N+VtkMprxRrMLZspvV8jeVUxgtEjaUbr26aSuUV1QS/57yXVurTznKdj/efAtLg93XeqwjT3ilDrk52zJiucl4rU0m0ttLjGHF8vSek17Fx1w8zBr95dL3Mk1YtcPmVwj7MYr4HRt/Z7l1qSIJ3q/tR4jbjZFj1VVsk/2arX9hWG7+U/1e/votX2HuQOsuFwSwmV3cvwPHcPdm1cZ02JeuDXxN3jYsK1xhJP1wb+Gp6OWTpi+cYvtSZTr8D7Taf36ksLtLeJw0b48lJdWjenxMqhqdXbsmiXOqPdw+BrsrdOqX5Ocqn+7pp7tDk1PZ2uu60/vyLEbym98o0k5RjzaIGTtSK4Im525GXx83kV2Lqn0oP4P4mns3Rzov5VLa64SjNadxW/B61PWaN/eIS2ZFvz5S5enl62ek7ubM/B8eFb+e/l2f2kua7uC7jmN192JeeVl1bjGrSSUk/lT9HM7o9Hwe07OLqNFK6qZ+FAAHfKQAAAAAAAAAAAAAAAAAAAAAAAAABjALXBdS8CqiupeBUGOVeBnIABsYAAAAAAAAAAAAAAAAAAAAAAAABQqU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058" name="AutoShape 10" descr="data:image/jpeg;base64,/9j/4AAQSkZJRgABAQAAAQABAAD/2wCEAAkGBg8QEA8NDg0PDw4ODw8NDg8NDw4ODw0MFBAVFBQQEhQXHCYeFxklGRISHy8gIycpLCwsFR4xNTAqNSYrLCkBCQoKDgwOGA8PGiokHB8pLC0sKS0wMCwsLCwtKSo1KSkpKSwpKSwsKSwvLCwsKSwpLCkpLCkpKSkpKSkpLCwpNv/AABEIAK4BIgMBIgACEQEDEQH/xAAcAAEAAQUBAQAAAAAAAAAAAAAABAECAwUGBwj/xABKEAACAgEBBAUHBgoJAwUAAAAAAQIDBBEFBiExElFxgZEHE0FhcqGxIjJTosHRFBUzQkNEUmKCsggWc5KjwtLh8DSD8RdjdJOU/8QAGwEBAAIDAQEAAAAAAAAAAAAAAAMEAQIFBgf/xAA0EQACAQMCAwUGBQUBAAAAAAAAAQIDBBEhMQUSQRMyUYGRBhQiobHwFVJhweEzQnFy0Rb/2gAMAwEAAhEDEQA/APbgAAAAAACLmbUopWt+RTSuu62utfWaAJQOZyfKZsat6S2pjN9VU3c/qJkKXlf2MuWTbL2MPMkvHzYGDswcXHywbHf6e9duFmf6CZT5TdkT5Z0I6/S131fzQQM4Z1ANdh7x4V3CnNxrG/RC+qUvDXU2IMAAAAAAAAAAAAAAAAFlt0YLpTlGEeubUV4s0uZv1sunhZtLETXOMb65yX8MW2Ab0HI2+VfY8f1yUvXXjZdi8VAwf+sWx/p7/wD8eZ/oBnDO1ByNXlX2PL9clD+0xsuteLgbLD352Xboq9pYjb5RlfXCT/hk0wMG8BZVdGa6UJRmuuDUl4ovBgAAAAAAAAAAAAAAAGDOqsnVZCq3zVsoSjXb0Yz81Y18mfRfB6PTgzOAD5Y3n3u2vCyyjNzcuVtVk6bq1fKiqNsXy6FSjrFx0afp1OSs2lJvXow1/acfOS8Z6s9r8vm6S1r2pCOkbFHFy9Fynx8xe+/5DfVoeFWQcW4taNNprqaBnJmltC18POzS5aRbitOxGJ2yfOTfa2WADJXUrG2S5Sa7Gy0AwSI7QtX6Wfe3JeDNts3fjaGP+Ry7YeqFlkF4RaTNCAZyz0rZnl52pVorJwuS+lhCXvST951uzv6RkHosjCXrlVZKH1WpfzHhAAyfT2D5ctk2adKV1T5/KjXJfVk37jdU+U3ZE+KzoR/tK7q/fKOh8jl0bGuTa7G0BofX8d/9kvitp4nfdBFlvlE2RHntPF7rVL4HyOsy1crZrsnL7w8y187ZvtnL7wND6qyfK1siHLKna/QqcbJnr/F0dPeaDaHl8wIcKca+x9ds8eiP80pfVPnCVjfNt9rbLQND2jaf9IjIeqx8fGqXob89kzXj5uPxOR2n5Ytq36p5l0V1UuvGj/hxUvrHCgDJsszeC+59Kybm+u5zvl42uTIr2ha+HnJJctItxWnYiOAMsulY3zk32tspqUAMF0bZLlJrsbM0c+1fpZ6dTk2vBkcAzk2WHvBkUvpV2ODXJ1uVMl/FW4v3nUbM8sW1aOWZdJdVzryI/wCJFy+scKAMntGzP6RF60WRj49q9LStxpdvDzi9yOp2d5fdnzS87j31v/250XJfWjL6p83ADJ9i7t75Ye0On+C2ScqlFzhZXOqcYy10ekua4PitTdnyn5K97Xs/PqnKTVM9a7l10y06fhpGf8HrPqtPXiuKfJrk0AVAAMAAAAAAAAAGv3h2LXm4uRhW/MyKpVt/syfzZr1qST7j5A23gTqslC1aW1TnjXrqvqfRb70k/E+zz528ue73mdoyujHSG0KPPLRfrdPCfjHT++DKPKAADAAAAAAAAAAAAAAAAAAAAAAAAAAAAAAAAAAAABdXY4tSXOLTXaj6p8ke8qzdm1JvWzG0olrz82lrW/7vye2DPlQ9T8gm8nmM54kpaV5UXXo3w85zg/FdH/uAyj6NAAMAAAAAAAAAA818vOyvObNhmRWs8HJrt/7U2q5rs1cPA9KNPvjstZWz83G9NuNdGOvosUG4v+8kDK3Pj3Lq6M5xXJSensvin4aGE6K/d1y83J2JN1xT0TfGPyfT6ki1btQ9NkvBEDuKa6nWjwW8lqofNHPg6B7tw+kl4Ixz3a6rfGJhXNPxMy4Jer+z5o0YNnbsGxcpRfiiLZs+2POD7uJKqkXsyjUs69PvwaIwKyi1zTRQ3KuwAAAAAAAAAAMteNOXzYSfYmYzg2jFyeEjEDYVbDul+ao+00jN/V6a+dOK7NWRutBdS5Dh11NZVN49PqakG1/Eq9M33Ir+J4/tvwRjtoeJv+GXP5fmjUg2/wCI0+Vj70Ulu/P0Ti+3VDt4eIfC7rdQNSCdZsa5fm6+y0yLZjzj86LXamSKcXsypUt6tPvxa8jGADYhBP2HnyoyKboS6MoTjKL6pa8H46PuIAAR9rbLz45FFORD5t1ULV6lKKendrp3Eo4XyMbY/CNlVJvWVE5Uvs4TX8zXcd0DLAABgAAAAAAFJR1TXXwKgA+ZNp09Cdlev5K++rTqSn/syGbve6CjmZ8erOt8G5mkRw6ixI+rW0+elF+KX0BTQqCMsmG1EWZMsREsJoHNuEY3FPmk+3iUWz6pc4Lu1RUy1Ml5mtmUY0qc3icU/Ijz3fqfJyj3pmCW7fVb4xN3EGquKi6k8uD2c9eT0yaL+rUvpI+DKf1bl6bI+DOgixJD3qp4mn4FZ4zyv1ZpK93Y/nWPuSRKq2BQualLtf3E0yRZrKvUfUmo8Ks4P+mvPUjQwKo/Nriu7V+8yaGWSLGR8ze5eVGFPSEUv8FYi1cBErPka9STGYtECxGLUzXGAtR2OJU0kZYMlVkODJlJHMtWzyZOiYbIElIxziRpl2pTTRAnh1vnCPhoWfiSmXolHsf3kqSL62TdpJLRnMdpQnL44J+RrrN2o/m2PvSI8t3pfSLwZ0XoMUkZjc1PE1q8Es3qo482elf0fpOpZeNKSeqhbFLXVdFtP+deB7EeG+RzK6Of0NfyldkfW/k9L/Ie5HRozc45Z4/idvG3ruENsIAAlOaAAAAAAAwAD5133/6/aH/zJL+Y0KNzvZapZedL9rOt8E5L7TTI4lXvM+pWWlGC/RfQqCoIi8Y7CJYS7CHYSwOfcmJmSsxmSslexQh3ibWXMtqLmVnudqPdQRcWouMG6MbLolrLomTSO5cyxl7LGYRvIIulyKRFr4GepjaLIFzMJktZiLUdjgVXmRkgTaUQ6kT6kR1GXbSOpkRbMvLJsgR1JbEaZbFlbGWRZOtjlyfxE2t8C2aFQmQ9S/vBHU+S6zo7Tx/W3HxjJfafQJ88eTdP8Z4mn0nHwZ9DnVte4eE4+sXC/wBf3YKFQWjgAAAAAAApOWibfJLV9iKkXaskqLtdVrXOPDg+MdOHiazkoRcnsjMVlpHzXtG/zkp2fSXX3ae1MjJHpmJuZh6LpVOfR1jHpzl81N89OfHU2EN1MFfqlfem/tPG1eL0VLGH9+Z9ChxOlTSikzyQHrr3Wwn+qVeDREytz8Fr/p1H2ZTj9pHHi9FvZ/fmSLi9LrFnk1siJNnoG0dzcbj0JWw/ijJe9HP5O6El8y5P1Ti4/DU6dG8oyW5Vq8QpTe5zhlqRPs3ayY8q+n7Ek/dzMX4BbD59U4+1GSLfaQktGje3lGctGjJWuBVlYooyE7yWEURVgtnIyYbwixsyQMSM0F1e4yyOD1yGWk/H2JlWfk8e2S6+i4rxeiNribg5c/nebrX70+k/COpBOvSp96SRHUuaUe9JHOxMWRM9Ao8m0Uulbkyfqrgl73r8DX5u6+JB6JTl7U/u0K8L+hKWIvJRuOKUIxxF5PP5spFHaLYmP9DHv1f2k/D3ex5P8hDwLMuIU4rZnE9+g3szhaIE2KPTcXc7Da+VjQ7nJfBl124GFLkrIezZr/NqUJcXoN4eTrW/EaMFqmeZGG2R3ub5OoLV15Ul6rIJ+9afA5jaO6eRDXouuxfuy0fg9C1RvKFTuy/Ytz4jQktJHPTkIMy37Ouh86qa9fRbXijFXHidFNY0KkKinLRkyrkJF0VoiyRD1Ow9IpHWeS2vXaWP6pSb7q5y+w9/PEfI1i9LOc/RXVZLv0Uf87Pbjq2y+A8Dx2WbrHgkChUoWThlQAAAAADU7zZHRoa/aa8FxfwRtjmd5rulZXUuS4v+Z/CPicvitbsraX66f9+RZtYc1VGror0il1Ja9vpMpQo5HzVvmeTtFZSNdm5JlycjQ02VdqWKNPLyaSkRcm3UidHUzyg2ZqcXX0HTTUUQYyWYuPqzosDF4cV4kfCwzb1Q0OdcVs6ImhHBFyNh4s/n41MvW646+Ohrrdy8GX6uo+zKcftN+YbbEiGFxWj3ZP1LKrVI7Sfqc5buNgr8yf8A9siDZujhJ/k5Ptsmb3KyyNUnJl+FxXSy5sxK7rPTmZgwN1sNcfwaD9rWXxZuqsOqtaV1Vw9iEY/BF9NfRRScirUrVKj1k/U1dSb3bDZkqiY4IyXXKEW2QPXRGhF2vmKMdEzkMm3pMnbSzHOTIlGM5Pkda3pqlHLK83zMtx8dtnRbNwNNG0W4GztNG0biuCRWuLjOiN4QMkI6CyzRGOy1RRpdo7V5pMqU6TmyRySMm0doc0mc9kZOrMeTmNvmR46tnao0FBFaUsmevizfbM2RXZ+UqhNfvwjL4kHZeA5NcDraKFXHQrXVfl+GL1JKSa1NTl7rYL/Va17OsPgzWWbl4T/RSXZZP7zo7ZmFkFO5rLab9S37xVW0n6mw8nW71OO8iyqMlr0al0pOX70v8vgdsandjG6GNBvnY3a/4uXu0NsfRbKMo0Ic2+DgXVR1KspN5BQqC2VwAAAAACkpJJt8ktX2HF3X+ctssfX0V8X9i7jot4M3zdLXpn8lLrXp+xd5y0eCS9Pp9bfFvxPHe0NzmSorp+/8fU6llDEXN9TJKRGuuFlhEnqzy8IF1swX2NkbzDZsa8RslQw0iftVHY05WzVVYJPoxEiWqkg5JEUqrkbKOC6uGhm6SRCszEvSQcjavUzRUpTM8yRtL8tI1WVn68jX25zl6SlNbky3Cgoasjc8maGsmbbDxtFqy3DwdOLJc5eghq1M6I2iik5GNBl2qXFkWxsXpqK1Zotq7Q6T0XIzbQz9fkohY2DKx8i1RpqPxzI5POiItGK5s3+Fs1RWrRKxcCMF6zNORpVuHPSOxtGGNyiWhhyMtRXFkXO2nGCfHicznbVcm+JtRtpVNXsYlNI2G0dsa6pM0l2S5GKUmyRjYMpPkdaFOFJFdycjDCts3GzdlOTXA2Gztg8nJG+ppjBaJFG4vEtIksKXVlmHhRrj6y62zUrOWpZ0TmbvLJzC0VjjubjWudklDufP3al0mlzNjurT52+Vv5lMeiv7SX+x0bCg7ivGK2I6k+SLkdbXBRSiuUUorsSLgD6UlhYRwQUKlDIKgAAAFtkW00no2mtVzXrMPbQHI7dzfO3NJ/Iq4epy/wDOvgjW2Xx/aXjqdXXuvjJ6yi5t8X05Pi+wnVbMph82mC/hTPKVOC1rio6lWSWTpq7pwioxT0OCScvmwnLshL7SVVg2fQWPuX3ndxilySXYtCpKvZ6HWfy/k0998InFrFtX6Cf/ADuMVspx51TXrfR+87kaGr9nKfSXy/kyr5/lPOL9pRXWu1fcazI2t1M9Rv2bRZwsprn7UIs1OVuNg2foXW+uqc4+5tr3Gv8A5/l2eTPvie6PM7c9v0mOLlI7m/yZ186sma9VsFL3rQx17hWw/PhLTq+56fEgq8Pq0lpFv5/Q2jVhLqc3hbOlL0G+xcCMFx5k38VX18PMp+tKS4d2pHsdi51SXh9uhwq9Ou3hrBbhy9GhORjZR2P0wkv7v3mC7MS5Rlr3feQRoTeiRuzNOajxZrMvNb4Iq677X8im19kJfYbHB3UyZcZVdH2+Hu4F6lY1N+VtkMprxRrMLZspvV8jeVUxgtEjaUbr26aSuUV1QS/57yXVurTznKdj/efAtLg93XeqwjT3ilDrk52zJiucl4rU0m0ttLjGHF8vSek17Fx1w8zBr95dL3Mk1YtcPmVwj7MYr4HRt/Z7l1qSIJ3q/tR4jbjZFj1VVsk/2arX9hWG7+U/1e/votX2HuQOsuFwSwmV3cvwPHcPdm1cZ02JeuDXxN3jYsK1xhJP1wb+Gp6OWTpi+cYvtSZTr8D7Taf36ksLtLeJw0b48lJdWjenxMqhqdXbsmiXOqPdw+BrsrdOqX5Ocqn+7pp7tDk1PZ2uu60/vyLEbym98o0k5RjzaIGTtSK4Im525GXx83kV2Lqn0oP4P4mns3Rzov5VLa64SjNadxW/B61PWaN/eIS2ZFvz5S5enl62ek7ubM/B8eFb+e/l2f2kua7uC7jmN192JeeVl1bjGrSSUk/lT9HM7o9Hwe07OLqNFK6qZ+FAAHfKQAAAAAAAAAAAAAAAAAAAAAAAAABjALXBdS8CqiupeBUGOVeBnIABsYAAAAAAAAAAAAAAAAAAAAAAAABQqU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062" name="Picture 14" descr="http://data.motor-talk.de/data/galleries/0/148/5511/31389163/verkehrskrams-1-8347873010960039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641" y="349307"/>
            <a:ext cx="4200979" cy="3149329"/>
          </a:xfrm>
          <a:prstGeom prst="rect">
            <a:avLst/>
          </a:prstGeom>
          <a:noFill/>
        </p:spPr>
      </p:pic>
      <p:pic>
        <p:nvPicPr>
          <p:cNvPr id="2064" name="Picture 16" descr="http://www.123gif.de/gifs/deutschland/deutschland-00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05" y="37529"/>
            <a:ext cx="907272" cy="623555"/>
          </a:xfrm>
          <a:prstGeom prst="rect">
            <a:avLst/>
          </a:prstGeom>
          <a:noFill/>
        </p:spPr>
      </p:pic>
      <p:pic>
        <p:nvPicPr>
          <p:cNvPr id="13" name="Picture 4" descr="\\adb.intra.admin.ch\userhome$\BAG-01\U80759513\config\Desktop\gotthardpass-strasse-tremola-1206-0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0620" y="349307"/>
            <a:ext cx="4297136" cy="2410919"/>
          </a:xfrm>
          <a:prstGeom prst="rect">
            <a:avLst/>
          </a:prstGeom>
          <a:noFill/>
        </p:spPr>
      </p:pic>
      <p:pic>
        <p:nvPicPr>
          <p:cNvPr id="12" name="Grafik 11" descr="austria_flag_perspective_anim_500_clr_420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400" y="160338"/>
            <a:ext cx="990600" cy="74295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60375" y="3796124"/>
            <a:ext cx="3290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b="1" dirty="0" smtClean="0">
                <a:solidFill>
                  <a:schemeClr val="accent2">
                    <a:lumMod val="75000"/>
                  </a:schemeClr>
                </a:solidFill>
              </a:rPr>
              <a:t>Auch Strassen sind interoperabel!</a:t>
            </a:r>
            <a:endParaRPr lang="de-CH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Bildschirmpräsentation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Office-Design</vt:lpstr>
      <vt:lpstr>Leere Präsentation</vt:lpstr>
      <vt:lpstr>Folie 1</vt:lpstr>
      <vt:lpstr>Prozess</vt:lpstr>
      <vt:lpstr>WP1: Prozesse + Standards</vt:lpstr>
      <vt:lpstr>WP3: Testing Tools</vt:lpstr>
      <vt:lpstr>WP4: Certification/Labelling Process</vt:lpstr>
      <vt:lpstr>Sonstiges: Aktueller Status</vt:lpstr>
      <vt:lpstr>Folie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Adrian Schmid</dc:creator>
  <cp:lastModifiedBy>Kim Sang II</cp:lastModifiedBy>
  <cp:revision>92</cp:revision>
  <dcterms:created xsi:type="dcterms:W3CDTF">2013-06-23T13:59:32Z</dcterms:created>
  <dcterms:modified xsi:type="dcterms:W3CDTF">2014-04-09T08:57:29Z</dcterms:modified>
</cp:coreProperties>
</file>