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74" r:id="rId2"/>
    <p:sldId id="271" r:id="rId3"/>
    <p:sldId id="272" r:id="rId4"/>
    <p:sldId id="273" r:id="rId5"/>
    <p:sldId id="260" r:id="rId6"/>
    <p:sldId id="264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4099"/>
    <a:srgbClr val="241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1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ABE9C-23C6-4B39-810A-852802A4961B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F40F8-AABE-40F1-AD0E-C6F45CF3F81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8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65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752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51875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Steering Committee – Tour de Table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Vienna, 7 April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866" y="483858"/>
            <a:ext cx="6112933" cy="699249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19004" cy="3651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Steering Committee – Tour de Table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Vienna, 7 April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0" y="483764"/>
            <a:ext cx="2103830" cy="76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Duo_266.jpg"/>
          <p:cNvPicPr>
            <a:picLocks noChangeAspect="1"/>
          </p:cNvPicPr>
          <p:nvPr userDrawn="1"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B3126-25FB-F241-9D08-EF0C3CBFF31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7176-4D28-144C-AB30-ACED7F44A34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operabilitatetsforum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ematik.de/cms/de/zulassung/zulassungsstart.j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Germany: Status Quo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Dr. Georg Heidenreich</a:t>
            </a:r>
          </a:p>
          <a:p>
            <a:r>
              <a:rPr lang="de-DE" smtClean="0"/>
              <a:t>IHE Deutschland e.V.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Overview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/>
              <a:t>Many regional projects are underway, generally a high level of electronic communication in healthcare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/>
              <a:t>No nationally harmonised “center of gravity” for standards and certification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/>
              <a:t> SDOs (DIN, HL7, IHE, ...)  use </a:t>
            </a:r>
            <a:r>
              <a:rPr lang="en-US" sz="1800" smtClean="0">
                <a:hlinkClick r:id="rId2"/>
              </a:rPr>
              <a:t>www.interoperabilitaetsforum.de</a:t>
            </a:r>
            <a:r>
              <a:rPr lang="en-US" sz="1800" smtClean="0"/>
              <a:t> </a:t>
            </a:r>
            <a:r>
              <a:rPr lang="en-US" sz="1800"/>
              <a:t>as the platform to develop and adapt specifications (4 meetings per year, free meals)</a:t>
            </a:r>
          </a:p>
          <a:p>
            <a:pPr fontAlgn="auto">
              <a:spcAft>
                <a:spcPts val="0"/>
              </a:spcAft>
              <a:defRPr/>
            </a:pPr>
            <a:endParaRPr lang="en-US" sz="1800"/>
          </a:p>
          <a:p>
            <a:pPr fontAlgn="auto">
              <a:spcAft>
                <a:spcPts val="0"/>
              </a:spcAft>
              <a:defRPr/>
            </a:pPr>
            <a:endParaRPr lang="en-US" sz="1800"/>
          </a:p>
          <a:p>
            <a:pPr fontAlgn="auto">
              <a:spcAft>
                <a:spcPts val="0"/>
              </a:spcAft>
              <a:defRPr/>
            </a:pPr>
            <a:r>
              <a:rPr lang="en-US" sz="1800"/>
              <a:t>National health insurance card has been rolled out (http://www.gematik.de/) including a secure electronic patient ID and cryptographic functions, and a photo of the patient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/>
              <a:t>No central services at the moment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/>
              <a:t>Projects scheduled for field trial 2014/2015: online patient demographics, digital signature for healthcare providers, central services, card terminals, secure access components ("connector")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/>
              <a:t>additional projects to follow: patient summary, secure point-to-point communication for providers, services for electronic case records (e.g. provider registry)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20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Status in Germany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GEMATIK (http://www.gematik.de/) is authority for specification and approval of cards and “card terminals”</a:t>
            </a:r>
            <a:endParaRPr lang="en-US" sz="2400">
              <a:latin typeface="Calibri" pitchFamily="34" charset="0"/>
            </a:endParaRP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approval requirements are specified by gematik: testing and certification (by BSI and others)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approval and certification will further extend as the health card projects evolve, see above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for details see: </a:t>
            </a:r>
            <a:r>
              <a:rPr lang="en-US" sz="1400">
                <a:latin typeface="Calibri" pitchFamily="34" charset="0"/>
                <a:hlinkClick r:id="rId2"/>
              </a:rPr>
              <a:t>http://</a:t>
            </a:r>
            <a:r>
              <a:rPr lang="en-US" sz="1400" smtClean="0">
                <a:latin typeface="Calibri" pitchFamily="34" charset="0"/>
                <a:hlinkClick r:id="rId2"/>
              </a:rPr>
              <a:t>gematik.de/cms/de/zulassung/zulassungstart.jsp</a:t>
            </a:r>
            <a:endParaRPr lang="en-US" sz="1400" smtClean="0">
              <a:latin typeface="Calibri" pitchFamily="34" charset="0"/>
            </a:endParaRPr>
          </a:p>
          <a:p>
            <a:pPr lvl="1">
              <a:buFont typeface="Arial" charset="0"/>
              <a:buChar char="–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latin typeface="Calibri" pitchFamily="34" charset="0"/>
              </a:rPr>
              <a:t>Many </a:t>
            </a:r>
            <a:r>
              <a:rPr lang="en-US" sz="2000">
                <a:latin typeface="Calibri" pitchFamily="34" charset="0"/>
              </a:rPr>
              <a:t>decision makers are involved in the German healthcare telematics infrastructure (TI) project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Shareholders of gematik: healthcare payor and provider organizations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Federal Ministry of Health, legal framework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Payors: Social security / insurance providers issue cards for insured persons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Hospitals / resident doctors / other healthcare providers: card-based ID and demographics used in </a:t>
            </a:r>
            <a:r>
              <a:rPr lang="en-US" sz="1400" smtClean="0">
                <a:latin typeface="Calibri" pitchFamily="34" charset="0"/>
              </a:rPr>
              <a:t>reimbursement</a:t>
            </a:r>
          </a:p>
          <a:p>
            <a:pPr lvl="1">
              <a:buFont typeface="Arial" charset="0"/>
              <a:buChar char="–"/>
            </a:pPr>
            <a:r>
              <a:rPr lang="en-US" sz="1400" smtClean="0">
                <a:latin typeface="Calibri" pitchFamily="34" charset="0"/>
              </a:rPr>
              <a:t> </a:t>
            </a: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latin typeface="Calibri" pitchFamily="34" charset="0"/>
              </a:rPr>
              <a:t>Through </a:t>
            </a:r>
            <a:r>
              <a:rPr lang="en-US" sz="2000">
                <a:latin typeface="Calibri" pitchFamily="34" charset="0"/>
              </a:rPr>
              <a:t>its membership in EHTEL/ELO and </a:t>
            </a:r>
            <a:r>
              <a:rPr lang="en-US" sz="2000" smtClean="0">
                <a:latin typeface="Calibri" pitchFamily="34" charset="0"/>
              </a:rPr>
              <a:t>HL7,  </a:t>
            </a:r>
            <a:r>
              <a:rPr lang="en-US" sz="2000">
                <a:latin typeface="Calibri" pitchFamily="34" charset="0"/>
              </a:rPr>
              <a:t>gematik corresponds with ANTILOPE</a:t>
            </a:r>
            <a:endParaRPr lang="en-US" sz="105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Regional / National Issues 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“national issues” or “national topics”: YES!!!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language issues, DRG/ICD10,  usability / process details, legal requirements, security methods, …</a:t>
            </a: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Documentation in the national language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The documentation of the approval requirements (testing and certification of cards and “card terminals”) at the moment is available in German language only</a:t>
            </a:r>
          </a:p>
          <a:p>
            <a:pPr lvl="1">
              <a:buFont typeface="Arial" charset="0"/>
              <a:buChar char="–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What kind of support do you need from the project partners?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GEMATIK has established detailed processes for approval of infrastructure components. </a:t>
            </a:r>
          </a:p>
          <a:p>
            <a:pPr lvl="1">
              <a:buFont typeface="Arial" charset="0"/>
              <a:buChar char="–"/>
            </a:pPr>
            <a:r>
              <a:rPr lang="en-US" sz="1400">
                <a:latin typeface="Calibri" pitchFamily="34" charset="0"/>
              </a:rPr>
              <a:t>It would be interesting to check if the GEMATIK processes and methods fit into the ANTILOPE framework.</a:t>
            </a:r>
          </a:p>
          <a:p>
            <a:pPr marL="0" indent="0">
              <a:buNone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79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/>
              <a:t>eFA – </a:t>
            </a:r>
            <a:r>
              <a:rPr lang="en-US" sz="2400" smtClean="0"/>
              <a:t>eFallakte e.CV. “The Case Record Association”</a:t>
            </a:r>
            <a:endParaRPr lang="de-DE" sz="2400"/>
          </a:p>
          <a:p>
            <a:pPr lvl="1"/>
            <a:r>
              <a:rPr lang="en-US" sz="1800"/>
              <a:t>eFA association membership consists of several hospitals</a:t>
            </a:r>
            <a:endParaRPr lang="de-DE" sz="1800"/>
          </a:p>
          <a:p>
            <a:pPr lvl="1"/>
            <a:r>
              <a:rPr lang="en-US" sz="1800"/>
              <a:t>IHE-Germany joins forces with German health IT vendor association bvitG</a:t>
            </a:r>
            <a:endParaRPr lang="de-DE" sz="1800"/>
          </a:p>
          <a:p>
            <a:pPr lvl="1"/>
            <a:r>
              <a:rPr lang="en-US" sz="1800"/>
              <a:t>Introducing IHE XDS and IHE XUA into an updated EFA-interface specification</a:t>
            </a:r>
            <a:endParaRPr lang="de-DE" sz="1800"/>
          </a:p>
          <a:p>
            <a:pPr marL="0" indent="0">
              <a:buNone/>
            </a:pPr>
            <a:r>
              <a:rPr lang="en-US" sz="2400"/>
              <a:t> </a:t>
            </a:r>
            <a:endParaRPr lang="de-DE" sz="2400"/>
          </a:p>
          <a:p>
            <a:pPr lvl="0"/>
            <a:r>
              <a:rPr lang="en-US" sz="2400"/>
              <a:t>OR.NET - “Safe Medical Device networking in the OR”</a:t>
            </a:r>
            <a:endParaRPr lang="de-DE" sz="2400"/>
          </a:p>
          <a:p>
            <a:pPr lvl="1"/>
            <a:r>
              <a:rPr lang="en-US" sz="1800"/>
              <a:t>Reliable control</a:t>
            </a:r>
            <a:endParaRPr lang="de-DE" sz="1800"/>
          </a:p>
          <a:p>
            <a:pPr lvl="1"/>
            <a:r>
              <a:rPr lang="en-US" sz="1800"/>
              <a:t>Integration of earlier (diagnostic) documents</a:t>
            </a:r>
            <a:endParaRPr lang="de-DE" sz="1800"/>
          </a:p>
          <a:p>
            <a:pPr lvl="1"/>
            <a:r>
              <a:rPr lang="en-US" sz="1800"/>
              <a:t>Comprehensive OR-Reports</a:t>
            </a:r>
            <a:endParaRPr lang="de-DE" sz="1800"/>
          </a:p>
          <a:p>
            <a:pPr lvl="1"/>
            <a:r>
              <a:rPr lang="en-US" sz="1800"/>
              <a:t>ca. 40 partners from academia, medicine, manufacturers, SDOs</a:t>
            </a:r>
            <a:endParaRPr lang="de-DE" sz="1800"/>
          </a:p>
          <a:p>
            <a:pPr lvl="1"/>
            <a:r>
              <a:rPr lang="en-US" sz="1800"/>
              <a:t>Funded IHE-Position (employee, ½ FTE) with </a:t>
            </a:r>
            <a:r>
              <a:rPr lang="en-US" sz="1800" smtClean="0"/>
              <a:t>University </a:t>
            </a:r>
            <a:r>
              <a:rPr lang="en-US" sz="1800"/>
              <a:t>Heidelberg</a:t>
            </a:r>
            <a:endParaRPr lang="de-DE" sz="1800"/>
          </a:p>
          <a:p>
            <a:pPr lvl="1"/>
            <a:r>
              <a:rPr lang="en-US" sz="1800"/>
              <a:t>Public funding from BMBF (Federal German Research Ministry)</a:t>
            </a:r>
            <a:br>
              <a:rPr lang="en-US" sz="1800"/>
            </a:br>
            <a:endParaRPr lang="de-DE" sz="1800"/>
          </a:p>
          <a:p>
            <a:pPr lvl="0"/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GB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51875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Tour de 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/>
              <a:t>Vienna, 7 April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of IHE in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2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Projects (2)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/>
              <a:t>Standards for e-procurement in Healthcare</a:t>
            </a:r>
            <a:endParaRPr lang="de-DE" sz="2400"/>
          </a:p>
          <a:p>
            <a:pPr lvl="1"/>
            <a:r>
              <a:rPr lang="en-US" sz="2000"/>
              <a:t> IHE-Profiles for broadening the scope of profiles in the PHARMACY Domain</a:t>
            </a:r>
            <a:endParaRPr lang="de-DE" sz="2000"/>
          </a:p>
          <a:p>
            <a:pPr lvl="1"/>
            <a:r>
              <a:rPr lang="en-US" sz="2000"/>
              <a:t> Catalogs as of GS1, GHX, …</a:t>
            </a:r>
            <a:endParaRPr lang="de-DE" sz="2000"/>
          </a:p>
          <a:p>
            <a:pPr lvl="1"/>
            <a:r>
              <a:rPr lang="en-US" sz="2000"/>
              <a:t> Electronic integration with suppliers</a:t>
            </a:r>
            <a:endParaRPr lang="de-DE" sz="2000"/>
          </a:p>
          <a:p>
            <a:pPr lvl="1"/>
            <a:r>
              <a:rPr lang="en-US" sz="2000"/>
              <a:t> Coordinated by Univ. of Applied Sciences Niederrhein</a:t>
            </a:r>
            <a:endParaRPr lang="de-DE" sz="2000"/>
          </a:p>
          <a:p>
            <a:pPr lvl="1"/>
            <a:r>
              <a:rPr lang="en-US" sz="2000"/>
              <a:t> Funded IHE-Position (employee, ½ FTE) with </a:t>
            </a:r>
            <a:r>
              <a:rPr lang="en-US" sz="2000" smtClean="0"/>
              <a:t>University of </a:t>
            </a:r>
            <a:r>
              <a:rPr lang="en-US" sz="2000"/>
              <a:t>Heidelberg</a:t>
            </a:r>
            <a:endParaRPr lang="de-DE" sz="2000"/>
          </a:p>
          <a:p>
            <a:pPr lvl="1"/>
            <a:r>
              <a:rPr lang="en-US" sz="2000"/>
              <a:t> Public Funding by BMWI (Federal Ministry of Economics)</a:t>
            </a:r>
            <a:br>
              <a:rPr lang="en-US" sz="2000"/>
            </a:b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2616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Projects (3)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/>
              <a:t>Privacy Law-conformant Implementation of EHR </a:t>
            </a:r>
            <a:endParaRPr lang="de-DE" sz="2800"/>
          </a:p>
          <a:p>
            <a:pPr lvl="1"/>
            <a:r>
              <a:rPr lang="en-US" sz="2000"/>
              <a:t>eGA, EHR, pHR on IHE XDS</a:t>
            </a:r>
            <a:endParaRPr lang="de-DE" sz="2000"/>
          </a:p>
          <a:p>
            <a:pPr lvl="1"/>
            <a:r>
              <a:rPr lang="en-US" sz="2000"/>
              <a:t>Use-Case-oriented approach</a:t>
            </a:r>
            <a:endParaRPr lang="de-DE" sz="2000"/>
          </a:p>
          <a:p>
            <a:pPr lvl="1"/>
            <a:r>
              <a:rPr lang="en-US" sz="2000"/>
              <a:t>IT-Security below OSI Level 7, Specification of XACML-Policies</a:t>
            </a:r>
            <a:endParaRPr lang="de-DE" sz="2000"/>
          </a:p>
          <a:p>
            <a:pPr lvl="1"/>
            <a:r>
              <a:rPr lang="en-US" sz="2000"/>
              <a:t>Examples for typical security-relevant scenarios</a:t>
            </a:r>
            <a:endParaRPr lang="de-DE" sz="2000"/>
          </a:p>
          <a:p>
            <a:pPr lvl="1"/>
            <a:r>
              <a:rPr lang="en-US" sz="2000"/>
              <a:t>Open commenting / resolution for Ballot three</a:t>
            </a:r>
            <a:endParaRPr lang="de-DE" sz="2000"/>
          </a:p>
          <a:p>
            <a:pPr lvl="1"/>
            <a:endParaRPr lang="en-US" sz="2000" smtClean="0"/>
          </a:p>
          <a:p>
            <a:r>
              <a:rPr lang="en-US" sz="2400" smtClean="0"/>
              <a:t>Point-2-Point DICOM</a:t>
            </a:r>
          </a:p>
          <a:p>
            <a:pPr lvl="1"/>
            <a:r>
              <a:rPr lang="en-US" sz="2000" smtClean="0"/>
              <a:t>Using selected mechanisms of ITI</a:t>
            </a:r>
          </a:p>
          <a:p>
            <a:pPr lvl="1"/>
            <a:r>
              <a:rPr lang="en-US" sz="2000" smtClean="0"/>
              <a:t>Dr. Marc Kämmerer (VISUS IT) prepared it</a:t>
            </a:r>
          </a:p>
          <a:p>
            <a:pPr lvl="1"/>
            <a:r>
              <a:rPr lang="en-US" sz="2000"/>
              <a:t>Open </a:t>
            </a:r>
            <a:r>
              <a:rPr lang="en-US" sz="2000" smtClean="0"/>
              <a:t>editing / commenting </a:t>
            </a:r>
            <a:r>
              <a:rPr lang="en-US" sz="2000"/>
              <a:t>/ resolution </a:t>
            </a:r>
            <a:r>
              <a:rPr lang="en-US" sz="2000" smtClean="0"/>
              <a:t>required</a:t>
            </a:r>
          </a:p>
          <a:p>
            <a:pPr marL="457200" lvl="1" indent="0">
              <a:buNone/>
            </a:pPr>
            <a:r>
              <a:rPr lang="en-US" sz="1800"/>
              <a:t/>
            </a:r>
            <a:br>
              <a:rPr lang="en-US" sz="1800"/>
            </a:b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7705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Organisation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smtClean="0"/>
              <a:t>Board</a:t>
            </a:r>
            <a:r>
              <a:rPr lang="en-US" sz="1800"/>
              <a:t>: </a:t>
            </a:r>
            <a:r>
              <a:rPr lang="en-US" sz="1800" smtClean="0"/>
              <a:t>	Prof</a:t>
            </a:r>
            <a:r>
              <a:rPr lang="en-US" sz="1800"/>
              <a:t>. Dr. Björn Bergh, Univ. Heidelberg (User Co-Chair)</a:t>
            </a:r>
            <a:endParaRPr lang="de-DE" sz="1800"/>
          </a:p>
          <a:p>
            <a:pPr marL="0" indent="0">
              <a:buNone/>
            </a:pPr>
            <a:r>
              <a:rPr lang="en-US" sz="1800" smtClean="0"/>
              <a:t>		Dr</a:t>
            </a:r>
            <a:r>
              <a:rPr lang="en-US" sz="1800"/>
              <a:t>. Georg Heidenreich, Siemens AG (Vendor Co-Chair)</a:t>
            </a:r>
            <a:endParaRPr lang="de-DE" sz="1800"/>
          </a:p>
          <a:p>
            <a:pPr marL="0" indent="0">
              <a:buNone/>
            </a:pPr>
            <a:r>
              <a:rPr lang="en-US" sz="1800"/>
              <a:t> </a:t>
            </a:r>
            <a:r>
              <a:rPr lang="en-US" sz="1800" smtClean="0"/>
              <a:t>CEO</a:t>
            </a:r>
            <a:r>
              <a:rPr lang="en-US" sz="1800"/>
              <a:t>: </a:t>
            </a:r>
            <a:r>
              <a:rPr lang="en-US" sz="1800" smtClean="0"/>
              <a:t>	Andreas </a:t>
            </a:r>
            <a:r>
              <a:rPr lang="en-US" sz="1800"/>
              <a:t>Kassner</a:t>
            </a:r>
            <a:endParaRPr lang="de-DE" sz="1800"/>
          </a:p>
          <a:p>
            <a:pPr marL="0" indent="0">
              <a:buNone/>
            </a:pPr>
            <a:r>
              <a:rPr lang="en-US" sz="1800"/>
              <a:t> </a:t>
            </a:r>
            <a:r>
              <a:rPr lang="en-US" sz="1800" smtClean="0"/>
              <a:t>Caretakers</a:t>
            </a:r>
            <a:r>
              <a:rPr lang="en-US" sz="1800"/>
              <a:t>: (by years of service)</a:t>
            </a:r>
            <a:endParaRPr lang="de-DE" sz="1800"/>
          </a:p>
          <a:p>
            <a:r>
              <a:rPr lang="en-US" sz="1800"/>
              <a:t>Dr. Frank Oemig - ITI</a:t>
            </a:r>
            <a:endParaRPr lang="de-DE" sz="1800"/>
          </a:p>
          <a:p>
            <a:r>
              <a:rPr lang="en-US" sz="1800"/>
              <a:t>Prof. Dr. Sylvia </a:t>
            </a:r>
            <a:r>
              <a:rPr lang="en-US" sz="1800" smtClean="0"/>
              <a:t>Thun, Christof Gessner </a:t>
            </a:r>
            <a:r>
              <a:rPr lang="en-US" sz="1800"/>
              <a:t>- PHARMACY</a:t>
            </a:r>
            <a:endParaRPr lang="de-DE" sz="1800"/>
          </a:p>
          <a:p>
            <a:r>
              <a:rPr lang="de-DE" sz="1800"/>
              <a:t>Daniel Flemming - PCC</a:t>
            </a:r>
          </a:p>
          <a:p>
            <a:r>
              <a:rPr lang="de-DE" sz="1800"/>
              <a:t>Stefan Müller-Mielitz - QRPH</a:t>
            </a:r>
          </a:p>
          <a:p>
            <a:r>
              <a:rPr lang="de-DE" sz="1800"/>
              <a:t>Dr. Patrick Lehti - RAD</a:t>
            </a:r>
          </a:p>
          <a:p>
            <a:r>
              <a:rPr lang="de-DE" sz="1800"/>
              <a:t>Katrin Berger - LAB</a:t>
            </a:r>
          </a:p>
          <a:p>
            <a:r>
              <a:rPr lang="de-DE" sz="1800"/>
              <a:t>Dr. Stefan Schlichting - PCD</a:t>
            </a:r>
          </a:p>
          <a:p>
            <a:r>
              <a:rPr lang="de-DE" sz="1800"/>
              <a:t>Prof. Dr. Gunter Haroske </a:t>
            </a:r>
            <a:r>
              <a:rPr lang="de-DE" sz="1800" smtClean="0"/>
              <a:t>– PATHOLOGY</a:t>
            </a:r>
            <a:endParaRPr lang="de-DE" sz="1800"/>
          </a:p>
          <a:p>
            <a:r>
              <a:rPr lang="de-DE" sz="1800" smtClean="0"/>
              <a:t>Michael Onken, </a:t>
            </a:r>
            <a:r>
              <a:rPr lang="de-DE" sz="1800"/>
              <a:t>Technical Manager</a:t>
            </a:r>
          </a:p>
          <a:p>
            <a:pPr marL="0" indent="0">
              <a:buNone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73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Bildschirmpräsentation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Germany: Status Quo</vt:lpstr>
      <vt:lpstr>Overview</vt:lpstr>
      <vt:lpstr>Status in Germany</vt:lpstr>
      <vt:lpstr>Regional / National Issues ?</vt:lpstr>
      <vt:lpstr>Deployment of IHE in Projects</vt:lpstr>
      <vt:lpstr>Projects (2)</vt:lpstr>
      <vt:lpstr>Projects (3)</vt:lpstr>
      <vt:lpstr>Organisation</vt:lpstr>
    </vt:vector>
  </TitlesOfParts>
  <Company>RSNA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mstanits</dc:creator>
  <cp:lastModifiedBy>Heidenreich, Georg</cp:lastModifiedBy>
  <cp:revision>39</cp:revision>
  <cp:lastPrinted>2013-02-21T14:05:33Z</cp:lastPrinted>
  <dcterms:created xsi:type="dcterms:W3CDTF">2011-05-17T16:43:13Z</dcterms:created>
  <dcterms:modified xsi:type="dcterms:W3CDTF">2014-04-10T12:24:04Z</dcterms:modified>
</cp:coreProperties>
</file>