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7"/>
  </p:notesMasterIdLst>
  <p:handoutMasterIdLst>
    <p:handoutMasterId r:id="rId88"/>
  </p:handoutMasterIdLst>
  <p:sldIdLst>
    <p:sldId id="256" r:id="rId5"/>
    <p:sldId id="301" r:id="rId6"/>
    <p:sldId id="302" r:id="rId7"/>
    <p:sldId id="303" r:id="rId8"/>
    <p:sldId id="304" r:id="rId9"/>
    <p:sldId id="308" r:id="rId10"/>
    <p:sldId id="307" r:id="rId11"/>
    <p:sldId id="309" r:id="rId12"/>
    <p:sldId id="310" r:id="rId13"/>
    <p:sldId id="366" r:id="rId14"/>
    <p:sldId id="305" r:id="rId15"/>
    <p:sldId id="367" r:id="rId16"/>
    <p:sldId id="335" r:id="rId17"/>
    <p:sldId id="370" r:id="rId18"/>
    <p:sldId id="371" r:id="rId19"/>
    <p:sldId id="372" r:id="rId20"/>
    <p:sldId id="373" r:id="rId21"/>
    <p:sldId id="374"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87" r:id="rId51"/>
    <p:sldId id="388" r:id="rId52"/>
    <p:sldId id="390" r:id="rId53"/>
    <p:sldId id="389" r:id="rId54"/>
    <p:sldId id="354" r:id="rId55"/>
    <p:sldId id="355" r:id="rId56"/>
    <p:sldId id="358" r:id="rId57"/>
    <p:sldId id="391" r:id="rId58"/>
    <p:sldId id="357" r:id="rId59"/>
    <p:sldId id="359" r:id="rId60"/>
    <p:sldId id="360" r:id="rId61"/>
    <p:sldId id="361" r:id="rId62"/>
    <p:sldId id="362" r:id="rId63"/>
    <p:sldId id="363" r:id="rId64"/>
    <p:sldId id="392" r:id="rId65"/>
    <p:sldId id="300" r:id="rId66"/>
    <p:sldId id="280" r:id="rId67"/>
    <p:sldId id="279" r:id="rId68"/>
    <p:sldId id="265" r:id="rId69"/>
    <p:sldId id="275" r:id="rId70"/>
    <p:sldId id="266" r:id="rId71"/>
    <p:sldId id="288" r:id="rId72"/>
    <p:sldId id="289" r:id="rId73"/>
    <p:sldId id="290" r:id="rId74"/>
    <p:sldId id="393" r:id="rId75"/>
    <p:sldId id="394" r:id="rId76"/>
    <p:sldId id="395" r:id="rId77"/>
    <p:sldId id="396" r:id="rId78"/>
    <p:sldId id="397" r:id="rId79"/>
    <p:sldId id="398" r:id="rId80"/>
    <p:sldId id="399" r:id="rId81"/>
    <p:sldId id="400" r:id="rId82"/>
    <p:sldId id="401" r:id="rId83"/>
    <p:sldId id="368" r:id="rId84"/>
    <p:sldId id="369" r:id="rId85"/>
    <p:sldId id="299" r:id="rId86"/>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ima Bourquard" initials="KB" lastIdx="3" clrIdx="0"/>
  <p:cmAuthor id="1" name="jos" initials="jd" lastIdx="1" clrIdx="1"/>
  <p:cmAuthor id="2" name="pelt" initials="p"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A"/>
    <a:srgbClr val="163C62"/>
    <a:srgbClr val="F3F5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49" autoAdjust="0"/>
    <p:restoredTop sz="72229" autoAdjust="0"/>
  </p:normalViewPr>
  <p:slideViewPr>
    <p:cSldViewPr>
      <p:cViewPr varScale="1">
        <p:scale>
          <a:sx n="54" d="100"/>
          <a:sy n="54" d="100"/>
        </p:scale>
        <p:origin x="108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448"/>
    </p:cViewPr>
  </p:sorterViewPr>
  <p:notesViewPr>
    <p:cSldViewPr>
      <p:cViewPr varScale="1">
        <p:scale>
          <a:sx n="89" d="100"/>
          <a:sy n="89" d="100"/>
        </p:scale>
        <p:origin x="-97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EAC2FE-8603-40AF-A51C-158A8B1071DF}" type="datetimeFigureOut">
              <a:rPr lang="nl-BE" smtClean="0"/>
              <a:pPr/>
              <a:t>6/03/2014</a:t>
            </a:fld>
            <a:endParaRPr lang="nl-B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AF6F1F-8EE4-421B-99CC-5AF7912AE00B}" type="slidenum">
              <a:rPr lang="nl-BE" smtClean="0"/>
              <a:pPr/>
              <a:t>‹#›</a:t>
            </a:fld>
            <a:endParaRPr lang="nl-BE"/>
          </a:p>
        </p:txBody>
      </p:sp>
    </p:spTree>
    <p:extLst>
      <p:ext uri="{BB962C8B-B14F-4D97-AF65-F5344CB8AC3E}">
        <p14:creationId xmlns:p14="http://schemas.microsoft.com/office/powerpoint/2010/main" val="3849826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6BE964-4379-4907-95F7-A7D3794CE2E3}" type="datetimeFigureOut">
              <a:rPr lang="nl-BE" smtClean="0"/>
              <a:pPr/>
              <a:t>6/03/2014</a:t>
            </a:fld>
            <a:endParaRPr lang="nl-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5A2133-86FF-420C-9D65-094166C0C5C3}" type="slidenum">
              <a:rPr lang="nl-BE" smtClean="0"/>
              <a:pPr/>
              <a:t>‹#›</a:t>
            </a:fld>
            <a:endParaRPr lang="nl-BE"/>
          </a:p>
        </p:txBody>
      </p:sp>
    </p:spTree>
    <p:extLst>
      <p:ext uri="{BB962C8B-B14F-4D97-AF65-F5344CB8AC3E}">
        <p14:creationId xmlns:p14="http://schemas.microsoft.com/office/powerpoint/2010/main" val="2422002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1</a:t>
            </a:fld>
            <a:endParaRPr lang="nl-BE"/>
          </a:p>
        </p:txBody>
      </p:sp>
    </p:spTree>
    <p:extLst>
      <p:ext uri="{BB962C8B-B14F-4D97-AF65-F5344CB8AC3E}">
        <p14:creationId xmlns:p14="http://schemas.microsoft.com/office/powerpoint/2010/main" val="3187281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05A2133-86FF-420C-9D65-094166C0C5C3}" type="slidenum">
              <a:rPr lang="nl-BE" smtClean="0"/>
              <a:pPr/>
              <a:t>10</a:t>
            </a:fld>
            <a:endParaRPr lang="nl-BE"/>
          </a:p>
        </p:txBody>
      </p:sp>
    </p:spTree>
    <p:extLst>
      <p:ext uri="{BB962C8B-B14F-4D97-AF65-F5344CB8AC3E}">
        <p14:creationId xmlns:p14="http://schemas.microsoft.com/office/powerpoint/2010/main" val="3960299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REVIEW VVP: Change ‘Interoperability’ to ‘interoperability’.</a:t>
            </a:r>
          </a:p>
          <a:p>
            <a:pPr marL="0" marR="0" lvl="2" indent="0" algn="l" defTabSz="914400" rtl="0" eaLnBrk="1" fontAlgn="auto" latinLnBrk="0" hangingPunct="1">
              <a:lnSpc>
                <a:spcPct val="100000"/>
              </a:lnSpc>
              <a:spcBef>
                <a:spcPts val="0"/>
              </a:spcBef>
              <a:spcAft>
                <a:spcPts val="0"/>
              </a:spcAft>
              <a:buClrTx/>
              <a:buSzTx/>
              <a:buFontTx/>
              <a:buNone/>
              <a:tabLst/>
              <a:defRPr/>
            </a:pPr>
            <a:r>
              <a:rPr lang="en-GB" dirty="0" smtClean="0"/>
              <a:t>Bullet 1: there is ‘</a:t>
            </a:r>
            <a:r>
              <a:rPr lang="en-GB" dirty="0" smtClean="0">
                <a:solidFill>
                  <a:schemeClr val="tx2">
                    <a:lumMod val="75000"/>
                  </a:schemeClr>
                </a:solidFill>
              </a:rPr>
              <a:t>--------’ after the second sub-bullet. Should it be</a:t>
            </a:r>
            <a:r>
              <a:rPr lang="en-GB" baseline="0" dirty="0" smtClean="0">
                <a:solidFill>
                  <a:schemeClr val="tx2">
                    <a:lumMod val="75000"/>
                  </a:schemeClr>
                </a:solidFill>
              </a:rPr>
              <a:t> removed, or filled in by an example?</a:t>
            </a:r>
          </a:p>
          <a:p>
            <a:pPr marL="0" marR="0" lvl="2"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2">
                    <a:lumMod val="75000"/>
                  </a:schemeClr>
                </a:solidFill>
              </a:rPr>
              <a:t>Bullet 2: first sub-bullet: change the two sub-sub bullets to 1 for better readability, so: ‘</a:t>
            </a:r>
            <a:r>
              <a:rPr lang="en-GB" dirty="0" smtClean="0">
                <a:solidFill>
                  <a:srgbClr val="002060"/>
                </a:solidFill>
              </a:rPr>
              <a:t>Identify and label properly clinical content, considering knowledge and context</a:t>
            </a:r>
            <a:r>
              <a:rPr lang="en-GB" baseline="0" dirty="0" smtClean="0">
                <a:solidFill>
                  <a:schemeClr val="tx2">
                    <a:lumMod val="75000"/>
                  </a:schemeClr>
                </a:solidFill>
              </a:rPr>
              <a:t>’</a:t>
            </a:r>
            <a:endParaRPr lang="en-GB" dirty="0" smtClean="0"/>
          </a:p>
          <a:p>
            <a:endParaRPr lang="en-GB" dirty="0"/>
          </a:p>
        </p:txBody>
      </p:sp>
      <p:sp>
        <p:nvSpPr>
          <p:cNvPr id="4" name="Slide Number Placeholder 3"/>
          <p:cNvSpPr>
            <a:spLocks noGrp="1"/>
          </p:cNvSpPr>
          <p:nvPr>
            <p:ph type="sldNum" sz="quarter" idx="10"/>
          </p:nvPr>
        </p:nvSpPr>
        <p:spPr/>
        <p:txBody>
          <a:bodyPr/>
          <a:lstStyle/>
          <a:p>
            <a:fld id="{E05A2133-86FF-420C-9D65-094166C0C5C3}" type="slidenum">
              <a:rPr lang="nl-BE" smtClean="0"/>
              <a:pPr/>
              <a:t>11</a:t>
            </a:fld>
            <a:endParaRPr lang="nl-BE"/>
          </a:p>
        </p:txBody>
      </p:sp>
    </p:spTree>
    <p:extLst>
      <p:ext uri="{BB962C8B-B14F-4D97-AF65-F5344CB8AC3E}">
        <p14:creationId xmlns:p14="http://schemas.microsoft.com/office/powerpoint/2010/main" val="1657145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REVIEW VVP: I would put the WP1</a:t>
            </a:r>
            <a:r>
              <a:rPr lang="en-GB" baseline="0" dirty="0" smtClean="0"/>
              <a:t> interoperability level schema here (see slide 28)</a:t>
            </a:r>
            <a:endParaRPr lang="en-GB" dirty="0"/>
          </a:p>
        </p:txBody>
      </p:sp>
      <p:sp>
        <p:nvSpPr>
          <p:cNvPr id="4" name="Slide Number Placeholder 3"/>
          <p:cNvSpPr>
            <a:spLocks noGrp="1"/>
          </p:cNvSpPr>
          <p:nvPr>
            <p:ph type="sldNum" sz="quarter" idx="10"/>
          </p:nvPr>
        </p:nvSpPr>
        <p:spPr/>
        <p:txBody>
          <a:bodyPr/>
          <a:lstStyle/>
          <a:p>
            <a:fld id="{E05A2133-86FF-420C-9D65-094166C0C5C3}" type="slidenum">
              <a:rPr lang="nl-BE" smtClean="0"/>
              <a:pPr/>
              <a:t>12</a:t>
            </a:fld>
            <a:endParaRPr lang="nl-BE"/>
          </a:p>
        </p:txBody>
      </p:sp>
    </p:spTree>
    <p:extLst>
      <p:ext uri="{BB962C8B-B14F-4D97-AF65-F5344CB8AC3E}">
        <p14:creationId xmlns:p14="http://schemas.microsoft.com/office/powerpoint/2010/main" val="4001780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REVIEW VVP: Bullet 5:</a:t>
            </a:r>
            <a:r>
              <a:rPr lang="en-GB" baseline="0" dirty="0" smtClean="0"/>
              <a:t> Change ‘Stepwise’ to  ‘Stepwise approach’</a:t>
            </a:r>
            <a:endParaRPr lang="en-GB" dirty="0"/>
          </a:p>
        </p:txBody>
      </p:sp>
      <p:sp>
        <p:nvSpPr>
          <p:cNvPr id="4" name="Slide Number Placeholder 3"/>
          <p:cNvSpPr>
            <a:spLocks noGrp="1"/>
          </p:cNvSpPr>
          <p:nvPr>
            <p:ph type="sldNum" sz="quarter" idx="10"/>
          </p:nvPr>
        </p:nvSpPr>
        <p:spPr/>
        <p:txBody>
          <a:bodyPr/>
          <a:lstStyle/>
          <a:p>
            <a:fld id="{E05A2133-86FF-420C-9D65-094166C0C5C3}" type="slidenum">
              <a:rPr lang="nl-BE" smtClean="0"/>
              <a:pPr/>
              <a:t>13</a:t>
            </a:fld>
            <a:endParaRPr lang="nl-BE"/>
          </a:p>
        </p:txBody>
      </p:sp>
    </p:spTree>
    <p:extLst>
      <p:ext uri="{BB962C8B-B14F-4D97-AF65-F5344CB8AC3E}">
        <p14:creationId xmlns:p14="http://schemas.microsoft.com/office/powerpoint/2010/main" val="3745783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eHealth</a:t>
            </a:r>
            <a:r>
              <a:rPr lang="en-GB" baseline="0" dirty="0" smtClean="0"/>
              <a:t> European Interoperability Framework identified a number of use cases as preferential wharfs for investment. The ANTILOPE project extends the use case based approach of the EIF framework for large scale roll out of interoperable eHealth services.</a:t>
            </a:r>
            <a:endParaRPr lang="en-GB" dirty="0"/>
          </a:p>
        </p:txBody>
      </p:sp>
      <p:sp>
        <p:nvSpPr>
          <p:cNvPr id="4" name="Slide Number Placeholder 3"/>
          <p:cNvSpPr>
            <a:spLocks noGrp="1"/>
          </p:cNvSpPr>
          <p:nvPr>
            <p:ph type="sldNum" sz="quarter" idx="10"/>
          </p:nvPr>
        </p:nvSpPr>
        <p:spPr/>
        <p:txBody>
          <a:bodyPr/>
          <a:lstStyle/>
          <a:p>
            <a:fld id="{9D8BDCC3-B094-4508-AC39-A828B9DEBD07}" type="slidenum">
              <a:rPr lang="nl-NL" smtClean="0"/>
              <a:pPr/>
              <a:t>14</a:t>
            </a:fld>
            <a:endParaRPr lang="nl-NL"/>
          </a:p>
        </p:txBody>
      </p:sp>
    </p:spTree>
    <p:extLst>
      <p:ext uri="{BB962C8B-B14F-4D97-AF65-F5344CB8AC3E}">
        <p14:creationId xmlns:p14="http://schemas.microsoft.com/office/powerpoint/2010/main" val="1320053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15</a:t>
            </a:fld>
            <a:endParaRPr lang="nl-BE">
              <a:solidFill>
                <a:prstClr val="black"/>
              </a:solidFill>
            </a:endParaRPr>
          </a:p>
        </p:txBody>
      </p:sp>
    </p:spTree>
    <p:extLst>
      <p:ext uri="{BB962C8B-B14F-4D97-AF65-F5344CB8AC3E}">
        <p14:creationId xmlns:p14="http://schemas.microsoft.com/office/powerpoint/2010/main" val="219067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dirty="0" smtClean="0">
                <a:solidFill>
                  <a:schemeClr val="accent1">
                    <a:lumMod val="50000"/>
                  </a:schemeClr>
                </a:solidFill>
              </a:rPr>
              <a:t>Refined interoperability schema (slide</a:t>
            </a:r>
            <a:r>
              <a:rPr lang="en-GB" baseline="0" dirty="0" smtClean="0">
                <a:solidFill>
                  <a:schemeClr val="accent1">
                    <a:lumMod val="50000"/>
                  </a:schemeClr>
                </a:solidFill>
              </a:rPr>
              <a:t> 64)</a:t>
            </a:r>
            <a:endParaRPr lang="en-GB" dirty="0" smtClean="0">
              <a:solidFill>
                <a:schemeClr val="accent1">
                  <a:lumMod val="50000"/>
                </a:schemeClr>
              </a:solidFill>
            </a:endParaRPr>
          </a:p>
          <a:p>
            <a:pPr lvl="1"/>
            <a:r>
              <a:rPr lang="en-GB" dirty="0" smtClean="0">
                <a:solidFill>
                  <a:schemeClr val="accent1">
                    <a:lumMod val="50000"/>
                  </a:schemeClr>
                </a:solidFill>
              </a:rPr>
              <a:t>Extend and refine </a:t>
            </a:r>
            <a:r>
              <a:rPr lang="en-GB" dirty="0" err="1" smtClean="0">
                <a:solidFill>
                  <a:schemeClr val="accent1">
                    <a:lumMod val="50000"/>
                  </a:schemeClr>
                </a:solidFill>
              </a:rPr>
              <a:t>eEIF</a:t>
            </a:r>
            <a:r>
              <a:rPr lang="en-GB" dirty="0" smtClean="0">
                <a:solidFill>
                  <a:schemeClr val="accent1">
                    <a:lumMod val="50000"/>
                  </a:schemeClr>
                </a:solidFill>
              </a:rPr>
              <a:t> use cases, adding Antilope use cases to realise a comprehensive set (slide 65)</a:t>
            </a:r>
          </a:p>
          <a:p>
            <a:pPr lvl="1"/>
            <a:r>
              <a:rPr lang="en-GB" dirty="0" smtClean="0">
                <a:solidFill>
                  <a:schemeClr val="accent1">
                    <a:lumMod val="50000"/>
                  </a:schemeClr>
                </a:solidFill>
              </a:rPr>
              <a:t>Link Use Cases to IHE and Continua Profiles</a:t>
            </a:r>
          </a:p>
          <a:p>
            <a:pPr lvl="1"/>
            <a:r>
              <a:rPr lang="en-GB" dirty="0" smtClean="0">
                <a:solidFill>
                  <a:schemeClr val="accent1">
                    <a:lumMod val="50000"/>
                  </a:schemeClr>
                </a:solidFill>
              </a:rPr>
              <a:t>Define templates for Use Cases definition and Realisation Scenarios</a:t>
            </a:r>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16</a:t>
            </a:fld>
            <a:endParaRPr lang="nl-BE">
              <a:solidFill>
                <a:prstClr val="black"/>
              </a:solidFill>
            </a:endParaRPr>
          </a:p>
        </p:txBody>
      </p:sp>
    </p:spTree>
    <p:extLst>
      <p:ext uri="{BB962C8B-B14F-4D97-AF65-F5344CB8AC3E}">
        <p14:creationId xmlns:p14="http://schemas.microsoft.com/office/powerpoint/2010/main" val="219067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The Antilope </a:t>
            </a:r>
            <a:r>
              <a:rPr lang="en-GB" noProof="0" dirty="0" err="1" smtClean="0"/>
              <a:t>eEIF</a:t>
            </a:r>
            <a:r>
              <a:rPr lang="en-GB" noProof="0" dirty="0" smtClean="0"/>
              <a:t> offers the structured description of a number of interoperability Use Cases (on different organisational scales), and their accompanying Realisation Scenarios. These can be used</a:t>
            </a:r>
            <a:r>
              <a:rPr lang="en-GB" baseline="0" noProof="0" dirty="0" smtClean="0"/>
              <a:t> as the basis for national and regional projects. Use Cases are implementation-independent, Realisation Scenarios describe a possible route towards implementation of that Use Case. For one Use case, more than one Realisation Scenario can be possible</a:t>
            </a:r>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17</a:t>
            </a:fld>
            <a:endParaRPr lang="nl-BE">
              <a:solidFill>
                <a:prstClr val="black"/>
              </a:solidFill>
            </a:endParaRPr>
          </a:p>
        </p:txBody>
      </p:sp>
    </p:spTree>
    <p:extLst>
      <p:ext uri="{BB962C8B-B14F-4D97-AF65-F5344CB8AC3E}">
        <p14:creationId xmlns:p14="http://schemas.microsoft.com/office/powerpoint/2010/main" val="219067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This is the list of the Use</a:t>
            </a:r>
            <a:r>
              <a:rPr lang="en-GB" baseline="0" noProof="0" dirty="0" smtClean="0"/>
              <a:t> Cases. The second column indicates the medical domain of the Use Case, the right column indicates the ‘Sub-Use Cases’ that are relevant for different organisational levels: Cross-border, National/regional, Intra-hospital and citizens at home or on the move.</a:t>
            </a:r>
          </a:p>
          <a:p>
            <a:endParaRPr lang="en-GB" baseline="0" noProof="0" dirty="0" smtClean="0"/>
          </a:p>
          <a:p>
            <a:r>
              <a:rPr lang="en-GB" baseline="0" noProof="0" dirty="0" smtClean="0"/>
              <a:t>I</a:t>
            </a:r>
          </a:p>
        </p:txBody>
      </p:sp>
      <p:sp>
        <p:nvSpPr>
          <p:cNvPr id="4" name="Slide Number Placeholder 3"/>
          <p:cNvSpPr>
            <a:spLocks noGrp="1"/>
          </p:cNvSpPr>
          <p:nvPr>
            <p:ph type="sldNum" sz="quarter" idx="10"/>
          </p:nvPr>
        </p:nvSpPr>
        <p:spPr/>
        <p:txBody>
          <a:bodyPr/>
          <a:lstStyle/>
          <a:p>
            <a:fld id="{9D8BDCC3-B094-4508-AC39-A828B9DEBD07}" type="slidenum">
              <a:rPr lang="nl-NL" smtClean="0"/>
              <a:pPr/>
              <a:t>18</a:t>
            </a:fld>
            <a:endParaRPr lang="nl-NL"/>
          </a:p>
        </p:txBody>
      </p:sp>
    </p:spTree>
    <p:extLst>
      <p:ext uri="{BB962C8B-B14F-4D97-AF65-F5344CB8AC3E}">
        <p14:creationId xmlns:p14="http://schemas.microsoft.com/office/powerpoint/2010/main" val="2977350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Describes</a:t>
            </a:r>
            <a:r>
              <a:rPr lang="en-GB" baseline="0" noProof="0" dirty="0" smtClean="0"/>
              <a:t> the difference between a Use Case and a Realisation Scenario. </a:t>
            </a:r>
          </a:p>
          <a:p>
            <a:r>
              <a:rPr lang="en-GB" baseline="0" noProof="0" dirty="0" smtClean="0"/>
              <a:t>- Use Cases describe a process as seen from the </a:t>
            </a:r>
            <a:r>
              <a:rPr lang="en-GB" baseline="0" noProof="0" dirty="0" err="1" smtClean="0"/>
              <a:t>endusers</a:t>
            </a:r>
            <a:r>
              <a:rPr lang="en-GB" baseline="0" noProof="0" dirty="0" smtClean="0"/>
              <a:t>, without telling exactly how that should be implemented. They are implementation-agnostic. </a:t>
            </a:r>
          </a:p>
          <a:p>
            <a:r>
              <a:rPr lang="en-GB" baseline="0" noProof="0" dirty="0" smtClean="0"/>
              <a:t>- Realisation Scenarios are implementation guidelines for the realisation of a use case. One Use Case may have more than one Realisation Scenario.</a:t>
            </a:r>
          </a:p>
          <a:p>
            <a:r>
              <a:rPr lang="en-GB" baseline="0" noProof="0" dirty="0" smtClean="0"/>
              <a:t>In the next slides, the relationship between Use cases and realisation Scenarios is explained in more detail.</a:t>
            </a:r>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19</a:t>
            </a:fld>
            <a:endParaRPr lang="nl-BE">
              <a:solidFill>
                <a:prstClr val="black"/>
              </a:solidFill>
            </a:endParaRPr>
          </a:p>
        </p:txBody>
      </p:sp>
    </p:spTree>
    <p:extLst>
      <p:ext uri="{BB962C8B-B14F-4D97-AF65-F5344CB8AC3E}">
        <p14:creationId xmlns:p14="http://schemas.microsoft.com/office/powerpoint/2010/main" val="219067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REVIEW VVP: Bullet 3: </a:t>
            </a:r>
            <a:r>
              <a:rPr lang="en-US" dirty="0" smtClean="0"/>
              <a:t>Requirements for Interoperability -&gt; Requirements for interoperability</a:t>
            </a:r>
          </a:p>
          <a:p>
            <a:r>
              <a:rPr lang="en-US" dirty="0" smtClean="0"/>
              <a:t>Bullet 4: I miss the </a:t>
            </a:r>
            <a:r>
              <a:rPr lang="en-US" smtClean="0"/>
              <a:t>mentioning of standards </a:t>
            </a:r>
            <a:r>
              <a:rPr lang="en-US" dirty="0" smtClean="0"/>
              <a:t>and profiles here.</a:t>
            </a:r>
            <a:endParaRPr lang="en-GB" dirty="0"/>
          </a:p>
        </p:txBody>
      </p:sp>
      <p:sp>
        <p:nvSpPr>
          <p:cNvPr id="4" name="Slide Number Placeholder 3"/>
          <p:cNvSpPr>
            <a:spLocks noGrp="1"/>
          </p:cNvSpPr>
          <p:nvPr>
            <p:ph type="sldNum" sz="quarter" idx="10"/>
          </p:nvPr>
        </p:nvSpPr>
        <p:spPr/>
        <p:txBody>
          <a:bodyPr/>
          <a:lstStyle/>
          <a:p>
            <a:fld id="{E05A2133-86FF-420C-9D65-094166C0C5C3}" type="slidenum">
              <a:rPr lang="nl-BE" smtClean="0"/>
              <a:pPr/>
              <a:t>2</a:t>
            </a:fld>
            <a:endParaRPr lang="nl-BE"/>
          </a:p>
        </p:txBody>
      </p:sp>
    </p:spTree>
    <p:extLst>
      <p:ext uri="{BB962C8B-B14F-4D97-AF65-F5344CB8AC3E}">
        <p14:creationId xmlns:p14="http://schemas.microsoft.com/office/powerpoint/2010/main" val="2646067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Use cases describe a functional process</a:t>
            </a:r>
          </a:p>
          <a:p>
            <a:r>
              <a:rPr lang="en-GB" noProof="0" dirty="0" smtClean="0"/>
              <a:t>Realisation Scenarios describe a technical approach and architecture, with which</a:t>
            </a:r>
            <a:r>
              <a:rPr lang="en-GB" baseline="0" noProof="0" dirty="0" smtClean="0"/>
              <a:t> the Use Case can be implemented</a:t>
            </a:r>
          </a:p>
          <a:p>
            <a:r>
              <a:rPr lang="en-GB" baseline="0" noProof="0" dirty="0" smtClean="0"/>
              <a:t>For a Realisation Scenario, certain high-level functionalities can be outlined.</a:t>
            </a:r>
          </a:p>
          <a:p>
            <a:r>
              <a:rPr lang="en-GB" baseline="0" noProof="0" dirty="0" smtClean="0"/>
              <a:t>These functionalities can be realised with the use of interoperability standards and profiles.</a:t>
            </a:r>
          </a:p>
        </p:txBody>
      </p:sp>
      <p:sp>
        <p:nvSpPr>
          <p:cNvPr id="4" name="Slide Number Placeholder 3"/>
          <p:cNvSpPr>
            <a:spLocks noGrp="1"/>
          </p:cNvSpPr>
          <p:nvPr>
            <p:ph type="sldNum" sz="quarter" idx="10"/>
          </p:nvPr>
        </p:nvSpPr>
        <p:spPr/>
        <p:txBody>
          <a:bodyPr/>
          <a:lstStyle/>
          <a:p>
            <a:fld id="{9D8BDCC3-B094-4508-AC39-A828B9DEBD07}" type="slidenum">
              <a:rPr lang="nl-NL" smtClean="0"/>
              <a:pPr/>
              <a:t>20</a:t>
            </a:fld>
            <a:endParaRPr lang="nl-NL"/>
          </a:p>
        </p:txBody>
      </p:sp>
    </p:spTree>
    <p:extLst>
      <p:ext uri="{BB962C8B-B14F-4D97-AF65-F5344CB8AC3E}">
        <p14:creationId xmlns:p14="http://schemas.microsoft.com/office/powerpoint/2010/main" val="2842746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Here, the same flow is illustrated in a more practical</a:t>
            </a:r>
            <a:r>
              <a:rPr lang="en-GB" baseline="0" noProof="0" dirty="0" smtClean="0"/>
              <a:t> manner.</a:t>
            </a:r>
          </a:p>
          <a:p>
            <a:endParaRPr lang="en-GB" baseline="0" noProof="0" dirty="0" smtClean="0"/>
          </a:p>
          <a:p>
            <a:r>
              <a:rPr lang="en-GB" baseline="0" noProof="0" dirty="0" smtClean="0"/>
              <a:t>Block 1 - In the first block, the Use Cases and Realisation Scenarios are described.</a:t>
            </a:r>
          </a:p>
          <a:p>
            <a:r>
              <a:rPr lang="en-GB" baseline="0" noProof="0" dirty="0" smtClean="0"/>
              <a:t>Block 2 - These Use Cases make use of certain functionalities (such as, logging in, patient discovery, scheduling, data encryption, et cetera).</a:t>
            </a:r>
          </a:p>
          <a:p>
            <a:r>
              <a:rPr lang="en-GB" noProof="0" dirty="0" smtClean="0"/>
              <a:t>Block 3 - Some of these functionalities can be realised</a:t>
            </a:r>
            <a:r>
              <a:rPr lang="en-GB" baseline="0" noProof="0" dirty="0" smtClean="0"/>
              <a:t> using Standards and Profiles (for the Antilope Use cases, IHE and Continua Profiles have been selected).</a:t>
            </a:r>
          </a:p>
          <a:p>
            <a:r>
              <a:rPr lang="en-GB" baseline="0" noProof="0" dirty="0" smtClean="0"/>
              <a:t>Block 4 – IHE and Continua Profiles do not set their own standards, but describe the use of international standards in so-called Profiles, which can be seen as implementation guides for their deployment</a:t>
            </a:r>
          </a:p>
          <a:p>
            <a:endParaRPr lang="en-GB" baseline="0" noProof="0" dirty="0" smtClean="0"/>
          </a:p>
        </p:txBody>
      </p:sp>
      <p:sp>
        <p:nvSpPr>
          <p:cNvPr id="4" name="Tijdelijke aanduiding voor dianummer 3"/>
          <p:cNvSpPr>
            <a:spLocks noGrp="1"/>
          </p:cNvSpPr>
          <p:nvPr>
            <p:ph type="sldNum" sz="quarter" idx="10"/>
          </p:nvPr>
        </p:nvSpPr>
        <p:spPr/>
        <p:txBody>
          <a:bodyPr/>
          <a:lstStyle/>
          <a:p>
            <a:fld id="{D9D6BBE4-6DF6-4C02-A240-5A0AFC49B34F}" type="slidenum">
              <a:rPr lang="nl-NL" smtClean="0"/>
              <a:pPr/>
              <a:t>21</a:t>
            </a:fld>
            <a:endParaRPr lang="nl-NL"/>
          </a:p>
        </p:txBody>
      </p:sp>
    </p:spTree>
    <p:extLst>
      <p:ext uri="{BB962C8B-B14F-4D97-AF65-F5344CB8AC3E}">
        <p14:creationId xmlns:p14="http://schemas.microsoft.com/office/powerpoint/2010/main" val="2575525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Here, the same flow is illustrated in a more practical</a:t>
            </a:r>
            <a:r>
              <a:rPr lang="en-GB" baseline="0" noProof="0" dirty="0" smtClean="0"/>
              <a:t> manner.</a:t>
            </a:r>
          </a:p>
          <a:p>
            <a:endParaRPr lang="en-GB" baseline="0" noProof="0" dirty="0" smtClean="0"/>
          </a:p>
          <a:p>
            <a:r>
              <a:rPr lang="en-GB" baseline="0" noProof="0" dirty="0" smtClean="0"/>
              <a:t>Block 1 - In the first block, the Use Cases and Realisation Scenarios are described.</a:t>
            </a:r>
          </a:p>
          <a:p>
            <a:r>
              <a:rPr lang="en-GB" baseline="0" noProof="0" dirty="0" smtClean="0"/>
              <a:t>Block 2 - These Use Cases make use of certain functionalities (such as, logging in, patient discovery, scheduling, data encryption, et cetera).</a:t>
            </a:r>
          </a:p>
          <a:p>
            <a:r>
              <a:rPr lang="en-GB" noProof="0" dirty="0" smtClean="0"/>
              <a:t>Block 3 - Some of these functionalities can be realised</a:t>
            </a:r>
            <a:r>
              <a:rPr lang="en-GB" baseline="0" noProof="0" dirty="0" smtClean="0"/>
              <a:t> using Standards and Profiles (for the Antilope Use cases, IHE and Continua Profiles have been selected).</a:t>
            </a:r>
          </a:p>
          <a:p>
            <a:r>
              <a:rPr lang="en-GB" baseline="0" noProof="0" dirty="0" smtClean="0"/>
              <a:t>Block 4 – IHE and Continua Profiles do not set their own standards, but describe the use of international standards in so-called Profiles, which can be seen as implementation guides for their deployment</a:t>
            </a:r>
          </a:p>
          <a:p>
            <a:endParaRPr lang="en-GB" baseline="0" noProof="0" dirty="0" smtClean="0"/>
          </a:p>
        </p:txBody>
      </p:sp>
      <p:sp>
        <p:nvSpPr>
          <p:cNvPr id="4" name="Tijdelijke aanduiding voor dianummer 3"/>
          <p:cNvSpPr>
            <a:spLocks noGrp="1"/>
          </p:cNvSpPr>
          <p:nvPr>
            <p:ph type="sldNum" sz="quarter" idx="10"/>
          </p:nvPr>
        </p:nvSpPr>
        <p:spPr/>
        <p:txBody>
          <a:bodyPr/>
          <a:lstStyle/>
          <a:p>
            <a:fld id="{D9D6BBE4-6DF6-4C02-A240-5A0AFC49B34F}" type="slidenum">
              <a:rPr lang="nl-NL" smtClean="0"/>
              <a:pPr/>
              <a:t>22</a:t>
            </a:fld>
            <a:endParaRPr lang="nl-NL"/>
          </a:p>
        </p:txBody>
      </p:sp>
    </p:spTree>
    <p:extLst>
      <p:ext uri="{BB962C8B-B14F-4D97-AF65-F5344CB8AC3E}">
        <p14:creationId xmlns:p14="http://schemas.microsoft.com/office/powerpoint/2010/main" val="2575525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the Antilope Use Cases and Realisation</a:t>
            </a:r>
            <a:r>
              <a:rPr lang="en-GB" baseline="0" noProof="0" dirty="0" smtClean="0"/>
              <a:t> Scenarios </a:t>
            </a:r>
            <a:r>
              <a:rPr lang="en-GB" noProof="0" dirty="0" smtClean="0"/>
              <a:t>are</a:t>
            </a:r>
            <a:r>
              <a:rPr lang="en-GB" baseline="0" noProof="0" dirty="0" smtClean="0"/>
              <a:t> described using templates for their description, so each Use Case is described in the same way. This also paves the way for further Use Cases in Europe. It is also a proposed way to describe high-level, healthcare interoperability Use Cases. The Use Cases are linked to interoperability Profiles and standards through the separate description of a Use Case (which is ‘implementation agnostic’), and one or more Realisation Scenarios, where a possible route for implementation is worked out and where its functions are linked to the use of Profiles. </a:t>
            </a:r>
            <a:endParaRPr lang="en-GB" dirty="0"/>
          </a:p>
        </p:txBody>
      </p:sp>
      <p:sp>
        <p:nvSpPr>
          <p:cNvPr id="4" name="Slide Number Placeholder 3"/>
          <p:cNvSpPr>
            <a:spLocks noGrp="1"/>
          </p:cNvSpPr>
          <p:nvPr>
            <p:ph type="sldNum" sz="quarter" idx="10"/>
          </p:nvPr>
        </p:nvSpPr>
        <p:spPr/>
        <p:txBody>
          <a:bodyPr/>
          <a:lstStyle/>
          <a:p>
            <a:fld id="{9D8BDCC3-B094-4508-AC39-A828B9DEBD07}" type="slidenum">
              <a:rPr lang="nl-NL" smtClean="0"/>
              <a:pPr/>
              <a:t>23</a:t>
            </a:fld>
            <a:endParaRPr lang="nl-NL"/>
          </a:p>
        </p:txBody>
      </p:sp>
    </p:spTree>
    <p:extLst>
      <p:ext uri="{BB962C8B-B14F-4D97-AF65-F5344CB8AC3E}">
        <p14:creationId xmlns:p14="http://schemas.microsoft.com/office/powerpoint/2010/main" val="697690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noProof="0" dirty="0" smtClean="0"/>
              <a:t>These sections describe are proposed as a standard way of describing these high-level interoperability use cases. </a:t>
            </a:r>
            <a:endParaRPr lang="en-GB" dirty="0"/>
          </a:p>
        </p:txBody>
      </p:sp>
      <p:sp>
        <p:nvSpPr>
          <p:cNvPr id="4" name="Slide Number Placeholder 3"/>
          <p:cNvSpPr>
            <a:spLocks noGrp="1"/>
          </p:cNvSpPr>
          <p:nvPr>
            <p:ph type="sldNum" sz="quarter" idx="10"/>
          </p:nvPr>
        </p:nvSpPr>
        <p:spPr/>
        <p:txBody>
          <a:bodyPr/>
          <a:lstStyle/>
          <a:p>
            <a:fld id="{E05A2133-86FF-420C-9D65-094166C0C5C3}" type="slidenum">
              <a:rPr lang="nl-BE" smtClean="0"/>
              <a:pPr/>
              <a:t>24</a:t>
            </a:fld>
            <a:endParaRPr lang="nl-BE"/>
          </a:p>
        </p:txBody>
      </p:sp>
    </p:spTree>
    <p:extLst>
      <p:ext uri="{BB962C8B-B14F-4D97-AF65-F5344CB8AC3E}">
        <p14:creationId xmlns:p14="http://schemas.microsoft.com/office/powerpoint/2010/main" val="965320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noProof="0" dirty="0" smtClean="0"/>
              <a:t>These sections describe are proposed as a standard way of describing these high-level interoperability use cases. </a:t>
            </a:r>
            <a:endParaRPr lang="en-GB" dirty="0"/>
          </a:p>
        </p:txBody>
      </p:sp>
      <p:sp>
        <p:nvSpPr>
          <p:cNvPr id="4" name="Slide Number Placeholder 3"/>
          <p:cNvSpPr>
            <a:spLocks noGrp="1"/>
          </p:cNvSpPr>
          <p:nvPr>
            <p:ph type="sldNum" sz="quarter" idx="10"/>
          </p:nvPr>
        </p:nvSpPr>
        <p:spPr/>
        <p:txBody>
          <a:bodyPr/>
          <a:lstStyle/>
          <a:p>
            <a:fld id="{E05A2133-86FF-420C-9D65-094166C0C5C3}" type="slidenum">
              <a:rPr lang="nl-BE" smtClean="0"/>
              <a:pPr/>
              <a:t>25</a:t>
            </a:fld>
            <a:endParaRPr lang="nl-BE"/>
          </a:p>
        </p:txBody>
      </p:sp>
    </p:spTree>
    <p:extLst>
      <p:ext uri="{BB962C8B-B14F-4D97-AF65-F5344CB8AC3E}">
        <p14:creationId xmlns:p14="http://schemas.microsoft.com/office/powerpoint/2010/main" val="4078627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baseline="0" dirty="0" smtClean="0"/>
              <a:t>This slide is meant to show that for the description of the levels of interoperability, a lot of proposal have been made, which have the intention of making things easier. They did not succeed due to different </a:t>
            </a:r>
            <a:r>
              <a:rPr lang="nl-NL" baseline="0" dirty="0" err="1" smtClean="0"/>
              <a:t>viewpoints</a:t>
            </a:r>
            <a:r>
              <a:rPr lang="nl-NL" baseline="0" dirty="0" smtClean="0"/>
              <a:t>, </a:t>
            </a:r>
            <a:r>
              <a:rPr lang="nl-NL" baseline="0" dirty="0" err="1" smtClean="0"/>
              <a:t>axes</a:t>
            </a:r>
            <a:r>
              <a:rPr lang="nl-NL" baseline="0" dirty="0" smtClean="0"/>
              <a:t> of </a:t>
            </a:r>
            <a:r>
              <a:rPr lang="nl-NL" baseline="0" dirty="0" err="1" smtClean="0"/>
              <a:t>distinction</a:t>
            </a:r>
            <a:r>
              <a:rPr lang="nl-NL" baseline="0" dirty="0" smtClean="0"/>
              <a:t> </a:t>
            </a:r>
            <a:r>
              <a:rPr lang="nl-NL" baseline="0" dirty="0" err="1" smtClean="0"/>
              <a:t>between</a:t>
            </a:r>
            <a:r>
              <a:rPr lang="nl-NL" baseline="0" dirty="0" smtClean="0"/>
              <a:t> </a:t>
            </a:r>
            <a:r>
              <a:rPr lang="nl-NL" baseline="0" dirty="0" err="1" smtClean="0"/>
              <a:t>levels</a:t>
            </a:r>
            <a:r>
              <a:rPr lang="nl-NL" baseline="0" dirty="0" smtClean="0"/>
              <a:t>, overlapping </a:t>
            </a:r>
            <a:r>
              <a:rPr lang="nl-NL" baseline="0" dirty="0" err="1" smtClean="0"/>
              <a:t>levels</a:t>
            </a:r>
            <a:r>
              <a:rPr lang="nl-NL" baseline="0" dirty="0" smtClean="0"/>
              <a:t>, etc.</a:t>
            </a:r>
          </a:p>
          <a:p>
            <a:endParaRPr lang="nl-NL" baseline="0" dirty="0" smtClean="0"/>
          </a:p>
          <a:p>
            <a:r>
              <a:rPr lang="en-GB" dirty="0" smtClean="0"/>
              <a:t>A model for the uniform description of interoperability levels </a:t>
            </a:r>
            <a:r>
              <a:rPr lang="en-GB" baseline="0" dirty="0" smtClean="0"/>
              <a:t>offered by the Antilope project to have a shared understanding of interoperability issues throughout Europe</a:t>
            </a:r>
            <a:endParaRPr lang="nl-NL"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26</a:t>
            </a:fld>
            <a:endParaRPr lang="nl-NL"/>
          </a:p>
        </p:txBody>
      </p:sp>
    </p:spTree>
    <p:extLst>
      <p:ext uri="{BB962C8B-B14F-4D97-AF65-F5344CB8AC3E}">
        <p14:creationId xmlns:p14="http://schemas.microsoft.com/office/powerpoint/2010/main" val="476682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80975" marR="0" lvl="0" indent="-180975"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noProof="0" dirty="0" smtClean="0"/>
              <a:t>This</a:t>
            </a:r>
            <a:r>
              <a:rPr lang="en-GB" sz="1200" baseline="0" noProof="0" dirty="0" smtClean="0"/>
              <a:t> is the basic interoperability level model. Its main advantages are:</a:t>
            </a:r>
          </a:p>
          <a:p>
            <a:pPr marL="180975" lvl="0" indent="-180975">
              <a:buFont typeface="Arial" pitchFamily="34" charset="0"/>
              <a:buChar char="•"/>
            </a:pPr>
            <a:r>
              <a:rPr lang="en-GB" sz="1200" dirty="0" smtClean="0"/>
              <a:t>Overview of the different interoperability aspects</a:t>
            </a:r>
            <a:endParaRPr lang="nl-NL" sz="1200" dirty="0" smtClean="0"/>
          </a:p>
          <a:p>
            <a:pPr marL="180975" lvl="0" indent="-180975">
              <a:buFont typeface="Arial" pitchFamily="34" charset="0"/>
              <a:buChar char="•"/>
            </a:pPr>
            <a:r>
              <a:rPr lang="en-GB" sz="1200" dirty="0" smtClean="0"/>
              <a:t>Understandable by all stakeholders</a:t>
            </a:r>
            <a:endParaRPr lang="nl-NL" sz="1200" dirty="0" smtClean="0"/>
          </a:p>
          <a:p>
            <a:pPr marL="180975" lvl="0" indent="-180975">
              <a:buFont typeface="Arial" pitchFamily="34" charset="0"/>
              <a:buChar char="•"/>
            </a:pPr>
            <a:r>
              <a:rPr lang="en-GB" sz="1200" dirty="0" smtClean="0"/>
              <a:t>Show the different levels of interoperability from an ‘outsider’ point of view</a:t>
            </a:r>
            <a:endParaRPr lang="nl-NL" sz="1200" dirty="0" smtClean="0"/>
          </a:p>
          <a:p>
            <a:pPr marL="180975" lvl="0" indent="-180975">
              <a:buFont typeface="Arial" pitchFamily="34" charset="0"/>
              <a:buChar char="•"/>
            </a:pPr>
            <a:r>
              <a:rPr lang="en-GB" sz="1200" dirty="0" smtClean="0"/>
              <a:t>Based upon existing interoperability models</a:t>
            </a:r>
            <a:endParaRPr lang="nl-NL" sz="1200" dirty="0" smtClean="0"/>
          </a:p>
          <a:p>
            <a:r>
              <a:rPr lang="en-GB" noProof="0" dirty="0" smtClean="0"/>
              <a:t>The two vertical bars are combinations of factors that are important</a:t>
            </a:r>
            <a:r>
              <a:rPr lang="en-GB" baseline="0" noProof="0" dirty="0" smtClean="0"/>
              <a:t> all the horizontal levels of interoperability</a:t>
            </a:r>
            <a:endParaRPr lang="nl-NL"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27</a:t>
            </a:fld>
            <a:endParaRPr lang="nl-NL"/>
          </a:p>
        </p:txBody>
      </p:sp>
    </p:spTree>
    <p:extLst>
      <p:ext uri="{BB962C8B-B14F-4D97-AF65-F5344CB8AC3E}">
        <p14:creationId xmlns:p14="http://schemas.microsoft.com/office/powerpoint/2010/main" val="4204850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noProof="0" dirty="0" smtClean="0"/>
              <a:t>The text-block on the right-hand side</a:t>
            </a:r>
            <a:r>
              <a:rPr lang="en-GB" baseline="0" noProof="0" dirty="0" smtClean="0"/>
              <a:t> illustrate the a</a:t>
            </a:r>
            <a:r>
              <a:rPr lang="en-GB" noProof="0" dirty="0" smtClean="0"/>
              <a:t>lignment that has to be realised in</a:t>
            </a:r>
            <a:r>
              <a:rPr lang="en-GB" baseline="0" noProof="0" dirty="0" smtClean="0"/>
              <a:t> the identified levels of interoperability. Interoperability in all these interoperability levels is needed before actual interoperability can be realised. </a:t>
            </a:r>
            <a:endParaRPr lang="en-GB" noProof="0"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28</a:t>
            </a:fld>
            <a:endParaRPr lang="nl-NL"/>
          </a:p>
        </p:txBody>
      </p:sp>
    </p:spTree>
    <p:extLst>
      <p:ext uri="{BB962C8B-B14F-4D97-AF65-F5344CB8AC3E}">
        <p14:creationId xmlns:p14="http://schemas.microsoft.com/office/powerpoint/2010/main" val="3547335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noProof="0" dirty="0" smtClean="0"/>
              <a:t>This alternative view of the interoperability levels can be used</a:t>
            </a:r>
            <a:r>
              <a:rPr lang="en-GB" baseline="0" noProof="0" dirty="0" smtClean="0"/>
              <a:t> to illustrate the roles of the </a:t>
            </a:r>
            <a:r>
              <a:rPr lang="en-GB" noProof="0" dirty="0" smtClean="0"/>
              <a:t>different stakeholders in </a:t>
            </a:r>
            <a:r>
              <a:rPr lang="en-GB" baseline="0" noProof="0" dirty="0" smtClean="0"/>
              <a:t>interoperability</a:t>
            </a:r>
            <a:endParaRPr lang="en-GB" noProof="0"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29</a:t>
            </a:fld>
            <a:endParaRPr lang="nl-NL"/>
          </a:p>
        </p:txBody>
      </p:sp>
    </p:spTree>
    <p:extLst>
      <p:ext uri="{BB962C8B-B14F-4D97-AF65-F5344CB8AC3E}">
        <p14:creationId xmlns:p14="http://schemas.microsoft.com/office/powerpoint/2010/main" val="3503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REVIEW VVP: Bullet</a:t>
            </a:r>
            <a:r>
              <a:rPr lang="en-GB" baseline="0" dirty="0" smtClean="0"/>
              <a:t> 1: remove the word ‘huge’</a:t>
            </a:r>
          </a:p>
          <a:p>
            <a:r>
              <a:rPr lang="en-GB" baseline="0" dirty="0" smtClean="0"/>
              <a:t>Bullet 2: Change ‘Can’ into ‘These can’ at the beginning of the sentence</a:t>
            </a:r>
            <a:endParaRPr lang="en-GB" dirty="0"/>
          </a:p>
        </p:txBody>
      </p:sp>
      <p:sp>
        <p:nvSpPr>
          <p:cNvPr id="4" name="Slide Number Placeholder 3"/>
          <p:cNvSpPr>
            <a:spLocks noGrp="1"/>
          </p:cNvSpPr>
          <p:nvPr>
            <p:ph type="sldNum" sz="quarter" idx="10"/>
          </p:nvPr>
        </p:nvSpPr>
        <p:spPr/>
        <p:txBody>
          <a:bodyPr/>
          <a:lstStyle/>
          <a:p>
            <a:fld id="{E05A2133-86FF-420C-9D65-094166C0C5C3}" type="slidenum">
              <a:rPr lang="nl-BE" smtClean="0"/>
              <a:pPr/>
              <a:t>3</a:t>
            </a:fld>
            <a:endParaRPr lang="nl-BE"/>
          </a:p>
        </p:txBody>
      </p:sp>
    </p:spTree>
    <p:extLst>
      <p:ext uri="{BB962C8B-B14F-4D97-AF65-F5344CB8AC3E}">
        <p14:creationId xmlns:p14="http://schemas.microsoft.com/office/powerpoint/2010/main" val="3793794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30</a:t>
            </a:fld>
            <a:endParaRPr lang="nl-BE">
              <a:solidFill>
                <a:prstClr val="black"/>
              </a:solidFill>
            </a:endParaRPr>
          </a:p>
        </p:txBody>
      </p:sp>
    </p:spTree>
    <p:extLst>
      <p:ext uri="{BB962C8B-B14F-4D97-AF65-F5344CB8AC3E}">
        <p14:creationId xmlns:p14="http://schemas.microsoft.com/office/powerpoint/2010/main" val="219067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4BE537F-A6F0-4E33-97C1-CB6CFE01C6F1}" type="slidenum">
              <a:rPr lang="nl-BE" smtClean="0"/>
              <a:pPr/>
              <a:t>31</a:t>
            </a:fld>
            <a:endParaRPr lang="nl-BE"/>
          </a:p>
        </p:txBody>
      </p:sp>
    </p:spTree>
    <p:extLst>
      <p:ext uri="{BB962C8B-B14F-4D97-AF65-F5344CB8AC3E}">
        <p14:creationId xmlns:p14="http://schemas.microsoft.com/office/powerpoint/2010/main" val="1256334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84" charset="-128"/>
              </a:rPr>
              <a:t>To develop a unified market in Europe, the stakeholders need to be confident that ICT solutions that are procured meet specific standards and profiles, even if the solutions are proposed by companies coming from other countries than the country of the healthcare provider. Establishing a quality label or certificate at the European level, will leverage the integration of solutions within the country and allow the exchange of information between countries and/or region. It also offers a good opportunity for the industry to market their products in Europe within one recognized testing process, avoiding duplicate testing and</a:t>
            </a:r>
            <a:r>
              <a:rPr lang="en-US" baseline="0" dirty="0" smtClean="0">
                <a:ea typeface="ＭＳ Ｐゴシック" pitchFamily="-84" charset="-128"/>
              </a:rPr>
              <a:t> inconsistencies</a:t>
            </a:r>
            <a:r>
              <a:rPr lang="en-US" dirty="0" smtClean="0">
                <a:ea typeface="ＭＳ Ｐゴシック" pitchFamily="-84" charset="-128"/>
              </a:rPr>
              <a:t> among different testing processes.</a:t>
            </a:r>
          </a:p>
          <a:p>
            <a:pPr eaLnBrk="1" hangingPunct="1">
              <a:spcBef>
                <a:spcPct val="0"/>
              </a:spcBef>
            </a:pPr>
            <a:endParaRPr lang="en-US" dirty="0" smtClean="0">
              <a:ea typeface="ＭＳ Ｐゴシック" pitchFamily="-84" charset="-128"/>
            </a:endParaRPr>
          </a:p>
          <a:p>
            <a:pPr eaLnBrk="1" hangingPunct="1">
              <a:spcBef>
                <a:spcPct val="0"/>
              </a:spcBef>
            </a:pPr>
            <a:endParaRPr lang="fr-FR" dirty="0" smtClean="0">
              <a:ea typeface="ＭＳ Ｐゴシック" pitchFamily="-84" charset="-128"/>
            </a:endParaRPr>
          </a:p>
        </p:txBody>
      </p:sp>
      <p:sp>
        <p:nvSpPr>
          <p:cNvPr id="1433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BA363418-5EED-403B-A1EA-B595088CE6F3}" type="slidenum">
              <a:rPr lang="nl-BE" sz="1200">
                <a:latin typeface="Calibri" pitchFamily="34" charset="0"/>
              </a:rPr>
              <a:pPr eaLnBrk="1" hangingPunct="1"/>
              <a:t>32</a:t>
            </a:fld>
            <a:endParaRPr lang="nl-BE" sz="1200" dirty="0">
              <a:latin typeface="Calibri" pitchFamily="34" charset="0"/>
            </a:endParaRPr>
          </a:p>
        </p:txBody>
      </p:sp>
    </p:spTree>
    <p:extLst>
      <p:ext uri="{BB962C8B-B14F-4D97-AF65-F5344CB8AC3E}">
        <p14:creationId xmlns:p14="http://schemas.microsoft.com/office/powerpoint/2010/main" val="1138359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4BE537F-A6F0-4E33-97C1-CB6CFE01C6F1}" type="slidenum">
              <a:rPr lang="nl-BE" smtClean="0"/>
              <a:pPr/>
              <a:t>33</a:t>
            </a:fld>
            <a:endParaRPr lang="nl-BE"/>
          </a:p>
        </p:txBody>
      </p:sp>
    </p:spTree>
    <p:extLst>
      <p:ext uri="{BB962C8B-B14F-4D97-AF65-F5344CB8AC3E}">
        <p14:creationId xmlns:p14="http://schemas.microsoft.com/office/powerpoint/2010/main" val="1381637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84" charset="-128"/>
              </a:rPr>
              <a:t>The Hitch project provided recommendations and a proposed roadmap for achieving sustainable and effective deployment of the testing and certification/labelling process to enable health information exchange interoperability within and between European member states. </a:t>
            </a:r>
            <a:r>
              <a:rPr lang="en-GB" strike="noStrike" baseline="0" dirty="0" smtClean="0">
                <a:ea typeface="ＭＳ Ｐゴシック" pitchFamily="-84" charset="-128"/>
              </a:rPr>
              <a:t>T</a:t>
            </a:r>
            <a:r>
              <a:rPr lang="en-GB" dirty="0" smtClean="0">
                <a:ea typeface="ＭＳ Ｐゴシック" pitchFamily="-84" charset="-128"/>
              </a:rPr>
              <a:t>he </a:t>
            </a:r>
            <a:r>
              <a:rPr lang="en-GB" altLang="fr-FR" dirty="0" smtClean="0">
                <a:ea typeface="ＭＳ Ｐゴシック" pitchFamily="-84" charset="-128"/>
              </a:rPr>
              <a:t>“</a:t>
            </a:r>
            <a:r>
              <a:rPr lang="en-GB" dirty="0" smtClean="0">
                <a:ea typeface="ＭＳ Ｐゴシック" pitchFamily="-84" charset="-128"/>
              </a:rPr>
              <a:t>Establishment a two-level Labelling and Certification process (European and National)</a:t>
            </a:r>
            <a:r>
              <a:rPr lang="en-GB" altLang="fr-FR" dirty="0" smtClean="0">
                <a:ea typeface="ＭＳ Ｐゴシック" pitchFamily="-84" charset="-128"/>
              </a:rPr>
              <a:t>” is o</a:t>
            </a:r>
            <a:r>
              <a:rPr lang="en-GB" dirty="0" smtClean="0">
                <a:ea typeface="ＭＳ Ｐゴシック" pitchFamily="-84" charset="-128"/>
              </a:rPr>
              <a:t>ne of </a:t>
            </a:r>
            <a:r>
              <a:rPr lang="en-GB" i="1" dirty="0" smtClean="0">
                <a:solidFill>
                  <a:srgbClr val="FF0000"/>
                </a:solidFill>
                <a:ea typeface="ＭＳ Ｐゴシック" pitchFamily="-84" charset="-128"/>
              </a:rPr>
              <a:t>the issues also</a:t>
            </a:r>
            <a:r>
              <a:rPr lang="en-GB" i="1" baseline="0" dirty="0" smtClean="0">
                <a:solidFill>
                  <a:srgbClr val="FF0000"/>
                </a:solidFill>
                <a:ea typeface="ＭＳ Ｐゴシック" pitchFamily="-84" charset="-128"/>
              </a:rPr>
              <a:t> a</a:t>
            </a:r>
            <a:r>
              <a:rPr lang="en-GB" i="1" dirty="0" smtClean="0">
                <a:solidFill>
                  <a:srgbClr val="FF0000"/>
                </a:solidFill>
                <a:ea typeface="ＭＳ Ｐゴシック" pitchFamily="-84" charset="-128"/>
              </a:rPr>
              <a:t>ddressed</a:t>
            </a:r>
            <a:r>
              <a:rPr lang="en-GB" i="1" baseline="0" dirty="0" smtClean="0">
                <a:solidFill>
                  <a:srgbClr val="FF0000"/>
                </a:solidFill>
                <a:ea typeface="ＭＳ Ｐゴシック" pitchFamily="-84" charset="-128"/>
              </a:rPr>
              <a:t> </a:t>
            </a:r>
            <a:r>
              <a:rPr lang="en-GB" baseline="0" dirty="0" smtClean="0">
                <a:solidFill>
                  <a:srgbClr val="FF0000"/>
                </a:solidFill>
                <a:ea typeface="ＭＳ Ｐゴシック" pitchFamily="-84" charset="-128"/>
              </a:rPr>
              <a:t>by </a:t>
            </a:r>
            <a:r>
              <a:rPr lang="en-GB" dirty="0" smtClean="0">
                <a:ea typeface="ＭＳ Ｐゴシック" pitchFamily="-84" charset="-128"/>
              </a:rPr>
              <a:t>the Antilope project. This recommendation is related to the </a:t>
            </a:r>
            <a:r>
              <a:rPr lang="en-GB" altLang="fr-FR" dirty="0" smtClean="0">
                <a:ea typeface="ＭＳ Ｐゴシック" pitchFamily="-84" charset="-128"/>
              </a:rPr>
              <a:t>“</a:t>
            </a:r>
            <a:r>
              <a:rPr lang="en-GB" dirty="0" smtClean="0">
                <a:ea typeface="ＭＳ Ｐゴシック" pitchFamily="-84" charset="-128"/>
              </a:rPr>
              <a:t>preservation of flexibility across the proposed Labelling and Certification schemes</a:t>
            </a:r>
            <a:r>
              <a:rPr lang="en-GB" altLang="fr-FR" dirty="0" smtClean="0">
                <a:ea typeface="ＭＳ Ｐゴシック" pitchFamily="-84" charset="-128"/>
              </a:rPr>
              <a:t>”</a:t>
            </a:r>
            <a:r>
              <a:rPr lang="en-GB" dirty="0" smtClean="0">
                <a:ea typeface="ＭＳ Ｐゴシック" pitchFamily="-84" charset="-128"/>
              </a:rPr>
              <a:t>.</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Various approaches of labelling and certification scheme were analysed in terms of benefits and limitations. It was concluded that the choice of one or another depends of</a:t>
            </a:r>
            <a:endParaRPr lang="fr-FR" dirty="0" smtClean="0">
              <a:ea typeface="ＭＳ Ｐゴシック" pitchFamily="-84" charset="-128"/>
            </a:endParaRPr>
          </a:p>
          <a:p>
            <a:pPr eaLnBrk="1" hangingPunct="1">
              <a:spcBef>
                <a:spcPct val="0"/>
              </a:spcBef>
              <a:buFont typeface="Arial" pitchFamily="34" charset="0"/>
              <a:buChar char="•"/>
            </a:pPr>
            <a:r>
              <a:rPr lang="en-GB" dirty="0" smtClean="0">
                <a:ea typeface="ＭＳ Ｐゴシック" pitchFamily="-84" charset="-128"/>
              </a:rPr>
              <a:t>The maturity of the market; </a:t>
            </a:r>
            <a:endParaRPr lang="fr-FR" dirty="0" smtClean="0">
              <a:ea typeface="ＭＳ Ｐゴシック" pitchFamily="-84" charset="-128"/>
            </a:endParaRPr>
          </a:p>
          <a:p>
            <a:pPr eaLnBrk="1" hangingPunct="1">
              <a:spcBef>
                <a:spcPct val="0"/>
              </a:spcBef>
              <a:buFontTx/>
              <a:buChar char="•"/>
            </a:pPr>
            <a:r>
              <a:rPr lang="en-GB" dirty="0" smtClean="0">
                <a:ea typeface="ＭＳ Ｐゴシック" pitchFamily="-84" charset="-128"/>
              </a:rPr>
              <a:t>The cost of product development and administrative processes;</a:t>
            </a:r>
            <a:endParaRPr lang="fr-FR" dirty="0" smtClean="0">
              <a:ea typeface="ＭＳ Ｐゴシック" pitchFamily="-84" charset="-128"/>
            </a:endParaRPr>
          </a:p>
          <a:p>
            <a:pPr eaLnBrk="1" hangingPunct="1">
              <a:spcBef>
                <a:spcPct val="0"/>
              </a:spcBef>
              <a:buFontTx/>
              <a:buChar char="•"/>
            </a:pPr>
            <a:r>
              <a:rPr lang="en-GB" dirty="0" smtClean="0">
                <a:ea typeface="ＭＳ Ｐゴシック" pitchFamily="-84" charset="-128"/>
              </a:rPr>
              <a:t>The scale of diffusion of interoperability and the emergence of new interoperability profiles;</a:t>
            </a:r>
            <a:endParaRPr lang="fr-FR" dirty="0" smtClean="0">
              <a:ea typeface="ＭＳ Ｐゴシック" pitchFamily="-84" charset="-128"/>
            </a:endParaRPr>
          </a:p>
          <a:p>
            <a:pPr eaLnBrk="1" hangingPunct="1">
              <a:spcBef>
                <a:spcPct val="0"/>
              </a:spcBef>
              <a:buFontTx/>
              <a:buChar char="•"/>
            </a:pPr>
            <a:r>
              <a:rPr lang="en-GB" dirty="0" smtClean="0">
                <a:ea typeface="ＭＳ Ｐゴシック" pitchFamily="-84" charset="-128"/>
              </a:rPr>
              <a:t>The legal framework relating to patient safety and security of exchanged or shared medical data.</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 </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two level labelling and certification process was limited to the schemes that includes as specifications to be qualified the recognized standards and profiles at the European level </a:t>
            </a:r>
            <a:r>
              <a:rPr lang="en-GB" dirty="0" err="1" smtClean="0">
                <a:ea typeface="ＭＳ Ｐゴシック" pitchFamily="-84" charset="-128"/>
              </a:rPr>
              <a:t>i.e</a:t>
            </a:r>
            <a:r>
              <a:rPr lang="en-GB" dirty="0" smtClean="0">
                <a:ea typeface="ＭＳ Ｐゴシック" pitchFamily="-84" charset="-128"/>
              </a:rPr>
              <a:t> the eHealth European Interoperability Framework available today. It was also proposed to develop an European ecosystem by building and evolving the European IHE testing process. By promoting European recognized standards and profiles, test plans and test tools, this will ensure the consistency between European and national/regional levels.</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roadmap that was described in the HITCH project, proposes first versions of the </a:t>
            </a:r>
            <a:r>
              <a:rPr lang="en-GB" dirty="0" err="1" smtClean="0">
                <a:ea typeface="ＭＳ Ｐゴシック" pitchFamily="-84" charset="-128"/>
              </a:rPr>
              <a:t>eEIF</a:t>
            </a:r>
            <a:r>
              <a:rPr lang="en-GB" dirty="0" smtClean="0">
                <a:ea typeface="ＭＳ Ｐゴシック" pitchFamily="-84" charset="-128"/>
              </a:rPr>
              <a:t>  and the labelling/certification process in 2012-2013 (see previous slide).</a:t>
            </a:r>
            <a:endParaRPr lang="fr-FR" dirty="0" smtClean="0">
              <a:ea typeface="ＭＳ Ｐゴシック" pitchFamily="-84" charset="-128"/>
            </a:endParaRPr>
          </a:p>
          <a:p>
            <a:pPr eaLnBrk="1" hangingPunct="1">
              <a:spcBef>
                <a:spcPct val="0"/>
              </a:spcBef>
            </a:pPr>
            <a:endParaRPr lang="fr-FR" dirty="0" smtClean="0">
              <a:ea typeface="ＭＳ Ｐゴシック" pitchFamily="-84" charset="-128"/>
            </a:endParaRPr>
          </a:p>
        </p:txBody>
      </p:sp>
      <p:sp>
        <p:nvSpPr>
          <p:cNvPr id="2150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0F3E26C4-3D9A-4FF2-AEE3-81C771DEE686}" type="slidenum">
              <a:rPr lang="nl-BE" sz="1200">
                <a:latin typeface="Calibri" pitchFamily="34" charset="0"/>
              </a:rPr>
              <a:pPr eaLnBrk="1" hangingPunct="1"/>
              <a:t>34</a:t>
            </a:fld>
            <a:endParaRPr lang="nl-BE" sz="1200" dirty="0">
              <a:latin typeface="Calibri" pitchFamily="34" charset="0"/>
            </a:endParaRPr>
          </a:p>
        </p:txBody>
      </p:sp>
    </p:spTree>
    <p:extLst>
      <p:ext uri="{BB962C8B-B14F-4D97-AF65-F5344CB8AC3E}">
        <p14:creationId xmlns:p14="http://schemas.microsoft.com/office/powerpoint/2010/main" val="1472383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84" charset="-128"/>
              </a:rPr>
              <a:t>The project studied state of art national certification processes as well as of the EuroRec quality labelling procedures and scenarios. EHR-Q</a:t>
            </a:r>
            <a:r>
              <a:rPr lang="en-GB" baseline="30000" dirty="0" smtClean="0">
                <a:ea typeface="ＭＳ Ｐゴシック" pitchFamily="-84" charset="-128"/>
              </a:rPr>
              <a:t>TN</a:t>
            </a:r>
            <a:r>
              <a:rPr lang="en-GB" dirty="0" smtClean="0">
                <a:ea typeface="ＭＳ Ｐゴシック" pitchFamily="-84" charset="-128"/>
              </a:rPr>
              <a:t> focuses on testing EHR systems</a:t>
            </a:r>
            <a:r>
              <a:rPr lang="en-GB" baseline="0" dirty="0" smtClean="0">
                <a:ea typeface="ＭＳ Ｐゴシック" pitchFamily="-84" charset="-128"/>
              </a:rPr>
              <a:t> functionality, i</a:t>
            </a:r>
            <a:r>
              <a:rPr lang="en-GB" dirty="0" smtClean="0">
                <a:ea typeface="ＭＳ Ｐゴシック" pitchFamily="-84" charset="-128"/>
              </a:rPr>
              <a:t>ncluding data exchanges aspects.</a:t>
            </a:r>
            <a:r>
              <a:rPr lang="en-GB" baseline="0" dirty="0" smtClean="0">
                <a:ea typeface="ＭＳ Ｐゴシック" pitchFamily="-84" charset="-128"/>
              </a:rPr>
              <a:t> EHR-Q</a:t>
            </a:r>
            <a:r>
              <a:rPr lang="en-GB" baseline="30000" dirty="0" smtClean="0">
                <a:ea typeface="ＭＳ Ｐゴシック" pitchFamily="-84" charset="-128"/>
              </a:rPr>
              <a:t>TN</a:t>
            </a:r>
            <a:r>
              <a:rPr lang="en-GB" baseline="0" dirty="0" smtClean="0">
                <a:ea typeface="ＭＳ Ｐゴシック" pitchFamily="-84" charset="-128"/>
              </a:rPr>
              <a:t> g</a:t>
            </a:r>
            <a:r>
              <a:rPr lang="en-GB" dirty="0" smtClean="0">
                <a:ea typeface="ＭＳ Ｐゴシック" pitchFamily="-84" charset="-128"/>
              </a:rPr>
              <a:t>ives a clear overview on the quality labelling and certification process and clarify concepts, definition and deployment of such a process.</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One of the conclusions of the study was to propose generic criteria that all quality labelling or certification initiatives must follow:</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 Independence, encompassing discretion and confidentiality, impartiality, openness and a clear and distinct role of each of the stakeholders involved in the process;</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 High quality documentation of the initial set of criteria, of the evaluation rules and of the testing results;</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 The involvement of all stakeholders in defining priorities and feasible goals, considering national and regional variation; </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 Rules regarding validity and use of the Quality Label or Certificate and possible measure against misuse. </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EHR-Q</a:t>
            </a:r>
            <a:r>
              <a:rPr lang="en-GB" baseline="30000" dirty="0" smtClean="0">
                <a:ea typeface="ＭＳ Ｐゴシック" pitchFamily="-84" charset="-128"/>
              </a:rPr>
              <a:t>TN</a:t>
            </a:r>
            <a:r>
              <a:rPr lang="en-GB" dirty="0" smtClean="0">
                <a:ea typeface="ＭＳ Ｐゴシック" pitchFamily="-84" charset="-128"/>
              </a:rPr>
              <a:t> project heavily focused on structuring the Quality Labelling and Certification process based on and ruled by international standards, distinguishing</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Accreditation Body, mandatory member of the IAF – International Accreditation Form and regulated by law, based on ISO/IEC 17011 and accrediting the Certification Bodies;</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Certification Body, organising quality labelling and certification processes and according either quality labels or certificates, compliant to ISO/IEC 17020. Certificates are only granted by accredited certification bodies;</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Conformity Assessment Bodies, recognised and/or contracted by the Certification Bodies to perform the effective testing of products and services in a way compliant to ISO/IEC 17010.</a:t>
            </a:r>
            <a:endParaRPr lang="fr-FR" dirty="0" smtClean="0">
              <a:ea typeface="ＭＳ Ｐゴシック" pitchFamily="-84" charset="-128"/>
            </a:endParaRPr>
          </a:p>
          <a:p>
            <a:pPr eaLnBrk="1" hangingPunct="1">
              <a:spcBef>
                <a:spcPct val="0"/>
              </a:spcBef>
            </a:pPr>
            <a:r>
              <a:rPr lang="en-GB" strike="sngStrike" dirty="0" smtClean="0">
                <a:effectLst/>
                <a:ea typeface="ＭＳ Ｐゴシック" pitchFamily="-84" charset="-128"/>
              </a:rPr>
              <a:t>The EHR-Q</a:t>
            </a:r>
            <a:r>
              <a:rPr lang="en-GB" strike="sngStrike" baseline="30000" dirty="0" smtClean="0">
                <a:effectLst/>
                <a:ea typeface="ＭＳ Ｐゴシック" pitchFamily="-84" charset="-128"/>
              </a:rPr>
              <a:t>TN</a:t>
            </a:r>
            <a:r>
              <a:rPr lang="en-GB" strike="sngStrike" dirty="0" smtClean="0">
                <a:effectLst/>
                <a:ea typeface="ＭＳ Ｐゴシック" pitchFamily="-84" charset="-128"/>
              </a:rPr>
              <a:t> project issued a number of recommendations addressing legal and regulatory framework, involvement of the different stakeholders, the technical framework as well as the quality labelling and certification process as such. </a:t>
            </a:r>
            <a:endParaRPr lang="fr-FR" strike="sngStrike" dirty="0" smtClean="0">
              <a:effectLst/>
              <a:ea typeface="ＭＳ Ｐゴシック" pitchFamily="-84" charset="-128"/>
            </a:endParaRPr>
          </a:p>
          <a:p>
            <a:pPr eaLnBrk="1" hangingPunct="1">
              <a:spcBef>
                <a:spcPct val="0"/>
              </a:spcBef>
            </a:pPr>
            <a:r>
              <a:rPr lang="en-GB" dirty="0" smtClean="0">
                <a:ea typeface="ＭＳ Ｐゴシック" pitchFamily="-84" charset="-128"/>
              </a:rPr>
              <a:t>The EHR-Q</a:t>
            </a:r>
            <a:r>
              <a:rPr lang="en-GB" baseline="30000" dirty="0" smtClean="0">
                <a:ea typeface="ＭＳ Ｐゴシック" pitchFamily="-84" charset="-128"/>
              </a:rPr>
              <a:t>TN</a:t>
            </a:r>
            <a:r>
              <a:rPr lang="en-GB" dirty="0" smtClean="0">
                <a:ea typeface="ＭＳ Ｐゴシック" pitchFamily="-84" charset="-128"/>
              </a:rPr>
              <a:t> project highlighted the important role of the European and National Authorities initiating the process, based on incentives and a third party quality assessment.</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Quality labelling and certification sustainability was also discussed. The starting point for any quality assessment or certification depends of the decision to go for it. </a:t>
            </a:r>
            <a:r>
              <a:rPr lang="en-GB" strike="sngStrike" dirty="0" smtClean="0">
                <a:ea typeface="ＭＳ Ｐゴシック" pitchFamily="-84" charset="-128"/>
              </a:rPr>
              <a:t>The business model depends on who takes the decision (it means who is the owner of the assessment scheme). </a:t>
            </a:r>
            <a:endParaRPr lang="fr-FR" strike="sngStrike" dirty="0" smtClean="0">
              <a:ea typeface="ＭＳ Ｐゴシック" pitchFamily="-84" charset="-128"/>
            </a:endParaRPr>
          </a:p>
          <a:p>
            <a:pPr eaLnBrk="1" hangingPunct="1">
              <a:spcBef>
                <a:spcPct val="0"/>
              </a:spcBef>
            </a:pPr>
            <a:r>
              <a:rPr lang="en-GB" strike="sngStrike" dirty="0" smtClean="0">
                <a:ea typeface="ＭＳ Ｐゴシック" pitchFamily="-84" charset="-128"/>
              </a:rPr>
              <a:t>Sustainability of quality labelling and certification activities is possible in the medium long term (3 to 5 years) depending on the political, social and economical pressures as well as on the availabilities of the resources from industry, buyers or authorities</a:t>
            </a:r>
            <a:r>
              <a:rPr lang="en-GB" dirty="0" smtClean="0">
                <a:ea typeface="ＭＳ Ｐゴシック" pitchFamily="-84" charset="-128"/>
              </a:rPr>
              <a:t>.</a:t>
            </a:r>
            <a:endParaRPr lang="fr-FR" dirty="0" smtClean="0">
              <a:ea typeface="ＭＳ Ｐゴシック" pitchFamily="-84" charset="-128"/>
            </a:endParaRPr>
          </a:p>
          <a:p>
            <a:pPr eaLnBrk="1" hangingPunct="1">
              <a:spcBef>
                <a:spcPct val="0"/>
              </a:spcBef>
            </a:pPr>
            <a:endParaRPr lang="fr-FR" dirty="0" smtClean="0">
              <a:ea typeface="ＭＳ Ｐゴシック" pitchFamily="-84" charset="-128"/>
            </a:endParaRPr>
          </a:p>
        </p:txBody>
      </p:sp>
      <p:sp>
        <p:nvSpPr>
          <p:cNvPr id="2355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51C73490-11D7-4C58-A822-1373C8A13402}" type="slidenum">
              <a:rPr lang="nl-BE" sz="1200">
                <a:latin typeface="Calibri" pitchFamily="34" charset="0"/>
              </a:rPr>
              <a:pPr eaLnBrk="1" hangingPunct="1"/>
              <a:t>35</a:t>
            </a:fld>
            <a:endParaRPr lang="nl-BE" sz="1200" dirty="0">
              <a:latin typeface="Calibri" pitchFamily="34" charset="0"/>
            </a:endParaRPr>
          </a:p>
        </p:txBody>
      </p:sp>
    </p:spTree>
    <p:extLst>
      <p:ext uri="{BB962C8B-B14F-4D97-AF65-F5344CB8AC3E}">
        <p14:creationId xmlns:p14="http://schemas.microsoft.com/office/powerpoint/2010/main" val="39789954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ea typeface="ＭＳ Ｐゴシック" pitchFamily="-84" charset="-128"/>
            </a:endParaRPr>
          </a:p>
        </p:txBody>
      </p:sp>
      <p:sp>
        <p:nvSpPr>
          <p:cNvPr id="2662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4270F18C-A863-4B9D-AE8D-07E0987558FE}" type="slidenum">
              <a:rPr lang="nl-BE" sz="1200">
                <a:latin typeface="Calibri" pitchFamily="34" charset="0"/>
              </a:rPr>
              <a:pPr eaLnBrk="1" hangingPunct="1"/>
              <a:t>36</a:t>
            </a:fld>
            <a:endParaRPr lang="nl-BE" sz="1200" dirty="0">
              <a:latin typeface="Calibri" pitchFamily="34" charset="0"/>
            </a:endParaRPr>
          </a:p>
        </p:txBody>
      </p:sp>
    </p:spTree>
    <p:extLst>
      <p:ext uri="{BB962C8B-B14F-4D97-AF65-F5344CB8AC3E}">
        <p14:creationId xmlns:p14="http://schemas.microsoft.com/office/powerpoint/2010/main" val="813236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4BE537F-A6F0-4E33-97C1-CB6CFE01C6F1}" type="slidenum">
              <a:rPr lang="nl-BE" smtClean="0"/>
              <a:pPr/>
              <a:t>37</a:t>
            </a:fld>
            <a:endParaRPr lang="nl-BE"/>
          </a:p>
        </p:txBody>
      </p:sp>
    </p:spTree>
    <p:extLst>
      <p:ext uri="{BB962C8B-B14F-4D97-AF65-F5344CB8AC3E}">
        <p14:creationId xmlns:p14="http://schemas.microsoft.com/office/powerpoint/2010/main" val="1959972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4BE537F-A6F0-4E33-97C1-CB6CFE01C6F1}" type="slidenum">
              <a:rPr lang="nl-BE" smtClean="0"/>
              <a:pPr/>
              <a:t>38</a:t>
            </a:fld>
            <a:endParaRPr lang="nl-BE"/>
          </a:p>
        </p:txBody>
      </p:sp>
    </p:spTree>
    <p:extLst>
      <p:ext uri="{BB962C8B-B14F-4D97-AF65-F5344CB8AC3E}">
        <p14:creationId xmlns:p14="http://schemas.microsoft.com/office/powerpoint/2010/main" val="15275290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84" charset="-128"/>
              </a:rPr>
              <a:t>A quality label or a certification processes define all requirements, activities and tasks that allow any entity that wants to organize a quality assurance procedure or certification and for the entities that want to seek this quality label or certification.  A certification or quality label process requires:</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A </a:t>
            </a:r>
            <a:r>
              <a:rPr lang="en-GB" i="1" dirty="0" smtClean="0">
                <a:ea typeface="ＭＳ Ｐゴシック" pitchFamily="-84" charset="-128"/>
              </a:rPr>
              <a:t>QL&amp;C Scheme Owner</a:t>
            </a:r>
            <a:r>
              <a:rPr lang="en-GB" dirty="0" smtClean="0">
                <a:ea typeface="ＭＳ Ｐゴシック" pitchFamily="-84" charset="-128"/>
              </a:rPr>
              <a:t>: a party that sets the QL&amp;C program or system;</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A </a:t>
            </a:r>
            <a:r>
              <a:rPr lang="en-GB" i="1" dirty="0" smtClean="0">
                <a:ea typeface="ＭＳ Ｐゴシック" pitchFamily="-84" charset="-128"/>
              </a:rPr>
              <a:t>Certification Body</a:t>
            </a:r>
            <a:r>
              <a:rPr lang="en-GB" dirty="0" smtClean="0">
                <a:ea typeface="ＭＳ Ｐゴシック" pitchFamily="-84" charset="-128"/>
              </a:rPr>
              <a:t>: a party that issues the quality label or certificate on the basis of the conformity assessment performed by a Conformity Assessment Body;</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A </a:t>
            </a:r>
            <a:r>
              <a:rPr lang="en-GB" i="1" dirty="0" smtClean="0">
                <a:ea typeface="ＭＳ Ｐゴシック" pitchFamily="-84" charset="-128"/>
              </a:rPr>
              <a:t>Conformity Assessment Body</a:t>
            </a:r>
            <a:r>
              <a:rPr lang="en-GB" dirty="0" smtClean="0">
                <a:ea typeface="ＭＳ Ｐゴシック" pitchFamily="-84" charset="-128"/>
              </a:rPr>
              <a:t>: a party that assesses the conformity of products, services and/or suppliers (sometimes called a testing laboratory)</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A variant of this model</a:t>
            </a:r>
            <a:r>
              <a:rPr lang="en-GB" baseline="0" dirty="0" smtClean="0">
                <a:ea typeface="ＭＳ Ｐゴシック" pitchFamily="-84" charset="-128"/>
              </a:rPr>
              <a:t> is implemented in Belgium, Certification Scheme Owner and Certification Body being two independent public instances while the Conformity Assessment Body is a private organisation contracted by the authorities.</a:t>
            </a:r>
            <a:endParaRPr lang="en-GB" dirty="0" smtClean="0">
              <a:ea typeface="ＭＳ Ｐゴシック" pitchFamily="-84" charset="-128"/>
            </a:endParaRPr>
          </a:p>
          <a:p>
            <a:pPr eaLnBrk="1" hangingPunct="1">
              <a:spcBef>
                <a:spcPct val="0"/>
              </a:spcBef>
            </a:pPr>
            <a:r>
              <a:rPr lang="en-GB" dirty="0" smtClean="0">
                <a:ea typeface="ＭＳ Ｐゴシック" pitchFamily="-84" charset="-128"/>
              </a:rPr>
              <a:t>If the testing laboratory is not ISO17025 accredited</a:t>
            </a:r>
            <a:r>
              <a:rPr lang="en-GB" baseline="0" dirty="0" smtClean="0">
                <a:ea typeface="ＭＳ Ｐゴシック" pitchFamily="-84" charset="-128"/>
              </a:rPr>
              <a:t> and the label/certification body is not ISO 17065 accredited,</a:t>
            </a:r>
            <a:r>
              <a:rPr lang="en-GB" dirty="0" smtClean="0">
                <a:ea typeface="ＭＳ Ｐゴシック" pitchFamily="-84" charset="-128"/>
              </a:rPr>
              <a:t> a quality label is</a:t>
            </a:r>
            <a:r>
              <a:rPr lang="en-GB" baseline="0" dirty="0" smtClean="0">
                <a:ea typeface="ＭＳ Ｐゴシック" pitchFamily="-84" charset="-128"/>
              </a:rPr>
              <a:t> issued rather than a certificate.</a:t>
            </a:r>
            <a:endParaRPr lang="en-GB" dirty="0" smtClean="0">
              <a:ea typeface="ＭＳ Ｐゴシック" pitchFamily="-84" charset="-128"/>
            </a:endParaRPr>
          </a:p>
          <a:p>
            <a:pPr eaLnBrk="1" hangingPunct="1">
              <a:spcBef>
                <a:spcPct val="0"/>
              </a:spcBef>
            </a:pPr>
            <a:r>
              <a:rPr lang="en-GB" dirty="0" smtClean="0">
                <a:ea typeface="ＭＳ Ｐゴシック" pitchFamily="-84" charset="-128"/>
              </a:rPr>
              <a:t>In the real life, the reference model as described here is not often adopted in eHealth interoperability field. Several models were compiled in the HITCH and EHR-Q</a:t>
            </a:r>
            <a:r>
              <a:rPr lang="en-GB" baseline="30000" dirty="0" smtClean="0">
                <a:ea typeface="ＭＳ Ｐゴシック" pitchFamily="-84" charset="-128"/>
              </a:rPr>
              <a:t>TN </a:t>
            </a:r>
            <a:r>
              <a:rPr lang="en-GB" dirty="0" smtClean="0">
                <a:ea typeface="ＭＳ Ｐゴシック" pitchFamily="-84" charset="-128"/>
              </a:rPr>
              <a:t>studies.  Two main models are generally implemented:</a:t>
            </a:r>
            <a:endParaRPr lang="fr-FR" dirty="0" smtClean="0">
              <a:ea typeface="ＭＳ Ｐゴシック" pitchFamily="-84" charset="-128"/>
            </a:endParaRPr>
          </a:p>
          <a:p>
            <a:pPr eaLnBrk="1" hangingPunct="1">
              <a:spcBef>
                <a:spcPct val="0"/>
              </a:spcBef>
            </a:pPr>
            <a:r>
              <a:rPr lang="en-GB" u="sng" dirty="0" smtClean="0">
                <a:ea typeface="ＭＳ Ｐゴシック" pitchFamily="-84" charset="-128"/>
              </a:rPr>
              <a:t>Model-1:</a:t>
            </a:r>
            <a:r>
              <a:rPr lang="en-GB" dirty="0" smtClean="0">
                <a:ea typeface="ＭＳ Ｐゴシック" pitchFamily="-84" charset="-128"/>
              </a:rPr>
              <a:t> the same organization defines the conformity assessment scheme, organises the certification process and issues the label/certificate;</a:t>
            </a:r>
            <a:endParaRPr lang="fr-FR" dirty="0" smtClean="0">
              <a:ea typeface="ＭＳ Ｐゴシック" pitchFamily="-84" charset="-128"/>
            </a:endParaRPr>
          </a:p>
          <a:p>
            <a:pPr eaLnBrk="1" hangingPunct="1">
              <a:spcBef>
                <a:spcPct val="0"/>
              </a:spcBef>
            </a:pPr>
            <a:r>
              <a:rPr lang="en-GB" u="sng" dirty="0" smtClean="0">
                <a:ea typeface="ＭＳ Ｐゴシック" pitchFamily="-84" charset="-128"/>
              </a:rPr>
              <a:t>Model-2:</a:t>
            </a:r>
            <a:r>
              <a:rPr lang="en-GB" dirty="0" smtClean="0">
                <a:ea typeface="ＭＳ Ｐゴシック" pitchFamily="-84" charset="-128"/>
              </a:rPr>
              <a:t> the same organization organises all the processes including the testing services.</a:t>
            </a:r>
          </a:p>
        </p:txBody>
      </p:sp>
      <p:sp>
        <p:nvSpPr>
          <p:cNvPr id="3072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9B04F8B0-10F0-4A7A-8292-4158BED4CA54}" type="slidenum">
              <a:rPr lang="nl-BE" sz="1200">
                <a:latin typeface="Calibri" pitchFamily="34" charset="0"/>
              </a:rPr>
              <a:pPr eaLnBrk="1" hangingPunct="1"/>
              <a:t>39</a:t>
            </a:fld>
            <a:endParaRPr lang="nl-BE" sz="1200" dirty="0">
              <a:latin typeface="Calibri" pitchFamily="34" charset="0"/>
            </a:endParaRPr>
          </a:p>
        </p:txBody>
      </p:sp>
    </p:spTree>
    <p:extLst>
      <p:ext uri="{BB962C8B-B14F-4D97-AF65-F5344CB8AC3E}">
        <p14:creationId xmlns:p14="http://schemas.microsoft.com/office/powerpoint/2010/main" val="853696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REVIEW VVP: Bullet 4: infostructure</a:t>
            </a:r>
            <a:r>
              <a:rPr lang="en-GB" baseline="0" dirty="0" smtClean="0"/>
              <a:t> is not a standing term, and I miss the infrastructure. Proposal for this sentence:</a:t>
            </a:r>
          </a:p>
          <a:p>
            <a:r>
              <a:rPr lang="en-GB" baseline="0" dirty="0" smtClean="0"/>
              <a:t>‘Through appropriate investments in health infrastructure, infostructure and logistics’</a:t>
            </a:r>
          </a:p>
        </p:txBody>
      </p:sp>
      <p:sp>
        <p:nvSpPr>
          <p:cNvPr id="4" name="Slide Number Placeholder 3"/>
          <p:cNvSpPr>
            <a:spLocks noGrp="1"/>
          </p:cNvSpPr>
          <p:nvPr>
            <p:ph type="sldNum" sz="quarter" idx="10"/>
          </p:nvPr>
        </p:nvSpPr>
        <p:spPr/>
        <p:txBody>
          <a:bodyPr/>
          <a:lstStyle/>
          <a:p>
            <a:fld id="{E05A2133-86FF-420C-9D65-094166C0C5C3}" type="slidenum">
              <a:rPr lang="nl-BE" smtClean="0"/>
              <a:pPr/>
              <a:t>4</a:t>
            </a:fld>
            <a:endParaRPr lang="nl-BE"/>
          </a:p>
        </p:txBody>
      </p:sp>
    </p:spTree>
    <p:extLst>
      <p:ext uri="{BB962C8B-B14F-4D97-AF65-F5344CB8AC3E}">
        <p14:creationId xmlns:p14="http://schemas.microsoft.com/office/powerpoint/2010/main" val="3787487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label certification scheme owner initiates the certification process and defines the certification program and process. This body delegates to the label/certification body the activity of issuing the label or certificate if the certification body is an accredited body (conform to ISO 17065 in eHealth interoperability). The label/certification body is supported by one or more Conformity Assessment Bodies.  Their role is to perform the tests on the products and report to the Label/Certification body that grants or refuses the certificate. The testing laboratory (or inspection body, depending of the definition of the certification scheme) shall be ISO 17025 accredited for the specific label/certification scheme.</a:t>
            </a:r>
          </a:p>
          <a:p>
            <a:pPr eaLnBrk="1" hangingPunct="1">
              <a:spcBef>
                <a:spcPct val="0"/>
              </a:spcBef>
            </a:pPr>
            <a:r>
              <a:rPr lang="en-GB" dirty="0" smtClean="0">
                <a:ea typeface="ＭＳ Ｐゴシック" pitchFamily="-84" charset="-128"/>
              </a:rPr>
              <a:t>A variant of this model</a:t>
            </a:r>
            <a:r>
              <a:rPr lang="en-GB" baseline="0" dirty="0" smtClean="0">
                <a:ea typeface="ＭＳ Ｐゴシック" pitchFamily="-84" charset="-128"/>
              </a:rPr>
              <a:t> is implemented in Belgium, Certification Scheme Owner and Certification Body being two independent public instances while the Conformity Assessment Body is a private organisation contracted by the authorities.</a:t>
            </a:r>
            <a:endParaRPr lang="en-GB" dirty="0" smtClean="0">
              <a:ea typeface="ＭＳ Ｐゴシック" pitchFamily="-84" charset="-128"/>
            </a:endParaRPr>
          </a:p>
          <a:p>
            <a:pPr eaLnBrk="1" hangingPunct="1">
              <a:spcBef>
                <a:spcPct val="0"/>
              </a:spcBef>
            </a:pPr>
            <a:r>
              <a:rPr lang="en-GB" dirty="0" smtClean="0">
                <a:ea typeface="ＭＳ Ｐゴシック" pitchFamily="-84" charset="-128"/>
              </a:rPr>
              <a:t>If the testing laboratory is not ISO17025 accredited</a:t>
            </a:r>
            <a:r>
              <a:rPr lang="en-GB" baseline="0" dirty="0" smtClean="0">
                <a:ea typeface="ＭＳ Ｐゴシック" pitchFamily="-84" charset="-128"/>
              </a:rPr>
              <a:t> and the label/certification body is not ISO 17065 accredited,</a:t>
            </a:r>
            <a:r>
              <a:rPr lang="en-GB" dirty="0" smtClean="0">
                <a:ea typeface="ＭＳ Ｐゴシック" pitchFamily="-84" charset="-128"/>
              </a:rPr>
              <a:t> a quality label is</a:t>
            </a:r>
            <a:r>
              <a:rPr lang="en-GB" baseline="0" dirty="0" smtClean="0">
                <a:ea typeface="ＭＳ Ｐゴシック" pitchFamily="-84" charset="-128"/>
              </a:rPr>
              <a:t> issued rather than a certificate.</a:t>
            </a:r>
            <a:endParaRPr lang="en-GB" dirty="0" smtClean="0">
              <a:ea typeface="ＭＳ Ｐゴシック" pitchFamily="-84" charset="-128"/>
            </a:endParaRPr>
          </a:p>
          <a:p>
            <a:pPr eaLnBrk="1" hangingPunct="1">
              <a:spcBef>
                <a:spcPct val="0"/>
              </a:spcBef>
            </a:pPr>
            <a:r>
              <a:rPr lang="en-GB" dirty="0" smtClean="0">
                <a:ea typeface="ＭＳ Ｐゴシック" pitchFamily="-84" charset="-128"/>
              </a:rPr>
              <a:t>In the real life, the reference model as described here is not often adopted in eHealth interoperability field. Several models were compiled in the HITCH and EHR-Q</a:t>
            </a:r>
            <a:r>
              <a:rPr lang="en-GB" baseline="30000" dirty="0" smtClean="0">
                <a:ea typeface="ＭＳ Ｐゴシック" pitchFamily="-84" charset="-128"/>
              </a:rPr>
              <a:t>TN </a:t>
            </a:r>
            <a:r>
              <a:rPr lang="en-GB" dirty="0" smtClean="0">
                <a:ea typeface="ＭＳ Ｐゴシック" pitchFamily="-84" charset="-128"/>
              </a:rPr>
              <a:t>studies.  Two main models are generally implemented:</a:t>
            </a:r>
            <a:endParaRPr lang="fr-FR" dirty="0" smtClean="0">
              <a:ea typeface="ＭＳ Ｐゴシック" pitchFamily="-84" charset="-128"/>
            </a:endParaRPr>
          </a:p>
          <a:p>
            <a:pPr eaLnBrk="1" hangingPunct="1">
              <a:spcBef>
                <a:spcPct val="0"/>
              </a:spcBef>
            </a:pPr>
            <a:r>
              <a:rPr lang="en-GB" u="sng" dirty="0" smtClean="0">
                <a:ea typeface="ＭＳ Ｐゴシック" pitchFamily="-84" charset="-128"/>
              </a:rPr>
              <a:t>Model-1:</a:t>
            </a:r>
            <a:r>
              <a:rPr lang="en-GB" dirty="0" smtClean="0">
                <a:ea typeface="ＭＳ Ｐゴシック" pitchFamily="-84" charset="-128"/>
              </a:rPr>
              <a:t> the same organization defines the conformity assessment scheme, organises the certification process and issues the label/certificate;</a:t>
            </a:r>
            <a:endParaRPr lang="fr-FR" dirty="0" smtClean="0">
              <a:ea typeface="ＭＳ Ｐゴシック" pitchFamily="-84" charset="-128"/>
            </a:endParaRPr>
          </a:p>
          <a:p>
            <a:pPr eaLnBrk="1" hangingPunct="1">
              <a:spcBef>
                <a:spcPct val="0"/>
              </a:spcBef>
            </a:pPr>
            <a:r>
              <a:rPr lang="en-GB" u="sng" dirty="0" smtClean="0">
                <a:ea typeface="ＭＳ Ｐゴシック" pitchFamily="-84" charset="-128"/>
              </a:rPr>
              <a:t>Model-2:</a:t>
            </a:r>
            <a:r>
              <a:rPr lang="en-GB" dirty="0" smtClean="0">
                <a:ea typeface="ＭＳ Ｐゴシック" pitchFamily="-84" charset="-128"/>
              </a:rPr>
              <a:t> the same organization organises all the processes including the testing services.</a:t>
            </a:r>
          </a:p>
          <a:p>
            <a:pPr eaLnBrk="1" hangingPunct="1">
              <a:spcBef>
                <a:spcPct val="0"/>
              </a:spcBef>
            </a:pPr>
            <a:endParaRPr lang="en-GB" dirty="0" smtClean="0">
              <a:ea typeface="ＭＳ Ｐゴシック" pitchFamily="-84" charset="-128"/>
            </a:endParaRPr>
          </a:p>
          <a:p>
            <a:pPr eaLnBrk="1" hangingPunct="1">
              <a:spcBef>
                <a:spcPct val="0"/>
              </a:spcBef>
            </a:pPr>
            <a:r>
              <a:rPr lang="en-GB" dirty="0" smtClean="0">
                <a:ea typeface="ＭＳ Ｐゴシック" pitchFamily="-84" charset="-128"/>
              </a:rPr>
              <a:t>Although the Certification Scheme Owner, the Certification Body and the Conformity Assessment Body are described as different bodies, in practical/real life it is common to find organisations performing more than one of these roles depending on the certification scheme they support. In the case where two of three functional activities are supported by the same organisation, these functions shall be clearly separated (supported by different entities within the organization).</a:t>
            </a:r>
          </a:p>
          <a:p>
            <a:pPr eaLnBrk="1" hangingPunct="1">
              <a:spcBef>
                <a:spcPct val="0"/>
              </a:spcBef>
            </a:pPr>
            <a:r>
              <a:rPr lang="en-GB" dirty="0" smtClean="0">
                <a:ea typeface="ＭＳ Ｐゴシック" pitchFamily="-84" charset="-128"/>
              </a:rPr>
              <a:t>Note that the right hand-side of this figure introduced the entities that perform the inspection and </a:t>
            </a:r>
            <a:r>
              <a:rPr lang="en-GB" altLang="fr-FR" dirty="0" smtClean="0">
                <a:ea typeface="ＭＳ Ｐゴシック" pitchFamily="-84" charset="-128"/>
              </a:rPr>
              <a:t>“</a:t>
            </a:r>
            <a:r>
              <a:rPr lang="en-GB" dirty="0" smtClean="0">
                <a:ea typeface="ＭＳ Ｐゴシック" pitchFamily="-84" charset="-128"/>
              </a:rPr>
              <a:t>accredit</a:t>
            </a:r>
            <a:r>
              <a:rPr lang="en-GB" altLang="fr-FR" dirty="0" smtClean="0">
                <a:ea typeface="ＭＳ Ｐゴシック" pitchFamily="-84" charset="-128"/>
              </a:rPr>
              <a:t>”</a:t>
            </a:r>
            <a:r>
              <a:rPr lang="en-GB" dirty="0" smtClean="0">
                <a:ea typeface="ＭＳ Ｐゴシック" pitchFamily="-84" charset="-128"/>
              </a:rPr>
              <a:t> the left hand-side entities that perform the conformity assessment and issue certificates/labels. When an accreditation is required it is expected that it is performed by an independent third party.</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This is a functional depiction in the sense that each certification and testing scheme may organize these entities in many different ways and set drastically different levels of rigors in performing their role.  </a:t>
            </a:r>
            <a:endParaRPr lang="fr-FR" dirty="0" smtClean="0">
              <a:ea typeface="ＭＳ Ｐゴシック" pitchFamily="-84" charset="-128"/>
            </a:endParaRPr>
          </a:p>
        </p:txBody>
      </p:sp>
      <p:sp>
        <p:nvSpPr>
          <p:cNvPr id="3277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1C1042D1-D3C1-42AA-96C2-EEBAD2C1B63F}" type="slidenum">
              <a:rPr lang="nl-BE" sz="1200">
                <a:latin typeface="Calibri" pitchFamily="34" charset="0"/>
              </a:rPr>
              <a:pPr eaLnBrk="1" hangingPunct="1"/>
              <a:t>40</a:t>
            </a:fld>
            <a:endParaRPr lang="nl-BE" sz="1200" dirty="0">
              <a:latin typeface="Calibri" pitchFamily="34" charset="0"/>
            </a:endParaRPr>
          </a:p>
        </p:txBody>
      </p:sp>
    </p:spTree>
    <p:extLst>
      <p:ext uri="{BB962C8B-B14F-4D97-AF65-F5344CB8AC3E}">
        <p14:creationId xmlns:p14="http://schemas.microsoft.com/office/powerpoint/2010/main" val="1330754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84" charset="-128"/>
              </a:rPr>
              <a:t>In this model, only the testing services are performed by the conformity assessment bodies that are or not accredited bodies.  This is one of the two most common implementation models. For example, this model is used by </a:t>
            </a:r>
            <a:r>
              <a:rPr lang="en-GB" dirty="0" err="1" smtClean="0">
                <a:ea typeface="ＭＳ Ｐゴシック" pitchFamily="-84" charset="-128"/>
              </a:rPr>
              <a:t>epSOS</a:t>
            </a:r>
            <a:r>
              <a:rPr lang="en-GB" dirty="0" smtClean="0">
                <a:ea typeface="ＭＳ Ｐゴシック" pitchFamily="-84" charset="-128"/>
              </a:rPr>
              <a:t> project.</a:t>
            </a:r>
            <a:endParaRPr lang="fr-FR" dirty="0" smtClean="0">
              <a:ea typeface="ＭＳ Ｐゴシック" pitchFamily="-84" charset="-128"/>
            </a:endParaRPr>
          </a:p>
          <a:p>
            <a:pPr eaLnBrk="1" hangingPunct="1">
              <a:spcBef>
                <a:spcPct val="0"/>
              </a:spcBef>
            </a:pPr>
            <a:endParaRPr lang="fr-FR" dirty="0" smtClean="0">
              <a:ea typeface="ＭＳ Ｐゴシック" pitchFamily="-84" charset="-128"/>
            </a:endParaRPr>
          </a:p>
        </p:txBody>
      </p:sp>
      <p:sp>
        <p:nvSpPr>
          <p:cNvPr id="3481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C251EFE0-67D2-4DC8-9DE8-C37563DB1A07}" type="slidenum">
              <a:rPr lang="nl-BE" sz="1200">
                <a:latin typeface="Calibri" pitchFamily="34" charset="0"/>
              </a:rPr>
              <a:pPr eaLnBrk="1" hangingPunct="1"/>
              <a:t>41</a:t>
            </a:fld>
            <a:endParaRPr lang="nl-BE" sz="1200" dirty="0">
              <a:latin typeface="Calibri" pitchFamily="34" charset="0"/>
            </a:endParaRPr>
          </a:p>
        </p:txBody>
      </p:sp>
    </p:spTree>
    <p:extLst>
      <p:ext uri="{BB962C8B-B14F-4D97-AF65-F5344CB8AC3E}">
        <p14:creationId xmlns:p14="http://schemas.microsoft.com/office/powerpoint/2010/main" val="29181901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84" charset="-128"/>
              </a:rPr>
              <a:t>In this implementation model, all the activities from the definition of the Labelling scheme to the tests and the grant of the label are </a:t>
            </a:r>
            <a:r>
              <a:rPr lang="en-GB" dirty="0" err="1" smtClean="0">
                <a:ea typeface="ＭＳ Ｐゴシック" pitchFamily="-84" charset="-128"/>
              </a:rPr>
              <a:t>perfomed</a:t>
            </a:r>
            <a:r>
              <a:rPr lang="en-GB" dirty="0" smtClean="0">
                <a:ea typeface="ＭＳ Ｐゴシック" pitchFamily="-84" charset="-128"/>
              </a:rPr>
              <a:t> by the same organization, accredited or not for one or more of its activities. This model is generally implemented by an institution that is supervised by a national authority (see the French DMP example, annex II).  It is not a certificate recognized at the international or European level that is issued but the goal is to meet the regulation of the country.</a:t>
            </a:r>
          </a:p>
          <a:p>
            <a:pPr eaLnBrk="1" hangingPunct="1">
              <a:spcBef>
                <a:spcPct val="0"/>
              </a:spcBef>
            </a:pPr>
            <a:r>
              <a:rPr lang="en-GB" dirty="0" smtClean="0">
                <a:ea typeface="ＭＳ Ｐゴシック" pitchFamily="-84" charset="-128"/>
              </a:rPr>
              <a:t>Many other variants exist. These processes are typically referred to as Quality Labelling as the oversight</a:t>
            </a:r>
            <a:r>
              <a:rPr lang="en-GB" baseline="0" dirty="0" smtClean="0">
                <a:ea typeface="ＭＳ Ｐゴシック" pitchFamily="-84" charset="-128"/>
              </a:rPr>
              <a:t> is performed internally (no third party accreditation)</a:t>
            </a:r>
            <a:r>
              <a:rPr lang="en-GB" dirty="0" smtClean="0">
                <a:ea typeface="ＭＳ Ｐゴシック" pitchFamily="-84" charset="-128"/>
              </a:rPr>
              <a:t>.  Impact of these models (cost/complexity/rigor/neutrality) has to be analysed but recommendations are presented and discussed in the guidelines and roadmap section.</a:t>
            </a:r>
            <a:endParaRPr lang="fr-FR" dirty="0" smtClean="0">
              <a:ea typeface="ＭＳ Ｐゴシック" pitchFamily="-84" charset="-128"/>
            </a:endParaRPr>
          </a:p>
        </p:txBody>
      </p:sp>
      <p:sp>
        <p:nvSpPr>
          <p:cNvPr id="3686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00B5DDD8-B458-4EED-B2DE-30AAD07A3475}" type="slidenum">
              <a:rPr lang="nl-BE" sz="1200">
                <a:latin typeface="Calibri" pitchFamily="34" charset="0"/>
              </a:rPr>
              <a:pPr eaLnBrk="1" hangingPunct="1"/>
              <a:t>42</a:t>
            </a:fld>
            <a:endParaRPr lang="nl-BE" sz="1200" dirty="0">
              <a:latin typeface="Calibri" pitchFamily="34" charset="0"/>
            </a:endParaRPr>
          </a:p>
        </p:txBody>
      </p:sp>
    </p:spTree>
    <p:extLst>
      <p:ext uri="{BB962C8B-B14F-4D97-AF65-F5344CB8AC3E}">
        <p14:creationId xmlns:p14="http://schemas.microsoft.com/office/powerpoint/2010/main" val="13189894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43</a:t>
            </a:fld>
            <a:endParaRPr lang="nl-BE"/>
          </a:p>
        </p:txBody>
      </p:sp>
    </p:spTree>
    <p:extLst>
      <p:ext uri="{BB962C8B-B14F-4D97-AF65-F5344CB8AC3E}">
        <p14:creationId xmlns:p14="http://schemas.microsoft.com/office/powerpoint/2010/main" val="1004916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84" charset="-128"/>
              </a:rPr>
              <a:t>To assure the consistency and sustainability between the three levels, the following process should be in place:</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international level provides international Standards and Profiles, guidelines, and tools validated by consensus As a Member of the international committees of standard and profiles bodies, Europe and its representatives (countries, healthcare providers and suppliers) contributes heavily to the specification effort;</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At the European level, experts from SDO, consortia, competence centres, … define the eHealth European interoperability Framework or any other specifications that are validated at the European level and ready to be adopted. This framework describes a set of use cases and selected Standards and Profiles  including the suitable semantic terminologies. Profiles are directly selected from the existing well-implemented international profiles. A testing platform such as the IHE </a:t>
            </a:r>
            <a:r>
              <a:rPr lang="en-GB" dirty="0" err="1" smtClean="0">
                <a:ea typeface="ＭＳ Ｐゴシック" pitchFamily="-84" charset="-128"/>
              </a:rPr>
              <a:t>connectathon</a:t>
            </a:r>
            <a:r>
              <a:rPr lang="en-GB" dirty="0" smtClean="0">
                <a:ea typeface="ＭＳ Ｐゴシック" pitchFamily="-84" charset="-128"/>
              </a:rPr>
              <a:t> can be the place where the implemented use cases are tested in order to verify the robustness of the specifications of the services and profiles. A </a:t>
            </a:r>
            <a:r>
              <a:rPr lang="en-GB" dirty="0" err="1" smtClean="0">
                <a:ea typeface="ＭＳ Ｐゴシック" pitchFamily="-84" charset="-128"/>
              </a:rPr>
              <a:t>Connectathon</a:t>
            </a:r>
            <a:r>
              <a:rPr lang="en-GB" dirty="0" smtClean="0">
                <a:ea typeface="ＭＳ Ｐゴシック" pitchFamily="-84" charset="-128"/>
              </a:rPr>
              <a:t> is the first step of the quality process of this implementation. International test tools are used or new test tools are developed responding to the test plans that are provided by the international or European level; </a:t>
            </a:r>
          </a:p>
          <a:p>
            <a:pPr eaLnBrk="1" hangingPunct="1">
              <a:spcBef>
                <a:spcPct val="0"/>
              </a:spcBef>
            </a:pPr>
            <a:r>
              <a:rPr lang="en-GB" dirty="0" smtClean="0">
                <a:ea typeface="ＭＳ Ｐゴシック" pitchFamily="-84" charset="-128"/>
              </a:rPr>
              <a:t>The national/regional level develops national/regional projects that embed European services and profiles in their specifications for the implementation of their information architecture. Certification or quality label program is defined at this level that answers to the requirements of the regulation and eHealth program.. </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To obtain the recognition of the certificate or label delivered within a national/regional program, and to develop a single European market, these requirements are recommended:</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eHealth EIF provides most of the technical services for building the national/regional architecture for similar use cases;</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Test tools and test methods from the European/international level will be reused and extended to the specificities of the country/region (regulation, new needs, …) for the national/regional certification program;</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Testing laboratories or inspection bodies when certified by accreditation bodies, are recognized at the European level.</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acceptance of the seal by the end-user is based on the level of trust of the process, specifically for the quality label process. Transparency and openness are the criteria that are required as a first step of such recognition.</a:t>
            </a:r>
            <a:endParaRPr lang="fr-FR" dirty="0" smtClean="0">
              <a:ea typeface="ＭＳ Ｐゴシック" pitchFamily="-84" charset="-128"/>
            </a:endParaRPr>
          </a:p>
          <a:p>
            <a:pPr eaLnBrk="1" hangingPunct="1">
              <a:spcBef>
                <a:spcPct val="0"/>
              </a:spcBef>
            </a:pPr>
            <a:endParaRPr lang="fr-FR" dirty="0" smtClean="0">
              <a:ea typeface="ＭＳ Ｐゴシック" pitchFamily="-84" charset="-128"/>
            </a:endParaRPr>
          </a:p>
          <a:p>
            <a:pPr eaLnBrk="1" hangingPunct="1">
              <a:spcBef>
                <a:spcPct val="0"/>
              </a:spcBef>
            </a:pPr>
            <a:endParaRPr lang="fr-FR" dirty="0" smtClean="0">
              <a:ea typeface="ＭＳ Ｐゴシック" pitchFamily="-84" charset="-128"/>
            </a:endParaRPr>
          </a:p>
        </p:txBody>
      </p:sp>
      <p:sp>
        <p:nvSpPr>
          <p:cNvPr id="4915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4E313723-1C44-4495-BDA9-0F0D8CABD322}" type="slidenum">
              <a:rPr lang="nl-BE" sz="1200">
                <a:latin typeface="Calibri" pitchFamily="34" charset="0"/>
              </a:rPr>
              <a:pPr eaLnBrk="1" hangingPunct="1"/>
              <a:t>44</a:t>
            </a:fld>
            <a:endParaRPr lang="nl-BE" sz="1200" dirty="0">
              <a:latin typeface="Calibri" pitchFamily="34" charset="0"/>
            </a:endParaRPr>
          </a:p>
        </p:txBody>
      </p:sp>
    </p:spTree>
    <p:extLst>
      <p:ext uri="{BB962C8B-B14F-4D97-AF65-F5344CB8AC3E}">
        <p14:creationId xmlns:p14="http://schemas.microsoft.com/office/powerpoint/2010/main" val="17689672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4BE537F-A6F0-4E33-97C1-CB6CFE01C6F1}" type="slidenum">
              <a:rPr lang="nl-BE" smtClean="0"/>
              <a:pPr/>
              <a:t>45</a:t>
            </a:fld>
            <a:endParaRPr lang="nl-BE"/>
          </a:p>
        </p:txBody>
      </p:sp>
    </p:spTree>
    <p:extLst>
      <p:ext uri="{BB962C8B-B14F-4D97-AF65-F5344CB8AC3E}">
        <p14:creationId xmlns:p14="http://schemas.microsoft.com/office/powerpoint/2010/main" val="23249801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fr-FR" dirty="0" err="1" smtClean="0">
                <a:ea typeface="ＭＳ Ｐゴシック" pitchFamily="-84" charset="-128"/>
              </a:rPr>
              <a:t>Ensure</a:t>
            </a:r>
            <a:r>
              <a:rPr lang="fr-FR" dirty="0" smtClean="0">
                <a:ea typeface="ＭＳ Ｐゴシック" pitchFamily="-84" charset="-128"/>
              </a:rPr>
              <a:t> </a:t>
            </a:r>
            <a:r>
              <a:rPr lang="fr-FR" dirty="0" err="1" smtClean="0">
                <a:ea typeface="ＭＳ Ｐゴシック" pitchFamily="-84" charset="-128"/>
              </a:rPr>
              <a:t>that</a:t>
            </a:r>
            <a:r>
              <a:rPr lang="fr-FR" dirty="0" smtClean="0">
                <a:ea typeface="ＭＳ Ｐゴシック" pitchFamily="-84" charset="-128"/>
              </a:rPr>
              <a:t> the </a:t>
            </a:r>
            <a:r>
              <a:rPr lang="fr-FR" dirty="0" err="1" smtClean="0">
                <a:ea typeface="ＭＳ Ｐゴシック" pitchFamily="-84" charset="-128"/>
              </a:rPr>
              <a:t>European</a:t>
            </a:r>
            <a:r>
              <a:rPr lang="fr-FR" dirty="0" smtClean="0">
                <a:ea typeface="ＭＳ Ｐゴシック" pitchFamily="-84" charset="-128"/>
              </a:rPr>
              <a:t> </a:t>
            </a:r>
            <a:r>
              <a:rPr lang="fr-FR" dirty="0" err="1" smtClean="0">
                <a:ea typeface="ＭＳ Ｐゴシック" pitchFamily="-84" charset="-128"/>
              </a:rPr>
              <a:t>level</a:t>
            </a:r>
            <a:r>
              <a:rPr lang="fr-FR" dirty="0" smtClean="0">
                <a:ea typeface="ＭＳ Ｐゴシック" pitchFamily="-84" charset="-128"/>
              </a:rPr>
              <a:t> certification </a:t>
            </a:r>
            <a:r>
              <a:rPr lang="fr-FR" dirty="0" err="1" smtClean="0">
                <a:ea typeface="ＭＳ Ｐゴシック" pitchFamily="-84" charset="-128"/>
              </a:rPr>
              <a:t>may</a:t>
            </a:r>
            <a:r>
              <a:rPr lang="fr-FR" dirty="0" smtClean="0">
                <a:ea typeface="ＭＳ Ｐゴシック" pitchFamily="-84" charset="-128"/>
              </a:rPr>
              <a:t> </a:t>
            </a:r>
            <a:r>
              <a:rPr lang="fr-FR" dirty="0" err="1" smtClean="0">
                <a:ea typeface="ＭＳ Ｐゴシック" pitchFamily="-84" charset="-128"/>
              </a:rPr>
              <a:t>be</a:t>
            </a:r>
            <a:r>
              <a:rPr lang="fr-FR" dirty="0" smtClean="0">
                <a:ea typeface="ＭＳ Ｐゴシック" pitchFamily="-84" charset="-128"/>
              </a:rPr>
              <a:t> </a:t>
            </a:r>
            <a:r>
              <a:rPr lang="fr-FR" dirty="0" err="1" smtClean="0">
                <a:ea typeface="ＭＳ Ｐゴシック" pitchFamily="-84" charset="-128"/>
              </a:rPr>
              <a:t>used</a:t>
            </a:r>
            <a:r>
              <a:rPr lang="fr-FR" dirty="0" smtClean="0">
                <a:ea typeface="ＭＳ Ｐゴシック" pitchFamily="-84" charset="-128"/>
              </a:rPr>
              <a:t> as an entry </a:t>
            </a:r>
            <a:r>
              <a:rPr lang="fr-FR" dirty="0" err="1" smtClean="0">
                <a:ea typeface="ＭＳ Ｐゴシック" pitchFamily="-84" charset="-128"/>
              </a:rPr>
              <a:t>criteria</a:t>
            </a:r>
            <a:r>
              <a:rPr lang="fr-FR" dirty="0" smtClean="0">
                <a:ea typeface="ＭＳ Ｐゴシック" pitchFamily="-84" charset="-128"/>
              </a:rPr>
              <a:t> </a:t>
            </a:r>
          </a:p>
          <a:p>
            <a:pPr lvl="1" eaLnBrk="1" hangingPunct="1">
              <a:spcBef>
                <a:spcPct val="0"/>
              </a:spcBef>
            </a:pPr>
            <a:r>
              <a:rPr lang="fr-FR" dirty="0" err="1" smtClean="0">
                <a:ea typeface="ＭＳ Ｐゴシック" pitchFamily="-84" charset="-128"/>
              </a:rPr>
              <a:t>Allow</a:t>
            </a:r>
            <a:r>
              <a:rPr lang="fr-FR" dirty="0" smtClean="0">
                <a:ea typeface="ＭＳ Ｐゴシック" pitchFamily="-84" charset="-128"/>
              </a:rPr>
              <a:t> maximum </a:t>
            </a:r>
            <a:r>
              <a:rPr lang="fr-FR" dirty="0" err="1" smtClean="0">
                <a:ea typeface="ＭＳ Ｐゴシック" pitchFamily="-84" charset="-128"/>
              </a:rPr>
              <a:t>flexibility</a:t>
            </a:r>
            <a:r>
              <a:rPr lang="fr-FR" dirty="0" smtClean="0">
                <a:ea typeface="ＭＳ Ｐゴシック" pitchFamily="-84" charset="-128"/>
              </a:rPr>
              <a:t> </a:t>
            </a:r>
            <a:r>
              <a:rPr lang="en-GB" dirty="0" smtClean="0">
                <a:ea typeface="ＭＳ Ｐゴシック" pitchFamily="-84" charset="-128"/>
              </a:rPr>
              <a:t>so that Certification and/or Testing may be nationally or regionally organized project decide), or any approach may be considered </a:t>
            </a:r>
            <a:endParaRPr lang="fr-FR" dirty="0" smtClean="0">
              <a:ea typeface="ＭＳ Ｐゴシック" pitchFamily="-84" charset="-128"/>
            </a:endParaRPr>
          </a:p>
          <a:p>
            <a:pPr lvl="1" eaLnBrk="1" hangingPunct="1">
              <a:spcBef>
                <a:spcPct val="0"/>
              </a:spcBef>
            </a:pPr>
            <a:r>
              <a:rPr lang="en-GB" dirty="0" smtClean="0">
                <a:ea typeface="ＭＳ Ｐゴシック" pitchFamily="-84" charset="-128"/>
              </a:rPr>
              <a:t>A simple process should be included to allow, regional/national choices of profiles not yet recognized by EIF, or the submission of the need for new use cases and/or new profiles in EIF, to further extend its coverage </a:t>
            </a:r>
            <a:endParaRPr lang="fr-FR" dirty="0" smtClean="0">
              <a:ea typeface="ＭＳ Ｐゴシック" pitchFamily="-84" charset="-128"/>
            </a:endParaRPr>
          </a:p>
          <a:p>
            <a:pPr eaLnBrk="1" hangingPunct="1">
              <a:spcBef>
                <a:spcPct val="0"/>
              </a:spcBef>
            </a:pPr>
            <a:endParaRPr lang="fr-FR" dirty="0" smtClean="0">
              <a:ea typeface="ＭＳ Ｐゴシック" pitchFamily="-84" charset="-128"/>
            </a:endParaRPr>
          </a:p>
        </p:txBody>
      </p:sp>
      <p:sp>
        <p:nvSpPr>
          <p:cNvPr id="5222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32E4243C-EBC6-49A2-8648-AB4B7EC645AF}" type="slidenum">
              <a:rPr lang="nl-BE" sz="1200">
                <a:latin typeface="Calibri" pitchFamily="34" charset="0"/>
              </a:rPr>
              <a:pPr eaLnBrk="1" hangingPunct="1"/>
              <a:t>46</a:t>
            </a:fld>
            <a:endParaRPr lang="nl-BE" sz="1200" dirty="0">
              <a:latin typeface="Calibri" pitchFamily="34" charset="0"/>
            </a:endParaRPr>
          </a:p>
        </p:txBody>
      </p:sp>
    </p:spTree>
    <p:extLst>
      <p:ext uri="{BB962C8B-B14F-4D97-AF65-F5344CB8AC3E}">
        <p14:creationId xmlns:p14="http://schemas.microsoft.com/office/powerpoint/2010/main" val="32958054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84" charset="-128"/>
              </a:rPr>
              <a:t>A governance shall be implemented for the sustainability of all interoperability assets that are today available at the European level. It shall take into account at least:</a:t>
            </a:r>
            <a:endParaRPr lang="fr-FR" dirty="0" smtClean="0">
              <a:ea typeface="ＭＳ Ｐゴシック" pitchFamily="-84" charset="-128"/>
            </a:endParaRPr>
          </a:p>
          <a:p>
            <a:pPr eaLnBrk="1" hangingPunct="1">
              <a:spcBef>
                <a:spcPct val="0"/>
              </a:spcBef>
              <a:buFontTx/>
              <a:buChar char="•"/>
            </a:pPr>
            <a:r>
              <a:rPr lang="en-GB" dirty="0" smtClean="0">
                <a:ea typeface="ＭＳ Ｐゴシック" pitchFamily="-84" charset="-128"/>
              </a:rPr>
              <a:t>The maintenance and validation process of the validated eHealth EIF resulting of the </a:t>
            </a:r>
            <a:r>
              <a:rPr lang="en-GB" dirty="0" err="1" smtClean="0">
                <a:ea typeface="ＭＳ Ｐゴシック" pitchFamily="-84" charset="-128"/>
              </a:rPr>
              <a:t>Antilope</a:t>
            </a:r>
            <a:r>
              <a:rPr lang="en-GB" altLang="fr-FR" dirty="0" err="1" smtClean="0">
                <a:ea typeface="ＭＳ Ｐゴシック" pitchFamily="-84" charset="-128"/>
              </a:rPr>
              <a:t>’</a:t>
            </a:r>
            <a:r>
              <a:rPr lang="en-GB" dirty="0" err="1" smtClean="0">
                <a:ea typeface="ＭＳ Ｐゴシック" pitchFamily="-84" charset="-128"/>
              </a:rPr>
              <a:t>s</a:t>
            </a:r>
            <a:r>
              <a:rPr lang="en-GB" dirty="0" smtClean="0">
                <a:ea typeface="ＭＳ Ｐゴシック" pitchFamily="-84" charset="-128"/>
              </a:rPr>
              <a:t> project;</a:t>
            </a:r>
            <a:endParaRPr lang="fr-FR" dirty="0" smtClean="0">
              <a:ea typeface="ＭＳ Ｐゴシック" pitchFamily="-84" charset="-128"/>
            </a:endParaRPr>
          </a:p>
          <a:p>
            <a:pPr eaLnBrk="1" hangingPunct="1">
              <a:spcBef>
                <a:spcPct val="0"/>
              </a:spcBef>
              <a:buFontTx/>
              <a:buChar char="•"/>
            </a:pPr>
            <a:r>
              <a:rPr lang="en-GB" dirty="0" smtClean="0">
                <a:ea typeface="ＭＳ Ｐゴシック" pitchFamily="-84" charset="-128"/>
              </a:rPr>
              <a:t>The maintenance process of the validated test plan and the list of the related test tools;</a:t>
            </a:r>
            <a:endParaRPr lang="fr-FR" dirty="0" smtClean="0">
              <a:ea typeface="ＭＳ Ｐゴシック" pitchFamily="-84" charset="-128"/>
            </a:endParaRPr>
          </a:p>
          <a:p>
            <a:pPr eaLnBrk="1" hangingPunct="1">
              <a:spcBef>
                <a:spcPct val="0"/>
              </a:spcBef>
              <a:buFontTx/>
              <a:buChar char="•"/>
            </a:pPr>
            <a:r>
              <a:rPr lang="en-GB" dirty="0" smtClean="0">
                <a:ea typeface="ＭＳ Ｐゴシック" pitchFamily="-84" charset="-128"/>
              </a:rPr>
              <a:t>The new development of the test tools corresponding to the yearly extension of the </a:t>
            </a:r>
            <a:r>
              <a:rPr lang="en-GB" dirty="0" err="1" smtClean="0">
                <a:ea typeface="ＭＳ Ｐゴシック" pitchFamily="-84" charset="-128"/>
              </a:rPr>
              <a:t>eEIF</a:t>
            </a:r>
            <a:r>
              <a:rPr lang="en-GB" dirty="0" smtClean="0">
                <a:ea typeface="ＭＳ Ｐゴシック" pitchFamily="-84" charset="-128"/>
              </a:rPr>
              <a:t>;</a:t>
            </a:r>
            <a:endParaRPr lang="fr-FR" dirty="0" smtClean="0">
              <a:ea typeface="ＭＳ Ｐゴシック" pitchFamily="-84" charset="-128"/>
            </a:endParaRPr>
          </a:p>
          <a:p>
            <a:pPr eaLnBrk="1" hangingPunct="1">
              <a:spcBef>
                <a:spcPct val="0"/>
              </a:spcBef>
              <a:buFontTx/>
              <a:buChar char="•"/>
            </a:pPr>
            <a:r>
              <a:rPr lang="en-GB" dirty="0" smtClean="0">
                <a:ea typeface="ＭＳ Ｐゴシック" pitchFamily="-84" charset="-128"/>
              </a:rPr>
              <a:t>The yearly </a:t>
            </a:r>
            <a:r>
              <a:rPr lang="en-GB" dirty="0" err="1" smtClean="0">
                <a:ea typeface="ＭＳ Ｐゴシック" pitchFamily="-84" charset="-128"/>
              </a:rPr>
              <a:t>Connectathon</a:t>
            </a:r>
            <a:r>
              <a:rPr lang="en-GB" dirty="0" smtClean="0">
                <a:ea typeface="ＭＳ Ｐゴシック" pitchFamily="-84" charset="-128"/>
              </a:rPr>
              <a:t> can</a:t>
            </a:r>
            <a:r>
              <a:rPr lang="en-GB" baseline="0" dirty="0" smtClean="0">
                <a:ea typeface="ＭＳ Ｐゴシック" pitchFamily="-84" charset="-128"/>
              </a:rPr>
              <a:t> be one of </a:t>
            </a:r>
            <a:r>
              <a:rPr lang="en-GB" dirty="0" smtClean="0">
                <a:ea typeface="ＭＳ Ｐゴシック" pitchFamily="-84" charset="-128"/>
              </a:rPr>
              <a:t>the test session that assures the first level of Quality label;</a:t>
            </a:r>
            <a:endParaRPr lang="fr-FR" dirty="0" smtClean="0">
              <a:ea typeface="ＭＳ Ｐゴシック" pitchFamily="-84" charset="-128"/>
            </a:endParaRPr>
          </a:p>
          <a:p>
            <a:pPr eaLnBrk="1" hangingPunct="1">
              <a:spcBef>
                <a:spcPct val="0"/>
              </a:spcBef>
              <a:buFontTx/>
              <a:buChar char="•"/>
            </a:pPr>
            <a:r>
              <a:rPr lang="en-GB" dirty="0" smtClean="0">
                <a:ea typeface="ＭＳ Ｐゴシック" pitchFamily="-84" charset="-128"/>
              </a:rPr>
              <a:t>The creation and maintenance of the certification scheme;</a:t>
            </a:r>
            <a:endParaRPr lang="fr-FR" dirty="0" smtClean="0">
              <a:ea typeface="ＭＳ Ｐゴシック" pitchFamily="-84" charset="-128"/>
            </a:endParaRPr>
          </a:p>
          <a:p>
            <a:pPr eaLnBrk="1" hangingPunct="1">
              <a:spcBef>
                <a:spcPct val="0"/>
              </a:spcBef>
              <a:buFontTx/>
              <a:buChar char="•"/>
            </a:pPr>
            <a:r>
              <a:rPr lang="en-GB" dirty="0" smtClean="0">
                <a:ea typeface="ＭＳ Ｐゴシック" pitchFamily="-84" charset="-128"/>
              </a:rPr>
              <a:t>Education and promotion at the European and national/regional levels.</a:t>
            </a:r>
            <a:endParaRPr lang="fr-FR" dirty="0" smtClean="0">
              <a:ea typeface="ＭＳ Ｐゴシック" pitchFamily="-84" charset="-128"/>
            </a:endParaRPr>
          </a:p>
          <a:p>
            <a:pPr eaLnBrk="1" hangingPunct="1">
              <a:spcBef>
                <a:spcPct val="0"/>
              </a:spcBef>
              <a:buFontTx/>
              <a:buChar char="•"/>
            </a:pPr>
            <a:endParaRPr lang="fr-FR" dirty="0" smtClean="0">
              <a:ea typeface="ＭＳ Ｐゴシック" pitchFamily="-84" charset="-128"/>
            </a:endParaRPr>
          </a:p>
        </p:txBody>
      </p:sp>
      <p:sp>
        <p:nvSpPr>
          <p:cNvPr id="5529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1B69EC23-9AA8-41F2-8B61-C4114287EEC0}" type="slidenum">
              <a:rPr lang="nl-BE" sz="1200">
                <a:latin typeface="Calibri" pitchFamily="34" charset="0"/>
              </a:rPr>
              <a:pPr eaLnBrk="1" hangingPunct="1"/>
              <a:t>47</a:t>
            </a:fld>
            <a:endParaRPr lang="nl-BE" sz="1200">
              <a:latin typeface="Calibri" pitchFamily="34" charset="0"/>
            </a:endParaRPr>
          </a:p>
        </p:txBody>
      </p:sp>
    </p:spTree>
    <p:extLst>
      <p:ext uri="{BB962C8B-B14F-4D97-AF65-F5344CB8AC3E}">
        <p14:creationId xmlns:p14="http://schemas.microsoft.com/office/powerpoint/2010/main" val="4176641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84" charset="-128"/>
              </a:rPr>
              <a:t>This governance is based on the European </a:t>
            </a:r>
            <a:r>
              <a:rPr lang="en-GB" dirty="0" err="1" smtClean="0">
                <a:ea typeface="ＭＳ Ｐゴシック" pitchFamily="-84" charset="-128"/>
              </a:rPr>
              <a:t>ehealth</a:t>
            </a:r>
            <a:r>
              <a:rPr lang="en-GB" dirty="0" smtClean="0">
                <a:ea typeface="ＭＳ Ｐゴシック" pitchFamily="-84" charset="-128"/>
              </a:rPr>
              <a:t> Governance Group composed by voluntary </a:t>
            </a:r>
            <a:r>
              <a:rPr lang="en-US" dirty="0" smtClean="0">
                <a:ea typeface="ＭＳ Ｐゴシック" pitchFamily="-84" charset="-128"/>
              </a:rPr>
              <a:t>contributors from stakeholders (nations, industry, users and other).</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following roles are also defined:</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Interoperability Framework governance: </a:t>
            </a:r>
            <a:endParaRPr lang="fr-FR" dirty="0" smtClean="0">
              <a:ea typeface="ＭＳ Ｐゴシック" pitchFamily="-84" charset="-128"/>
            </a:endParaRPr>
          </a:p>
          <a:p>
            <a:pPr lvl="1" eaLnBrk="1" hangingPunct="1">
              <a:spcBef>
                <a:spcPct val="0"/>
              </a:spcBef>
            </a:pPr>
            <a:r>
              <a:rPr lang="en-US" dirty="0" smtClean="0">
                <a:ea typeface="ＭＳ Ｐゴシック" pitchFamily="-84" charset="-128"/>
              </a:rPr>
              <a:t>Selects and maintains the specifications and the </a:t>
            </a:r>
            <a:r>
              <a:rPr lang="en-US" dirty="0" err="1" smtClean="0">
                <a:ea typeface="ＭＳ Ｐゴシック" pitchFamily="-84" charset="-128"/>
              </a:rPr>
              <a:t>eEIF</a:t>
            </a:r>
            <a:endParaRPr lang="fr-FR" dirty="0" smtClean="0">
              <a:ea typeface="ＭＳ Ｐゴシック" pitchFamily="-84" charset="-128"/>
            </a:endParaRPr>
          </a:p>
          <a:p>
            <a:pPr lvl="1" eaLnBrk="1" hangingPunct="1">
              <a:spcBef>
                <a:spcPct val="0"/>
              </a:spcBef>
            </a:pPr>
            <a:r>
              <a:rPr lang="fr-FR" dirty="0" err="1" smtClean="0">
                <a:ea typeface="ＭＳ Ｐゴシック" pitchFamily="-84" charset="-128"/>
              </a:rPr>
              <a:t>Establishes</a:t>
            </a:r>
            <a:r>
              <a:rPr lang="fr-FR" dirty="0" smtClean="0">
                <a:ea typeface="ＭＳ Ｐゴシック" pitchFamily="-84" charset="-128"/>
              </a:rPr>
              <a:t> the consensus</a:t>
            </a:r>
          </a:p>
          <a:p>
            <a:pPr lvl="1" eaLnBrk="1" hangingPunct="1">
              <a:spcBef>
                <a:spcPct val="0"/>
              </a:spcBef>
            </a:pPr>
            <a:r>
              <a:rPr lang="en-US" dirty="0" smtClean="0">
                <a:ea typeface="ＭＳ Ｐゴシック" pitchFamily="-84" charset="-128"/>
              </a:rPr>
              <a:t>Support by an Operational Coordination </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Interoperability QL&amp;C governance:</a:t>
            </a:r>
            <a:endParaRPr lang="fr-FR" dirty="0" smtClean="0">
              <a:ea typeface="ＭＳ Ｐゴシック" pitchFamily="-84" charset="-128"/>
            </a:endParaRPr>
          </a:p>
          <a:p>
            <a:pPr lvl="1" eaLnBrk="1" hangingPunct="1">
              <a:spcBef>
                <a:spcPct val="0"/>
              </a:spcBef>
            </a:pPr>
            <a:r>
              <a:rPr lang="en-US" dirty="0" smtClean="0">
                <a:ea typeface="ＭＳ Ｐゴシック" pitchFamily="-84" charset="-128"/>
              </a:rPr>
              <a:t>Specifies the European testing and certification scheme</a:t>
            </a:r>
            <a:endParaRPr lang="fr-FR" dirty="0" smtClean="0">
              <a:ea typeface="ＭＳ Ｐゴシック" pitchFamily="-84" charset="-128"/>
            </a:endParaRPr>
          </a:p>
          <a:p>
            <a:pPr lvl="1" eaLnBrk="1" hangingPunct="1">
              <a:spcBef>
                <a:spcPct val="0"/>
              </a:spcBef>
            </a:pPr>
            <a:r>
              <a:rPr lang="en-US" dirty="0" smtClean="0">
                <a:ea typeface="ＭＳ Ｐゴシック" pitchFamily="-84" charset="-128"/>
              </a:rPr>
              <a:t>Delegates the testing validation to the accredited laboratories</a:t>
            </a:r>
            <a:endParaRPr lang="fr-FR" dirty="0" smtClean="0">
              <a:ea typeface="ＭＳ Ｐゴシック" pitchFamily="-84" charset="-128"/>
            </a:endParaRPr>
          </a:p>
          <a:p>
            <a:pPr lvl="1" eaLnBrk="1" hangingPunct="1">
              <a:spcBef>
                <a:spcPct val="0"/>
              </a:spcBef>
            </a:pPr>
            <a:r>
              <a:rPr lang="en-US" dirty="0" smtClean="0">
                <a:ea typeface="ＭＳ Ｐゴシック" pitchFamily="-84" charset="-128"/>
              </a:rPr>
              <a:t>Support by an Operational Coordination </a:t>
            </a:r>
            <a:endParaRPr lang="fr-FR" dirty="0" smtClean="0">
              <a:ea typeface="ＭＳ Ｐゴシック" pitchFamily="-84" charset="-128"/>
            </a:endParaRPr>
          </a:p>
          <a:p>
            <a:pPr eaLnBrk="1" hangingPunct="1">
              <a:spcBef>
                <a:spcPct val="0"/>
              </a:spcBef>
            </a:pPr>
            <a:r>
              <a:rPr lang="en-US" dirty="0" smtClean="0">
                <a:ea typeface="ＭＳ Ｐゴシック" pitchFamily="-84" charset="-128"/>
              </a:rPr>
              <a:t> </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Quality Label/Certification body: (not represented in the schema, see model-1))</a:t>
            </a:r>
            <a:endParaRPr lang="fr-FR" dirty="0" smtClean="0">
              <a:ea typeface="ＭＳ Ｐゴシック" pitchFamily="-84" charset="-128"/>
            </a:endParaRPr>
          </a:p>
          <a:p>
            <a:pPr lvl="1" eaLnBrk="1" hangingPunct="1">
              <a:spcBef>
                <a:spcPct val="0"/>
              </a:spcBef>
            </a:pPr>
            <a:r>
              <a:rPr lang="en-US" dirty="0" smtClean="0">
                <a:ea typeface="ＭＳ Ｐゴシック" pitchFamily="-84" charset="-128"/>
              </a:rPr>
              <a:t>Registers the candidates for the certification</a:t>
            </a:r>
            <a:endParaRPr lang="fr-FR" dirty="0" smtClean="0">
              <a:ea typeface="ＭＳ Ｐゴシック" pitchFamily="-84" charset="-128"/>
            </a:endParaRPr>
          </a:p>
          <a:p>
            <a:pPr lvl="1" eaLnBrk="1" hangingPunct="1">
              <a:spcBef>
                <a:spcPct val="0"/>
              </a:spcBef>
            </a:pPr>
            <a:r>
              <a:rPr lang="en-US" dirty="0" smtClean="0">
                <a:ea typeface="ＭＳ Ｐゴシック" pitchFamily="-84" charset="-128"/>
              </a:rPr>
              <a:t>Publishes the systems that passed the certification</a:t>
            </a:r>
            <a:endParaRPr lang="fr-FR" dirty="0" smtClean="0">
              <a:ea typeface="ＭＳ Ｐゴシック" pitchFamily="-84" charset="-128"/>
            </a:endParaRPr>
          </a:p>
          <a:p>
            <a:pPr lvl="1" eaLnBrk="1" hangingPunct="1">
              <a:spcBef>
                <a:spcPct val="0"/>
              </a:spcBef>
            </a:pPr>
            <a:r>
              <a:rPr lang="en-US" dirty="0" smtClean="0">
                <a:ea typeface="ＭＳ Ｐゴシック" pitchFamily="-84" charset="-128"/>
              </a:rPr>
              <a:t>Process complains</a:t>
            </a:r>
            <a:endParaRPr lang="fr-FR" dirty="0" smtClean="0">
              <a:ea typeface="ＭＳ Ｐゴシック" pitchFamily="-84" charset="-128"/>
            </a:endParaRPr>
          </a:p>
          <a:p>
            <a:pPr eaLnBrk="1" hangingPunct="1">
              <a:spcBef>
                <a:spcPct val="0"/>
              </a:spcBef>
            </a:pPr>
            <a:r>
              <a:rPr lang="en-US" dirty="0" smtClean="0">
                <a:ea typeface="ＭＳ Ｐゴシック" pitchFamily="-84" charset="-128"/>
              </a:rPr>
              <a:t> </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Accredited Conformance Assessment Body (CAB) (ISO 17025)</a:t>
            </a:r>
            <a:endParaRPr lang="fr-FR" dirty="0" smtClean="0">
              <a:ea typeface="ＭＳ Ｐゴシック" pitchFamily="-84" charset="-128"/>
            </a:endParaRPr>
          </a:p>
          <a:p>
            <a:pPr lvl="1" eaLnBrk="1" hangingPunct="1">
              <a:spcBef>
                <a:spcPct val="0"/>
              </a:spcBef>
            </a:pPr>
            <a:r>
              <a:rPr lang="en-US" dirty="0" smtClean="0">
                <a:ea typeface="ＭＳ Ｐゴシック" pitchFamily="-84" charset="-128"/>
              </a:rPr>
              <a:t>Registers the systems and their configurations</a:t>
            </a:r>
            <a:endParaRPr lang="fr-FR" dirty="0" smtClean="0">
              <a:ea typeface="ＭＳ Ｐゴシック" pitchFamily="-84" charset="-128"/>
            </a:endParaRPr>
          </a:p>
          <a:p>
            <a:pPr lvl="1" eaLnBrk="1" hangingPunct="1">
              <a:spcBef>
                <a:spcPct val="0"/>
              </a:spcBef>
            </a:pPr>
            <a:r>
              <a:rPr lang="en-US" dirty="0" smtClean="0">
                <a:ea typeface="ＭＳ Ｐゴシック" pitchFamily="-84" charset="-128"/>
              </a:rPr>
              <a:t>Organizes the tests and validates the results</a:t>
            </a:r>
            <a:endParaRPr lang="fr-FR" dirty="0" smtClean="0">
              <a:ea typeface="ＭＳ Ｐゴシック" pitchFamily="-84" charset="-128"/>
            </a:endParaRPr>
          </a:p>
          <a:p>
            <a:pPr lvl="1" eaLnBrk="1" hangingPunct="1">
              <a:spcBef>
                <a:spcPct val="0"/>
              </a:spcBef>
            </a:pPr>
            <a:r>
              <a:rPr lang="en-US" dirty="0" smtClean="0">
                <a:ea typeface="ＭＳ Ｐゴシック" pitchFamily="-84" charset="-128"/>
              </a:rPr>
              <a:t>Reports to the scheme owner</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To start the implementation, the model-1 should be chosen. When the QL&amp;C is well established, the model should be updated and reorganised by splitting the different roles within several bodies in order to develop and increase the quality of products in eHealth.</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At the country level, national/regional program, healthcare providers are encouraged to reuse such materials and deliverables for their own purposes. They will organize their own QL&amp;C taken into account the European seal when it is in place. They will complete the tests requirements for their own extensions. By making their extensions public and more, their test methods and test tools on open licenses, they will encourage other country to reuse all or part of their own extensions. </a:t>
            </a:r>
            <a:endParaRPr lang="fr-FR" dirty="0" smtClean="0">
              <a:ea typeface="ＭＳ Ｐゴシック" pitchFamily="-84" charset="-128"/>
            </a:endParaRPr>
          </a:p>
          <a:p>
            <a:pPr eaLnBrk="1" hangingPunct="1">
              <a:spcBef>
                <a:spcPct val="0"/>
              </a:spcBef>
            </a:pPr>
            <a:endParaRPr lang="fr-FR" dirty="0" smtClean="0">
              <a:ea typeface="ＭＳ Ｐゴシック" pitchFamily="-84" charset="-128"/>
            </a:endParaRPr>
          </a:p>
        </p:txBody>
      </p:sp>
      <p:sp>
        <p:nvSpPr>
          <p:cNvPr id="5734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40754BFE-0E4C-4DB1-A4A0-36F693428589}" type="slidenum">
              <a:rPr lang="nl-BE" sz="1200">
                <a:latin typeface="Calibri" pitchFamily="34" charset="0"/>
              </a:rPr>
              <a:pPr eaLnBrk="1" hangingPunct="1"/>
              <a:t>48</a:t>
            </a:fld>
            <a:endParaRPr lang="nl-BE" sz="1200">
              <a:latin typeface="Calibri" pitchFamily="34" charset="0"/>
            </a:endParaRPr>
          </a:p>
        </p:txBody>
      </p:sp>
    </p:spTree>
    <p:extLst>
      <p:ext uri="{BB962C8B-B14F-4D97-AF65-F5344CB8AC3E}">
        <p14:creationId xmlns:p14="http://schemas.microsoft.com/office/powerpoint/2010/main" val="12212195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spcBef>
                <a:spcPct val="0"/>
              </a:spcBef>
            </a:pPr>
            <a:r>
              <a:rPr lang="en-GB" dirty="0" smtClean="0">
                <a:ea typeface="ＭＳ Ｐゴシック" pitchFamily="-84" charset="-128"/>
              </a:rPr>
              <a:t>The recommendations and guidelines have the objective to support any national/regional organisation to define its own processes of QL&amp;C processes. It is structures on 4 main steps described below.</a:t>
            </a:r>
            <a:endParaRPr lang="fr-FR" dirty="0" smtClean="0">
              <a:ea typeface="ＭＳ Ｐゴシック" pitchFamily="-84" charset="-128"/>
            </a:endParaRPr>
          </a:p>
          <a:p>
            <a:pPr lvl="1" eaLnBrk="1" hangingPunct="1">
              <a:spcBef>
                <a:spcPct val="0"/>
              </a:spcBef>
            </a:pPr>
            <a:r>
              <a:rPr lang="en-GB" b="1" dirty="0" smtClean="0">
                <a:ea typeface="ＭＳ Ｐゴシック" pitchFamily="-84" charset="-128"/>
              </a:rPr>
              <a:t>Step 1. Define the needs on Quality Label or Certification</a:t>
            </a:r>
            <a:endParaRPr lang="fr-FR" b="1" dirty="0" smtClean="0">
              <a:ea typeface="ＭＳ Ｐゴシック" pitchFamily="-84" charset="-128"/>
            </a:endParaRPr>
          </a:p>
          <a:p>
            <a:pPr eaLnBrk="1" hangingPunct="1">
              <a:spcBef>
                <a:spcPct val="0"/>
              </a:spcBef>
            </a:pPr>
            <a:r>
              <a:rPr lang="en-GB" dirty="0" smtClean="0">
                <a:ea typeface="ＭＳ Ｐゴシック" pitchFamily="-84" charset="-128"/>
              </a:rPr>
              <a:t>This step provides the Conformance Assessment Scheme Program. This scheme defines the organisation of the QL&amp;C process that was selected, the governance and the involved organisations such as Conformance Assessment Bodies, the scope of the conformance assessment.</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This scheme is partly based on the European CAS and partly based on the specificities of the project(s) that the solution will be evaluated. The owner of the national/regional CAPS will therefore benefit on the European framework and by doing this, he will participates to the harmonization effort in Europe.</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main activities are listed in the figure 7. The main output of this step is the </a:t>
            </a:r>
            <a:r>
              <a:rPr lang="en-GB" i="1" dirty="0" smtClean="0">
                <a:ea typeface="ＭＳ Ｐゴシック" pitchFamily="-84" charset="-128"/>
              </a:rPr>
              <a:t>Conformance Assessment Program Scheme</a:t>
            </a:r>
            <a:r>
              <a:rPr lang="en-GB" dirty="0" smtClean="0">
                <a:ea typeface="ＭＳ Ｐゴシック" pitchFamily="-84" charset="-128"/>
              </a:rPr>
              <a:t> and its governance.</a:t>
            </a:r>
            <a:endParaRPr lang="fr-FR" dirty="0" smtClean="0">
              <a:ea typeface="ＭＳ Ｐゴシック" pitchFamily="-84" charset="-128"/>
            </a:endParaRPr>
          </a:p>
          <a:p>
            <a:pPr lvl="1" eaLnBrk="1" hangingPunct="1">
              <a:spcBef>
                <a:spcPct val="0"/>
              </a:spcBef>
            </a:pPr>
            <a:r>
              <a:rPr lang="en-GB" b="1" dirty="0" smtClean="0">
                <a:ea typeface="ＭＳ Ｐゴシック" pitchFamily="-84" charset="-128"/>
              </a:rPr>
              <a:t>Step 2. Setting up the quality label or certification</a:t>
            </a:r>
            <a:endParaRPr lang="fr-FR" b="1" dirty="0" smtClean="0">
              <a:ea typeface="ＭＳ Ｐゴシック" pitchFamily="-84" charset="-128"/>
            </a:endParaRPr>
          </a:p>
          <a:p>
            <a:pPr eaLnBrk="1" hangingPunct="1">
              <a:spcBef>
                <a:spcPct val="0"/>
              </a:spcBef>
            </a:pPr>
            <a:r>
              <a:rPr lang="en-GB" dirty="0" smtClean="0">
                <a:ea typeface="ＭＳ Ｐゴシック" pitchFamily="-84" charset="-128"/>
              </a:rPr>
              <a:t>The objective of this step is to organise the QL or C in the country or region. Organisations and/or bodies are nominated or selected in order to implement the QL or C process. The tools needed for managing, testing are specified and selected and the new tools will be specified in tender. All the procedures are defined and implemented. </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main outputs of this step are the selection of the organisations or companies that will develop the needed new tools. </a:t>
            </a:r>
            <a:endParaRPr lang="fr-FR" dirty="0" smtClean="0">
              <a:ea typeface="ＭＳ Ｐゴシック" pitchFamily="-84" charset="-128"/>
            </a:endParaRPr>
          </a:p>
        </p:txBody>
      </p:sp>
      <p:sp>
        <p:nvSpPr>
          <p:cNvPr id="4" name="Slide Number Placeholder 3"/>
          <p:cNvSpPr>
            <a:spLocks noGrp="1"/>
          </p:cNvSpPr>
          <p:nvPr>
            <p:ph type="sldNum" sz="quarter" idx="10"/>
          </p:nvPr>
        </p:nvSpPr>
        <p:spPr/>
        <p:txBody>
          <a:bodyPr/>
          <a:lstStyle/>
          <a:p>
            <a:fld id="{E05A2133-86FF-420C-9D65-094166C0C5C3}" type="slidenum">
              <a:rPr lang="nl-BE" smtClean="0"/>
              <a:pPr/>
              <a:t>49</a:t>
            </a:fld>
            <a:endParaRPr lang="nl-BE"/>
          </a:p>
        </p:txBody>
      </p:sp>
    </p:spTree>
    <p:extLst>
      <p:ext uri="{BB962C8B-B14F-4D97-AF65-F5344CB8AC3E}">
        <p14:creationId xmlns:p14="http://schemas.microsoft.com/office/powerpoint/2010/main" val="4158317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REVIEW VVP: This was introduces in the first slide as the first subject.</a:t>
            </a:r>
            <a:r>
              <a:rPr lang="en-GB" baseline="0" dirty="0" smtClean="0"/>
              <a:t> So why is it here? Maybe look at the order again</a:t>
            </a:r>
            <a:endParaRPr lang="en-GB" dirty="0"/>
          </a:p>
        </p:txBody>
      </p:sp>
      <p:sp>
        <p:nvSpPr>
          <p:cNvPr id="4" name="Slide Number Placeholder 3"/>
          <p:cNvSpPr>
            <a:spLocks noGrp="1"/>
          </p:cNvSpPr>
          <p:nvPr>
            <p:ph type="sldNum" sz="quarter" idx="10"/>
          </p:nvPr>
        </p:nvSpPr>
        <p:spPr/>
        <p:txBody>
          <a:bodyPr/>
          <a:lstStyle/>
          <a:p>
            <a:fld id="{E05A2133-86FF-420C-9D65-094166C0C5C3}" type="slidenum">
              <a:rPr lang="nl-BE" smtClean="0"/>
              <a:pPr/>
              <a:t>5</a:t>
            </a:fld>
            <a:endParaRPr lang="nl-BE"/>
          </a:p>
        </p:txBody>
      </p:sp>
    </p:spTree>
    <p:extLst>
      <p:ext uri="{BB962C8B-B14F-4D97-AF65-F5344CB8AC3E}">
        <p14:creationId xmlns:p14="http://schemas.microsoft.com/office/powerpoint/2010/main" val="20684566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eaLnBrk="1" hangingPunct="1">
              <a:spcBef>
                <a:spcPct val="0"/>
              </a:spcBef>
            </a:pPr>
            <a:r>
              <a:rPr lang="en-GB" b="1" dirty="0" smtClean="0">
                <a:ea typeface="ＭＳ Ｐゴシック" pitchFamily="-84" charset="-128"/>
              </a:rPr>
              <a:t>Step 3. Execute and report</a:t>
            </a:r>
            <a:endParaRPr lang="fr-FR" b="1" dirty="0" smtClean="0">
              <a:ea typeface="ＭＳ Ｐゴシック" pitchFamily="-84" charset="-128"/>
            </a:endParaRPr>
          </a:p>
          <a:p>
            <a:pPr eaLnBrk="1" hangingPunct="1">
              <a:spcBef>
                <a:spcPct val="0"/>
              </a:spcBef>
            </a:pPr>
            <a:r>
              <a:rPr lang="en-GB" dirty="0" smtClean="0">
                <a:ea typeface="ＭＳ Ｐゴシック" pitchFamily="-84" charset="-128"/>
              </a:rPr>
              <a:t>At this step, the testing process is executed, starting by the selection of candidates (companies, institutions or any other organisations developing solutions that will be testing against specifications, standards or profiles including in the scope of the CAPS). The results are validated and the main output of the step is the publication of the passed solutions.</a:t>
            </a:r>
            <a:endParaRPr lang="fr-FR" dirty="0" smtClean="0">
              <a:ea typeface="ＭＳ Ｐゴシック" pitchFamily="-84" charset="-128"/>
            </a:endParaRPr>
          </a:p>
          <a:p>
            <a:pPr lvl="1" eaLnBrk="1" hangingPunct="1">
              <a:spcBef>
                <a:spcPct val="0"/>
              </a:spcBef>
            </a:pPr>
            <a:r>
              <a:rPr lang="en-GB" b="1" dirty="0" smtClean="0">
                <a:ea typeface="ＭＳ Ｐゴシック" pitchFamily="-84" charset="-128"/>
              </a:rPr>
              <a:t>Step 4. Assess and Communicate</a:t>
            </a:r>
            <a:endParaRPr lang="fr-FR" b="1" dirty="0" smtClean="0">
              <a:ea typeface="ＭＳ Ｐゴシック" pitchFamily="-84" charset="-128"/>
            </a:endParaRPr>
          </a:p>
          <a:p>
            <a:pPr eaLnBrk="1" hangingPunct="1">
              <a:spcBef>
                <a:spcPct val="0"/>
              </a:spcBef>
            </a:pPr>
            <a:r>
              <a:rPr lang="en-GB" dirty="0" smtClean="0">
                <a:ea typeface="ＭＳ Ｐゴシック" pitchFamily="-84" charset="-128"/>
              </a:rPr>
              <a:t>The assessment of the process has the objective to give feedback that helps for the improvement of the QL or C process. The communication supports the promotion of the availabilities of the new use cases, test plan, new tools and test plans and a synthesis of the assessment report that can be reused by other countries or regions.  Sharing experience and results are the main outputs.</a:t>
            </a:r>
            <a:endParaRPr lang="fr-FR" dirty="0" smtClean="0">
              <a:ea typeface="ＭＳ Ｐゴシック" pitchFamily="-84" charset="-128"/>
            </a:endParaRPr>
          </a:p>
        </p:txBody>
      </p:sp>
      <p:sp>
        <p:nvSpPr>
          <p:cNvPr id="4" name="Slide Number Placeholder 3"/>
          <p:cNvSpPr>
            <a:spLocks noGrp="1"/>
          </p:cNvSpPr>
          <p:nvPr>
            <p:ph type="sldNum" sz="quarter" idx="10"/>
          </p:nvPr>
        </p:nvSpPr>
        <p:spPr/>
        <p:txBody>
          <a:bodyPr/>
          <a:lstStyle/>
          <a:p>
            <a:fld id="{E05A2133-86FF-420C-9D65-094166C0C5C3}" type="slidenum">
              <a:rPr lang="nl-BE" smtClean="0"/>
              <a:pPr/>
              <a:t>50</a:t>
            </a:fld>
            <a:endParaRPr lang="nl-BE"/>
          </a:p>
        </p:txBody>
      </p:sp>
    </p:spTree>
    <p:extLst>
      <p:ext uri="{BB962C8B-B14F-4D97-AF65-F5344CB8AC3E}">
        <p14:creationId xmlns:p14="http://schemas.microsoft.com/office/powerpoint/2010/main" val="3569289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mtClean="0">
                <a:ea typeface="ＭＳ Ｐゴシック" pitchFamily="-84" charset="-128"/>
              </a:rPr>
              <a:t>Three main messages were extracted from Antilope results regarding the recommendatiions of the preceding projects</a:t>
            </a:r>
          </a:p>
          <a:p>
            <a:pPr eaLnBrk="1" hangingPunct="1">
              <a:spcBef>
                <a:spcPct val="0"/>
              </a:spcBef>
            </a:pPr>
            <a:endParaRPr lang="fr-FR" smtClean="0">
              <a:ea typeface="ＭＳ Ｐゴシック" pitchFamily="-84" charset="-128"/>
            </a:endParaRPr>
          </a:p>
          <a:p>
            <a:pPr eaLnBrk="1" hangingPunct="1">
              <a:spcBef>
                <a:spcPct val="0"/>
              </a:spcBef>
            </a:pPr>
            <a:r>
              <a:rPr lang="fr-FR" smtClean="0">
                <a:ea typeface="ＭＳ Ｐゴシック" pitchFamily="-84" charset="-128"/>
              </a:rPr>
              <a:t>Key message 1 answers to the question of what are the key elements that will support the development of the EU market </a:t>
            </a:r>
          </a:p>
          <a:p>
            <a:pPr eaLnBrk="1" hangingPunct="1">
              <a:spcBef>
                <a:spcPct val="0"/>
              </a:spcBef>
            </a:pPr>
            <a:r>
              <a:rPr lang="fr-FR" smtClean="0">
                <a:ea typeface="ＭＳ Ｐゴシック" pitchFamily="-84" charset="-128"/>
              </a:rPr>
              <a:t>Key message 2 answers to the question of how do we avoid duplication effort or inconsistency in the market at the European and national levels</a:t>
            </a:r>
          </a:p>
          <a:p>
            <a:pPr eaLnBrk="1" hangingPunct="1">
              <a:spcBef>
                <a:spcPct val="0"/>
              </a:spcBef>
            </a:pPr>
            <a:r>
              <a:rPr lang="fr-FR" smtClean="0">
                <a:ea typeface="ＭＳ Ｐゴシック" pitchFamily="-84" charset="-128"/>
              </a:rPr>
              <a:t>Key message 3 answers to the question of how to take into account the national or regional needs that will be declined in term of interoperability extensions and their testing.</a:t>
            </a:r>
          </a:p>
          <a:p>
            <a:pPr eaLnBrk="1" hangingPunct="1">
              <a:spcBef>
                <a:spcPct val="0"/>
              </a:spcBef>
            </a:pPr>
            <a:endParaRPr lang="fr-FR" smtClean="0">
              <a:ea typeface="ＭＳ Ｐゴシック" pitchFamily="-84" charset="-128"/>
            </a:endParaRPr>
          </a:p>
          <a:p>
            <a:pPr eaLnBrk="1" hangingPunct="1">
              <a:spcBef>
                <a:spcPct val="0"/>
              </a:spcBef>
            </a:pPr>
            <a:r>
              <a:rPr lang="fr-FR" smtClean="0">
                <a:ea typeface="ＭＳ Ｐゴシック" pitchFamily="-84" charset="-128"/>
              </a:rPr>
              <a:t>all these messages are developed in this presentation</a:t>
            </a:r>
          </a:p>
        </p:txBody>
      </p:sp>
      <p:sp>
        <p:nvSpPr>
          <p:cNvPr id="1843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BA509A2D-64DA-45E1-BAA4-2958AD5B01B3}" type="slidenum">
              <a:rPr lang="nl-BE" sz="1200">
                <a:solidFill>
                  <a:prstClr val="black"/>
                </a:solidFill>
                <a:latin typeface="Calibri" pitchFamily="34" charset="0"/>
              </a:rPr>
              <a:pPr eaLnBrk="1" hangingPunct="1"/>
              <a:t>51</a:t>
            </a:fld>
            <a:endParaRPr lang="nl-BE" sz="1200" dirty="0">
              <a:solidFill>
                <a:prstClr val="black"/>
              </a:solidFill>
              <a:latin typeface="Calibri" pitchFamily="34" charset="0"/>
            </a:endParaRPr>
          </a:p>
        </p:txBody>
      </p:sp>
    </p:spTree>
    <p:extLst>
      <p:ext uri="{BB962C8B-B14F-4D97-AF65-F5344CB8AC3E}">
        <p14:creationId xmlns:p14="http://schemas.microsoft.com/office/powerpoint/2010/main" val="30522089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Quality Labelling and Certification</a:t>
            </a:r>
            <a:r>
              <a:rPr lang="en-GB" baseline="0" dirty="0" smtClean="0"/>
              <a:t> provide reliable results when the tools used are quality assessed. This includes that all elements and context remaining the same, the same test tools will get the same results.</a:t>
            </a:r>
            <a:endParaRPr lang="en-GB" dirty="0"/>
          </a:p>
        </p:txBody>
      </p:sp>
      <p:sp>
        <p:nvSpPr>
          <p:cNvPr id="4" name="Slide Number Placeholder 3"/>
          <p:cNvSpPr>
            <a:spLocks noGrp="1"/>
          </p:cNvSpPr>
          <p:nvPr>
            <p:ph type="sldNum" sz="quarter" idx="10"/>
          </p:nvPr>
        </p:nvSpPr>
        <p:spPr/>
        <p:txBody>
          <a:bodyPr/>
          <a:lstStyle/>
          <a:p>
            <a:pPr>
              <a:defRPr/>
            </a:pPr>
            <a:fld id="{95AA48A9-5B07-4203-BE5E-7A39255E9B52}" type="slidenum">
              <a:rPr lang="nl-BE" smtClean="0"/>
              <a:pPr>
                <a:defRPr/>
              </a:pPr>
              <a:t>52</a:t>
            </a:fld>
            <a:endParaRPr lang="nl-BE"/>
          </a:p>
        </p:txBody>
      </p:sp>
    </p:spTree>
    <p:extLst>
      <p:ext uri="{BB962C8B-B14F-4D97-AF65-F5344CB8AC3E}">
        <p14:creationId xmlns:p14="http://schemas.microsoft.com/office/powerpoint/2010/main" val="7596473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5AA48A9-5B07-4203-BE5E-7A39255E9B52}" type="slidenum">
              <a:rPr lang="nl-BE" smtClean="0"/>
              <a:pPr>
                <a:defRPr/>
              </a:pPr>
              <a:t>53</a:t>
            </a:fld>
            <a:endParaRPr lang="nl-BE"/>
          </a:p>
        </p:txBody>
      </p:sp>
    </p:spTree>
    <p:extLst>
      <p:ext uri="{BB962C8B-B14F-4D97-AF65-F5344CB8AC3E}">
        <p14:creationId xmlns:p14="http://schemas.microsoft.com/office/powerpoint/2010/main" val="37943973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r>
              <a:rPr lang="en-GB" altLang="da-DK" smtClean="0">
                <a:ea typeface="ＭＳ Ｐゴシック" pitchFamily="34" charset="-128"/>
              </a:rPr>
              <a:t>The eEIF Use Cases can be realised using IHE or Continua profiles</a:t>
            </a:r>
          </a:p>
          <a:p>
            <a:pPr eaLnBrk="1" hangingPunct="1">
              <a:buFontTx/>
              <a:buChar char="•"/>
            </a:pPr>
            <a:r>
              <a:rPr lang="en-GB" altLang="da-DK" smtClean="0">
                <a:ea typeface="ＭＳ Ｐゴシック" pitchFamily="34" charset="-128"/>
              </a:rPr>
              <a:t>Testing relevant profiles will test the Use Cases as well</a:t>
            </a:r>
            <a:endParaRPr lang="en-US" altLang="da-DK" smtClean="0">
              <a:ea typeface="ＭＳ Ｐゴシック" pitchFamily="34" charset="-128"/>
            </a:endParaRPr>
          </a:p>
          <a:p>
            <a:pPr eaLnBrk="1" hangingPunct="1">
              <a:buFontTx/>
              <a:buChar char="•"/>
            </a:pPr>
            <a:r>
              <a:rPr lang="en-GB" altLang="da-DK" smtClean="0">
                <a:solidFill>
                  <a:srgbClr val="595959"/>
                </a:solidFill>
                <a:ea typeface="ＭＳ Ｐゴシック" pitchFamily="34" charset="-128"/>
              </a:rPr>
              <a:t>For each of the profiles existing testing tools were identified and analysed</a:t>
            </a:r>
            <a:endParaRPr lang="en-GB" altLang="da-DK" smtClean="0">
              <a:ea typeface="ＭＳ Ｐゴシック" pitchFamily="34" charset="-128"/>
            </a:endParaRPr>
          </a:p>
          <a:p>
            <a:pPr eaLnBrk="1" hangingPunct="1">
              <a:buFontTx/>
              <a:buChar char="•"/>
            </a:pPr>
            <a:r>
              <a:rPr lang="en-GB" altLang="da-DK" smtClean="0">
                <a:solidFill>
                  <a:srgbClr val="595959"/>
                </a:solidFill>
                <a:ea typeface="ＭＳ Ｐゴシック" pitchFamily="34" charset="-128"/>
              </a:rPr>
              <a:t> Gaps were identified and documented</a:t>
            </a:r>
          </a:p>
        </p:txBody>
      </p:sp>
      <p:sp>
        <p:nvSpPr>
          <p:cNvPr id="34820" name="Slide Number Placeholder 3"/>
          <p:cNvSpPr>
            <a:spLocks noGrp="1"/>
          </p:cNvSpPr>
          <p:nvPr>
            <p:ph type="sldNum" sz="quarter" idx="5"/>
          </p:nvPr>
        </p:nvSpPr>
        <p:spPr bwMode="auto">
          <a:noFill/>
          <a:ln>
            <a:miter lim="800000"/>
            <a:headEnd/>
            <a:tailEnd/>
          </a:ln>
        </p:spPr>
        <p:txBody>
          <a:bodyPr/>
          <a:lstStyle/>
          <a:p>
            <a:fld id="{5B716E72-FDCE-4777-BB72-03E1294AE809}" type="slidenum">
              <a:rPr lang="nl-BE" altLang="da-DK" smtClean="0"/>
              <a:pPr/>
              <a:t>54</a:t>
            </a:fld>
            <a:endParaRPr lang="nl-BE" altLang="da-DK" smtClean="0"/>
          </a:p>
        </p:txBody>
      </p:sp>
    </p:spTree>
    <p:extLst>
      <p:ext uri="{BB962C8B-B14F-4D97-AF65-F5344CB8AC3E}">
        <p14:creationId xmlns:p14="http://schemas.microsoft.com/office/powerpoint/2010/main" val="8207541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37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ltLang="da-DK" smtClean="0">
              <a:ea typeface="ＭＳ Ｐゴシック" pitchFamily="34" charset="-128"/>
            </a:endParaRPr>
          </a:p>
        </p:txBody>
      </p:sp>
      <p:sp>
        <p:nvSpPr>
          <p:cNvPr id="33796" name="Espace réservé du numéro de diapositive 3"/>
          <p:cNvSpPr>
            <a:spLocks noGrp="1"/>
          </p:cNvSpPr>
          <p:nvPr>
            <p:ph type="sldNum" sz="quarter" idx="5"/>
          </p:nvPr>
        </p:nvSpPr>
        <p:spPr bwMode="auto">
          <a:noFill/>
          <a:ln>
            <a:miter lim="800000"/>
            <a:headEnd/>
            <a:tailEnd/>
          </a:ln>
        </p:spPr>
        <p:txBody>
          <a:bodyPr/>
          <a:lstStyle/>
          <a:p>
            <a:fld id="{9C4FBC06-5BC9-452A-8E6E-77A46E0B488C}" type="slidenum">
              <a:rPr lang="nl-BE" altLang="da-DK" smtClean="0"/>
              <a:pPr/>
              <a:t>55</a:t>
            </a:fld>
            <a:endParaRPr lang="nl-BE" altLang="da-DK" smtClean="0"/>
          </a:p>
        </p:txBody>
      </p:sp>
    </p:spTree>
    <p:extLst>
      <p:ext uri="{BB962C8B-B14F-4D97-AF65-F5344CB8AC3E}">
        <p14:creationId xmlns:p14="http://schemas.microsoft.com/office/powerpoint/2010/main" val="4289819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r>
              <a:rPr lang="en-GB" altLang="da-DK" dirty="0" smtClean="0">
                <a:solidFill>
                  <a:srgbClr val="595959"/>
                </a:solidFill>
                <a:ea typeface="ＭＳ Ｐゴシック" pitchFamily="34" charset="-128"/>
              </a:rPr>
              <a:t>The information extracted for each profile specific tool:</a:t>
            </a:r>
          </a:p>
          <a:p>
            <a:pPr lvl="1" eaLnBrk="1" hangingPunct="1"/>
            <a:r>
              <a:rPr lang="en-GB" altLang="da-DK" dirty="0" smtClean="0">
                <a:ea typeface="ＭＳ Ｐゴシック" pitchFamily="34" charset="-128"/>
              </a:rPr>
              <a:t>Tool name </a:t>
            </a:r>
          </a:p>
          <a:p>
            <a:pPr lvl="1" eaLnBrk="1" hangingPunct="1"/>
            <a:r>
              <a:rPr lang="en-GB" altLang="da-DK" dirty="0" smtClean="0">
                <a:ea typeface="ＭＳ Ｐゴシック" pitchFamily="34" charset="-128"/>
              </a:rPr>
              <a:t>Developed by</a:t>
            </a:r>
          </a:p>
          <a:p>
            <a:pPr lvl="1" eaLnBrk="1" hangingPunct="1"/>
            <a:r>
              <a:rPr lang="en-GB" altLang="da-DK" dirty="0" smtClean="0">
                <a:ea typeface="ＭＳ Ｐゴシック" pitchFamily="34" charset="-128"/>
              </a:rPr>
              <a:t>Tool location</a:t>
            </a:r>
          </a:p>
          <a:p>
            <a:pPr lvl="1" eaLnBrk="1" hangingPunct="1"/>
            <a:r>
              <a:rPr lang="en-GB" altLang="da-DK" dirty="0" smtClean="0">
                <a:ea typeface="ＭＳ Ｐゴシック" pitchFamily="34" charset="-128"/>
              </a:rPr>
              <a:t>Info pages</a:t>
            </a:r>
            <a:endParaRPr lang="en-GB" altLang="da-DK" dirty="0" smtClean="0">
              <a:solidFill>
                <a:srgbClr val="595959"/>
              </a:solidFill>
              <a:ea typeface="ＭＳ Ｐゴシック" pitchFamily="34" charset="-128"/>
            </a:endParaRPr>
          </a:p>
          <a:p>
            <a:pPr eaLnBrk="1" hangingPunct="1">
              <a:buFontTx/>
              <a:buChar char="•"/>
            </a:pPr>
            <a:r>
              <a:rPr lang="en-GB" altLang="da-DK" dirty="0" smtClean="0">
                <a:solidFill>
                  <a:srgbClr val="595959"/>
                </a:solidFill>
                <a:ea typeface="ＭＳ Ｐゴシック" pitchFamily="34" charset="-128"/>
              </a:rPr>
              <a:t>ANTILOPE analysis highlighted some particularly important testing tool characteristics: </a:t>
            </a:r>
          </a:p>
          <a:p>
            <a:pPr lvl="1" eaLnBrk="1" hangingPunct="1"/>
            <a:r>
              <a:rPr lang="en-GB" altLang="da-DK" dirty="0" smtClean="0">
                <a:ea typeface="ＭＳ Ｐゴシック" pitchFamily="34" charset="-128"/>
              </a:rPr>
              <a:t>Use (web or local)</a:t>
            </a:r>
          </a:p>
          <a:p>
            <a:pPr lvl="1" eaLnBrk="1" hangingPunct="1"/>
            <a:r>
              <a:rPr lang="en-GB" altLang="da-DK" dirty="0" smtClean="0">
                <a:ea typeface="ＭＳ Ｐゴシック" pitchFamily="34" charset="-128"/>
              </a:rPr>
              <a:t>Access to source code</a:t>
            </a:r>
          </a:p>
          <a:p>
            <a:pPr lvl="1" eaLnBrk="1" hangingPunct="1"/>
            <a:r>
              <a:rPr lang="en-GB" altLang="da-DK" dirty="0" smtClean="0">
                <a:ea typeface="ＭＳ Ｐゴシック" pitchFamily="34" charset="-128"/>
              </a:rPr>
              <a:t>Tool category</a:t>
            </a:r>
          </a:p>
          <a:p>
            <a:pPr eaLnBrk="1" hangingPunct="1"/>
            <a:r>
              <a:rPr lang="en-GB" altLang="da-DK" dirty="0" smtClean="0">
                <a:ea typeface="ＭＳ Ｐゴシック" pitchFamily="34" charset="-128"/>
              </a:rPr>
              <a:t>This resulted with a number of tables presenting the available testing tools</a:t>
            </a:r>
          </a:p>
        </p:txBody>
      </p:sp>
      <p:sp>
        <p:nvSpPr>
          <p:cNvPr id="36868" name="Slide Number Placeholder 3"/>
          <p:cNvSpPr>
            <a:spLocks noGrp="1"/>
          </p:cNvSpPr>
          <p:nvPr>
            <p:ph type="sldNum" sz="quarter" idx="5"/>
          </p:nvPr>
        </p:nvSpPr>
        <p:spPr bwMode="auto">
          <a:noFill/>
          <a:ln>
            <a:miter lim="800000"/>
            <a:headEnd/>
            <a:tailEnd/>
          </a:ln>
        </p:spPr>
        <p:txBody>
          <a:bodyPr/>
          <a:lstStyle/>
          <a:p>
            <a:fld id="{AD9FF6D2-9985-4901-AFAF-947F026140B0}" type="slidenum">
              <a:rPr lang="nl-BE" altLang="da-DK" smtClean="0"/>
              <a:pPr/>
              <a:t>56</a:t>
            </a:fld>
            <a:endParaRPr lang="nl-BE" altLang="da-DK" smtClean="0"/>
          </a:p>
        </p:txBody>
      </p:sp>
    </p:spTree>
    <p:extLst>
      <p:ext uri="{BB962C8B-B14F-4D97-AF65-F5344CB8AC3E}">
        <p14:creationId xmlns:p14="http://schemas.microsoft.com/office/powerpoint/2010/main" val="20239134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da-DK" sz="1400" smtClean="0">
                <a:ea typeface="ＭＳ Ｐゴシック" pitchFamily="34" charset="-128"/>
              </a:rPr>
              <a:t>A </a:t>
            </a:r>
            <a:r>
              <a:rPr lang="en-GB" altLang="da-DK" b="1" smtClean="0">
                <a:ea typeface="ＭＳ Ｐゴシック" pitchFamily="34" charset="-128"/>
              </a:rPr>
              <a:t>Test Management Tool</a:t>
            </a:r>
            <a:r>
              <a:rPr lang="en-GB" altLang="da-DK" smtClean="0">
                <a:ea typeface="ＭＳ Ｐゴシック" pitchFamily="34" charset="-128"/>
              </a:rPr>
              <a:t> needs to facilitate the execution of tests but may include additional functionalities that would be useful in performing the tests and collecting the results. Two distinct groups highlighted: </a:t>
            </a:r>
          </a:p>
          <a:p>
            <a:pPr eaLnBrk="1" hangingPunct="1">
              <a:buFontTx/>
              <a:buAutoNum type="alphaLcParenR"/>
            </a:pPr>
            <a:r>
              <a:rPr lang="en-GB" altLang="da-DK" smtClean="0">
                <a:ea typeface="ＭＳ Ｐゴシック" pitchFamily="34" charset="-128"/>
              </a:rPr>
              <a:t>Tools that help organize and run large interoperability events involving large number of participants and a large number of tests. </a:t>
            </a:r>
          </a:p>
          <a:p>
            <a:pPr lvl="1" eaLnBrk="1" hangingPunct="1">
              <a:buFontTx/>
              <a:buChar char="•"/>
            </a:pPr>
            <a:r>
              <a:rPr lang="en-GB" altLang="da-DK" smtClean="0">
                <a:ea typeface="ＭＳ Ｐゴシック" pitchFamily="34" charset="-128"/>
              </a:rPr>
              <a:t>Typically manage test scenarios for peer-to-peer tests and may also support test planning and setup for large test events.</a:t>
            </a:r>
          </a:p>
          <a:p>
            <a:pPr lvl="1" eaLnBrk="1" hangingPunct="1">
              <a:buFontTx/>
              <a:buChar char="•"/>
            </a:pPr>
            <a:r>
              <a:rPr lang="en-GB" altLang="da-DK" smtClean="0">
                <a:ea typeface="ＭＳ Ｐゴシック" pitchFamily="34" charset="-128"/>
              </a:rPr>
              <a:t> May support the configuration process for all participating communication partners (e. g. IP addresses, ports, etc.). </a:t>
            </a:r>
          </a:p>
          <a:p>
            <a:pPr lvl="1" eaLnBrk="1" hangingPunct="1">
              <a:buFontTx/>
              <a:buChar char="•"/>
            </a:pPr>
            <a:r>
              <a:rPr lang="en-GB" altLang="da-DK" smtClean="0">
                <a:ea typeface="ＭＳ Ｐゴシック" pitchFamily="34" charset="-128"/>
              </a:rPr>
              <a:t> Selection of the interoperability testing partners from the pool of existing systems based on a number of criteria, including their communication capabilities and test instances required to reach the system</a:t>
            </a:r>
            <a:r>
              <a:rPr lang="en-GB" altLang="fr-FR" smtClean="0">
                <a:ea typeface="ＭＳ Ｐゴシック" pitchFamily="34" charset="-128"/>
              </a:rPr>
              <a:t>’</a:t>
            </a:r>
            <a:r>
              <a:rPr lang="en-GB" altLang="da-DK" smtClean="0">
                <a:ea typeface="ＭＳ Ｐゴシック" pitchFamily="34" charset="-128"/>
              </a:rPr>
              <a:t>s certification goals for the event</a:t>
            </a:r>
          </a:p>
          <a:p>
            <a:pPr lvl="1" eaLnBrk="1" hangingPunct="1">
              <a:buFontTx/>
              <a:buChar char="•"/>
            </a:pPr>
            <a:r>
              <a:rPr lang="en-GB" altLang="da-DK" smtClean="0">
                <a:ea typeface="ＭＳ Ｐゴシック" pitchFamily="34" charset="-128"/>
              </a:rPr>
              <a:t> May also support other functionalities such as authoring of test cases and reporting of interim and final test results to the test managers and test partners.</a:t>
            </a:r>
          </a:p>
          <a:p>
            <a:pPr eaLnBrk="1" hangingPunct="1"/>
            <a:r>
              <a:rPr lang="en-GB" altLang="da-DK" smtClean="0">
                <a:ea typeface="ＭＳ Ｐゴシック" pitchFamily="34" charset="-128"/>
              </a:rPr>
              <a:t>b) Execution frameworks that facilitate the selection of individual tests, collection of test results including evidence of tests performed such as pass/fail verdicts with corresponding traces.</a:t>
            </a:r>
          </a:p>
        </p:txBody>
      </p:sp>
      <p:sp>
        <p:nvSpPr>
          <p:cNvPr id="38916" name="Slide Number Placeholder 3"/>
          <p:cNvSpPr>
            <a:spLocks noGrp="1"/>
          </p:cNvSpPr>
          <p:nvPr>
            <p:ph type="sldNum" sz="quarter" idx="5"/>
          </p:nvPr>
        </p:nvSpPr>
        <p:spPr bwMode="auto">
          <a:noFill/>
          <a:ln>
            <a:miter lim="800000"/>
            <a:headEnd/>
            <a:tailEnd/>
          </a:ln>
        </p:spPr>
        <p:txBody>
          <a:bodyPr/>
          <a:lstStyle/>
          <a:p>
            <a:fld id="{E663291F-1BE6-4B7D-B321-D7A7B831E7A3}" type="slidenum">
              <a:rPr lang="nl-BE" altLang="da-DK" smtClean="0"/>
              <a:pPr/>
              <a:t>57</a:t>
            </a:fld>
            <a:endParaRPr lang="nl-BE" altLang="da-DK" smtClean="0"/>
          </a:p>
        </p:txBody>
      </p:sp>
    </p:spTree>
    <p:extLst>
      <p:ext uri="{BB962C8B-B14F-4D97-AF65-F5344CB8AC3E}">
        <p14:creationId xmlns:p14="http://schemas.microsoft.com/office/powerpoint/2010/main" val="623884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da-DK" dirty="0" smtClean="0">
                <a:ea typeface="ＭＳ Ｐゴシック" pitchFamily="34" charset="-128"/>
              </a:rPr>
              <a:t>Automated tool that is capable of checking the behaviour of the system under test. </a:t>
            </a:r>
          </a:p>
          <a:p>
            <a:pPr eaLnBrk="1" hangingPunct="1"/>
            <a:r>
              <a:rPr lang="en-GB" altLang="da-DK" dirty="0" smtClean="0">
                <a:ea typeface="ＭＳ Ｐゴシック" pitchFamily="34" charset="-128"/>
              </a:rPr>
              <a:t>The tester takes the role of the communication partner, provides stimuli to the system under test, collects the responses and evaluates whether the order, timing and/or content of messages sent by the system under test conform to the requirements of a given standard and profile. </a:t>
            </a:r>
          </a:p>
          <a:p>
            <a:pPr eaLnBrk="1" hangingPunct="1"/>
            <a:r>
              <a:rPr lang="en-GB" altLang="da-DK" dirty="0" smtClean="0">
                <a:ea typeface="ＭＳ Ｐゴシック" pitchFamily="34" charset="-128"/>
              </a:rPr>
              <a:t>Advanced testers may take the roles of all entities that are communicating with the system under test. </a:t>
            </a:r>
          </a:p>
          <a:p>
            <a:pPr eaLnBrk="1" hangingPunct="1"/>
            <a:r>
              <a:rPr lang="en-GB" altLang="da-DK" dirty="0" smtClean="0">
                <a:ea typeface="ＭＳ Ｐゴシック" pitchFamily="34" charset="-128"/>
              </a:rPr>
              <a:t>Conformance tester tools vary in the extent to which they test the requirements in the profile. The simplest testers may only check some requirements, for example message or document syntax. Advanced conformance testing tool would check most or all important requirements.</a:t>
            </a:r>
          </a:p>
          <a:p>
            <a:pPr eaLnBrk="1" hangingPunct="1"/>
            <a:r>
              <a:rPr lang="en-GB" altLang="da-DK" dirty="0" smtClean="0">
                <a:ea typeface="ＭＳ Ｐゴシック" pitchFamily="34" charset="-128"/>
              </a:rPr>
              <a:t>Depending on the level of precision in reporting problems discovered, conformance tester tools can provide valuable aid in rapid discovery and resolution of interoperability problems.</a:t>
            </a:r>
          </a:p>
        </p:txBody>
      </p:sp>
      <p:sp>
        <p:nvSpPr>
          <p:cNvPr id="39940" name="Slide Number Placeholder 3"/>
          <p:cNvSpPr>
            <a:spLocks noGrp="1"/>
          </p:cNvSpPr>
          <p:nvPr>
            <p:ph type="sldNum" sz="quarter" idx="5"/>
          </p:nvPr>
        </p:nvSpPr>
        <p:spPr bwMode="auto">
          <a:noFill/>
          <a:ln>
            <a:miter lim="800000"/>
            <a:headEnd/>
            <a:tailEnd/>
          </a:ln>
        </p:spPr>
        <p:txBody>
          <a:bodyPr/>
          <a:lstStyle/>
          <a:p>
            <a:fld id="{D1828B38-E6DB-45C2-B65B-481F26100651}" type="slidenum">
              <a:rPr lang="nl-BE" altLang="da-DK" smtClean="0"/>
              <a:pPr/>
              <a:t>58</a:t>
            </a:fld>
            <a:endParaRPr lang="nl-BE" altLang="da-DK" smtClean="0"/>
          </a:p>
        </p:txBody>
      </p:sp>
    </p:spTree>
    <p:extLst>
      <p:ext uri="{BB962C8B-B14F-4D97-AF65-F5344CB8AC3E}">
        <p14:creationId xmlns:p14="http://schemas.microsoft.com/office/powerpoint/2010/main" val="41293815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da-DK" smtClean="0">
                <a:ea typeface="ＭＳ Ｐゴシック" pitchFamily="34" charset="-128"/>
              </a:rPr>
              <a:t>Automated tool that is checking the behaviour of two systems that are interoperating. </a:t>
            </a:r>
          </a:p>
          <a:p>
            <a:pPr eaLnBrk="1" hangingPunct="1"/>
            <a:r>
              <a:rPr lang="en-GB" altLang="da-DK" smtClean="0">
                <a:ea typeface="ＭＳ Ｐゴシック" pitchFamily="34" charset="-128"/>
              </a:rPr>
              <a:t>Collects the messages exchanged between the two interacting systems and evaluates the order and/or content of messages exchanged against the requirements set by the profile.</a:t>
            </a:r>
          </a:p>
          <a:p>
            <a:pPr eaLnBrk="1" hangingPunct="1"/>
            <a:r>
              <a:rPr lang="en-GB" altLang="da-DK" smtClean="0">
                <a:ea typeface="ＭＳ Ｐゴシック" pitchFamily="34" charset="-128"/>
              </a:rPr>
              <a:t>Just like conformance testers, the Interoperability validator tools vary considerably in their checking capabilities. </a:t>
            </a:r>
          </a:p>
          <a:p>
            <a:pPr eaLnBrk="1" hangingPunct="1"/>
            <a:r>
              <a:rPr lang="en-GB" altLang="da-DK" smtClean="0">
                <a:ea typeface="ＭＳ Ｐゴシック" pitchFamily="34" charset="-128"/>
              </a:rPr>
              <a:t>In addition, the level of automation in triggering testing activities and in collecting the test traces can be quite different.</a:t>
            </a:r>
            <a:endParaRPr lang="en-GB" altLang="da-DK" smtClean="0">
              <a:solidFill>
                <a:srgbClr val="595959"/>
              </a:solidFill>
              <a:ea typeface="ＭＳ Ｐゴシック" pitchFamily="34" charset="-128"/>
            </a:endParaRPr>
          </a:p>
        </p:txBody>
      </p:sp>
      <p:sp>
        <p:nvSpPr>
          <p:cNvPr id="40964" name="Slide Number Placeholder 3"/>
          <p:cNvSpPr>
            <a:spLocks noGrp="1"/>
          </p:cNvSpPr>
          <p:nvPr>
            <p:ph type="sldNum" sz="quarter" idx="5"/>
          </p:nvPr>
        </p:nvSpPr>
        <p:spPr bwMode="auto">
          <a:noFill/>
          <a:ln>
            <a:miter lim="800000"/>
            <a:headEnd/>
            <a:tailEnd/>
          </a:ln>
        </p:spPr>
        <p:txBody>
          <a:bodyPr/>
          <a:lstStyle/>
          <a:p>
            <a:fld id="{A005972E-8002-4FC0-9CAA-597773898388}" type="slidenum">
              <a:rPr lang="nl-BE" altLang="da-DK" smtClean="0"/>
              <a:pPr/>
              <a:t>59</a:t>
            </a:fld>
            <a:endParaRPr lang="nl-BE" altLang="da-DK" smtClean="0"/>
          </a:p>
        </p:txBody>
      </p:sp>
    </p:spTree>
    <p:extLst>
      <p:ext uri="{BB962C8B-B14F-4D97-AF65-F5344CB8AC3E}">
        <p14:creationId xmlns:p14="http://schemas.microsoft.com/office/powerpoint/2010/main" val="3196057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pPr/>
              <a:t>6</a:t>
            </a:fld>
            <a:endParaRPr lang="nl-BE"/>
          </a:p>
        </p:txBody>
      </p:sp>
    </p:spTree>
    <p:extLst>
      <p:ext uri="{BB962C8B-B14F-4D97-AF65-F5344CB8AC3E}">
        <p14:creationId xmlns:p14="http://schemas.microsoft.com/office/powerpoint/2010/main" val="32619813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da-DK" smtClean="0">
                <a:ea typeface="ＭＳ Ｐゴシック" pitchFamily="34" charset="-128"/>
              </a:rPr>
              <a:t>Automated tool that is checking the behaviour of two systems that are interoperating. </a:t>
            </a:r>
          </a:p>
          <a:p>
            <a:pPr eaLnBrk="1" hangingPunct="1"/>
            <a:r>
              <a:rPr lang="en-GB" altLang="da-DK" smtClean="0">
                <a:ea typeface="ＭＳ Ｐゴシック" pitchFamily="34" charset="-128"/>
              </a:rPr>
              <a:t>Collects the messages exchanged between the two interacting systems and evaluates the order and/or content of messages exchanged against the requirements set by the profile.</a:t>
            </a:r>
          </a:p>
          <a:p>
            <a:pPr eaLnBrk="1" hangingPunct="1"/>
            <a:r>
              <a:rPr lang="en-GB" altLang="da-DK" smtClean="0">
                <a:ea typeface="ＭＳ Ｐゴシック" pitchFamily="34" charset="-128"/>
              </a:rPr>
              <a:t>Just like conformance testers, the Interoperability validator tools vary considerably in their checking capabilities. </a:t>
            </a:r>
          </a:p>
          <a:p>
            <a:pPr eaLnBrk="1" hangingPunct="1"/>
            <a:r>
              <a:rPr lang="en-GB" altLang="da-DK" smtClean="0">
                <a:ea typeface="ＭＳ Ｐゴシック" pitchFamily="34" charset="-128"/>
              </a:rPr>
              <a:t>In addition, the level of automation in triggering testing activities and in collecting the test traces can be quite different.</a:t>
            </a:r>
            <a:endParaRPr lang="en-GB" altLang="da-DK" smtClean="0">
              <a:solidFill>
                <a:srgbClr val="595959"/>
              </a:solidFill>
              <a:ea typeface="ＭＳ Ｐゴシック" pitchFamily="34"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FBDFC57E-241B-4903-9430-15040781AC63}" type="slidenum">
              <a:rPr lang="nl-BE" altLang="da-DK" smtClean="0"/>
              <a:pPr/>
              <a:t>60</a:t>
            </a:fld>
            <a:endParaRPr lang="nl-BE" altLang="da-DK" smtClean="0"/>
          </a:p>
        </p:txBody>
      </p:sp>
    </p:spTree>
    <p:extLst>
      <p:ext uri="{BB962C8B-B14F-4D97-AF65-F5344CB8AC3E}">
        <p14:creationId xmlns:p14="http://schemas.microsoft.com/office/powerpoint/2010/main" val="36758588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42521C0-DD2F-4C53-9FF5-405A5DD44CD8}" type="slidenum">
              <a:rPr lang="nl-BE" smtClean="0"/>
              <a:pPr>
                <a:defRPr/>
              </a:pPr>
              <a:t>61</a:t>
            </a:fld>
            <a:endParaRPr lang="nl-BE"/>
          </a:p>
        </p:txBody>
      </p:sp>
    </p:spTree>
    <p:extLst>
      <p:ext uri="{BB962C8B-B14F-4D97-AF65-F5344CB8AC3E}">
        <p14:creationId xmlns:p14="http://schemas.microsoft.com/office/powerpoint/2010/main" val="25767430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Quality Labelling and Certification,</a:t>
            </a:r>
            <a:r>
              <a:rPr lang="en-GB" baseline="0" dirty="0" smtClean="0"/>
              <a:t> using (interoperability) test tools will increase interoperability of eHealth systems, provided that these tools and procedures as well as the professionals involved are themselves subject to quality assurance.</a:t>
            </a:r>
            <a:endParaRPr lang="en-GB" dirty="0"/>
          </a:p>
        </p:txBody>
      </p:sp>
      <p:sp>
        <p:nvSpPr>
          <p:cNvPr id="4" name="Slide Number Placeholder 3"/>
          <p:cNvSpPr>
            <a:spLocks noGrp="1"/>
          </p:cNvSpPr>
          <p:nvPr>
            <p:ph type="sldNum" sz="quarter" idx="10"/>
          </p:nvPr>
        </p:nvSpPr>
        <p:spPr/>
        <p:txBody>
          <a:bodyPr/>
          <a:lstStyle/>
          <a:p>
            <a:fld id="{E05A2133-86FF-420C-9D65-094166C0C5C3}" type="slidenum">
              <a:rPr lang="nl-BE" smtClean="0"/>
              <a:pPr/>
              <a:t>62</a:t>
            </a:fld>
            <a:endParaRPr lang="nl-BE"/>
          </a:p>
        </p:txBody>
      </p:sp>
    </p:spTree>
    <p:extLst>
      <p:ext uri="{BB962C8B-B14F-4D97-AF65-F5344CB8AC3E}">
        <p14:creationId xmlns:p14="http://schemas.microsoft.com/office/powerpoint/2010/main" val="33211355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63</a:t>
            </a:fld>
            <a:endParaRPr lang="nl-BE"/>
          </a:p>
        </p:txBody>
      </p:sp>
    </p:spTree>
    <p:extLst>
      <p:ext uri="{BB962C8B-B14F-4D97-AF65-F5344CB8AC3E}">
        <p14:creationId xmlns:p14="http://schemas.microsoft.com/office/powerpoint/2010/main" val="2559174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Quality</a:t>
            </a:r>
            <a:r>
              <a:rPr lang="en-GB" baseline="0" dirty="0" smtClean="0"/>
              <a:t> Management (related to interoperability testing) addresses two aspect: the organisations and stakeholders involved in quality labelling and certification on one hand, the interoperability testing processes.</a:t>
            </a:r>
            <a:endParaRPr lang="en-GB" dirty="0"/>
          </a:p>
        </p:txBody>
      </p:sp>
      <p:sp>
        <p:nvSpPr>
          <p:cNvPr id="4" name="Slide Number Placeholder 3"/>
          <p:cNvSpPr>
            <a:spLocks noGrp="1"/>
          </p:cNvSpPr>
          <p:nvPr>
            <p:ph type="sldNum" sz="quarter" idx="10"/>
          </p:nvPr>
        </p:nvSpPr>
        <p:spPr/>
        <p:txBody>
          <a:bodyPr/>
          <a:lstStyle/>
          <a:p>
            <a:fld id="{E05A2133-86FF-420C-9D65-094166C0C5C3}" type="slidenum">
              <a:rPr lang="nl-BE" smtClean="0"/>
              <a:pPr/>
              <a:t>64</a:t>
            </a:fld>
            <a:endParaRPr lang="nl-BE"/>
          </a:p>
        </p:txBody>
      </p:sp>
    </p:spTree>
    <p:extLst>
      <p:ext uri="{BB962C8B-B14F-4D97-AF65-F5344CB8AC3E}">
        <p14:creationId xmlns:p14="http://schemas.microsoft.com/office/powerpoint/2010/main" val="18723633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65</a:t>
            </a:fld>
            <a:endParaRPr lang="nl-BE"/>
          </a:p>
        </p:txBody>
      </p:sp>
    </p:spTree>
    <p:extLst>
      <p:ext uri="{BB962C8B-B14F-4D97-AF65-F5344CB8AC3E}">
        <p14:creationId xmlns:p14="http://schemas.microsoft.com/office/powerpoint/2010/main" val="28674718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66</a:t>
            </a:fld>
            <a:endParaRPr lang="nl-BE"/>
          </a:p>
        </p:txBody>
      </p:sp>
    </p:spTree>
    <p:extLst>
      <p:ext uri="{BB962C8B-B14F-4D97-AF65-F5344CB8AC3E}">
        <p14:creationId xmlns:p14="http://schemas.microsoft.com/office/powerpoint/2010/main" val="31050074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67</a:t>
            </a:fld>
            <a:endParaRPr lang="nl-BE"/>
          </a:p>
        </p:txBody>
      </p:sp>
    </p:spTree>
    <p:extLst>
      <p:ext uri="{BB962C8B-B14F-4D97-AF65-F5344CB8AC3E}">
        <p14:creationId xmlns:p14="http://schemas.microsoft.com/office/powerpoint/2010/main" val="36517082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68</a:t>
            </a:fld>
            <a:endParaRPr lang="nl-BE"/>
          </a:p>
        </p:txBody>
      </p:sp>
    </p:spTree>
    <p:extLst>
      <p:ext uri="{BB962C8B-B14F-4D97-AF65-F5344CB8AC3E}">
        <p14:creationId xmlns:p14="http://schemas.microsoft.com/office/powerpoint/2010/main" val="28334962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69</a:t>
            </a:fld>
            <a:endParaRPr lang="nl-BE"/>
          </a:p>
        </p:txBody>
      </p:sp>
    </p:spTree>
    <p:extLst>
      <p:ext uri="{BB962C8B-B14F-4D97-AF65-F5344CB8AC3E}">
        <p14:creationId xmlns:p14="http://schemas.microsoft.com/office/powerpoint/2010/main" val="65270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pPr/>
              <a:t>7</a:t>
            </a:fld>
            <a:endParaRPr lang="nl-BE"/>
          </a:p>
        </p:txBody>
      </p:sp>
    </p:spTree>
    <p:extLst>
      <p:ext uri="{BB962C8B-B14F-4D97-AF65-F5344CB8AC3E}">
        <p14:creationId xmlns:p14="http://schemas.microsoft.com/office/powerpoint/2010/main" val="32619813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70</a:t>
            </a:fld>
            <a:endParaRPr lang="nl-BE"/>
          </a:p>
        </p:txBody>
      </p:sp>
    </p:spTree>
    <p:extLst>
      <p:ext uri="{BB962C8B-B14F-4D97-AF65-F5344CB8AC3E}">
        <p14:creationId xmlns:p14="http://schemas.microsoft.com/office/powerpoint/2010/main" val="33339719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Quality Labelling and Certification,</a:t>
            </a:r>
            <a:r>
              <a:rPr lang="en-GB" baseline="0" dirty="0" smtClean="0"/>
              <a:t> using (interoperability) test tools will increase interoperability of eHealth systems, provided that tools and procedures are themselves subject to quality assurance.</a:t>
            </a:r>
            <a:endParaRPr lang="en-GB" dirty="0"/>
          </a:p>
        </p:txBody>
      </p:sp>
      <p:sp>
        <p:nvSpPr>
          <p:cNvPr id="4" name="Slide Number Placeholder 3"/>
          <p:cNvSpPr>
            <a:spLocks noGrp="1"/>
          </p:cNvSpPr>
          <p:nvPr>
            <p:ph type="sldNum" sz="quarter" idx="10"/>
          </p:nvPr>
        </p:nvSpPr>
        <p:spPr/>
        <p:txBody>
          <a:bodyPr/>
          <a:lstStyle/>
          <a:p>
            <a:fld id="{E05A2133-86FF-420C-9D65-094166C0C5C3}" type="slidenum">
              <a:rPr lang="nl-BE" smtClean="0"/>
              <a:pPr/>
              <a:t>71</a:t>
            </a:fld>
            <a:endParaRPr lang="nl-BE"/>
          </a:p>
        </p:txBody>
      </p:sp>
    </p:spTree>
    <p:extLst>
      <p:ext uri="{BB962C8B-B14F-4D97-AF65-F5344CB8AC3E}">
        <p14:creationId xmlns:p14="http://schemas.microsoft.com/office/powerpoint/2010/main" val="16173258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72</a:t>
            </a:fld>
            <a:endParaRPr lang="nl-BE"/>
          </a:p>
        </p:txBody>
      </p:sp>
    </p:spTree>
    <p:extLst>
      <p:ext uri="{BB962C8B-B14F-4D97-AF65-F5344CB8AC3E}">
        <p14:creationId xmlns:p14="http://schemas.microsoft.com/office/powerpoint/2010/main" val="17874520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73</a:t>
            </a:fld>
            <a:endParaRPr lang="nl-BE"/>
          </a:p>
        </p:txBody>
      </p:sp>
    </p:spTree>
    <p:extLst>
      <p:ext uri="{BB962C8B-B14F-4D97-AF65-F5344CB8AC3E}">
        <p14:creationId xmlns:p14="http://schemas.microsoft.com/office/powerpoint/2010/main" val="6781628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74</a:t>
            </a:fld>
            <a:endParaRPr lang="nl-BE"/>
          </a:p>
        </p:txBody>
      </p:sp>
    </p:spTree>
    <p:extLst>
      <p:ext uri="{BB962C8B-B14F-4D97-AF65-F5344CB8AC3E}">
        <p14:creationId xmlns:p14="http://schemas.microsoft.com/office/powerpoint/2010/main" val="19734358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75</a:t>
            </a:fld>
            <a:endParaRPr lang="nl-BE"/>
          </a:p>
        </p:txBody>
      </p:sp>
    </p:spTree>
    <p:extLst>
      <p:ext uri="{BB962C8B-B14F-4D97-AF65-F5344CB8AC3E}">
        <p14:creationId xmlns:p14="http://schemas.microsoft.com/office/powerpoint/2010/main" val="18659216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76</a:t>
            </a:fld>
            <a:endParaRPr lang="nl-BE"/>
          </a:p>
        </p:txBody>
      </p:sp>
    </p:spTree>
    <p:extLst>
      <p:ext uri="{BB962C8B-B14F-4D97-AF65-F5344CB8AC3E}">
        <p14:creationId xmlns:p14="http://schemas.microsoft.com/office/powerpoint/2010/main" val="2710033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77</a:t>
            </a:fld>
            <a:endParaRPr lang="nl-BE"/>
          </a:p>
        </p:txBody>
      </p:sp>
    </p:spTree>
    <p:extLst>
      <p:ext uri="{BB962C8B-B14F-4D97-AF65-F5344CB8AC3E}">
        <p14:creationId xmlns:p14="http://schemas.microsoft.com/office/powerpoint/2010/main" val="25974442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78</a:t>
            </a:fld>
            <a:endParaRPr lang="nl-BE"/>
          </a:p>
        </p:txBody>
      </p:sp>
    </p:spTree>
    <p:extLst>
      <p:ext uri="{BB962C8B-B14F-4D97-AF65-F5344CB8AC3E}">
        <p14:creationId xmlns:p14="http://schemas.microsoft.com/office/powerpoint/2010/main" val="31578259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79</a:t>
            </a:fld>
            <a:endParaRPr lang="nl-BE"/>
          </a:p>
        </p:txBody>
      </p:sp>
    </p:spTree>
    <p:extLst>
      <p:ext uri="{BB962C8B-B14F-4D97-AF65-F5344CB8AC3E}">
        <p14:creationId xmlns:p14="http://schemas.microsoft.com/office/powerpoint/2010/main" val="2457636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REVIEW VVP: Bullet 1: I think the word ‘convince’ is a bit too hierarchical. Most participants will already agree on most</a:t>
            </a:r>
            <a:r>
              <a:rPr lang="en-GB" baseline="0" dirty="0" smtClean="0"/>
              <a:t> of our recommendations.</a:t>
            </a:r>
          </a:p>
          <a:p>
            <a:r>
              <a:rPr lang="en-GB" baseline="0" dirty="0" smtClean="0"/>
              <a:t>Maybe: ‘To create shared agreement that’</a:t>
            </a:r>
          </a:p>
          <a:p>
            <a:r>
              <a:rPr lang="en-GB" baseline="0" dirty="0" smtClean="0"/>
              <a:t>Bullet 2: Change to: </a:t>
            </a:r>
            <a:r>
              <a:rPr lang="en-GB" b="1" dirty="0" smtClean="0">
                <a:solidFill>
                  <a:schemeClr val="tx2">
                    <a:lumMod val="75000"/>
                  </a:schemeClr>
                </a:solidFill>
              </a:rPr>
              <a:t>To bring you to the point to</a:t>
            </a:r>
            <a:r>
              <a:rPr lang="en-GB" dirty="0" smtClean="0">
                <a:solidFill>
                  <a:schemeClr val="tx2">
                    <a:lumMod val="75000"/>
                  </a:schemeClr>
                </a:solidFill>
              </a:rPr>
              <a:t> include the concepts of proven and certified functional quality requirements in your regulatory framework, to reach both national and cross-border interoperability</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Bullet 3: with whom?</a:t>
            </a:r>
            <a:endParaRPr lang="en-GB" dirty="0" smtClean="0"/>
          </a:p>
          <a:p>
            <a:endParaRPr lang="en-GB" dirty="0"/>
          </a:p>
        </p:txBody>
      </p:sp>
      <p:sp>
        <p:nvSpPr>
          <p:cNvPr id="4" name="Slide Number Placeholder 3"/>
          <p:cNvSpPr>
            <a:spLocks noGrp="1"/>
          </p:cNvSpPr>
          <p:nvPr>
            <p:ph type="sldNum" sz="quarter" idx="10"/>
          </p:nvPr>
        </p:nvSpPr>
        <p:spPr/>
        <p:txBody>
          <a:bodyPr/>
          <a:lstStyle/>
          <a:p>
            <a:fld id="{E05A2133-86FF-420C-9D65-094166C0C5C3}" type="slidenum">
              <a:rPr lang="nl-BE" smtClean="0"/>
              <a:pPr/>
              <a:t>8</a:t>
            </a:fld>
            <a:endParaRPr lang="nl-BE"/>
          </a:p>
        </p:txBody>
      </p:sp>
    </p:spTree>
    <p:extLst>
      <p:ext uri="{BB962C8B-B14F-4D97-AF65-F5344CB8AC3E}">
        <p14:creationId xmlns:p14="http://schemas.microsoft.com/office/powerpoint/2010/main" val="2421660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05A2133-86FF-420C-9D65-094166C0C5C3}" type="slidenum">
              <a:rPr lang="nl-BE" smtClean="0"/>
              <a:pPr/>
              <a:t>80</a:t>
            </a:fld>
            <a:endParaRPr lang="nl-BE"/>
          </a:p>
        </p:txBody>
      </p:sp>
    </p:spTree>
    <p:extLst>
      <p:ext uri="{BB962C8B-B14F-4D97-AF65-F5344CB8AC3E}">
        <p14:creationId xmlns:p14="http://schemas.microsoft.com/office/powerpoint/2010/main" val="28690935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81</a:t>
            </a:fld>
            <a:endParaRPr lang="nl-BE"/>
          </a:p>
        </p:txBody>
      </p:sp>
    </p:spTree>
    <p:extLst>
      <p:ext uri="{BB962C8B-B14F-4D97-AF65-F5344CB8AC3E}">
        <p14:creationId xmlns:p14="http://schemas.microsoft.com/office/powerpoint/2010/main" val="36486654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82</a:t>
            </a:fld>
            <a:endParaRPr lang="nl-BE"/>
          </a:p>
        </p:txBody>
      </p:sp>
    </p:spTree>
    <p:extLst>
      <p:ext uri="{BB962C8B-B14F-4D97-AF65-F5344CB8AC3E}">
        <p14:creationId xmlns:p14="http://schemas.microsoft.com/office/powerpoint/2010/main" val="1127853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REVIEW VVP: Bullet 1: remove ‘.’ at the</a:t>
            </a:r>
            <a:r>
              <a:rPr lang="en-GB" baseline="0" dirty="0" smtClean="0"/>
              <a:t> end of the line. Also, describe the four items in sub-bullets</a:t>
            </a:r>
          </a:p>
          <a:p>
            <a:r>
              <a:rPr lang="en-GB" baseline="0" dirty="0" smtClean="0"/>
              <a:t>Bullet 2: add ‘key’ before ‘statement’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Bullet 4: change to: ‘</a:t>
            </a:r>
            <a:r>
              <a:rPr lang="en-GB" dirty="0" smtClean="0">
                <a:solidFill>
                  <a:srgbClr val="002060"/>
                </a:solidFill>
              </a:rPr>
              <a:t>Your opinion will become</a:t>
            </a:r>
            <a:r>
              <a:rPr lang="en-GB" baseline="0" dirty="0" smtClean="0">
                <a:solidFill>
                  <a:srgbClr val="002060"/>
                </a:solidFill>
              </a:rPr>
              <a:t> part of the Antilope educational material through a questionnaire.</a:t>
            </a:r>
          </a:p>
          <a:p>
            <a:r>
              <a:rPr lang="en-GB" dirty="0" smtClean="0"/>
              <a:t>Bullet</a:t>
            </a:r>
            <a:r>
              <a:rPr lang="en-GB" baseline="0" dirty="0" smtClean="0"/>
              <a:t> 5: ??</a:t>
            </a:r>
            <a:endParaRPr lang="en-GB" dirty="0"/>
          </a:p>
        </p:txBody>
      </p:sp>
      <p:sp>
        <p:nvSpPr>
          <p:cNvPr id="4" name="Slide Number Placeholder 3"/>
          <p:cNvSpPr>
            <a:spLocks noGrp="1"/>
          </p:cNvSpPr>
          <p:nvPr>
            <p:ph type="sldNum" sz="quarter" idx="10"/>
          </p:nvPr>
        </p:nvSpPr>
        <p:spPr/>
        <p:txBody>
          <a:bodyPr/>
          <a:lstStyle/>
          <a:p>
            <a:fld id="{E05A2133-86FF-420C-9D65-094166C0C5C3}" type="slidenum">
              <a:rPr lang="nl-BE" smtClean="0"/>
              <a:pPr/>
              <a:t>9</a:t>
            </a:fld>
            <a:endParaRPr lang="nl-BE"/>
          </a:p>
        </p:txBody>
      </p:sp>
    </p:spTree>
    <p:extLst>
      <p:ext uri="{BB962C8B-B14F-4D97-AF65-F5344CB8AC3E}">
        <p14:creationId xmlns:p14="http://schemas.microsoft.com/office/powerpoint/2010/main" val="1693269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ntilope - Opening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35039"/>
            <a:ext cx="7772400" cy="1470025"/>
          </a:xfrm>
        </p:spPr>
        <p:txBody>
          <a:bodyPr>
            <a:normAutofit/>
          </a:bodyPr>
          <a:lstStyle>
            <a:lvl1pPr>
              <a:defRPr sz="3200">
                <a:solidFill>
                  <a:srgbClr val="00446A"/>
                </a:solidFill>
              </a:defRPr>
            </a:lvl1pPr>
          </a:lstStyle>
          <a:p>
            <a:r>
              <a:rPr lang="en-US" dirty="0" smtClean="0"/>
              <a:t>Click to edit Master title style</a:t>
            </a:r>
            <a:endParaRPr lang="nl-BE" dirty="0"/>
          </a:p>
        </p:txBody>
      </p:sp>
      <p:sp>
        <p:nvSpPr>
          <p:cNvPr id="3" name="Subtitle 2"/>
          <p:cNvSpPr>
            <a:spLocks noGrp="1"/>
          </p:cNvSpPr>
          <p:nvPr>
            <p:ph type="subTitle" idx="1" hasCustomPrompt="1"/>
          </p:nvPr>
        </p:nvSpPr>
        <p:spPr>
          <a:xfrm>
            <a:off x="1371600" y="4318248"/>
            <a:ext cx="6400800" cy="1487016"/>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a:t>
            </a:r>
            <a:br>
              <a:rPr lang="en-US" dirty="0" smtClean="0"/>
            </a:br>
            <a:r>
              <a:rPr lang="en-US" dirty="0" smtClean="0"/>
              <a:t/>
            </a:r>
            <a:br>
              <a:rPr lang="en-US" dirty="0" smtClean="0"/>
            </a:br>
            <a:r>
              <a:rPr lang="en-US" dirty="0" err="1" smtClean="0"/>
              <a:t>Organisation</a:t>
            </a:r>
            <a:endParaRPr lang="nl-BE" dirty="0"/>
          </a:p>
        </p:txBody>
      </p:sp>
      <p:pic>
        <p:nvPicPr>
          <p:cNvPr id="21" name="Picture 20"/>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04" y="5821674"/>
            <a:ext cx="1008112" cy="970819"/>
          </a:xfrm>
          <a:prstGeom prst="rect">
            <a:avLst/>
          </a:prstGeom>
        </p:spPr>
      </p:pic>
      <p:pic>
        <p:nvPicPr>
          <p:cNvPr id="22" name="Picture 21"/>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2360" y="5805264"/>
            <a:ext cx="1199857" cy="976026"/>
          </a:xfrm>
          <a:prstGeom prst="rect">
            <a:avLst/>
          </a:prstGeom>
        </p:spPr>
      </p:pic>
      <p:pic>
        <p:nvPicPr>
          <p:cNvPr id="8" name="Picture 3" descr="\\GIOTTO\Projects_Running\Antilope\Grafisch\LOGOS\Antilope_taglineVertical_300DPI.jpg"/>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5856" y="116632"/>
            <a:ext cx="2570162" cy="2216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tilope - Title and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384"/>
            <a:ext cx="9144000" cy="1196340"/>
          </a:xfrm>
          <a:prstGeom prst="rect">
            <a:avLst/>
          </a:prstGeom>
        </p:spPr>
      </p:pic>
      <p:sp>
        <p:nvSpPr>
          <p:cNvPr id="12" name="Line 2"/>
          <p:cNvSpPr>
            <a:spLocks noChangeShapeType="1"/>
          </p:cNvSpPr>
          <p:nvPr userDrawn="1"/>
        </p:nvSpPr>
        <p:spPr bwMode="auto">
          <a:xfrm flipH="1">
            <a:off x="0" y="1155224"/>
            <a:ext cx="9144000" cy="0"/>
          </a:xfrm>
          <a:prstGeom prst="line">
            <a:avLst/>
          </a:prstGeom>
          <a:noFill/>
          <a:ln w="28575">
            <a:solidFill>
              <a:schemeClr val="tx2"/>
            </a:solidFill>
            <a:round/>
            <a:headEnd/>
            <a:tailEnd/>
          </a:ln>
        </p:spPr>
        <p:txBody>
          <a:bodyPr lIns="0" tIns="0" rIns="0" bIns="0"/>
          <a:lstStyle/>
          <a:p>
            <a:endParaRPr lang="nl-BE"/>
          </a:p>
        </p:txBody>
      </p:sp>
      <p:sp>
        <p:nvSpPr>
          <p:cNvPr id="20" name="Line 2"/>
          <p:cNvSpPr>
            <a:spLocks noChangeShapeType="1"/>
          </p:cNvSpPr>
          <p:nvPr userDrawn="1"/>
        </p:nvSpPr>
        <p:spPr bwMode="auto">
          <a:xfrm flipH="1">
            <a:off x="1043608" y="6165304"/>
            <a:ext cx="7054552" cy="0"/>
          </a:xfrm>
          <a:prstGeom prst="line">
            <a:avLst/>
          </a:prstGeom>
          <a:noFill/>
          <a:ln w="28575">
            <a:solidFill>
              <a:schemeClr val="tx2"/>
            </a:solidFill>
            <a:round/>
            <a:headEnd/>
            <a:tailEnd/>
          </a:ln>
        </p:spPr>
        <p:txBody>
          <a:bodyPr lIns="0" tIns="0" rIns="0" bIns="0"/>
          <a:lstStyle/>
          <a:p>
            <a:endParaRPr lang="nl-BE">
              <a:solidFill>
                <a:srgbClr val="002060"/>
              </a:solidFill>
            </a:endParaRPr>
          </a:p>
        </p:txBody>
      </p:sp>
      <p:sp>
        <p:nvSpPr>
          <p:cNvPr id="23" name="Text Placeholder 22"/>
          <p:cNvSpPr>
            <a:spLocks noGrp="1"/>
          </p:cNvSpPr>
          <p:nvPr>
            <p:ph type="body" sz="quarter" idx="13"/>
          </p:nvPr>
        </p:nvSpPr>
        <p:spPr>
          <a:xfrm>
            <a:off x="468313" y="1412875"/>
            <a:ext cx="8207375" cy="4392613"/>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24" name="Title 1"/>
          <p:cNvSpPr>
            <a:spLocks noGrp="1"/>
          </p:cNvSpPr>
          <p:nvPr>
            <p:ph type="title"/>
          </p:nvPr>
        </p:nvSpPr>
        <p:spPr>
          <a:xfrm>
            <a:off x="1840340" y="44624"/>
            <a:ext cx="5539972" cy="1010031"/>
          </a:xfrm>
        </p:spPr>
        <p:txBody>
          <a:bodyPr>
            <a:normAutofit/>
          </a:bodyPr>
          <a:lstStyle>
            <a:lvl1pPr algn="l">
              <a:defRPr sz="2800">
                <a:solidFill>
                  <a:srgbClr val="163C62"/>
                </a:solidFill>
              </a:defRPr>
            </a:lvl1pPr>
          </a:lstStyle>
          <a:p>
            <a:r>
              <a:rPr lang="en-US" dirty="0" smtClean="0"/>
              <a:t>Click to edit Master title style</a:t>
            </a:r>
            <a:endParaRPr lang="nl-BE" dirty="0"/>
          </a:p>
        </p:txBody>
      </p:sp>
      <p:pic>
        <p:nvPicPr>
          <p:cNvPr id="26" name="Picture 2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496" y="6119934"/>
            <a:ext cx="720080" cy="693442"/>
          </a:xfrm>
          <a:prstGeom prst="rect">
            <a:avLst/>
          </a:prstGeom>
        </p:spPr>
      </p:pic>
      <p:pic>
        <p:nvPicPr>
          <p:cNvPr id="13" name="Picture 12"/>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68687" y="6130225"/>
            <a:ext cx="839817" cy="683151"/>
          </a:xfrm>
          <a:prstGeom prst="rect">
            <a:avLst/>
          </a:prstGeom>
        </p:spPr>
      </p:pic>
      <p:sp>
        <p:nvSpPr>
          <p:cNvPr id="16"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en-GB" smtClean="0"/>
              <a:t>Antilope Summit on eHealth Interoperability</a:t>
            </a:r>
            <a:endParaRPr lang="nl-BE" dirty="0"/>
          </a:p>
        </p:txBody>
      </p:sp>
      <p:sp>
        <p:nvSpPr>
          <p:cNvPr id="17"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a:t>
            </a:fld>
            <a:endParaRPr lang="nl-BE"/>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60" y="-27384"/>
            <a:ext cx="1943100" cy="108204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tilope -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785395"/>
          </a:xfrm>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pic>
        <p:nvPicPr>
          <p:cNvPr id="17" name="Picture 1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496" y="6119934"/>
            <a:ext cx="720080" cy="693442"/>
          </a:xfrm>
          <a:prstGeom prst="rect">
            <a:avLst/>
          </a:prstGeom>
        </p:spPr>
      </p:pic>
      <p:pic>
        <p:nvPicPr>
          <p:cNvPr id="18" name="Picture 17"/>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68687" y="6130225"/>
            <a:ext cx="839817" cy="683151"/>
          </a:xfrm>
          <a:prstGeom prst="rect">
            <a:avLst/>
          </a:prstGeom>
        </p:spPr>
      </p:pic>
      <p:sp>
        <p:nvSpPr>
          <p:cNvPr id="26"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a:t>
            </a:fld>
            <a:endParaRPr lang="nl-BE"/>
          </a:p>
        </p:txBody>
      </p:sp>
      <p:sp>
        <p:nvSpPr>
          <p:cNvPr id="12"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en-GB" smtClean="0"/>
              <a:t>Antilope Summit on eHealth Interoperability</a:t>
            </a:r>
            <a:endParaRPr lang="nl-BE" dirty="0"/>
          </a:p>
        </p:txBody>
      </p:sp>
      <p:sp>
        <p:nvSpPr>
          <p:cNvPr id="14" name="Line 2"/>
          <p:cNvSpPr>
            <a:spLocks noChangeShapeType="1"/>
          </p:cNvSpPr>
          <p:nvPr userDrawn="1"/>
        </p:nvSpPr>
        <p:spPr bwMode="auto">
          <a:xfrm flipH="1">
            <a:off x="1043608" y="6165304"/>
            <a:ext cx="7054552" cy="0"/>
          </a:xfrm>
          <a:prstGeom prst="line">
            <a:avLst/>
          </a:prstGeom>
          <a:noFill/>
          <a:ln w="28575">
            <a:solidFill>
              <a:schemeClr val="tx2"/>
            </a:solidFill>
            <a:round/>
            <a:headEnd/>
            <a:tailEnd/>
          </a:ln>
        </p:spPr>
        <p:txBody>
          <a:bodyPr lIns="0" tIns="0" rIns="0" bIns="0"/>
          <a:lstStyle/>
          <a:p>
            <a:endParaRPr lang="nl-BE"/>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7384"/>
            <a:ext cx="9144000" cy="1196340"/>
          </a:xfrm>
          <a:prstGeom prst="rect">
            <a:avLst/>
          </a:prstGeom>
        </p:spPr>
      </p:pic>
      <p:sp>
        <p:nvSpPr>
          <p:cNvPr id="21" name="Line 2"/>
          <p:cNvSpPr>
            <a:spLocks noChangeShapeType="1"/>
          </p:cNvSpPr>
          <p:nvPr userDrawn="1"/>
        </p:nvSpPr>
        <p:spPr bwMode="auto">
          <a:xfrm flipH="1">
            <a:off x="0" y="1155224"/>
            <a:ext cx="9144000" cy="0"/>
          </a:xfrm>
          <a:prstGeom prst="line">
            <a:avLst/>
          </a:prstGeom>
          <a:noFill/>
          <a:ln w="28575">
            <a:solidFill>
              <a:schemeClr val="tx2"/>
            </a:solidFill>
            <a:round/>
            <a:headEnd/>
            <a:tailEnd/>
          </a:ln>
        </p:spPr>
        <p:txBody>
          <a:bodyPr lIns="0" tIns="0" rIns="0" bIns="0"/>
          <a:lstStyle/>
          <a:p>
            <a:endParaRPr lang="nl-BE"/>
          </a:p>
        </p:txBody>
      </p:sp>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60" y="-27384"/>
            <a:ext cx="1943100" cy="1082040"/>
          </a:xfrm>
          <a:prstGeom prst="rect">
            <a:avLst/>
          </a:prstGeom>
        </p:spPr>
      </p:pic>
      <p:sp>
        <p:nvSpPr>
          <p:cNvPr id="27" name="Title 1"/>
          <p:cNvSpPr>
            <a:spLocks noGrp="1"/>
          </p:cNvSpPr>
          <p:nvPr>
            <p:ph type="title"/>
          </p:nvPr>
        </p:nvSpPr>
        <p:spPr>
          <a:xfrm>
            <a:off x="1840340" y="44624"/>
            <a:ext cx="5539972" cy="1010031"/>
          </a:xfrm>
        </p:spPr>
        <p:txBody>
          <a:bodyPr>
            <a:normAutofit/>
          </a:bodyPr>
          <a:lstStyle>
            <a:lvl1pPr algn="l">
              <a:defRPr sz="2800">
                <a:solidFill>
                  <a:srgbClr val="163C62"/>
                </a:solidFill>
              </a:defRPr>
            </a:lvl1pPr>
          </a:lstStyle>
          <a:p>
            <a:r>
              <a:rPr lang="en-US" dirty="0" smtClean="0"/>
              <a:t>Click to edit Master title style</a:t>
            </a:r>
            <a:endParaRPr lang="nl-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Antilope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6584"/>
            <a:ext cx="5486400" cy="566738"/>
          </a:xfr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nl-BE" dirty="0"/>
          </a:p>
        </p:txBody>
      </p:sp>
      <p:sp>
        <p:nvSpPr>
          <p:cNvPr id="3" name="Picture Placeholder 2"/>
          <p:cNvSpPr>
            <a:spLocks noGrp="1"/>
          </p:cNvSpPr>
          <p:nvPr>
            <p:ph type="pic" idx="1"/>
          </p:nvPr>
        </p:nvSpPr>
        <p:spPr>
          <a:xfrm>
            <a:off x="2483768" y="1196752"/>
            <a:ext cx="4392488" cy="33868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ext Placeholder 3"/>
          <p:cNvSpPr>
            <a:spLocks noGrp="1"/>
          </p:cNvSpPr>
          <p:nvPr>
            <p:ph type="body" sz="half" idx="2"/>
          </p:nvPr>
        </p:nvSpPr>
        <p:spPr>
          <a:xfrm>
            <a:off x="1792288" y="5223322"/>
            <a:ext cx="5486400" cy="804862"/>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26" name="Picture 25"/>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496" y="6119934"/>
            <a:ext cx="720080" cy="693442"/>
          </a:xfrm>
          <a:prstGeom prst="rect">
            <a:avLst/>
          </a:prstGeom>
        </p:spPr>
      </p:pic>
      <p:pic>
        <p:nvPicPr>
          <p:cNvPr id="27" name="Picture 2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68687" y="6130225"/>
            <a:ext cx="839817" cy="683151"/>
          </a:xfrm>
          <a:prstGeom prst="rect">
            <a:avLst/>
          </a:prstGeom>
        </p:spPr>
      </p:pic>
      <p:sp>
        <p:nvSpPr>
          <p:cNvPr id="36"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a:t>
            </a:fld>
            <a:endParaRPr lang="nl-BE"/>
          </a:p>
        </p:txBody>
      </p:sp>
      <p:sp>
        <p:nvSpPr>
          <p:cNvPr id="15"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en-GB" smtClean="0"/>
              <a:t>Antilope Summit on eHealth Interoperability</a:t>
            </a:r>
            <a:endParaRPr lang="nl-BE" dirty="0"/>
          </a:p>
        </p:txBody>
      </p:sp>
      <p:sp>
        <p:nvSpPr>
          <p:cNvPr id="17" name="Line 2"/>
          <p:cNvSpPr>
            <a:spLocks noChangeShapeType="1"/>
          </p:cNvSpPr>
          <p:nvPr userDrawn="1"/>
        </p:nvSpPr>
        <p:spPr bwMode="auto">
          <a:xfrm flipH="1">
            <a:off x="1043608" y="6165304"/>
            <a:ext cx="7054552" cy="0"/>
          </a:xfrm>
          <a:prstGeom prst="line">
            <a:avLst/>
          </a:prstGeom>
          <a:noFill/>
          <a:ln w="28575">
            <a:solidFill>
              <a:schemeClr val="tx2"/>
            </a:solidFill>
            <a:round/>
            <a:headEnd/>
            <a:tailEnd/>
          </a:ln>
        </p:spPr>
        <p:txBody>
          <a:bodyPr lIns="0" tIns="0" rIns="0" bIns="0"/>
          <a:lstStyle/>
          <a:p>
            <a:endParaRPr lang="nl-BE"/>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7384"/>
            <a:ext cx="9144000" cy="1196340"/>
          </a:xfrm>
          <a:prstGeom prst="rect">
            <a:avLst/>
          </a:prstGeom>
        </p:spPr>
      </p:pic>
      <p:sp>
        <p:nvSpPr>
          <p:cNvPr id="22" name="Line 2"/>
          <p:cNvSpPr>
            <a:spLocks noChangeShapeType="1"/>
          </p:cNvSpPr>
          <p:nvPr userDrawn="1"/>
        </p:nvSpPr>
        <p:spPr bwMode="auto">
          <a:xfrm flipH="1">
            <a:off x="0" y="1155224"/>
            <a:ext cx="9144000" cy="0"/>
          </a:xfrm>
          <a:prstGeom prst="line">
            <a:avLst/>
          </a:prstGeom>
          <a:noFill/>
          <a:ln w="28575">
            <a:solidFill>
              <a:schemeClr val="tx2"/>
            </a:solidFill>
            <a:round/>
            <a:headEnd/>
            <a:tailEnd/>
          </a:ln>
        </p:spPr>
        <p:txBody>
          <a:bodyPr lIns="0" tIns="0" rIns="0" bIns="0"/>
          <a:lstStyle/>
          <a:p>
            <a:endParaRPr lang="nl-BE"/>
          </a:p>
        </p:txBody>
      </p:sp>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60" y="-27384"/>
            <a:ext cx="1943100" cy="1082040"/>
          </a:xfrm>
          <a:prstGeom prst="rect">
            <a:avLst/>
          </a:prstGeom>
        </p:spPr>
      </p:pic>
      <p:sp>
        <p:nvSpPr>
          <p:cNvPr id="28" name="Title 1"/>
          <p:cNvSpPr txBox="1">
            <a:spLocks/>
          </p:cNvSpPr>
          <p:nvPr userDrawn="1"/>
        </p:nvSpPr>
        <p:spPr>
          <a:xfrm>
            <a:off x="1840340" y="44624"/>
            <a:ext cx="5539972" cy="101003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163C62"/>
                </a:solidFill>
                <a:latin typeface="+mj-lt"/>
                <a:ea typeface="+mj-ea"/>
                <a:cs typeface="+mj-cs"/>
              </a:defRPr>
            </a:lvl1pPr>
          </a:lstStyle>
          <a:p>
            <a:r>
              <a:rPr lang="en-US" smtClean="0"/>
              <a:t>Click to edit Master title style</a:t>
            </a:r>
            <a:endParaRPr lang="nl-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tilope - Blank with Title">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496" y="6119934"/>
            <a:ext cx="720080" cy="693442"/>
          </a:xfrm>
          <a:prstGeom prst="rect">
            <a:avLst/>
          </a:prstGeom>
        </p:spPr>
      </p:pic>
      <p:pic>
        <p:nvPicPr>
          <p:cNvPr id="25" name="Picture 2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68687" y="6130225"/>
            <a:ext cx="839817" cy="683151"/>
          </a:xfrm>
          <a:prstGeom prst="rect">
            <a:avLst/>
          </a:prstGeom>
        </p:spPr>
      </p:pic>
      <p:sp>
        <p:nvSpPr>
          <p:cNvPr id="34"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a:t>
            </a:fld>
            <a:endParaRPr lang="nl-BE"/>
          </a:p>
        </p:txBody>
      </p:sp>
      <p:sp>
        <p:nvSpPr>
          <p:cNvPr id="11"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en-GB" smtClean="0"/>
              <a:t>Antilope Summit on eHealth Interoperability</a:t>
            </a:r>
            <a:endParaRPr lang="nl-BE" dirty="0"/>
          </a:p>
        </p:txBody>
      </p:sp>
      <p:sp>
        <p:nvSpPr>
          <p:cNvPr id="12" name="Line 2"/>
          <p:cNvSpPr>
            <a:spLocks noChangeShapeType="1"/>
          </p:cNvSpPr>
          <p:nvPr userDrawn="1"/>
        </p:nvSpPr>
        <p:spPr bwMode="auto">
          <a:xfrm flipH="1">
            <a:off x="1043608" y="6165304"/>
            <a:ext cx="7054552" cy="0"/>
          </a:xfrm>
          <a:prstGeom prst="line">
            <a:avLst/>
          </a:prstGeom>
          <a:noFill/>
          <a:ln w="28575">
            <a:solidFill>
              <a:schemeClr val="tx2"/>
            </a:solidFill>
            <a:round/>
            <a:headEnd/>
            <a:tailEnd/>
          </a:ln>
        </p:spPr>
        <p:txBody>
          <a:bodyPr lIns="0" tIns="0" rIns="0" bIns="0"/>
          <a:lstStyle/>
          <a:p>
            <a:endParaRPr lang="nl-BE"/>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7384"/>
            <a:ext cx="9144000" cy="1196340"/>
          </a:xfrm>
          <a:prstGeom prst="rect">
            <a:avLst/>
          </a:prstGeom>
        </p:spPr>
      </p:pic>
      <p:sp>
        <p:nvSpPr>
          <p:cNvPr id="18" name="Line 2"/>
          <p:cNvSpPr>
            <a:spLocks noChangeShapeType="1"/>
          </p:cNvSpPr>
          <p:nvPr userDrawn="1"/>
        </p:nvSpPr>
        <p:spPr bwMode="auto">
          <a:xfrm flipH="1">
            <a:off x="0" y="1155224"/>
            <a:ext cx="9144000" cy="0"/>
          </a:xfrm>
          <a:prstGeom prst="line">
            <a:avLst/>
          </a:prstGeom>
          <a:noFill/>
          <a:ln w="28575">
            <a:solidFill>
              <a:schemeClr val="tx2"/>
            </a:solidFill>
            <a:round/>
            <a:headEnd/>
            <a:tailEnd/>
          </a:ln>
        </p:spPr>
        <p:txBody>
          <a:bodyPr lIns="0" tIns="0" rIns="0" bIns="0"/>
          <a:lstStyle/>
          <a:p>
            <a:endParaRPr lang="nl-BE"/>
          </a:p>
        </p:txBody>
      </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60" y="-27384"/>
            <a:ext cx="1943100" cy="1082040"/>
          </a:xfrm>
          <a:prstGeom prst="rect">
            <a:avLst/>
          </a:prstGeom>
        </p:spPr>
      </p:pic>
      <p:sp>
        <p:nvSpPr>
          <p:cNvPr id="21" name="Title 1"/>
          <p:cNvSpPr>
            <a:spLocks noGrp="1"/>
          </p:cNvSpPr>
          <p:nvPr>
            <p:ph type="title"/>
          </p:nvPr>
        </p:nvSpPr>
        <p:spPr>
          <a:xfrm>
            <a:off x="1840340" y="44624"/>
            <a:ext cx="5539972" cy="1010031"/>
          </a:xfrm>
        </p:spPr>
        <p:txBody>
          <a:bodyPr>
            <a:normAutofit/>
          </a:bodyPr>
          <a:lstStyle>
            <a:lvl1pPr algn="l">
              <a:defRPr sz="2800">
                <a:solidFill>
                  <a:srgbClr val="163C62"/>
                </a:solidFill>
              </a:defRPr>
            </a:lvl1pPr>
          </a:lstStyle>
          <a:p>
            <a:r>
              <a:rPr lang="en-US" dirty="0" smtClean="0"/>
              <a:t>Click to edit Master title style</a:t>
            </a:r>
            <a:endParaRPr lang="nl-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tilope - Blank no logos">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a:t>
            </a:fld>
            <a:endParaRPr lang="nl-BE"/>
          </a:p>
        </p:txBody>
      </p:sp>
      <p:sp>
        <p:nvSpPr>
          <p:cNvPr id="8"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en-GB" smtClean="0"/>
              <a:t>Antilope Summit on eHealth Interoperability</a:t>
            </a:r>
            <a:endParaRPr lang="nl-BE" dirty="0"/>
          </a:p>
        </p:txBody>
      </p:sp>
    </p:spTree>
    <p:extLst>
      <p:ext uri="{BB962C8B-B14F-4D97-AF65-F5344CB8AC3E}">
        <p14:creationId xmlns:p14="http://schemas.microsoft.com/office/powerpoint/2010/main" val="1712150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endParaRPr lang="nl-NL"/>
          </a:p>
        </p:txBody>
      </p:sp>
      <p:sp>
        <p:nvSpPr>
          <p:cNvPr id="3" name="Tijdelijke aanduiding voor voettekst 2"/>
          <p:cNvSpPr>
            <a:spLocks noGrp="1"/>
          </p:cNvSpPr>
          <p:nvPr>
            <p:ph type="ftr" sz="quarter" idx="11"/>
          </p:nvPr>
        </p:nvSpPr>
        <p:spPr/>
        <p:txBody>
          <a:bodyPr/>
          <a:lstStyle/>
          <a:p>
            <a:r>
              <a:rPr lang="en-GB" smtClean="0"/>
              <a:t>Antilope Summit on eHealth Interoperability</a:t>
            </a:r>
            <a:endParaRPr lang="nl-NL"/>
          </a:p>
        </p:txBody>
      </p:sp>
      <p:sp>
        <p:nvSpPr>
          <p:cNvPr id="4" name="Tijdelijke aanduiding voor dianummer 3"/>
          <p:cNvSpPr>
            <a:spLocks noGrp="1"/>
          </p:cNvSpPr>
          <p:nvPr>
            <p:ph type="sldNum" sz="quarter" idx="12"/>
          </p:nvPr>
        </p:nvSpPr>
        <p:spPr/>
        <p:txBody>
          <a:bodyPr/>
          <a:lstStyle/>
          <a:p>
            <a:fld id="{56080E13-0193-4A40-ACAB-E11D79E3DDC0}"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nl-B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11"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en-GB" smtClean="0"/>
              <a:t>Antilope Summit on eHealth Interoperability</a:t>
            </a:r>
            <a:endParaRPr lang="nl-BE" dirty="0"/>
          </a:p>
        </p:txBody>
      </p:sp>
      <p:sp>
        <p:nvSpPr>
          <p:cNvPr id="12"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7" r:id="rId4"/>
    <p:sldLayoutId id="2147483654" r:id="rId5"/>
    <p:sldLayoutId id="2147483658" r:id="rId6"/>
    <p:sldLayoutId id="2147483659" r:id="rId7"/>
  </p:sldLayoutIdLst>
  <p:hf hd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55.emf"/><Relationship Id="rId4" Type="http://schemas.openxmlformats.org/officeDocument/2006/relationships/oleObject" Target="../embeddings/oleObject1.bin"/></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gi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antilope-project.eu/" TargetMode="External"/><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679055"/>
            <a:ext cx="8496944" cy="1470025"/>
          </a:xfrm>
        </p:spPr>
        <p:txBody>
          <a:bodyPr/>
          <a:lstStyle/>
          <a:p>
            <a:r>
              <a:rPr lang="en-GB" i="1" dirty="0" smtClean="0"/>
              <a:t>Adoption and take up of standards and profiles for eHealth Interoperability</a:t>
            </a:r>
            <a:endParaRPr lang="en-GB" dirty="0"/>
          </a:p>
        </p:txBody>
      </p:sp>
      <p:sp>
        <p:nvSpPr>
          <p:cNvPr id="3" name="Subtitle 2"/>
          <p:cNvSpPr>
            <a:spLocks noGrp="1"/>
          </p:cNvSpPr>
          <p:nvPr>
            <p:ph type="subTitle" idx="1"/>
          </p:nvPr>
        </p:nvSpPr>
        <p:spPr>
          <a:xfrm>
            <a:off x="1371600" y="4365104"/>
            <a:ext cx="6400800" cy="1126976"/>
          </a:xfrm>
        </p:spPr>
        <p:txBody>
          <a:bodyPr/>
          <a:lstStyle/>
          <a:p>
            <a:endParaRPr lang="en-US" dirty="0" smtClean="0"/>
          </a:p>
          <a:p>
            <a:r>
              <a:rPr lang="en-US" dirty="0" smtClean="0"/>
              <a:t>Summit Presentation</a:t>
            </a:r>
          </a:p>
          <a:p>
            <a:endParaRPr lang="nl-BE" dirty="0"/>
          </a:p>
        </p:txBody>
      </p:sp>
    </p:spTree>
    <p:extLst>
      <p:ext uri="{BB962C8B-B14F-4D97-AF65-F5344CB8AC3E}">
        <p14:creationId xmlns:p14="http://schemas.microsoft.com/office/powerpoint/2010/main" val="1382672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4"/>
          </p:nvPr>
        </p:nvSpPr>
        <p:spPr/>
        <p:txBody>
          <a:bodyPr/>
          <a:lstStyle/>
          <a:p>
            <a:fld id="{03E47296-BEF6-4800-BEE8-E2788132C0A1}" type="slidenum">
              <a:rPr lang="nl-BE" smtClean="0"/>
              <a:pPr/>
              <a:t>10</a:t>
            </a:fld>
            <a:endParaRPr lang="nl-BE"/>
          </a:p>
        </p:txBody>
      </p:sp>
      <p:sp>
        <p:nvSpPr>
          <p:cNvPr id="7" name="Titel 6"/>
          <p:cNvSpPr>
            <a:spLocks noGrp="1"/>
          </p:cNvSpPr>
          <p:nvPr>
            <p:ph type="title"/>
          </p:nvPr>
        </p:nvSpPr>
        <p:spPr/>
        <p:txBody>
          <a:bodyPr/>
          <a:lstStyle/>
          <a:p>
            <a:r>
              <a:rPr lang="en-US" dirty="0" smtClean="0"/>
              <a:t>Interoperability (one definition)</a:t>
            </a:r>
            <a:endParaRPr lang="en-US" dirty="0"/>
          </a:p>
        </p:txBody>
      </p:sp>
      <p:sp>
        <p:nvSpPr>
          <p:cNvPr id="9" name="Rektangel 10"/>
          <p:cNvSpPr>
            <a:spLocks noChangeArrowheads="1"/>
          </p:cNvSpPr>
          <p:nvPr/>
        </p:nvSpPr>
        <p:spPr bwMode="auto">
          <a:xfrm>
            <a:off x="1493838" y="4836567"/>
            <a:ext cx="6318250" cy="823913"/>
          </a:xfrm>
          <a:prstGeom prst="rect">
            <a:avLst/>
          </a:prstGeom>
          <a:noFill/>
          <a:ln w="9525">
            <a:noFill/>
            <a:miter lim="800000"/>
            <a:headEnd/>
            <a:tailEnd/>
          </a:ln>
        </p:spPr>
        <p:txBody>
          <a:bodyPr>
            <a:spAutoFit/>
          </a:bodyPr>
          <a:lstStyle/>
          <a:p>
            <a:pPr>
              <a:lnSpc>
                <a:spcPts val="1700"/>
              </a:lnSpc>
              <a:spcAft>
                <a:spcPts val="300"/>
              </a:spcAft>
              <a:buClr>
                <a:schemeClr val="tx2"/>
              </a:buClr>
              <a:buSzPct val="70000"/>
              <a:buFont typeface="Arial" pitchFamily="34" charset="0"/>
              <a:buNone/>
            </a:pPr>
            <a:r>
              <a:rPr lang="en-GB" sz="1000" i="1">
                <a:solidFill>
                  <a:schemeClr val="tx1"/>
                </a:solidFill>
              </a:rPr>
              <a:t>Source: Institute of Electrical and Electronics Engineers. </a:t>
            </a:r>
          </a:p>
          <a:p>
            <a:pPr>
              <a:lnSpc>
                <a:spcPts val="1700"/>
              </a:lnSpc>
              <a:spcAft>
                <a:spcPts val="300"/>
              </a:spcAft>
              <a:buClr>
                <a:schemeClr val="tx2"/>
              </a:buClr>
              <a:buSzPct val="70000"/>
              <a:buFont typeface="Arial" pitchFamily="34" charset="0"/>
              <a:buNone/>
            </a:pPr>
            <a:r>
              <a:rPr lang="en-GB" sz="1000" i="1">
                <a:solidFill>
                  <a:schemeClr val="tx1"/>
                </a:solidFill>
              </a:rPr>
              <a:t>IEEE Standard Computer Dictionary: A Compilation of IEEE Standard Computer Glossaries. </a:t>
            </a:r>
          </a:p>
          <a:p>
            <a:pPr>
              <a:lnSpc>
                <a:spcPts val="1700"/>
              </a:lnSpc>
              <a:spcAft>
                <a:spcPts val="300"/>
              </a:spcAft>
              <a:buClr>
                <a:schemeClr val="tx2"/>
              </a:buClr>
              <a:buSzPct val="70000"/>
              <a:buFont typeface="Arial" pitchFamily="34" charset="0"/>
              <a:buNone/>
            </a:pPr>
            <a:r>
              <a:rPr lang="en-GB" sz="1000" i="1">
                <a:solidFill>
                  <a:schemeClr val="tx1"/>
                </a:solidFill>
              </a:rPr>
              <a:t>New York, NY: 1990. </a:t>
            </a:r>
          </a:p>
        </p:txBody>
      </p:sp>
      <p:sp>
        <p:nvSpPr>
          <p:cNvPr id="10" name="Rektangel 9"/>
          <p:cNvSpPr/>
          <p:nvPr/>
        </p:nvSpPr>
        <p:spPr bwMode="auto">
          <a:xfrm>
            <a:off x="1511300" y="1556792"/>
            <a:ext cx="6121400" cy="3276600"/>
          </a:xfrm>
          <a:prstGeom prst="rect">
            <a:avLst/>
          </a:prstGeom>
          <a:solidFill>
            <a:srgbClr val="92D050"/>
          </a:solidFill>
          <a:ln w="25400" cap="flat" cmpd="sng" algn="ctr">
            <a:solidFill>
              <a:schemeClr val="accent1"/>
            </a:solidFill>
            <a:prstDash val="solid"/>
            <a:round/>
            <a:headEnd type="none" w="med" len="med"/>
            <a:tailEnd type="none" w="med" len="med"/>
          </a:ln>
          <a:effectLst/>
        </p:spPr>
        <p:txBody>
          <a:bodyPr lIns="0" tIns="0" rIns="0" bIns="0"/>
          <a:lstStyle/>
          <a:p>
            <a:pPr marL="88900" indent="-88900" algn="ctr">
              <a:lnSpc>
                <a:spcPts val="1700"/>
              </a:lnSpc>
              <a:spcAft>
                <a:spcPts val="300"/>
              </a:spcAft>
              <a:buClr>
                <a:schemeClr val="tx2"/>
              </a:buClr>
              <a:buSzPct val="70000"/>
              <a:buFont typeface="Arial" charset="0"/>
              <a:buNone/>
              <a:defRPr/>
            </a:pPr>
            <a:endParaRPr lang="en-GB" sz="2800" dirty="0">
              <a:solidFill>
                <a:schemeClr val="tx1"/>
              </a:solidFill>
              <a:latin typeface="Arial" charset="0"/>
              <a:ea typeface="ＭＳ Ｐゴシック" charset="-128"/>
            </a:endParaRPr>
          </a:p>
          <a:p>
            <a:pPr marL="88900" indent="-88900" algn="ctr">
              <a:spcAft>
                <a:spcPts val="300"/>
              </a:spcAft>
              <a:buClr>
                <a:schemeClr val="tx2"/>
              </a:buClr>
              <a:buSzPct val="70000"/>
              <a:buFont typeface="Arial" charset="0"/>
              <a:buNone/>
              <a:defRPr/>
            </a:pPr>
            <a:r>
              <a:rPr lang="en-GB" sz="2400" dirty="0">
                <a:solidFill>
                  <a:schemeClr val="tx1"/>
                </a:solidFill>
                <a:latin typeface="Arial" charset="0"/>
                <a:ea typeface="ＭＳ Ｐゴシック" charset="-128"/>
              </a:rPr>
              <a:t>The ability of two or more</a:t>
            </a:r>
          </a:p>
          <a:p>
            <a:pPr marL="88900" indent="-88900" algn="ctr">
              <a:spcAft>
                <a:spcPts val="300"/>
              </a:spcAft>
              <a:buClr>
                <a:schemeClr val="tx2"/>
              </a:buClr>
              <a:buSzPct val="70000"/>
              <a:buFont typeface="Arial" charset="0"/>
              <a:buNone/>
              <a:defRPr/>
            </a:pPr>
            <a:r>
              <a:rPr lang="en-GB" sz="2400" dirty="0">
                <a:solidFill>
                  <a:schemeClr val="tx1"/>
                </a:solidFill>
                <a:latin typeface="Arial" charset="0"/>
                <a:ea typeface="ＭＳ Ｐゴシック" charset="-128"/>
              </a:rPr>
              <a:t>systems or components</a:t>
            </a:r>
          </a:p>
          <a:p>
            <a:pPr marL="88900" indent="-88900" algn="ctr">
              <a:spcAft>
                <a:spcPts val="300"/>
              </a:spcAft>
              <a:buClr>
                <a:schemeClr val="tx2"/>
              </a:buClr>
              <a:buSzPct val="70000"/>
              <a:buFont typeface="Arial" charset="0"/>
              <a:buNone/>
              <a:defRPr/>
            </a:pPr>
            <a:endParaRPr lang="en-GB" sz="2400" dirty="0">
              <a:solidFill>
                <a:schemeClr val="tx1"/>
              </a:solidFill>
              <a:latin typeface="Arial" charset="0"/>
              <a:ea typeface="ＭＳ Ｐゴシック" charset="-128"/>
            </a:endParaRPr>
          </a:p>
          <a:p>
            <a:pPr marL="88900" indent="-88900" algn="ctr">
              <a:spcAft>
                <a:spcPts val="300"/>
              </a:spcAft>
              <a:buClr>
                <a:schemeClr val="tx2"/>
              </a:buClr>
              <a:buSzPct val="70000"/>
              <a:buFont typeface="Arial" charset="0"/>
              <a:buNone/>
              <a:defRPr/>
            </a:pPr>
            <a:r>
              <a:rPr lang="en-GB" sz="2400" dirty="0">
                <a:solidFill>
                  <a:schemeClr val="tx1"/>
                </a:solidFill>
                <a:latin typeface="Arial" charset="0"/>
                <a:ea typeface="ＭＳ Ｐゴシック" charset="-128"/>
              </a:rPr>
              <a:t>to exchange information</a:t>
            </a:r>
          </a:p>
          <a:p>
            <a:pPr marL="88900" indent="-88900" algn="ctr">
              <a:spcAft>
                <a:spcPts val="300"/>
              </a:spcAft>
              <a:buClr>
                <a:schemeClr val="tx2"/>
              </a:buClr>
              <a:buSzPct val="70000"/>
              <a:buFont typeface="Arial" charset="0"/>
              <a:buNone/>
              <a:defRPr/>
            </a:pPr>
            <a:endParaRPr lang="en-GB" sz="2400" dirty="0">
              <a:solidFill>
                <a:schemeClr val="tx1"/>
              </a:solidFill>
              <a:latin typeface="Arial" charset="0"/>
              <a:ea typeface="ＭＳ Ｐゴシック" charset="-128"/>
            </a:endParaRPr>
          </a:p>
          <a:p>
            <a:pPr marL="88900" indent="-88900" algn="ctr">
              <a:spcAft>
                <a:spcPts val="300"/>
              </a:spcAft>
              <a:buClr>
                <a:schemeClr val="tx2"/>
              </a:buClr>
              <a:buSzPct val="70000"/>
              <a:buFont typeface="Arial" charset="0"/>
              <a:buNone/>
              <a:defRPr/>
            </a:pPr>
            <a:r>
              <a:rPr lang="en-GB" sz="2400" dirty="0">
                <a:solidFill>
                  <a:schemeClr val="tx1"/>
                </a:solidFill>
                <a:latin typeface="Arial" charset="0"/>
                <a:ea typeface="ＭＳ Ｐゴシック" charset="-128"/>
              </a:rPr>
              <a:t>and to use the information</a:t>
            </a:r>
          </a:p>
          <a:p>
            <a:pPr marL="88900" indent="-88900" algn="ctr">
              <a:spcAft>
                <a:spcPts val="300"/>
              </a:spcAft>
              <a:buClr>
                <a:schemeClr val="tx2"/>
              </a:buClr>
              <a:buSzPct val="70000"/>
              <a:buFont typeface="Arial" charset="0"/>
              <a:buNone/>
              <a:defRPr/>
            </a:pPr>
            <a:r>
              <a:rPr lang="en-GB" sz="2400" dirty="0">
                <a:solidFill>
                  <a:schemeClr val="tx1"/>
                </a:solidFill>
                <a:latin typeface="Arial" charset="0"/>
                <a:ea typeface="ＭＳ Ｐゴシック" charset="-128"/>
              </a:rPr>
              <a:t>that has been exchanged</a:t>
            </a:r>
          </a:p>
        </p:txBody>
      </p:sp>
      <p:sp>
        <p:nvSpPr>
          <p:cNvPr id="6" name="Footer Placeholder 5"/>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val="3762533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solidFill>
                  <a:schemeClr val="tx2">
                    <a:lumMod val="75000"/>
                  </a:schemeClr>
                </a:solidFill>
              </a:rPr>
              <a:t>Interoperability includes </a:t>
            </a:r>
          </a:p>
          <a:p>
            <a:pPr lvl="1"/>
            <a:r>
              <a:rPr lang="en-GB" dirty="0" smtClean="0">
                <a:solidFill>
                  <a:schemeClr val="tx2">
                    <a:lumMod val="75000"/>
                  </a:schemeClr>
                </a:solidFill>
              </a:rPr>
              <a:t>Access to reliable and high quality resources</a:t>
            </a:r>
          </a:p>
          <a:p>
            <a:pPr lvl="2"/>
            <a:r>
              <a:rPr lang="en-GB" dirty="0" smtClean="0">
                <a:solidFill>
                  <a:schemeClr val="tx2">
                    <a:lumMod val="75000"/>
                  </a:schemeClr>
                </a:solidFill>
              </a:rPr>
              <a:t>Clinical care data</a:t>
            </a:r>
          </a:p>
          <a:p>
            <a:pPr lvl="2"/>
            <a:r>
              <a:rPr lang="en-GB" dirty="0" smtClean="0">
                <a:solidFill>
                  <a:schemeClr val="tx2">
                    <a:lumMod val="75000"/>
                  </a:schemeClr>
                </a:solidFill>
              </a:rPr>
              <a:t>Health and Care Knowledge</a:t>
            </a:r>
          </a:p>
          <a:p>
            <a:pPr lvl="1"/>
            <a:r>
              <a:rPr lang="en-GB" dirty="0" smtClean="0">
                <a:solidFill>
                  <a:schemeClr val="tx2">
                    <a:lumMod val="75000"/>
                  </a:schemeClr>
                </a:solidFill>
              </a:rPr>
              <a:t>Ability to use those common resources</a:t>
            </a:r>
          </a:p>
          <a:p>
            <a:pPr lvl="2">
              <a:buNone/>
            </a:pPr>
            <a:r>
              <a:rPr lang="en-GB" dirty="0" smtClean="0">
                <a:solidFill>
                  <a:schemeClr val="tx2">
                    <a:lumMod val="75000"/>
                  </a:schemeClr>
                </a:solidFill>
              </a:rPr>
              <a:t>--------</a:t>
            </a:r>
          </a:p>
          <a:p>
            <a:r>
              <a:rPr lang="en-GB" dirty="0" smtClean="0">
                <a:solidFill>
                  <a:schemeClr val="tx2">
                    <a:lumMod val="75000"/>
                  </a:schemeClr>
                </a:solidFill>
              </a:rPr>
              <a:t>Systems requirements to get that quality</a:t>
            </a:r>
          </a:p>
          <a:p>
            <a:pPr lvl="1"/>
            <a:r>
              <a:rPr lang="en-GB" dirty="0" smtClean="0">
                <a:solidFill>
                  <a:srgbClr val="002060"/>
                </a:solidFill>
              </a:rPr>
              <a:t>Reliable and trustworthy systems and solutions able to</a:t>
            </a:r>
          </a:p>
          <a:p>
            <a:pPr lvl="2"/>
            <a:r>
              <a:rPr lang="en-GB" dirty="0" smtClean="0">
                <a:solidFill>
                  <a:srgbClr val="002060"/>
                </a:solidFill>
              </a:rPr>
              <a:t>Identify and label properly clinical content</a:t>
            </a:r>
          </a:p>
          <a:p>
            <a:pPr lvl="2"/>
            <a:r>
              <a:rPr lang="en-GB" dirty="0" smtClean="0">
                <a:solidFill>
                  <a:srgbClr val="002060"/>
                </a:solidFill>
              </a:rPr>
              <a:t>Considering knowledge and context</a:t>
            </a:r>
          </a:p>
          <a:p>
            <a:pPr lvl="1"/>
            <a:r>
              <a:rPr lang="en-GB" dirty="0" smtClean="0">
                <a:solidFill>
                  <a:srgbClr val="002060"/>
                </a:solidFill>
              </a:rPr>
              <a:t>Logistics for sharing and exchanging medical data in a secured environment</a:t>
            </a:r>
          </a:p>
          <a:p>
            <a:pPr lvl="1"/>
            <a:endParaRPr lang="en-GB" dirty="0" smtClean="0"/>
          </a:p>
          <a:p>
            <a:endParaRPr lang="en-GB" dirty="0"/>
          </a:p>
        </p:txBody>
      </p:sp>
      <p:sp>
        <p:nvSpPr>
          <p:cNvPr id="3" name="Title 2"/>
          <p:cNvSpPr>
            <a:spLocks noGrp="1"/>
          </p:cNvSpPr>
          <p:nvPr>
            <p:ph type="title"/>
          </p:nvPr>
        </p:nvSpPr>
        <p:spPr/>
        <p:txBody>
          <a:bodyPr/>
          <a:lstStyle/>
          <a:p>
            <a:r>
              <a:rPr lang="en-GB" dirty="0" smtClean="0"/>
              <a:t>Requirements for Interoperability</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11</a:t>
            </a:fld>
            <a:endParaRPr lang="nl-B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4"/>
          </p:nvPr>
        </p:nvSpPr>
        <p:spPr/>
        <p:txBody>
          <a:bodyPr/>
          <a:lstStyle/>
          <a:p>
            <a:fld id="{03E47296-BEF6-4800-BEE8-E2788132C0A1}" type="slidenum">
              <a:rPr lang="nl-BE" smtClean="0"/>
              <a:pPr/>
              <a:t>12</a:t>
            </a:fld>
            <a:endParaRPr lang="nl-BE"/>
          </a:p>
        </p:txBody>
      </p:sp>
      <p:grpSp>
        <p:nvGrpSpPr>
          <p:cNvPr id="2" name="Group 191"/>
          <p:cNvGrpSpPr>
            <a:grpSpLocks/>
          </p:cNvGrpSpPr>
          <p:nvPr/>
        </p:nvGrpSpPr>
        <p:grpSpPr bwMode="auto">
          <a:xfrm>
            <a:off x="2209054" y="1339676"/>
            <a:ext cx="6080125" cy="5473700"/>
            <a:chOff x="1277" y="754"/>
            <a:chExt cx="3830" cy="3448"/>
          </a:xfrm>
        </p:grpSpPr>
        <p:grpSp>
          <p:nvGrpSpPr>
            <p:cNvPr id="3" name="Group 190"/>
            <p:cNvGrpSpPr>
              <a:grpSpLocks/>
            </p:cNvGrpSpPr>
            <p:nvPr/>
          </p:nvGrpSpPr>
          <p:grpSpPr bwMode="auto">
            <a:xfrm>
              <a:off x="1277" y="754"/>
              <a:ext cx="3830" cy="3273"/>
              <a:chOff x="1277" y="754"/>
              <a:chExt cx="3830" cy="3273"/>
            </a:xfrm>
          </p:grpSpPr>
          <p:sp>
            <p:nvSpPr>
              <p:cNvPr id="205" name="Arc 6"/>
              <p:cNvSpPr>
                <a:spLocks/>
              </p:cNvSpPr>
              <p:nvPr/>
            </p:nvSpPr>
            <p:spPr bwMode="auto">
              <a:xfrm>
                <a:off x="3192" y="929"/>
                <a:ext cx="1836" cy="3098"/>
              </a:xfrm>
              <a:custGeom>
                <a:avLst/>
                <a:gdLst>
                  <a:gd name="T0" fmla="*/ 13 w 21602"/>
                  <a:gd name="T1" fmla="*/ 2 h 21600"/>
                  <a:gd name="T2" fmla="*/ 0 w 21602"/>
                  <a:gd name="T3" fmla="*/ 64 h 21600"/>
                  <a:gd name="T4" fmla="*/ 0 w 21602"/>
                  <a:gd name="T5" fmla="*/ 0 h 21600"/>
                  <a:gd name="T6" fmla="*/ 0 60000 65536"/>
                  <a:gd name="T7" fmla="*/ 0 60000 65536"/>
                  <a:gd name="T8" fmla="*/ 0 60000 65536"/>
                  <a:gd name="T9" fmla="*/ 0 w 21602"/>
                  <a:gd name="T10" fmla="*/ 0 h 21600"/>
                  <a:gd name="T11" fmla="*/ 21602 w 21602"/>
                  <a:gd name="T12" fmla="*/ 21600 h 21600"/>
                </a:gdLst>
                <a:ahLst/>
                <a:cxnLst>
                  <a:cxn ang="T6">
                    <a:pos x="T0" y="T1"/>
                  </a:cxn>
                  <a:cxn ang="T7">
                    <a:pos x="T2" y="T3"/>
                  </a:cxn>
                  <a:cxn ang="T8">
                    <a:pos x="T4" y="T5"/>
                  </a:cxn>
                </a:cxnLst>
                <a:rect l="T9" t="T10" r="T11" b="T12"/>
                <a:pathLst>
                  <a:path w="21602" h="21600" fill="none" extrusionOk="0">
                    <a:moveTo>
                      <a:pt x="21601" y="657"/>
                    </a:moveTo>
                    <a:cubicBezTo>
                      <a:pt x="21246" y="12325"/>
                      <a:pt x="11685" y="21599"/>
                      <a:pt x="12" y="21600"/>
                    </a:cubicBezTo>
                    <a:cubicBezTo>
                      <a:pt x="8" y="21600"/>
                      <a:pt x="4" y="21599"/>
                      <a:pt x="0" y="21599"/>
                    </a:cubicBezTo>
                  </a:path>
                  <a:path w="21602" h="21600" stroke="0" extrusionOk="0">
                    <a:moveTo>
                      <a:pt x="21601" y="657"/>
                    </a:moveTo>
                    <a:cubicBezTo>
                      <a:pt x="21246" y="12325"/>
                      <a:pt x="11685" y="21599"/>
                      <a:pt x="12" y="21600"/>
                    </a:cubicBezTo>
                    <a:cubicBezTo>
                      <a:pt x="8" y="21600"/>
                      <a:pt x="4" y="21599"/>
                      <a:pt x="0" y="21599"/>
                    </a:cubicBezTo>
                    <a:lnTo>
                      <a:pt x="12" y="0"/>
                    </a:lnTo>
                    <a:close/>
                  </a:path>
                </a:pathLst>
              </a:custGeom>
              <a:noFill/>
              <a:ln w="88900">
                <a:solidFill>
                  <a:srgbClr val="000000"/>
                </a:solidFill>
                <a:round/>
                <a:headEnd/>
                <a:tailEnd/>
              </a:ln>
            </p:spPr>
            <p:txBody>
              <a:bodyPr/>
              <a:lstStyle/>
              <a:p>
                <a:endParaRPr lang="en-GB" dirty="0"/>
              </a:p>
            </p:txBody>
          </p:sp>
          <p:sp>
            <p:nvSpPr>
              <p:cNvPr id="206" name="Freeform 7"/>
              <p:cNvSpPr>
                <a:spLocks/>
              </p:cNvSpPr>
              <p:nvPr/>
            </p:nvSpPr>
            <p:spPr bwMode="auto">
              <a:xfrm>
                <a:off x="4943" y="754"/>
                <a:ext cx="164" cy="364"/>
              </a:xfrm>
              <a:custGeom>
                <a:avLst/>
                <a:gdLst>
                  <a:gd name="T0" fmla="*/ 82 w 328"/>
                  <a:gd name="T1" fmla="*/ 253 h 524"/>
                  <a:gd name="T2" fmla="*/ 41 w 328"/>
                  <a:gd name="T3" fmla="*/ 222 h 524"/>
                  <a:gd name="T4" fmla="*/ 0 w 328"/>
                  <a:gd name="T5" fmla="*/ 253 h 524"/>
                  <a:gd name="T6" fmla="*/ 41 w 328"/>
                  <a:gd name="T7" fmla="*/ 0 h 524"/>
                  <a:gd name="T8" fmla="*/ 82 w 328"/>
                  <a:gd name="T9" fmla="*/ 253 h 524"/>
                  <a:gd name="T10" fmla="*/ 0 60000 65536"/>
                  <a:gd name="T11" fmla="*/ 0 60000 65536"/>
                  <a:gd name="T12" fmla="*/ 0 60000 65536"/>
                  <a:gd name="T13" fmla="*/ 0 60000 65536"/>
                  <a:gd name="T14" fmla="*/ 0 60000 65536"/>
                  <a:gd name="T15" fmla="*/ 0 w 328"/>
                  <a:gd name="T16" fmla="*/ 0 h 524"/>
                  <a:gd name="T17" fmla="*/ 328 w 328"/>
                  <a:gd name="T18" fmla="*/ 524 h 524"/>
                </a:gdLst>
                <a:ahLst/>
                <a:cxnLst>
                  <a:cxn ang="T10">
                    <a:pos x="T0" y="T1"/>
                  </a:cxn>
                  <a:cxn ang="T11">
                    <a:pos x="T2" y="T3"/>
                  </a:cxn>
                  <a:cxn ang="T12">
                    <a:pos x="T4" y="T5"/>
                  </a:cxn>
                  <a:cxn ang="T13">
                    <a:pos x="T6" y="T7"/>
                  </a:cxn>
                  <a:cxn ang="T14">
                    <a:pos x="T8" y="T9"/>
                  </a:cxn>
                </a:cxnLst>
                <a:rect l="T15" t="T16" r="T17" b="T18"/>
                <a:pathLst>
                  <a:path w="328" h="524">
                    <a:moveTo>
                      <a:pt x="328" y="524"/>
                    </a:moveTo>
                    <a:lnTo>
                      <a:pt x="164" y="459"/>
                    </a:lnTo>
                    <a:lnTo>
                      <a:pt x="0" y="524"/>
                    </a:lnTo>
                    <a:lnTo>
                      <a:pt x="166" y="0"/>
                    </a:lnTo>
                    <a:lnTo>
                      <a:pt x="328" y="524"/>
                    </a:lnTo>
                    <a:close/>
                  </a:path>
                </a:pathLst>
              </a:custGeom>
              <a:solidFill>
                <a:srgbClr val="000000"/>
              </a:solidFill>
              <a:ln w="9525">
                <a:noFill/>
                <a:round/>
                <a:headEnd/>
                <a:tailEnd/>
              </a:ln>
            </p:spPr>
            <p:txBody>
              <a:bodyPr/>
              <a:lstStyle/>
              <a:p>
                <a:endParaRPr lang="en-GB" dirty="0"/>
              </a:p>
            </p:txBody>
          </p:sp>
          <p:sp>
            <p:nvSpPr>
              <p:cNvPr id="207" name="Arc 8"/>
              <p:cNvSpPr>
                <a:spLocks/>
              </p:cNvSpPr>
              <p:nvPr/>
            </p:nvSpPr>
            <p:spPr bwMode="auto">
              <a:xfrm>
                <a:off x="1356" y="929"/>
                <a:ext cx="1835" cy="3098"/>
              </a:xfrm>
              <a:custGeom>
                <a:avLst/>
                <a:gdLst>
                  <a:gd name="T0" fmla="*/ 13 w 21590"/>
                  <a:gd name="T1" fmla="*/ 64 h 21600"/>
                  <a:gd name="T2" fmla="*/ 0 w 21590"/>
                  <a:gd name="T3" fmla="*/ 2 h 21600"/>
                  <a:gd name="T4" fmla="*/ 13 w 21590"/>
                  <a:gd name="T5" fmla="*/ 0 h 21600"/>
                  <a:gd name="T6" fmla="*/ 0 60000 65536"/>
                  <a:gd name="T7" fmla="*/ 0 60000 65536"/>
                  <a:gd name="T8" fmla="*/ 0 60000 65536"/>
                  <a:gd name="T9" fmla="*/ 0 w 21590"/>
                  <a:gd name="T10" fmla="*/ 0 h 21600"/>
                  <a:gd name="T11" fmla="*/ 21590 w 21590"/>
                  <a:gd name="T12" fmla="*/ 21600 h 21600"/>
                </a:gdLst>
                <a:ahLst/>
                <a:cxnLst>
                  <a:cxn ang="T6">
                    <a:pos x="T0" y="T1"/>
                  </a:cxn>
                  <a:cxn ang="T7">
                    <a:pos x="T2" y="T3"/>
                  </a:cxn>
                  <a:cxn ang="T8">
                    <a:pos x="T4" y="T5"/>
                  </a:cxn>
                </a:cxnLst>
                <a:rect l="T9" t="T10" r="T11" b="T12"/>
                <a:pathLst>
                  <a:path w="21590" h="21600" fill="none" extrusionOk="0">
                    <a:moveTo>
                      <a:pt x="21578" y="21599"/>
                    </a:moveTo>
                    <a:cubicBezTo>
                      <a:pt x="9909" y="21593"/>
                      <a:pt x="355" y="12321"/>
                      <a:pt x="0" y="657"/>
                    </a:cubicBezTo>
                  </a:path>
                  <a:path w="21590" h="21600" stroke="0" extrusionOk="0">
                    <a:moveTo>
                      <a:pt x="21578" y="21599"/>
                    </a:moveTo>
                    <a:cubicBezTo>
                      <a:pt x="9909" y="21593"/>
                      <a:pt x="355" y="12321"/>
                      <a:pt x="0" y="657"/>
                    </a:cubicBezTo>
                    <a:lnTo>
                      <a:pt x="21590" y="0"/>
                    </a:lnTo>
                    <a:close/>
                  </a:path>
                </a:pathLst>
              </a:custGeom>
              <a:noFill/>
              <a:ln w="88900">
                <a:solidFill>
                  <a:srgbClr val="000000"/>
                </a:solidFill>
                <a:round/>
                <a:headEnd/>
                <a:tailEnd/>
              </a:ln>
            </p:spPr>
            <p:txBody>
              <a:bodyPr/>
              <a:lstStyle/>
              <a:p>
                <a:endParaRPr lang="en-GB" dirty="0"/>
              </a:p>
            </p:txBody>
          </p:sp>
          <p:sp>
            <p:nvSpPr>
              <p:cNvPr id="208" name="Freeform 9"/>
              <p:cNvSpPr>
                <a:spLocks/>
              </p:cNvSpPr>
              <p:nvPr/>
            </p:nvSpPr>
            <p:spPr bwMode="auto">
              <a:xfrm>
                <a:off x="1277" y="754"/>
                <a:ext cx="164" cy="364"/>
              </a:xfrm>
              <a:custGeom>
                <a:avLst/>
                <a:gdLst>
                  <a:gd name="T0" fmla="*/ 82 w 328"/>
                  <a:gd name="T1" fmla="*/ 253 h 524"/>
                  <a:gd name="T2" fmla="*/ 41 w 328"/>
                  <a:gd name="T3" fmla="*/ 222 h 524"/>
                  <a:gd name="T4" fmla="*/ 0 w 328"/>
                  <a:gd name="T5" fmla="*/ 253 h 524"/>
                  <a:gd name="T6" fmla="*/ 41 w 328"/>
                  <a:gd name="T7" fmla="*/ 0 h 524"/>
                  <a:gd name="T8" fmla="*/ 82 w 328"/>
                  <a:gd name="T9" fmla="*/ 253 h 524"/>
                  <a:gd name="T10" fmla="*/ 0 60000 65536"/>
                  <a:gd name="T11" fmla="*/ 0 60000 65536"/>
                  <a:gd name="T12" fmla="*/ 0 60000 65536"/>
                  <a:gd name="T13" fmla="*/ 0 60000 65536"/>
                  <a:gd name="T14" fmla="*/ 0 60000 65536"/>
                  <a:gd name="T15" fmla="*/ 0 w 328"/>
                  <a:gd name="T16" fmla="*/ 0 h 524"/>
                  <a:gd name="T17" fmla="*/ 328 w 328"/>
                  <a:gd name="T18" fmla="*/ 524 h 524"/>
                </a:gdLst>
                <a:ahLst/>
                <a:cxnLst>
                  <a:cxn ang="T10">
                    <a:pos x="T0" y="T1"/>
                  </a:cxn>
                  <a:cxn ang="T11">
                    <a:pos x="T2" y="T3"/>
                  </a:cxn>
                  <a:cxn ang="T12">
                    <a:pos x="T4" y="T5"/>
                  </a:cxn>
                  <a:cxn ang="T13">
                    <a:pos x="T6" y="T7"/>
                  </a:cxn>
                  <a:cxn ang="T14">
                    <a:pos x="T8" y="T9"/>
                  </a:cxn>
                </a:cxnLst>
                <a:rect l="T15" t="T16" r="T17" b="T18"/>
                <a:pathLst>
                  <a:path w="328" h="524">
                    <a:moveTo>
                      <a:pt x="328" y="524"/>
                    </a:moveTo>
                    <a:lnTo>
                      <a:pt x="164" y="459"/>
                    </a:lnTo>
                    <a:lnTo>
                      <a:pt x="0" y="524"/>
                    </a:lnTo>
                    <a:lnTo>
                      <a:pt x="162" y="0"/>
                    </a:lnTo>
                    <a:lnTo>
                      <a:pt x="328" y="524"/>
                    </a:lnTo>
                    <a:close/>
                  </a:path>
                </a:pathLst>
              </a:custGeom>
              <a:solidFill>
                <a:srgbClr val="000000"/>
              </a:solidFill>
              <a:ln w="9525">
                <a:noFill/>
                <a:round/>
                <a:headEnd/>
                <a:tailEnd/>
              </a:ln>
            </p:spPr>
            <p:txBody>
              <a:bodyPr/>
              <a:lstStyle/>
              <a:p>
                <a:endParaRPr lang="en-GB" dirty="0"/>
              </a:p>
            </p:txBody>
          </p:sp>
        </p:grpSp>
        <p:sp>
          <p:nvSpPr>
            <p:cNvPr id="204" name="Rectangle 174"/>
            <p:cNvSpPr>
              <a:spLocks noChangeArrowheads="1"/>
            </p:cNvSpPr>
            <p:nvPr/>
          </p:nvSpPr>
          <p:spPr bwMode="auto">
            <a:xfrm>
              <a:off x="2699" y="4047"/>
              <a:ext cx="976" cy="155"/>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Communication</a:t>
              </a:r>
              <a:endParaRPr lang="en-GB" sz="2400" dirty="0"/>
            </a:p>
          </p:txBody>
        </p:sp>
      </p:grpSp>
      <p:sp>
        <p:nvSpPr>
          <p:cNvPr id="209" name="Rectangle 2"/>
          <p:cNvSpPr>
            <a:spLocks noChangeArrowheads="1"/>
          </p:cNvSpPr>
          <p:nvPr/>
        </p:nvSpPr>
        <p:spPr bwMode="auto">
          <a:xfrm>
            <a:off x="538974" y="2303284"/>
            <a:ext cx="1257300" cy="554037"/>
          </a:xfrm>
          <a:prstGeom prst="rect">
            <a:avLst/>
          </a:prstGeom>
          <a:noFill/>
          <a:ln w="9525">
            <a:noFill/>
            <a:miter lim="800000"/>
            <a:headEnd/>
            <a:tailEnd/>
          </a:ln>
        </p:spPr>
        <p:txBody>
          <a:bodyPr wrap="none" lIns="0" tIns="0" rIns="0" bIns="0">
            <a:spAutoFit/>
          </a:bodyPr>
          <a:lstStyle/>
          <a:p>
            <a:pPr algn="l" eaLnBrk="0" hangingPunct="0"/>
            <a:r>
              <a:rPr lang="en-GB" sz="1800" b="1" dirty="0">
                <a:solidFill>
                  <a:srgbClr val="FF0000"/>
                </a:solidFill>
                <a:latin typeface="Arial" pitchFamily="34" charset="0"/>
              </a:rPr>
              <a:t>A</a:t>
            </a:r>
            <a:r>
              <a:rPr lang="en-GB" sz="1800" b="1" dirty="0">
                <a:solidFill>
                  <a:srgbClr val="000000"/>
                </a:solidFill>
                <a:latin typeface="Arial" pitchFamily="34" charset="0"/>
              </a:rPr>
              <a:t>pplication</a:t>
            </a:r>
          </a:p>
          <a:p>
            <a:pPr algn="l" eaLnBrk="0" hangingPunct="0"/>
            <a:r>
              <a:rPr lang="en-GB" sz="1800" b="1" dirty="0">
                <a:solidFill>
                  <a:srgbClr val="000000"/>
                </a:solidFill>
                <a:latin typeface="Arial" pitchFamily="34" charset="0"/>
              </a:rPr>
              <a:t>level</a:t>
            </a:r>
            <a:endParaRPr lang="en-GB" sz="3200" dirty="0"/>
          </a:p>
        </p:txBody>
      </p:sp>
      <p:sp>
        <p:nvSpPr>
          <p:cNvPr id="210" name="Rectangle 3"/>
          <p:cNvSpPr>
            <a:spLocks noChangeArrowheads="1"/>
          </p:cNvSpPr>
          <p:nvPr/>
        </p:nvSpPr>
        <p:spPr bwMode="auto">
          <a:xfrm>
            <a:off x="538974" y="4000329"/>
            <a:ext cx="807913" cy="553998"/>
          </a:xfrm>
          <a:prstGeom prst="rect">
            <a:avLst/>
          </a:prstGeom>
          <a:noFill/>
          <a:ln w="9525">
            <a:noFill/>
            <a:miter lim="800000"/>
            <a:headEnd/>
            <a:tailEnd/>
          </a:ln>
        </p:spPr>
        <p:txBody>
          <a:bodyPr wrap="none" lIns="0" tIns="0" rIns="0" bIns="0">
            <a:spAutoFit/>
          </a:bodyPr>
          <a:lstStyle/>
          <a:p>
            <a:pPr algn="l" eaLnBrk="0" hangingPunct="0"/>
            <a:r>
              <a:rPr lang="en-GB" sz="1800" b="1" dirty="0" smtClean="0">
                <a:solidFill>
                  <a:srgbClr val="FF0000"/>
                </a:solidFill>
                <a:latin typeface="Arial" pitchFamily="34" charset="0"/>
              </a:rPr>
              <a:t>L</a:t>
            </a:r>
            <a:r>
              <a:rPr lang="en-GB" sz="1800" b="1" dirty="0" smtClean="0">
                <a:latin typeface="Arial" pitchFamily="34" charset="0"/>
              </a:rPr>
              <a:t>ogical</a:t>
            </a:r>
            <a:endParaRPr lang="en-GB" sz="1800" b="1" dirty="0">
              <a:solidFill>
                <a:srgbClr val="000000"/>
              </a:solidFill>
              <a:latin typeface="Arial" pitchFamily="34" charset="0"/>
            </a:endParaRPr>
          </a:p>
          <a:p>
            <a:pPr algn="l" eaLnBrk="0" hangingPunct="0"/>
            <a:r>
              <a:rPr lang="en-GB" sz="1800" b="1" dirty="0">
                <a:solidFill>
                  <a:srgbClr val="000000"/>
                </a:solidFill>
                <a:latin typeface="Arial" pitchFamily="34" charset="0"/>
              </a:rPr>
              <a:t>level</a:t>
            </a:r>
            <a:endParaRPr lang="en-GB" sz="3200" dirty="0"/>
          </a:p>
        </p:txBody>
      </p:sp>
      <p:sp>
        <p:nvSpPr>
          <p:cNvPr id="211" name="Rectangle 4"/>
          <p:cNvSpPr>
            <a:spLocks noChangeArrowheads="1"/>
          </p:cNvSpPr>
          <p:nvPr/>
        </p:nvSpPr>
        <p:spPr bwMode="auto">
          <a:xfrm>
            <a:off x="538974" y="5516389"/>
            <a:ext cx="1047750" cy="554037"/>
          </a:xfrm>
          <a:prstGeom prst="rect">
            <a:avLst/>
          </a:prstGeom>
          <a:noFill/>
          <a:ln w="9525">
            <a:noFill/>
            <a:miter lim="800000"/>
            <a:headEnd/>
            <a:tailEnd/>
          </a:ln>
        </p:spPr>
        <p:txBody>
          <a:bodyPr wrap="none" lIns="0" tIns="0" rIns="0" bIns="0">
            <a:spAutoFit/>
          </a:bodyPr>
          <a:lstStyle/>
          <a:p>
            <a:pPr algn="l" eaLnBrk="0" hangingPunct="0"/>
            <a:r>
              <a:rPr lang="en-GB" sz="1800" b="1" dirty="0">
                <a:solidFill>
                  <a:srgbClr val="FF0000"/>
                </a:solidFill>
                <a:latin typeface="Arial" pitchFamily="34" charset="0"/>
              </a:rPr>
              <a:t>T</a:t>
            </a:r>
            <a:r>
              <a:rPr lang="en-GB" sz="1800" b="1" dirty="0">
                <a:solidFill>
                  <a:srgbClr val="000000"/>
                </a:solidFill>
                <a:latin typeface="Arial" pitchFamily="34" charset="0"/>
              </a:rPr>
              <a:t>echnical</a:t>
            </a:r>
          </a:p>
          <a:p>
            <a:pPr algn="l" eaLnBrk="0" hangingPunct="0"/>
            <a:r>
              <a:rPr lang="en-GB" sz="1800" b="1" dirty="0">
                <a:solidFill>
                  <a:srgbClr val="000000"/>
                </a:solidFill>
                <a:latin typeface="Arial" pitchFamily="34" charset="0"/>
              </a:rPr>
              <a:t>level</a:t>
            </a:r>
            <a:endParaRPr lang="en-GB" sz="3200" dirty="0"/>
          </a:p>
        </p:txBody>
      </p:sp>
      <p:sp>
        <p:nvSpPr>
          <p:cNvPr id="212" name="Rectangle 10"/>
          <p:cNvSpPr>
            <a:spLocks noChangeArrowheads="1"/>
          </p:cNvSpPr>
          <p:nvPr/>
        </p:nvSpPr>
        <p:spPr bwMode="auto">
          <a:xfrm>
            <a:off x="2159841" y="1987376"/>
            <a:ext cx="1863725" cy="512763"/>
          </a:xfrm>
          <a:prstGeom prst="rect">
            <a:avLst/>
          </a:prstGeom>
          <a:solidFill>
            <a:srgbClr val="B2B2B2"/>
          </a:solidFill>
          <a:ln w="9525">
            <a:noFill/>
            <a:miter lim="800000"/>
            <a:headEnd/>
            <a:tailEnd/>
          </a:ln>
        </p:spPr>
        <p:txBody>
          <a:bodyPr/>
          <a:lstStyle/>
          <a:p>
            <a:endParaRPr lang="en-GB" dirty="0"/>
          </a:p>
        </p:txBody>
      </p:sp>
      <p:sp>
        <p:nvSpPr>
          <p:cNvPr id="213" name="Rectangle 11"/>
          <p:cNvSpPr>
            <a:spLocks noChangeArrowheads="1"/>
          </p:cNvSpPr>
          <p:nvPr/>
        </p:nvSpPr>
        <p:spPr bwMode="auto">
          <a:xfrm>
            <a:off x="2458291" y="2117551"/>
            <a:ext cx="1230313" cy="246063"/>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presentation</a:t>
            </a:r>
            <a:endParaRPr lang="en-GB" sz="2400" dirty="0"/>
          </a:p>
        </p:txBody>
      </p:sp>
      <p:sp>
        <p:nvSpPr>
          <p:cNvPr id="214" name="Rectangle 12"/>
          <p:cNvSpPr>
            <a:spLocks noChangeArrowheads="1"/>
          </p:cNvSpPr>
          <p:nvPr/>
        </p:nvSpPr>
        <p:spPr bwMode="auto">
          <a:xfrm>
            <a:off x="2159841" y="3308176"/>
            <a:ext cx="1863725" cy="514350"/>
          </a:xfrm>
          <a:prstGeom prst="rect">
            <a:avLst/>
          </a:prstGeom>
          <a:solidFill>
            <a:srgbClr val="B2B2B2"/>
          </a:solidFill>
          <a:ln w="9525">
            <a:noFill/>
            <a:miter lim="800000"/>
            <a:headEnd/>
            <a:tailEnd/>
          </a:ln>
        </p:spPr>
        <p:txBody>
          <a:bodyPr/>
          <a:lstStyle/>
          <a:p>
            <a:endParaRPr lang="en-GB" dirty="0"/>
          </a:p>
        </p:txBody>
      </p:sp>
      <p:sp>
        <p:nvSpPr>
          <p:cNvPr id="215" name="Rectangle 13"/>
          <p:cNvSpPr>
            <a:spLocks noChangeArrowheads="1"/>
          </p:cNvSpPr>
          <p:nvPr/>
        </p:nvSpPr>
        <p:spPr bwMode="auto">
          <a:xfrm>
            <a:off x="2324941" y="3443114"/>
            <a:ext cx="1495425" cy="246062"/>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clinical content</a:t>
            </a:r>
            <a:endParaRPr lang="en-GB" sz="2400" dirty="0"/>
          </a:p>
        </p:txBody>
      </p:sp>
      <p:sp>
        <p:nvSpPr>
          <p:cNvPr id="216" name="Rectangle 14"/>
          <p:cNvSpPr>
            <a:spLocks noChangeArrowheads="1"/>
          </p:cNvSpPr>
          <p:nvPr/>
        </p:nvSpPr>
        <p:spPr bwMode="auto">
          <a:xfrm>
            <a:off x="2159841" y="4568651"/>
            <a:ext cx="1863725" cy="514350"/>
          </a:xfrm>
          <a:prstGeom prst="rect">
            <a:avLst/>
          </a:prstGeom>
          <a:solidFill>
            <a:srgbClr val="B2B2B2"/>
          </a:solidFill>
          <a:ln w="9525">
            <a:noFill/>
            <a:miter lim="800000"/>
            <a:headEnd/>
            <a:tailEnd/>
          </a:ln>
        </p:spPr>
        <p:txBody>
          <a:bodyPr/>
          <a:lstStyle/>
          <a:p>
            <a:endParaRPr lang="en-GB" dirty="0"/>
          </a:p>
        </p:txBody>
      </p:sp>
      <p:sp>
        <p:nvSpPr>
          <p:cNvPr id="217" name="Rectangle 15"/>
          <p:cNvSpPr>
            <a:spLocks noChangeArrowheads="1"/>
          </p:cNvSpPr>
          <p:nvPr/>
        </p:nvSpPr>
        <p:spPr bwMode="auto">
          <a:xfrm>
            <a:off x="2825004" y="4703589"/>
            <a:ext cx="604837" cy="246062"/>
          </a:xfrm>
          <a:prstGeom prst="rect">
            <a:avLst/>
          </a:prstGeom>
          <a:noFill/>
          <a:ln w="9525">
            <a:noFill/>
            <a:miter lim="800000"/>
            <a:headEnd/>
            <a:tailEnd/>
          </a:ln>
        </p:spPr>
        <p:txBody>
          <a:bodyPr wrap="none" lIns="0" tIns="0" rIns="0" bIns="0">
            <a:spAutoFit/>
          </a:bodyPr>
          <a:lstStyle/>
          <a:p>
            <a:pPr eaLnBrk="0" hangingPunct="0"/>
            <a:r>
              <a:rPr lang="en-GB" sz="1600" b="1" dirty="0">
                <a:solidFill>
                  <a:srgbClr val="000000"/>
                </a:solidFill>
                <a:latin typeface="Arial" pitchFamily="34" charset="0"/>
              </a:rPr>
              <a:t>model</a:t>
            </a:r>
            <a:endParaRPr lang="en-GB" sz="2400" dirty="0"/>
          </a:p>
        </p:txBody>
      </p:sp>
      <p:sp>
        <p:nvSpPr>
          <p:cNvPr id="218" name="Rectangle 16"/>
          <p:cNvSpPr>
            <a:spLocks noChangeArrowheads="1"/>
          </p:cNvSpPr>
          <p:nvPr/>
        </p:nvSpPr>
        <p:spPr bwMode="auto">
          <a:xfrm>
            <a:off x="2159841" y="5257626"/>
            <a:ext cx="1863725" cy="514350"/>
          </a:xfrm>
          <a:prstGeom prst="rect">
            <a:avLst/>
          </a:prstGeom>
          <a:solidFill>
            <a:srgbClr val="B2B2B2"/>
          </a:solidFill>
          <a:ln w="9525">
            <a:noFill/>
            <a:miter lim="800000"/>
            <a:headEnd/>
            <a:tailEnd/>
          </a:ln>
        </p:spPr>
        <p:txBody>
          <a:bodyPr/>
          <a:lstStyle/>
          <a:p>
            <a:endParaRPr lang="en-GB" dirty="0"/>
          </a:p>
        </p:txBody>
      </p:sp>
      <p:sp>
        <p:nvSpPr>
          <p:cNvPr id="219" name="Rectangle 17"/>
          <p:cNvSpPr>
            <a:spLocks noChangeArrowheads="1"/>
          </p:cNvSpPr>
          <p:nvPr/>
        </p:nvSpPr>
        <p:spPr bwMode="auto">
          <a:xfrm>
            <a:off x="2270966" y="5387801"/>
            <a:ext cx="1700213" cy="246063"/>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format  &amp; storage</a:t>
            </a:r>
            <a:endParaRPr lang="en-GB" sz="2400" dirty="0"/>
          </a:p>
        </p:txBody>
      </p:sp>
      <p:sp>
        <p:nvSpPr>
          <p:cNvPr id="220" name="Rectangle 18"/>
          <p:cNvSpPr>
            <a:spLocks noChangeArrowheads="1"/>
          </p:cNvSpPr>
          <p:nvPr/>
        </p:nvSpPr>
        <p:spPr bwMode="auto">
          <a:xfrm>
            <a:off x="2159841" y="5883101"/>
            <a:ext cx="1863725" cy="512763"/>
          </a:xfrm>
          <a:prstGeom prst="rect">
            <a:avLst/>
          </a:prstGeom>
          <a:solidFill>
            <a:srgbClr val="B2B2B2"/>
          </a:solidFill>
          <a:ln w="9525">
            <a:noFill/>
            <a:miter lim="800000"/>
            <a:headEnd/>
            <a:tailEnd/>
          </a:ln>
        </p:spPr>
        <p:txBody>
          <a:bodyPr/>
          <a:lstStyle/>
          <a:p>
            <a:endParaRPr lang="en-GB" dirty="0"/>
          </a:p>
        </p:txBody>
      </p:sp>
      <p:sp>
        <p:nvSpPr>
          <p:cNvPr id="221" name="Rectangle 19"/>
          <p:cNvSpPr>
            <a:spLocks noChangeArrowheads="1"/>
          </p:cNvSpPr>
          <p:nvPr/>
        </p:nvSpPr>
        <p:spPr bwMode="auto">
          <a:xfrm>
            <a:off x="2442416" y="6011689"/>
            <a:ext cx="1265238" cy="244475"/>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transmission</a:t>
            </a:r>
            <a:endParaRPr lang="en-GB" sz="2400" dirty="0"/>
          </a:p>
        </p:txBody>
      </p:sp>
      <p:sp>
        <p:nvSpPr>
          <p:cNvPr id="222" name="Line 21"/>
          <p:cNvSpPr>
            <a:spLocks noChangeShapeType="1"/>
          </p:cNvSpPr>
          <p:nvPr/>
        </p:nvSpPr>
        <p:spPr bwMode="auto">
          <a:xfrm>
            <a:off x="4088653" y="3310184"/>
            <a:ext cx="0" cy="1772818"/>
          </a:xfrm>
          <a:prstGeom prst="line">
            <a:avLst/>
          </a:prstGeom>
          <a:noFill/>
          <a:ln w="111125">
            <a:solidFill>
              <a:srgbClr val="008000"/>
            </a:solidFill>
            <a:round/>
            <a:headEnd/>
            <a:tailEnd/>
          </a:ln>
        </p:spPr>
        <p:txBody>
          <a:bodyPr/>
          <a:lstStyle/>
          <a:p>
            <a:endParaRPr lang="da-DK" dirty="0"/>
          </a:p>
        </p:txBody>
      </p:sp>
      <p:sp>
        <p:nvSpPr>
          <p:cNvPr id="223" name="Line 22"/>
          <p:cNvSpPr>
            <a:spLocks noChangeShapeType="1"/>
          </p:cNvSpPr>
          <p:nvPr/>
        </p:nvSpPr>
        <p:spPr bwMode="auto">
          <a:xfrm>
            <a:off x="4087066" y="5246856"/>
            <a:ext cx="1588" cy="1138238"/>
          </a:xfrm>
          <a:prstGeom prst="line">
            <a:avLst/>
          </a:prstGeom>
          <a:noFill/>
          <a:ln w="111125">
            <a:solidFill>
              <a:srgbClr val="003366"/>
            </a:solidFill>
            <a:round/>
            <a:headEnd/>
            <a:tailEnd/>
          </a:ln>
        </p:spPr>
        <p:txBody>
          <a:bodyPr/>
          <a:lstStyle/>
          <a:p>
            <a:endParaRPr lang="da-DK" dirty="0"/>
          </a:p>
        </p:txBody>
      </p:sp>
      <p:sp>
        <p:nvSpPr>
          <p:cNvPr id="224" name="Line 23"/>
          <p:cNvSpPr>
            <a:spLocks noChangeShapeType="1"/>
          </p:cNvSpPr>
          <p:nvPr/>
        </p:nvSpPr>
        <p:spPr bwMode="auto">
          <a:xfrm>
            <a:off x="504576" y="3184890"/>
            <a:ext cx="7955856" cy="322"/>
          </a:xfrm>
          <a:prstGeom prst="line">
            <a:avLst/>
          </a:prstGeom>
          <a:noFill/>
          <a:ln w="22225">
            <a:solidFill>
              <a:schemeClr val="accent2">
                <a:lumMod val="75000"/>
              </a:schemeClr>
            </a:solidFill>
            <a:round/>
            <a:headEnd/>
            <a:tailEnd/>
          </a:ln>
        </p:spPr>
        <p:txBody>
          <a:bodyPr/>
          <a:lstStyle/>
          <a:p>
            <a:endParaRPr lang="da-DK" dirty="0"/>
          </a:p>
        </p:txBody>
      </p:sp>
      <p:sp>
        <p:nvSpPr>
          <p:cNvPr id="225" name="Line 25"/>
          <p:cNvSpPr>
            <a:spLocks noChangeShapeType="1"/>
          </p:cNvSpPr>
          <p:nvPr/>
        </p:nvSpPr>
        <p:spPr bwMode="auto">
          <a:xfrm flipV="1">
            <a:off x="504576" y="5151153"/>
            <a:ext cx="7955856" cy="20787"/>
          </a:xfrm>
          <a:prstGeom prst="line">
            <a:avLst/>
          </a:prstGeom>
          <a:noFill/>
          <a:ln w="22225">
            <a:solidFill>
              <a:srgbClr val="00AE00"/>
            </a:solidFill>
            <a:round/>
            <a:headEnd/>
            <a:tailEnd/>
          </a:ln>
        </p:spPr>
        <p:txBody>
          <a:bodyPr/>
          <a:lstStyle/>
          <a:p>
            <a:endParaRPr lang="da-DK" dirty="0"/>
          </a:p>
        </p:txBody>
      </p:sp>
      <p:grpSp>
        <p:nvGrpSpPr>
          <p:cNvPr id="5" name="Group 188"/>
          <p:cNvGrpSpPr>
            <a:grpSpLocks/>
          </p:cNvGrpSpPr>
          <p:nvPr/>
        </p:nvGrpSpPr>
        <p:grpSpPr bwMode="auto">
          <a:xfrm>
            <a:off x="4153741" y="3714577"/>
            <a:ext cx="2260600" cy="1000129"/>
            <a:chOff x="2502" y="2205"/>
            <a:chExt cx="1424" cy="630"/>
          </a:xfrm>
        </p:grpSpPr>
        <p:sp>
          <p:nvSpPr>
            <p:cNvPr id="227" name="Rectangle 26"/>
            <p:cNvSpPr>
              <a:spLocks noChangeArrowheads="1"/>
            </p:cNvSpPr>
            <p:nvPr/>
          </p:nvSpPr>
          <p:spPr bwMode="auto">
            <a:xfrm>
              <a:off x="2746" y="2525"/>
              <a:ext cx="935" cy="310"/>
            </a:xfrm>
            <a:prstGeom prst="rect">
              <a:avLst/>
            </a:prstGeom>
            <a:solidFill>
              <a:schemeClr val="bg1"/>
            </a:solidFill>
            <a:ln w="9525">
              <a:noFill/>
              <a:miter lim="800000"/>
              <a:headEnd/>
              <a:tailEnd/>
            </a:ln>
          </p:spPr>
          <p:txBody>
            <a:bodyPr wrap="none" lIns="0" tIns="0" rIns="0" bIns="0">
              <a:spAutoFit/>
            </a:bodyPr>
            <a:lstStyle/>
            <a:p>
              <a:pPr algn="ctr" eaLnBrk="0" hangingPunct="0"/>
              <a:r>
                <a:rPr lang="en-GB" sz="1600" b="1" dirty="0" smtClean="0">
                  <a:solidFill>
                    <a:srgbClr val="008000"/>
                  </a:solidFill>
                  <a:latin typeface="Arial" pitchFamily="34" charset="0"/>
                </a:rPr>
                <a:t>Semantic </a:t>
              </a:r>
            </a:p>
            <a:p>
              <a:pPr algn="ctr" eaLnBrk="0" hangingPunct="0"/>
              <a:r>
                <a:rPr lang="en-GB" sz="1600" b="1" dirty="0" smtClean="0">
                  <a:solidFill>
                    <a:srgbClr val="008000"/>
                  </a:solidFill>
                  <a:latin typeface="Arial" pitchFamily="34" charset="0"/>
                </a:rPr>
                <a:t>interoperability</a:t>
              </a:r>
              <a:endParaRPr lang="en-GB" sz="1600" b="1" dirty="0">
                <a:solidFill>
                  <a:srgbClr val="008000"/>
                </a:solidFill>
                <a:latin typeface="Arial" pitchFamily="34" charset="0"/>
              </a:endParaRPr>
            </a:p>
          </p:txBody>
        </p:sp>
        <p:grpSp>
          <p:nvGrpSpPr>
            <p:cNvPr id="6" name="Group 27"/>
            <p:cNvGrpSpPr>
              <a:grpSpLocks/>
            </p:cNvGrpSpPr>
            <p:nvPr/>
          </p:nvGrpSpPr>
          <p:grpSpPr bwMode="auto">
            <a:xfrm>
              <a:off x="2502" y="2205"/>
              <a:ext cx="1424" cy="289"/>
              <a:chOff x="2502" y="2202"/>
              <a:chExt cx="1424" cy="289"/>
            </a:xfrm>
          </p:grpSpPr>
          <p:sp>
            <p:nvSpPr>
              <p:cNvPr id="229" name="Line 28"/>
              <p:cNvSpPr>
                <a:spLocks noChangeShapeType="1"/>
              </p:cNvSpPr>
              <p:nvPr/>
            </p:nvSpPr>
            <p:spPr bwMode="auto">
              <a:xfrm>
                <a:off x="2719" y="2346"/>
                <a:ext cx="982" cy="2"/>
              </a:xfrm>
              <a:prstGeom prst="line">
                <a:avLst/>
              </a:prstGeom>
              <a:noFill/>
              <a:ln w="111125">
                <a:solidFill>
                  <a:srgbClr val="008000"/>
                </a:solidFill>
                <a:round/>
                <a:headEnd/>
                <a:tailEnd/>
              </a:ln>
            </p:spPr>
            <p:txBody>
              <a:bodyPr/>
              <a:lstStyle/>
              <a:p>
                <a:endParaRPr lang="da-DK" dirty="0"/>
              </a:p>
            </p:txBody>
          </p:sp>
          <p:sp>
            <p:nvSpPr>
              <p:cNvPr id="230" name="Freeform 29"/>
              <p:cNvSpPr>
                <a:spLocks/>
              </p:cNvSpPr>
              <p:nvPr/>
            </p:nvSpPr>
            <p:spPr bwMode="auto">
              <a:xfrm>
                <a:off x="2502" y="2202"/>
                <a:ext cx="307" cy="289"/>
              </a:xfrm>
              <a:custGeom>
                <a:avLst/>
                <a:gdLst>
                  <a:gd name="T0" fmla="*/ 154 w 614"/>
                  <a:gd name="T1" fmla="*/ 0 h 384"/>
                  <a:gd name="T2" fmla="*/ 135 w 614"/>
                  <a:gd name="T3" fmla="*/ 109 h 384"/>
                  <a:gd name="T4" fmla="*/ 154 w 614"/>
                  <a:gd name="T5" fmla="*/ 218 h 384"/>
                  <a:gd name="T6" fmla="*/ 0 w 614"/>
                  <a:gd name="T7" fmla="*/ 109 h 384"/>
                  <a:gd name="T8" fmla="*/ 154 w 614"/>
                  <a:gd name="T9" fmla="*/ 0 h 384"/>
                  <a:gd name="T10" fmla="*/ 0 60000 65536"/>
                  <a:gd name="T11" fmla="*/ 0 60000 65536"/>
                  <a:gd name="T12" fmla="*/ 0 60000 65536"/>
                  <a:gd name="T13" fmla="*/ 0 60000 65536"/>
                  <a:gd name="T14" fmla="*/ 0 60000 65536"/>
                  <a:gd name="T15" fmla="*/ 0 w 614"/>
                  <a:gd name="T16" fmla="*/ 0 h 384"/>
                  <a:gd name="T17" fmla="*/ 614 w 614"/>
                  <a:gd name="T18" fmla="*/ 384 h 384"/>
                </a:gdLst>
                <a:ahLst/>
                <a:cxnLst>
                  <a:cxn ang="T10">
                    <a:pos x="T0" y="T1"/>
                  </a:cxn>
                  <a:cxn ang="T11">
                    <a:pos x="T2" y="T3"/>
                  </a:cxn>
                  <a:cxn ang="T12">
                    <a:pos x="T4" y="T5"/>
                  </a:cxn>
                  <a:cxn ang="T13">
                    <a:pos x="T6" y="T7"/>
                  </a:cxn>
                  <a:cxn ang="T14">
                    <a:pos x="T8" y="T9"/>
                  </a:cxn>
                </a:cxnLst>
                <a:rect l="T15" t="T16" r="T17" b="T18"/>
                <a:pathLst>
                  <a:path w="614" h="384">
                    <a:moveTo>
                      <a:pt x="614" y="0"/>
                    </a:moveTo>
                    <a:lnTo>
                      <a:pt x="538" y="192"/>
                    </a:lnTo>
                    <a:lnTo>
                      <a:pt x="614" y="384"/>
                    </a:lnTo>
                    <a:lnTo>
                      <a:pt x="0" y="192"/>
                    </a:lnTo>
                    <a:lnTo>
                      <a:pt x="614" y="0"/>
                    </a:lnTo>
                    <a:close/>
                  </a:path>
                </a:pathLst>
              </a:custGeom>
              <a:solidFill>
                <a:srgbClr val="008000"/>
              </a:solidFill>
              <a:ln w="9525">
                <a:solidFill>
                  <a:srgbClr val="008000"/>
                </a:solidFill>
                <a:round/>
                <a:headEnd/>
                <a:tailEnd/>
              </a:ln>
            </p:spPr>
            <p:txBody>
              <a:bodyPr/>
              <a:lstStyle/>
              <a:p>
                <a:endParaRPr lang="en-GB" dirty="0"/>
              </a:p>
            </p:txBody>
          </p:sp>
          <p:sp>
            <p:nvSpPr>
              <p:cNvPr id="231" name="Freeform 30"/>
              <p:cNvSpPr>
                <a:spLocks/>
              </p:cNvSpPr>
              <p:nvPr/>
            </p:nvSpPr>
            <p:spPr bwMode="auto">
              <a:xfrm>
                <a:off x="3619" y="2202"/>
                <a:ext cx="307" cy="289"/>
              </a:xfrm>
              <a:custGeom>
                <a:avLst/>
                <a:gdLst>
                  <a:gd name="T0" fmla="*/ 0 w 614"/>
                  <a:gd name="T1" fmla="*/ 218 h 384"/>
                  <a:gd name="T2" fmla="*/ 19 w 614"/>
                  <a:gd name="T3" fmla="*/ 109 h 384"/>
                  <a:gd name="T4" fmla="*/ 0 w 614"/>
                  <a:gd name="T5" fmla="*/ 0 h 384"/>
                  <a:gd name="T6" fmla="*/ 154 w 614"/>
                  <a:gd name="T7" fmla="*/ 109 h 384"/>
                  <a:gd name="T8" fmla="*/ 0 w 614"/>
                  <a:gd name="T9" fmla="*/ 218 h 384"/>
                  <a:gd name="T10" fmla="*/ 0 60000 65536"/>
                  <a:gd name="T11" fmla="*/ 0 60000 65536"/>
                  <a:gd name="T12" fmla="*/ 0 60000 65536"/>
                  <a:gd name="T13" fmla="*/ 0 60000 65536"/>
                  <a:gd name="T14" fmla="*/ 0 60000 65536"/>
                  <a:gd name="T15" fmla="*/ 0 w 614"/>
                  <a:gd name="T16" fmla="*/ 0 h 384"/>
                  <a:gd name="T17" fmla="*/ 614 w 614"/>
                  <a:gd name="T18" fmla="*/ 384 h 384"/>
                </a:gdLst>
                <a:ahLst/>
                <a:cxnLst>
                  <a:cxn ang="T10">
                    <a:pos x="T0" y="T1"/>
                  </a:cxn>
                  <a:cxn ang="T11">
                    <a:pos x="T2" y="T3"/>
                  </a:cxn>
                  <a:cxn ang="T12">
                    <a:pos x="T4" y="T5"/>
                  </a:cxn>
                  <a:cxn ang="T13">
                    <a:pos x="T6" y="T7"/>
                  </a:cxn>
                  <a:cxn ang="T14">
                    <a:pos x="T8" y="T9"/>
                  </a:cxn>
                </a:cxnLst>
                <a:rect l="T15" t="T16" r="T17" b="T18"/>
                <a:pathLst>
                  <a:path w="614" h="384">
                    <a:moveTo>
                      <a:pt x="0" y="384"/>
                    </a:moveTo>
                    <a:lnTo>
                      <a:pt x="76" y="192"/>
                    </a:lnTo>
                    <a:lnTo>
                      <a:pt x="0" y="0"/>
                    </a:lnTo>
                    <a:lnTo>
                      <a:pt x="614" y="192"/>
                    </a:lnTo>
                    <a:lnTo>
                      <a:pt x="0" y="384"/>
                    </a:lnTo>
                    <a:close/>
                  </a:path>
                </a:pathLst>
              </a:custGeom>
              <a:solidFill>
                <a:srgbClr val="008000"/>
              </a:solidFill>
              <a:ln w="9525">
                <a:solidFill>
                  <a:srgbClr val="008000"/>
                </a:solidFill>
                <a:round/>
                <a:headEnd/>
                <a:tailEnd/>
              </a:ln>
            </p:spPr>
            <p:txBody>
              <a:bodyPr/>
              <a:lstStyle/>
              <a:p>
                <a:endParaRPr lang="en-GB" dirty="0"/>
              </a:p>
            </p:txBody>
          </p:sp>
        </p:grpSp>
      </p:grpSp>
      <p:grpSp>
        <p:nvGrpSpPr>
          <p:cNvPr id="7" name="Group 187"/>
          <p:cNvGrpSpPr>
            <a:grpSpLocks/>
          </p:cNvGrpSpPr>
          <p:nvPr/>
        </p:nvGrpSpPr>
        <p:grpSpPr bwMode="auto">
          <a:xfrm>
            <a:off x="4153741" y="5342240"/>
            <a:ext cx="2260600" cy="895353"/>
            <a:chOff x="2502" y="3555"/>
            <a:chExt cx="1424" cy="564"/>
          </a:xfrm>
        </p:grpSpPr>
        <p:sp>
          <p:nvSpPr>
            <p:cNvPr id="233" name="Rectangle 20"/>
            <p:cNvSpPr>
              <a:spLocks noChangeArrowheads="1"/>
            </p:cNvSpPr>
            <p:nvPr/>
          </p:nvSpPr>
          <p:spPr bwMode="auto">
            <a:xfrm>
              <a:off x="2746" y="3809"/>
              <a:ext cx="935" cy="310"/>
            </a:xfrm>
            <a:prstGeom prst="rect">
              <a:avLst/>
            </a:prstGeom>
            <a:solidFill>
              <a:schemeClr val="bg1"/>
            </a:solidFill>
            <a:ln w="9525">
              <a:noFill/>
              <a:miter lim="800000"/>
              <a:headEnd/>
              <a:tailEnd/>
            </a:ln>
          </p:spPr>
          <p:txBody>
            <a:bodyPr wrap="none" lIns="0" tIns="0" rIns="0" bIns="0">
              <a:spAutoFit/>
            </a:bodyPr>
            <a:lstStyle/>
            <a:p>
              <a:pPr algn="ctr" eaLnBrk="0" hangingPunct="0"/>
              <a:r>
                <a:rPr lang="en-GB" sz="1600" b="1" dirty="0" smtClean="0">
                  <a:solidFill>
                    <a:srgbClr val="003366"/>
                  </a:solidFill>
                  <a:latin typeface="Arial" pitchFamily="34" charset="0"/>
                </a:rPr>
                <a:t>Technical </a:t>
              </a:r>
            </a:p>
            <a:p>
              <a:pPr algn="ctr" eaLnBrk="0" hangingPunct="0"/>
              <a:r>
                <a:rPr lang="en-GB" sz="1600" b="1" dirty="0" smtClean="0">
                  <a:solidFill>
                    <a:srgbClr val="003366"/>
                  </a:solidFill>
                  <a:latin typeface="Arial" pitchFamily="34" charset="0"/>
                </a:rPr>
                <a:t>interoperability</a:t>
              </a:r>
              <a:endParaRPr lang="en-GB" sz="1600" b="1" dirty="0">
                <a:solidFill>
                  <a:srgbClr val="003366"/>
                </a:solidFill>
                <a:latin typeface="Arial" pitchFamily="34" charset="0"/>
              </a:endParaRPr>
            </a:p>
          </p:txBody>
        </p:sp>
        <p:grpSp>
          <p:nvGrpSpPr>
            <p:cNvPr id="8" name="Group 181"/>
            <p:cNvGrpSpPr>
              <a:grpSpLocks/>
            </p:cNvGrpSpPr>
            <p:nvPr/>
          </p:nvGrpSpPr>
          <p:grpSpPr bwMode="auto">
            <a:xfrm>
              <a:off x="2502" y="3555"/>
              <a:ext cx="1424" cy="192"/>
              <a:chOff x="2502" y="3555"/>
              <a:chExt cx="1424" cy="192"/>
            </a:xfrm>
          </p:grpSpPr>
          <p:sp>
            <p:nvSpPr>
              <p:cNvPr id="235" name="Line 31"/>
              <p:cNvSpPr>
                <a:spLocks noChangeShapeType="1"/>
              </p:cNvSpPr>
              <p:nvPr/>
            </p:nvSpPr>
            <p:spPr bwMode="auto">
              <a:xfrm>
                <a:off x="2719" y="3656"/>
                <a:ext cx="982" cy="1"/>
              </a:xfrm>
              <a:prstGeom prst="line">
                <a:avLst/>
              </a:prstGeom>
              <a:noFill/>
              <a:ln w="111125">
                <a:solidFill>
                  <a:srgbClr val="003366"/>
                </a:solidFill>
                <a:round/>
                <a:headEnd/>
                <a:tailEnd/>
              </a:ln>
            </p:spPr>
            <p:txBody>
              <a:bodyPr/>
              <a:lstStyle/>
              <a:p>
                <a:endParaRPr lang="da-DK" dirty="0"/>
              </a:p>
            </p:txBody>
          </p:sp>
          <p:sp>
            <p:nvSpPr>
              <p:cNvPr id="236" name="Freeform 32"/>
              <p:cNvSpPr>
                <a:spLocks/>
              </p:cNvSpPr>
              <p:nvPr/>
            </p:nvSpPr>
            <p:spPr bwMode="auto">
              <a:xfrm>
                <a:off x="2502" y="3555"/>
                <a:ext cx="307" cy="192"/>
              </a:xfrm>
              <a:custGeom>
                <a:avLst/>
                <a:gdLst>
                  <a:gd name="T0" fmla="*/ 154 w 614"/>
                  <a:gd name="T1" fmla="*/ 0 h 384"/>
                  <a:gd name="T2" fmla="*/ 135 w 614"/>
                  <a:gd name="T3" fmla="*/ 48 h 384"/>
                  <a:gd name="T4" fmla="*/ 154 w 614"/>
                  <a:gd name="T5" fmla="*/ 96 h 384"/>
                  <a:gd name="T6" fmla="*/ 0 w 614"/>
                  <a:gd name="T7" fmla="*/ 48 h 384"/>
                  <a:gd name="T8" fmla="*/ 154 w 614"/>
                  <a:gd name="T9" fmla="*/ 0 h 384"/>
                  <a:gd name="T10" fmla="*/ 0 60000 65536"/>
                  <a:gd name="T11" fmla="*/ 0 60000 65536"/>
                  <a:gd name="T12" fmla="*/ 0 60000 65536"/>
                  <a:gd name="T13" fmla="*/ 0 60000 65536"/>
                  <a:gd name="T14" fmla="*/ 0 60000 65536"/>
                  <a:gd name="T15" fmla="*/ 0 w 614"/>
                  <a:gd name="T16" fmla="*/ 0 h 384"/>
                  <a:gd name="T17" fmla="*/ 614 w 614"/>
                  <a:gd name="T18" fmla="*/ 384 h 384"/>
                </a:gdLst>
                <a:ahLst/>
                <a:cxnLst>
                  <a:cxn ang="T10">
                    <a:pos x="T0" y="T1"/>
                  </a:cxn>
                  <a:cxn ang="T11">
                    <a:pos x="T2" y="T3"/>
                  </a:cxn>
                  <a:cxn ang="T12">
                    <a:pos x="T4" y="T5"/>
                  </a:cxn>
                  <a:cxn ang="T13">
                    <a:pos x="T6" y="T7"/>
                  </a:cxn>
                  <a:cxn ang="T14">
                    <a:pos x="T8" y="T9"/>
                  </a:cxn>
                </a:cxnLst>
                <a:rect l="T15" t="T16" r="T17" b="T18"/>
                <a:pathLst>
                  <a:path w="614" h="384">
                    <a:moveTo>
                      <a:pt x="614" y="0"/>
                    </a:moveTo>
                    <a:lnTo>
                      <a:pt x="538" y="192"/>
                    </a:lnTo>
                    <a:lnTo>
                      <a:pt x="614" y="384"/>
                    </a:lnTo>
                    <a:lnTo>
                      <a:pt x="0" y="192"/>
                    </a:lnTo>
                    <a:lnTo>
                      <a:pt x="614" y="0"/>
                    </a:lnTo>
                    <a:close/>
                  </a:path>
                </a:pathLst>
              </a:custGeom>
              <a:solidFill>
                <a:srgbClr val="002060"/>
              </a:solidFill>
              <a:ln w="9525">
                <a:noFill/>
                <a:round/>
                <a:headEnd/>
                <a:tailEnd/>
              </a:ln>
            </p:spPr>
            <p:txBody>
              <a:bodyPr/>
              <a:lstStyle/>
              <a:p>
                <a:endParaRPr lang="en-GB" dirty="0"/>
              </a:p>
            </p:txBody>
          </p:sp>
          <p:sp>
            <p:nvSpPr>
              <p:cNvPr id="237" name="Freeform 33"/>
              <p:cNvSpPr>
                <a:spLocks/>
              </p:cNvSpPr>
              <p:nvPr/>
            </p:nvSpPr>
            <p:spPr bwMode="auto">
              <a:xfrm>
                <a:off x="3619" y="3555"/>
                <a:ext cx="307" cy="192"/>
              </a:xfrm>
              <a:custGeom>
                <a:avLst/>
                <a:gdLst>
                  <a:gd name="T0" fmla="*/ 0 w 614"/>
                  <a:gd name="T1" fmla="*/ 96 h 384"/>
                  <a:gd name="T2" fmla="*/ 19 w 614"/>
                  <a:gd name="T3" fmla="*/ 48 h 384"/>
                  <a:gd name="T4" fmla="*/ 0 w 614"/>
                  <a:gd name="T5" fmla="*/ 0 h 384"/>
                  <a:gd name="T6" fmla="*/ 154 w 614"/>
                  <a:gd name="T7" fmla="*/ 48 h 384"/>
                  <a:gd name="T8" fmla="*/ 0 w 614"/>
                  <a:gd name="T9" fmla="*/ 96 h 384"/>
                  <a:gd name="T10" fmla="*/ 0 60000 65536"/>
                  <a:gd name="T11" fmla="*/ 0 60000 65536"/>
                  <a:gd name="T12" fmla="*/ 0 60000 65536"/>
                  <a:gd name="T13" fmla="*/ 0 60000 65536"/>
                  <a:gd name="T14" fmla="*/ 0 60000 65536"/>
                  <a:gd name="T15" fmla="*/ 0 w 614"/>
                  <a:gd name="T16" fmla="*/ 0 h 384"/>
                  <a:gd name="T17" fmla="*/ 614 w 614"/>
                  <a:gd name="T18" fmla="*/ 384 h 384"/>
                </a:gdLst>
                <a:ahLst/>
                <a:cxnLst>
                  <a:cxn ang="T10">
                    <a:pos x="T0" y="T1"/>
                  </a:cxn>
                  <a:cxn ang="T11">
                    <a:pos x="T2" y="T3"/>
                  </a:cxn>
                  <a:cxn ang="T12">
                    <a:pos x="T4" y="T5"/>
                  </a:cxn>
                  <a:cxn ang="T13">
                    <a:pos x="T6" y="T7"/>
                  </a:cxn>
                  <a:cxn ang="T14">
                    <a:pos x="T8" y="T9"/>
                  </a:cxn>
                </a:cxnLst>
                <a:rect l="T15" t="T16" r="T17" b="T18"/>
                <a:pathLst>
                  <a:path w="614" h="384">
                    <a:moveTo>
                      <a:pt x="0" y="384"/>
                    </a:moveTo>
                    <a:lnTo>
                      <a:pt x="76" y="192"/>
                    </a:lnTo>
                    <a:lnTo>
                      <a:pt x="0" y="0"/>
                    </a:lnTo>
                    <a:lnTo>
                      <a:pt x="614" y="192"/>
                    </a:lnTo>
                    <a:lnTo>
                      <a:pt x="0" y="384"/>
                    </a:lnTo>
                    <a:close/>
                  </a:path>
                </a:pathLst>
              </a:custGeom>
              <a:solidFill>
                <a:srgbClr val="002060"/>
              </a:solidFill>
              <a:ln w="9525">
                <a:noFill/>
                <a:round/>
                <a:headEnd/>
                <a:tailEnd/>
              </a:ln>
            </p:spPr>
            <p:txBody>
              <a:bodyPr/>
              <a:lstStyle/>
              <a:p>
                <a:endParaRPr lang="en-GB" dirty="0"/>
              </a:p>
            </p:txBody>
          </p:sp>
        </p:grpSp>
      </p:grpSp>
      <p:grpSp>
        <p:nvGrpSpPr>
          <p:cNvPr id="9" name="Group 45"/>
          <p:cNvGrpSpPr>
            <a:grpSpLocks/>
          </p:cNvGrpSpPr>
          <p:nvPr/>
        </p:nvGrpSpPr>
        <p:grpSpPr bwMode="auto">
          <a:xfrm>
            <a:off x="2551954" y="908178"/>
            <a:ext cx="644525" cy="693738"/>
            <a:chOff x="1493" y="1271"/>
            <a:chExt cx="406" cy="437"/>
          </a:xfrm>
        </p:grpSpPr>
        <p:grpSp>
          <p:nvGrpSpPr>
            <p:cNvPr id="10" name="Group 46"/>
            <p:cNvGrpSpPr>
              <a:grpSpLocks/>
            </p:cNvGrpSpPr>
            <p:nvPr/>
          </p:nvGrpSpPr>
          <p:grpSpPr bwMode="auto">
            <a:xfrm>
              <a:off x="1493" y="1271"/>
              <a:ext cx="406" cy="437"/>
              <a:chOff x="1493" y="1271"/>
              <a:chExt cx="406" cy="437"/>
            </a:xfrm>
          </p:grpSpPr>
          <p:grpSp>
            <p:nvGrpSpPr>
              <p:cNvPr id="11" name="Group 47"/>
              <p:cNvGrpSpPr>
                <a:grpSpLocks/>
              </p:cNvGrpSpPr>
              <p:nvPr/>
            </p:nvGrpSpPr>
            <p:grpSpPr bwMode="auto">
              <a:xfrm>
                <a:off x="1862" y="1558"/>
                <a:ext cx="37" cy="36"/>
                <a:chOff x="1862" y="1558"/>
                <a:chExt cx="37" cy="36"/>
              </a:xfrm>
            </p:grpSpPr>
            <p:sp>
              <p:nvSpPr>
                <p:cNvPr id="256" name="Freeform 48"/>
                <p:cNvSpPr>
                  <a:spLocks/>
                </p:cNvSpPr>
                <p:nvPr/>
              </p:nvSpPr>
              <p:spPr bwMode="auto">
                <a:xfrm>
                  <a:off x="1862" y="1568"/>
                  <a:ext cx="30" cy="15"/>
                </a:xfrm>
                <a:custGeom>
                  <a:avLst/>
                  <a:gdLst>
                    <a:gd name="T0" fmla="*/ 15 w 61"/>
                    <a:gd name="T1" fmla="*/ 0 h 30"/>
                    <a:gd name="T2" fmla="*/ 0 w 61"/>
                    <a:gd name="T3" fmla="*/ 3 h 30"/>
                    <a:gd name="T4" fmla="*/ 0 w 61"/>
                    <a:gd name="T5" fmla="*/ 7 h 30"/>
                    <a:gd name="T6" fmla="*/ 15 w 61"/>
                    <a:gd name="T7" fmla="*/ 8 h 30"/>
                    <a:gd name="T8" fmla="*/ 15 w 61"/>
                    <a:gd name="T9" fmla="*/ 0 h 30"/>
                    <a:gd name="T10" fmla="*/ 0 60000 65536"/>
                    <a:gd name="T11" fmla="*/ 0 60000 65536"/>
                    <a:gd name="T12" fmla="*/ 0 60000 65536"/>
                    <a:gd name="T13" fmla="*/ 0 60000 65536"/>
                    <a:gd name="T14" fmla="*/ 0 60000 65536"/>
                    <a:gd name="T15" fmla="*/ 0 w 61"/>
                    <a:gd name="T16" fmla="*/ 0 h 30"/>
                    <a:gd name="T17" fmla="*/ 61 w 61"/>
                    <a:gd name="T18" fmla="*/ 30 h 30"/>
                  </a:gdLst>
                  <a:ahLst/>
                  <a:cxnLst>
                    <a:cxn ang="T10">
                      <a:pos x="T0" y="T1"/>
                    </a:cxn>
                    <a:cxn ang="T11">
                      <a:pos x="T2" y="T3"/>
                    </a:cxn>
                    <a:cxn ang="T12">
                      <a:pos x="T4" y="T5"/>
                    </a:cxn>
                    <a:cxn ang="T13">
                      <a:pos x="T6" y="T7"/>
                    </a:cxn>
                    <a:cxn ang="T14">
                      <a:pos x="T8" y="T9"/>
                    </a:cxn>
                  </a:cxnLst>
                  <a:rect l="T15" t="T16" r="T17" b="T18"/>
                  <a:pathLst>
                    <a:path w="61" h="30">
                      <a:moveTo>
                        <a:pt x="61" y="0"/>
                      </a:moveTo>
                      <a:lnTo>
                        <a:pt x="0" y="9"/>
                      </a:lnTo>
                      <a:lnTo>
                        <a:pt x="0" y="25"/>
                      </a:lnTo>
                      <a:lnTo>
                        <a:pt x="61" y="30"/>
                      </a:lnTo>
                      <a:lnTo>
                        <a:pt x="61" y="0"/>
                      </a:lnTo>
                      <a:close/>
                    </a:path>
                  </a:pathLst>
                </a:custGeom>
                <a:solidFill>
                  <a:srgbClr val="808080"/>
                </a:solidFill>
                <a:ln w="11113">
                  <a:solidFill>
                    <a:srgbClr val="000000"/>
                  </a:solidFill>
                  <a:round/>
                  <a:headEnd/>
                  <a:tailEnd/>
                </a:ln>
              </p:spPr>
              <p:txBody>
                <a:bodyPr/>
                <a:lstStyle/>
                <a:p>
                  <a:endParaRPr lang="en-GB" dirty="0"/>
                </a:p>
              </p:txBody>
            </p:sp>
            <p:sp>
              <p:nvSpPr>
                <p:cNvPr id="257" name="Oval 49"/>
                <p:cNvSpPr>
                  <a:spLocks noChangeArrowheads="1"/>
                </p:cNvSpPr>
                <p:nvPr/>
              </p:nvSpPr>
              <p:spPr bwMode="auto">
                <a:xfrm>
                  <a:off x="1888" y="1558"/>
                  <a:ext cx="11" cy="36"/>
                </a:xfrm>
                <a:prstGeom prst="ellipse">
                  <a:avLst/>
                </a:prstGeom>
                <a:solidFill>
                  <a:srgbClr val="808080"/>
                </a:solidFill>
                <a:ln w="11113">
                  <a:solidFill>
                    <a:srgbClr val="000000"/>
                  </a:solidFill>
                  <a:round/>
                  <a:headEnd/>
                  <a:tailEnd/>
                </a:ln>
              </p:spPr>
              <p:txBody>
                <a:bodyPr/>
                <a:lstStyle/>
                <a:p>
                  <a:endParaRPr lang="en-GB" dirty="0"/>
                </a:p>
              </p:txBody>
            </p:sp>
          </p:grpSp>
          <p:grpSp>
            <p:nvGrpSpPr>
              <p:cNvPr id="12" name="Group 50"/>
              <p:cNvGrpSpPr>
                <a:grpSpLocks/>
              </p:cNvGrpSpPr>
              <p:nvPr/>
            </p:nvGrpSpPr>
            <p:grpSpPr bwMode="auto">
              <a:xfrm>
                <a:off x="1493" y="1271"/>
                <a:ext cx="378" cy="437"/>
                <a:chOff x="1493" y="1271"/>
                <a:chExt cx="378" cy="437"/>
              </a:xfrm>
            </p:grpSpPr>
            <p:grpSp>
              <p:nvGrpSpPr>
                <p:cNvPr id="13" name="Group 51"/>
                <p:cNvGrpSpPr>
                  <a:grpSpLocks/>
                </p:cNvGrpSpPr>
                <p:nvPr/>
              </p:nvGrpSpPr>
              <p:grpSpPr bwMode="auto">
                <a:xfrm>
                  <a:off x="1773" y="1552"/>
                  <a:ext cx="98" cy="79"/>
                  <a:chOff x="1773" y="1552"/>
                  <a:chExt cx="98" cy="79"/>
                </a:xfrm>
              </p:grpSpPr>
              <p:sp>
                <p:nvSpPr>
                  <p:cNvPr id="254" name="Freeform 52"/>
                  <p:cNvSpPr>
                    <a:spLocks/>
                  </p:cNvSpPr>
                  <p:nvPr/>
                </p:nvSpPr>
                <p:spPr bwMode="auto">
                  <a:xfrm>
                    <a:off x="1823" y="1552"/>
                    <a:ext cx="34" cy="16"/>
                  </a:xfrm>
                  <a:custGeom>
                    <a:avLst/>
                    <a:gdLst>
                      <a:gd name="T0" fmla="*/ 0 w 68"/>
                      <a:gd name="T1" fmla="*/ 8 h 31"/>
                      <a:gd name="T2" fmla="*/ 5 w 68"/>
                      <a:gd name="T3" fmla="*/ 5 h 31"/>
                      <a:gd name="T4" fmla="*/ 11 w 68"/>
                      <a:gd name="T5" fmla="*/ 1 h 31"/>
                      <a:gd name="T6" fmla="*/ 13 w 68"/>
                      <a:gd name="T7" fmla="*/ 0 h 31"/>
                      <a:gd name="T8" fmla="*/ 15 w 68"/>
                      <a:gd name="T9" fmla="*/ 0 h 31"/>
                      <a:gd name="T10" fmla="*/ 17 w 68"/>
                      <a:gd name="T11" fmla="*/ 1 h 31"/>
                      <a:gd name="T12" fmla="*/ 17 w 68"/>
                      <a:gd name="T13" fmla="*/ 2 h 31"/>
                      <a:gd name="T14" fmla="*/ 17 w 68"/>
                      <a:gd name="T15" fmla="*/ 3 h 31"/>
                      <a:gd name="T16" fmla="*/ 16 w 68"/>
                      <a:gd name="T17" fmla="*/ 4 h 31"/>
                      <a:gd name="T18" fmla="*/ 15 w 68"/>
                      <a:gd name="T19" fmla="*/ 5 h 31"/>
                      <a:gd name="T20" fmla="*/ 13 w 68"/>
                      <a:gd name="T21" fmla="*/ 6 h 31"/>
                      <a:gd name="T22" fmla="*/ 10 w 68"/>
                      <a:gd name="T23" fmla="*/ 8 h 31"/>
                      <a:gd name="T24" fmla="*/ 0 w 68"/>
                      <a:gd name="T25" fmla="*/ 8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31"/>
                      <a:gd name="T41" fmla="*/ 68 w 68"/>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31">
                        <a:moveTo>
                          <a:pt x="0" y="31"/>
                        </a:moveTo>
                        <a:lnTo>
                          <a:pt x="21" y="17"/>
                        </a:lnTo>
                        <a:lnTo>
                          <a:pt x="45" y="3"/>
                        </a:lnTo>
                        <a:lnTo>
                          <a:pt x="54" y="0"/>
                        </a:lnTo>
                        <a:lnTo>
                          <a:pt x="61" y="0"/>
                        </a:lnTo>
                        <a:lnTo>
                          <a:pt x="66" y="3"/>
                        </a:lnTo>
                        <a:lnTo>
                          <a:pt x="68" y="5"/>
                        </a:lnTo>
                        <a:lnTo>
                          <a:pt x="66" y="12"/>
                        </a:lnTo>
                        <a:lnTo>
                          <a:pt x="64" y="15"/>
                        </a:lnTo>
                        <a:lnTo>
                          <a:pt x="61" y="19"/>
                        </a:lnTo>
                        <a:lnTo>
                          <a:pt x="54" y="24"/>
                        </a:lnTo>
                        <a:lnTo>
                          <a:pt x="42" y="31"/>
                        </a:lnTo>
                        <a:lnTo>
                          <a:pt x="0" y="31"/>
                        </a:lnTo>
                        <a:close/>
                      </a:path>
                    </a:pathLst>
                  </a:custGeom>
                  <a:solidFill>
                    <a:srgbClr val="FFBFBF"/>
                  </a:solidFill>
                  <a:ln w="11113">
                    <a:solidFill>
                      <a:srgbClr val="000000"/>
                    </a:solidFill>
                    <a:round/>
                    <a:headEnd/>
                    <a:tailEnd/>
                  </a:ln>
                </p:spPr>
                <p:txBody>
                  <a:bodyPr/>
                  <a:lstStyle/>
                  <a:p>
                    <a:endParaRPr lang="en-GB" dirty="0"/>
                  </a:p>
                </p:txBody>
              </p:sp>
              <p:sp>
                <p:nvSpPr>
                  <p:cNvPr id="255" name="Freeform 53"/>
                  <p:cNvSpPr>
                    <a:spLocks/>
                  </p:cNvSpPr>
                  <p:nvPr/>
                </p:nvSpPr>
                <p:spPr bwMode="auto">
                  <a:xfrm>
                    <a:off x="1773" y="1561"/>
                    <a:ext cx="98" cy="70"/>
                  </a:xfrm>
                  <a:custGeom>
                    <a:avLst/>
                    <a:gdLst>
                      <a:gd name="T0" fmla="*/ 0 w 195"/>
                      <a:gd name="T1" fmla="*/ 18 h 140"/>
                      <a:gd name="T2" fmla="*/ 7 w 195"/>
                      <a:gd name="T3" fmla="*/ 15 h 140"/>
                      <a:gd name="T4" fmla="*/ 13 w 195"/>
                      <a:gd name="T5" fmla="*/ 13 h 140"/>
                      <a:gd name="T6" fmla="*/ 16 w 195"/>
                      <a:gd name="T7" fmla="*/ 11 h 140"/>
                      <a:gd name="T8" fmla="*/ 18 w 195"/>
                      <a:gd name="T9" fmla="*/ 9 h 140"/>
                      <a:gd name="T10" fmla="*/ 21 w 195"/>
                      <a:gd name="T11" fmla="*/ 5 h 140"/>
                      <a:gd name="T12" fmla="*/ 23 w 195"/>
                      <a:gd name="T13" fmla="*/ 3 h 140"/>
                      <a:gd name="T14" fmla="*/ 27 w 195"/>
                      <a:gd name="T15" fmla="*/ 1 h 140"/>
                      <a:gd name="T16" fmla="*/ 33 w 195"/>
                      <a:gd name="T17" fmla="*/ 0 h 140"/>
                      <a:gd name="T18" fmla="*/ 37 w 195"/>
                      <a:gd name="T19" fmla="*/ 0 h 140"/>
                      <a:gd name="T20" fmla="*/ 40 w 195"/>
                      <a:gd name="T21" fmla="*/ 0 h 140"/>
                      <a:gd name="T22" fmla="*/ 45 w 195"/>
                      <a:gd name="T23" fmla="*/ 1 h 140"/>
                      <a:gd name="T24" fmla="*/ 47 w 195"/>
                      <a:gd name="T25" fmla="*/ 1 h 140"/>
                      <a:gd name="T26" fmla="*/ 47 w 195"/>
                      <a:gd name="T27" fmla="*/ 3 h 140"/>
                      <a:gd name="T28" fmla="*/ 48 w 195"/>
                      <a:gd name="T29" fmla="*/ 5 h 140"/>
                      <a:gd name="T30" fmla="*/ 47 w 195"/>
                      <a:gd name="T31" fmla="*/ 6 h 140"/>
                      <a:gd name="T32" fmla="*/ 46 w 195"/>
                      <a:gd name="T33" fmla="*/ 7 h 140"/>
                      <a:gd name="T34" fmla="*/ 42 w 195"/>
                      <a:gd name="T35" fmla="*/ 8 h 140"/>
                      <a:gd name="T36" fmla="*/ 46 w 195"/>
                      <a:gd name="T37" fmla="*/ 8 h 140"/>
                      <a:gd name="T38" fmla="*/ 47 w 195"/>
                      <a:gd name="T39" fmla="*/ 8 h 140"/>
                      <a:gd name="T40" fmla="*/ 49 w 195"/>
                      <a:gd name="T41" fmla="*/ 9 h 140"/>
                      <a:gd name="T42" fmla="*/ 49 w 195"/>
                      <a:gd name="T43" fmla="*/ 10 h 140"/>
                      <a:gd name="T44" fmla="*/ 49 w 195"/>
                      <a:gd name="T45" fmla="*/ 12 h 140"/>
                      <a:gd name="T46" fmla="*/ 48 w 195"/>
                      <a:gd name="T47" fmla="*/ 13 h 140"/>
                      <a:gd name="T48" fmla="*/ 47 w 195"/>
                      <a:gd name="T49" fmla="*/ 14 h 140"/>
                      <a:gd name="T50" fmla="*/ 46 w 195"/>
                      <a:gd name="T51" fmla="*/ 14 h 140"/>
                      <a:gd name="T52" fmla="*/ 43 w 195"/>
                      <a:gd name="T53" fmla="*/ 15 h 140"/>
                      <a:gd name="T54" fmla="*/ 46 w 195"/>
                      <a:gd name="T55" fmla="*/ 14 h 140"/>
                      <a:gd name="T56" fmla="*/ 47 w 195"/>
                      <a:gd name="T57" fmla="*/ 15 h 140"/>
                      <a:gd name="T58" fmla="*/ 48 w 195"/>
                      <a:gd name="T59" fmla="*/ 15 h 140"/>
                      <a:gd name="T60" fmla="*/ 49 w 195"/>
                      <a:gd name="T61" fmla="*/ 17 h 140"/>
                      <a:gd name="T62" fmla="*/ 49 w 195"/>
                      <a:gd name="T63" fmla="*/ 18 h 140"/>
                      <a:gd name="T64" fmla="*/ 47 w 195"/>
                      <a:gd name="T65" fmla="*/ 19 h 140"/>
                      <a:gd name="T66" fmla="*/ 46 w 195"/>
                      <a:gd name="T67" fmla="*/ 21 h 140"/>
                      <a:gd name="T68" fmla="*/ 43 w 195"/>
                      <a:gd name="T69" fmla="*/ 21 h 140"/>
                      <a:gd name="T70" fmla="*/ 45 w 195"/>
                      <a:gd name="T71" fmla="*/ 21 h 140"/>
                      <a:gd name="T72" fmla="*/ 47 w 195"/>
                      <a:gd name="T73" fmla="*/ 20 h 140"/>
                      <a:gd name="T74" fmla="*/ 47 w 195"/>
                      <a:gd name="T75" fmla="*/ 21 h 140"/>
                      <a:gd name="T76" fmla="*/ 48 w 195"/>
                      <a:gd name="T77" fmla="*/ 22 h 140"/>
                      <a:gd name="T78" fmla="*/ 47 w 195"/>
                      <a:gd name="T79" fmla="*/ 23 h 140"/>
                      <a:gd name="T80" fmla="*/ 45 w 195"/>
                      <a:gd name="T81" fmla="*/ 25 h 140"/>
                      <a:gd name="T82" fmla="*/ 43 w 195"/>
                      <a:gd name="T83" fmla="*/ 26 h 140"/>
                      <a:gd name="T84" fmla="*/ 39 w 195"/>
                      <a:gd name="T85" fmla="*/ 26 h 140"/>
                      <a:gd name="T86" fmla="*/ 35 w 195"/>
                      <a:gd name="T87" fmla="*/ 27 h 140"/>
                      <a:gd name="T88" fmla="*/ 30 w 195"/>
                      <a:gd name="T89" fmla="*/ 26 h 140"/>
                      <a:gd name="T90" fmla="*/ 26 w 195"/>
                      <a:gd name="T91" fmla="*/ 26 h 140"/>
                      <a:gd name="T92" fmla="*/ 21 w 195"/>
                      <a:gd name="T93" fmla="*/ 27 h 140"/>
                      <a:gd name="T94" fmla="*/ 16 w 195"/>
                      <a:gd name="T95" fmla="*/ 30 h 140"/>
                      <a:gd name="T96" fmla="*/ 10 w 195"/>
                      <a:gd name="T97" fmla="*/ 34 h 140"/>
                      <a:gd name="T98" fmla="*/ 6 w 195"/>
                      <a:gd name="T99" fmla="*/ 35 h 140"/>
                      <a:gd name="T100" fmla="*/ 0 w 195"/>
                      <a:gd name="T101" fmla="*/ 18 h 1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5"/>
                      <a:gd name="T154" fmla="*/ 0 h 140"/>
                      <a:gd name="T155" fmla="*/ 195 w 195"/>
                      <a:gd name="T156" fmla="*/ 140 h 1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5" h="140">
                        <a:moveTo>
                          <a:pt x="0" y="70"/>
                        </a:moveTo>
                        <a:lnTo>
                          <a:pt x="26" y="63"/>
                        </a:lnTo>
                        <a:lnTo>
                          <a:pt x="50" y="53"/>
                        </a:lnTo>
                        <a:lnTo>
                          <a:pt x="64" y="44"/>
                        </a:lnTo>
                        <a:lnTo>
                          <a:pt x="70" y="35"/>
                        </a:lnTo>
                        <a:lnTo>
                          <a:pt x="82" y="21"/>
                        </a:lnTo>
                        <a:lnTo>
                          <a:pt x="92" y="12"/>
                        </a:lnTo>
                        <a:lnTo>
                          <a:pt x="108" y="5"/>
                        </a:lnTo>
                        <a:lnTo>
                          <a:pt x="129" y="0"/>
                        </a:lnTo>
                        <a:lnTo>
                          <a:pt x="145" y="0"/>
                        </a:lnTo>
                        <a:lnTo>
                          <a:pt x="160" y="0"/>
                        </a:lnTo>
                        <a:lnTo>
                          <a:pt x="178" y="2"/>
                        </a:lnTo>
                        <a:lnTo>
                          <a:pt x="185" y="7"/>
                        </a:lnTo>
                        <a:lnTo>
                          <a:pt x="188" y="12"/>
                        </a:lnTo>
                        <a:lnTo>
                          <a:pt x="190" y="21"/>
                        </a:lnTo>
                        <a:lnTo>
                          <a:pt x="188" y="26"/>
                        </a:lnTo>
                        <a:lnTo>
                          <a:pt x="183" y="30"/>
                        </a:lnTo>
                        <a:lnTo>
                          <a:pt x="165" y="32"/>
                        </a:lnTo>
                        <a:lnTo>
                          <a:pt x="183" y="32"/>
                        </a:lnTo>
                        <a:lnTo>
                          <a:pt x="188" y="32"/>
                        </a:lnTo>
                        <a:lnTo>
                          <a:pt x="193" y="35"/>
                        </a:lnTo>
                        <a:lnTo>
                          <a:pt x="195" y="40"/>
                        </a:lnTo>
                        <a:lnTo>
                          <a:pt x="195" y="49"/>
                        </a:lnTo>
                        <a:lnTo>
                          <a:pt x="192" y="53"/>
                        </a:lnTo>
                        <a:lnTo>
                          <a:pt x="188" y="56"/>
                        </a:lnTo>
                        <a:lnTo>
                          <a:pt x="181" y="58"/>
                        </a:lnTo>
                        <a:lnTo>
                          <a:pt x="169" y="60"/>
                        </a:lnTo>
                        <a:lnTo>
                          <a:pt x="181" y="58"/>
                        </a:lnTo>
                        <a:lnTo>
                          <a:pt x="186" y="60"/>
                        </a:lnTo>
                        <a:lnTo>
                          <a:pt x="192" y="61"/>
                        </a:lnTo>
                        <a:lnTo>
                          <a:pt x="193" y="68"/>
                        </a:lnTo>
                        <a:lnTo>
                          <a:pt x="193" y="74"/>
                        </a:lnTo>
                        <a:lnTo>
                          <a:pt x="188" y="79"/>
                        </a:lnTo>
                        <a:lnTo>
                          <a:pt x="183" y="84"/>
                        </a:lnTo>
                        <a:lnTo>
                          <a:pt x="172" y="86"/>
                        </a:lnTo>
                        <a:lnTo>
                          <a:pt x="178" y="84"/>
                        </a:lnTo>
                        <a:lnTo>
                          <a:pt x="185" y="82"/>
                        </a:lnTo>
                        <a:lnTo>
                          <a:pt x="188" y="84"/>
                        </a:lnTo>
                        <a:lnTo>
                          <a:pt x="190" y="89"/>
                        </a:lnTo>
                        <a:lnTo>
                          <a:pt x="186" y="94"/>
                        </a:lnTo>
                        <a:lnTo>
                          <a:pt x="178" y="101"/>
                        </a:lnTo>
                        <a:lnTo>
                          <a:pt x="169" y="105"/>
                        </a:lnTo>
                        <a:lnTo>
                          <a:pt x="153" y="107"/>
                        </a:lnTo>
                        <a:lnTo>
                          <a:pt x="139" y="108"/>
                        </a:lnTo>
                        <a:lnTo>
                          <a:pt x="120" y="107"/>
                        </a:lnTo>
                        <a:lnTo>
                          <a:pt x="104" y="105"/>
                        </a:lnTo>
                        <a:lnTo>
                          <a:pt x="82" y="110"/>
                        </a:lnTo>
                        <a:lnTo>
                          <a:pt x="61" y="121"/>
                        </a:lnTo>
                        <a:lnTo>
                          <a:pt x="38" y="133"/>
                        </a:lnTo>
                        <a:lnTo>
                          <a:pt x="22" y="140"/>
                        </a:lnTo>
                        <a:lnTo>
                          <a:pt x="0" y="70"/>
                        </a:lnTo>
                        <a:close/>
                      </a:path>
                    </a:pathLst>
                  </a:custGeom>
                  <a:solidFill>
                    <a:srgbClr val="FFBFBF"/>
                  </a:solidFill>
                  <a:ln w="11113">
                    <a:solidFill>
                      <a:srgbClr val="000000"/>
                    </a:solidFill>
                    <a:round/>
                    <a:headEnd/>
                    <a:tailEnd/>
                  </a:ln>
                </p:spPr>
                <p:txBody>
                  <a:bodyPr/>
                  <a:lstStyle/>
                  <a:p>
                    <a:endParaRPr lang="en-GB" dirty="0"/>
                  </a:p>
                </p:txBody>
              </p:sp>
            </p:grpSp>
            <p:sp>
              <p:nvSpPr>
                <p:cNvPr id="248" name="Freeform 54"/>
                <p:cNvSpPr>
                  <a:spLocks/>
                </p:cNvSpPr>
                <p:nvPr/>
              </p:nvSpPr>
              <p:spPr bwMode="auto">
                <a:xfrm>
                  <a:off x="1690" y="1436"/>
                  <a:ext cx="28" cy="116"/>
                </a:xfrm>
                <a:custGeom>
                  <a:avLst/>
                  <a:gdLst>
                    <a:gd name="T0" fmla="*/ 4 w 56"/>
                    <a:gd name="T1" fmla="*/ 0 h 232"/>
                    <a:gd name="T2" fmla="*/ 3 w 56"/>
                    <a:gd name="T3" fmla="*/ 4 h 232"/>
                    <a:gd name="T4" fmla="*/ 2 w 56"/>
                    <a:gd name="T5" fmla="*/ 7 h 232"/>
                    <a:gd name="T6" fmla="*/ 0 w 56"/>
                    <a:gd name="T7" fmla="*/ 11 h 232"/>
                    <a:gd name="T8" fmla="*/ 2 w 56"/>
                    <a:gd name="T9" fmla="*/ 13 h 232"/>
                    <a:gd name="T10" fmla="*/ 3 w 56"/>
                    <a:gd name="T11" fmla="*/ 14 h 232"/>
                    <a:gd name="T12" fmla="*/ 6 w 56"/>
                    <a:gd name="T13" fmla="*/ 15 h 232"/>
                    <a:gd name="T14" fmla="*/ 7 w 56"/>
                    <a:gd name="T15" fmla="*/ 15 h 232"/>
                    <a:gd name="T16" fmla="*/ 6 w 56"/>
                    <a:gd name="T17" fmla="*/ 19 h 232"/>
                    <a:gd name="T18" fmla="*/ 6 w 56"/>
                    <a:gd name="T19" fmla="*/ 21 h 232"/>
                    <a:gd name="T20" fmla="*/ 3 w 56"/>
                    <a:gd name="T21" fmla="*/ 28 h 232"/>
                    <a:gd name="T22" fmla="*/ 7 w 56"/>
                    <a:gd name="T23" fmla="*/ 58 h 232"/>
                    <a:gd name="T24" fmla="*/ 10 w 56"/>
                    <a:gd name="T25" fmla="*/ 46 h 232"/>
                    <a:gd name="T26" fmla="*/ 12 w 56"/>
                    <a:gd name="T27" fmla="*/ 38 h 232"/>
                    <a:gd name="T28" fmla="*/ 13 w 56"/>
                    <a:gd name="T29" fmla="*/ 31 h 232"/>
                    <a:gd name="T30" fmla="*/ 13 w 56"/>
                    <a:gd name="T31" fmla="*/ 26 h 232"/>
                    <a:gd name="T32" fmla="*/ 14 w 56"/>
                    <a:gd name="T33" fmla="*/ 20 h 232"/>
                    <a:gd name="T34" fmla="*/ 14 w 56"/>
                    <a:gd name="T35" fmla="*/ 17 h 232"/>
                    <a:gd name="T36" fmla="*/ 13 w 56"/>
                    <a:gd name="T37" fmla="*/ 15 h 232"/>
                    <a:gd name="T38" fmla="*/ 11 w 56"/>
                    <a:gd name="T39" fmla="*/ 14 h 232"/>
                    <a:gd name="T40" fmla="*/ 10 w 56"/>
                    <a:gd name="T41" fmla="*/ 13 h 232"/>
                    <a:gd name="T42" fmla="*/ 10 w 56"/>
                    <a:gd name="T43" fmla="*/ 10 h 232"/>
                    <a:gd name="T44" fmla="*/ 9 w 56"/>
                    <a:gd name="T45" fmla="*/ 7 h 232"/>
                    <a:gd name="T46" fmla="*/ 7 w 56"/>
                    <a:gd name="T47" fmla="*/ 4 h 232"/>
                    <a:gd name="T48" fmla="*/ 4 w 56"/>
                    <a:gd name="T49" fmla="*/ 0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232"/>
                    <a:gd name="T77" fmla="*/ 56 w 56"/>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232">
                      <a:moveTo>
                        <a:pt x="14" y="0"/>
                      </a:moveTo>
                      <a:lnTo>
                        <a:pt x="12" y="15"/>
                      </a:lnTo>
                      <a:lnTo>
                        <a:pt x="7" y="31"/>
                      </a:lnTo>
                      <a:lnTo>
                        <a:pt x="0" y="42"/>
                      </a:lnTo>
                      <a:lnTo>
                        <a:pt x="7" y="49"/>
                      </a:lnTo>
                      <a:lnTo>
                        <a:pt x="12" y="56"/>
                      </a:lnTo>
                      <a:lnTo>
                        <a:pt x="21" y="59"/>
                      </a:lnTo>
                      <a:lnTo>
                        <a:pt x="30" y="63"/>
                      </a:lnTo>
                      <a:lnTo>
                        <a:pt x="24" y="73"/>
                      </a:lnTo>
                      <a:lnTo>
                        <a:pt x="23" y="83"/>
                      </a:lnTo>
                      <a:lnTo>
                        <a:pt x="12" y="110"/>
                      </a:lnTo>
                      <a:lnTo>
                        <a:pt x="31" y="232"/>
                      </a:lnTo>
                      <a:lnTo>
                        <a:pt x="40" y="183"/>
                      </a:lnTo>
                      <a:lnTo>
                        <a:pt x="45" y="152"/>
                      </a:lnTo>
                      <a:lnTo>
                        <a:pt x="49" y="125"/>
                      </a:lnTo>
                      <a:lnTo>
                        <a:pt x="52" y="101"/>
                      </a:lnTo>
                      <a:lnTo>
                        <a:pt x="56" y="78"/>
                      </a:lnTo>
                      <a:lnTo>
                        <a:pt x="54" y="68"/>
                      </a:lnTo>
                      <a:lnTo>
                        <a:pt x="49" y="59"/>
                      </a:lnTo>
                      <a:lnTo>
                        <a:pt x="44" y="54"/>
                      </a:lnTo>
                      <a:lnTo>
                        <a:pt x="38" y="49"/>
                      </a:lnTo>
                      <a:lnTo>
                        <a:pt x="38" y="40"/>
                      </a:lnTo>
                      <a:lnTo>
                        <a:pt x="33" y="26"/>
                      </a:lnTo>
                      <a:lnTo>
                        <a:pt x="26" y="14"/>
                      </a:lnTo>
                      <a:lnTo>
                        <a:pt x="14" y="0"/>
                      </a:lnTo>
                      <a:close/>
                    </a:path>
                  </a:pathLst>
                </a:custGeom>
                <a:solidFill>
                  <a:srgbClr val="00007F"/>
                </a:solidFill>
                <a:ln w="11113">
                  <a:solidFill>
                    <a:srgbClr val="000000"/>
                  </a:solidFill>
                  <a:round/>
                  <a:headEnd/>
                  <a:tailEnd/>
                </a:ln>
              </p:spPr>
              <p:txBody>
                <a:bodyPr/>
                <a:lstStyle/>
                <a:p>
                  <a:endParaRPr lang="en-GB" dirty="0"/>
                </a:p>
              </p:txBody>
            </p:sp>
            <p:sp>
              <p:nvSpPr>
                <p:cNvPr id="249" name="Freeform 55"/>
                <p:cNvSpPr>
                  <a:spLocks/>
                </p:cNvSpPr>
                <p:nvPr/>
              </p:nvSpPr>
              <p:spPr bwMode="auto">
                <a:xfrm>
                  <a:off x="1627" y="1374"/>
                  <a:ext cx="71" cy="99"/>
                </a:xfrm>
                <a:custGeom>
                  <a:avLst/>
                  <a:gdLst>
                    <a:gd name="T0" fmla="*/ 6 w 142"/>
                    <a:gd name="T1" fmla="*/ 0 h 197"/>
                    <a:gd name="T2" fmla="*/ 0 w 142"/>
                    <a:gd name="T3" fmla="*/ 10 h 197"/>
                    <a:gd name="T4" fmla="*/ 7 w 142"/>
                    <a:gd name="T5" fmla="*/ 15 h 197"/>
                    <a:gd name="T6" fmla="*/ 15 w 142"/>
                    <a:gd name="T7" fmla="*/ 22 h 197"/>
                    <a:gd name="T8" fmla="*/ 22 w 142"/>
                    <a:gd name="T9" fmla="*/ 31 h 197"/>
                    <a:gd name="T10" fmla="*/ 27 w 142"/>
                    <a:gd name="T11" fmla="*/ 41 h 197"/>
                    <a:gd name="T12" fmla="*/ 29 w 142"/>
                    <a:gd name="T13" fmla="*/ 50 h 197"/>
                    <a:gd name="T14" fmla="*/ 30 w 142"/>
                    <a:gd name="T15" fmla="*/ 46 h 197"/>
                    <a:gd name="T16" fmla="*/ 34 w 142"/>
                    <a:gd name="T17" fmla="*/ 37 h 197"/>
                    <a:gd name="T18" fmla="*/ 35 w 142"/>
                    <a:gd name="T19" fmla="*/ 35 h 197"/>
                    <a:gd name="T20" fmla="*/ 36 w 142"/>
                    <a:gd name="T21" fmla="*/ 31 h 197"/>
                    <a:gd name="T22" fmla="*/ 36 w 142"/>
                    <a:gd name="T23" fmla="*/ 30 h 197"/>
                    <a:gd name="T24" fmla="*/ 31 w 142"/>
                    <a:gd name="T25" fmla="*/ 24 h 197"/>
                    <a:gd name="T26" fmla="*/ 25 w 142"/>
                    <a:gd name="T27" fmla="*/ 17 h 197"/>
                    <a:gd name="T28" fmla="*/ 18 w 142"/>
                    <a:gd name="T29" fmla="*/ 10 h 197"/>
                    <a:gd name="T30" fmla="*/ 6 w 142"/>
                    <a:gd name="T31" fmla="*/ 0 h 1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2"/>
                    <a:gd name="T49" fmla="*/ 0 h 197"/>
                    <a:gd name="T50" fmla="*/ 142 w 142"/>
                    <a:gd name="T51" fmla="*/ 197 h 1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2" h="197">
                      <a:moveTo>
                        <a:pt x="27" y="0"/>
                      </a:moveTo>
                      <a:lnTo>
                        <a:pt x="0" y="40"/>
                      </a:lnTo>
                      <a:lnTo>
                        <a:pt x="30" y="57"/>
                      </a:lnTo>
                      <a:lnTo>
                        <a:pt x="60" y="85"/>
                      </a:lnTo>
                      <a:lnTo>
                        <a:pt x="88" y="124"/>
                      </a:lnTo>
                      <a:lnTo>
                        <a:pt x="109" y="164"/>
                      </a:lnTo>
                      <a:lnTo>
                        <a:pt x="119" y="197"/>
                      </a:lnTo>
                      <a:lnTo>
                        <a:pt x="122" y="181"/>
                      </a:lnTo>
                      <a:lnTo>
                        <a:pt x="133" y="148"/>
                      </a:lnTo>
                      <a:lnTo>
                        <a:pt x="140" y="138"/>
                      </a:lnTo>
                      <a:lnTo>
                        <a:pt x="142" y="124"/>
                      </a:lnTo>
                      <a:lnTo>
                        <a:pt x="142" y="117"/>
                      </a:lnTo>
                      <a:lnTo>
                        <a:pt x="124" y="94"/>
                      </a:lnTo>
                      <a:lnTo>
                        <a:pt x="102" y="68"/>
                      </a:lnTo>
                      <a:lnTo>
                        <a:pt x="70" y="40"/>
                      </a:lnTo>
                      <a:lnTo>
                        <a:pt x="27" y="0"/>
                      </a:lnTo>
                      <a:close/>
                    </a:path>
                  </a:pathLst>
                </a:custGeom>
                <a:solidFill>
                  <a:srgbClr val="DFFFFF"/>
                </a:solidFill>
                <a:ln w="11113">
                  <a:solidFill>
                    <a:srgbClr val="000000"/>
                  </a:solidFill>
                  <a:round/>
                  <a:headEnd/>
                  <a:tailEnd/>
                </a:ln>
              </p:spPr>
              <p:txBody>
                <a:bodyPr/>
                <a:lstStyle/>
                <a:p>
                  <a:endParaRPr lang="en-GB" dirty="0"/>
                </a:p>
              </p:txBody>
            </p:sp>
            <p:sp>
              <p:nvSpPr>
                <p:cNvPr id="250" name="Freeform 56"/>
                <p:cNvSpPr>
                  <a:spLocks/>
                </p:cNvSpPr>
                <p:nvPr/>
              </p:nvSpPr>
              <p:spPr bwMode="auto">
                <a:xfrm>
                  <a:off x="1633" y="1271"/>
                  <a:ext cx="147" cy="169"/>
                </a:xfrm>
                <a:custGeom>
                  <a:avLst/>
                  <a:gdLst>
                    <a:gd name="T0" fmla="*/ 58 w 293"/>
                    <a:gd name="T1" fmla="*/ 8 h 339"/>
                    <a:gd name="T2" fmla="*/ 52 w 293"/>
                    <a:gd name="T3" fmla="*/ 4 h 339"/>
                    <a:gd name="T4" fmla="*/ 46 w 293"/>
                    <a:gd name="T5" fmla="*/ 2 h 339"/>
                    <a:gd name="T6" fmla="*/ 40 w 293"/>
                    <a:gd name="T7" fmla="*/ 0 h 339"/>
                    <a:gd name="T8" fmla="*/ 33 w 293"/>
                    <a:gd name="T9" fmla="*/ 0 h 339"/>
                    <a:gd name="T10" fmla="*/ 27 w 293"/>
                    <a:gd name="T11" fmla="*/ 0 h 339"/>
                    <a:gd name="T12" fmla="*/ 20 w 293"/>
                    <a:gd name="T13" fmla="*/ 1 h 339"/>
                    <a:gd name="T14" fmla="*/ 14 w 293"/>
                    <a:gd name="T15" fmla="*/ 5 h 339"/>
                    <a:gd name="T16" fmla="*/ 7 w 293"/>
                    <a:gd name="T17" fmla="*/ 12 h 339"/>
                    <a:gd name="T18" fmla="*/ 2 w 293"/>
                    <a:gd name="T19" fmla="*/ 18 h 339"/>
                    <a:gd name="T20" fmla="*/ 1 w 293"/>
                    <a:gd name="T21" fmla="*/ 25 h 339"/>
                    <a:gd name="T22" fmla="*/ 0 w 293"/>
                    <a:gd name="T23" fmla="*/ 31 h 339"/>
                    <a:gd name="T24" fmla="*/ 2 w 293"/>
                    <a:gd name="T25" fmla="*/ 37 h 339"/>
                    <a:gd name="T26" fmla="*/ 4 w 293"/>
                    <a:gd name="T27" fmla="*/ 41 h 339"/>
                    <a:gd name="T28" fmla="*/ 4 w 293"/>
                    <a:gd name="T29" fmla="*/ 45 h 339"/>
                    <a:gd name="T30" fmla="*/ 3 w 293"/>
                    <a:gd name="T31" fmla="*/ 52 h 339"/>
                    <a:gd name="T32" fmla="*/ 3 w 293"/>
                    <a:gd name="T33" fmla="*/ 54 h 339"/>
                    <a:gd name="T34" fmla="*/ 14 w 293"/>
                    <a:gd name="T35" fmla="*/ 62 h 339"/>
                    <a:gd name="T36" fmla="*/ 25 w 293"/>
                    <a:gd name="T37" fmla="*/ 71 h 339"/>
                    <a:gd name="T38" fmla="*/ 33 w 293"/>
                    <a:gd name="T39" fmla="*/ 81 h 339"/>
                    <a:gd name="T40" fmla="*/ 35 w 293"/>
                    <a:gd name="T41" fmla="*/ 83 h 339"/>
                    <a:gd name="T42" fmla="*/ 37 w 293"/>
                    <a:gd name="T43" fmla="*/ 84 h 339"/>
                    <a:gd name="T44" fmla="*/ 40 w 293"/>
                    <a:gd name="T45" fmla="*/ 84 h 339"/>
                    <a:gd name="T46" fmla="*/ 43 w 293"/>
                    <a:gd name="T47" fmla="*/ 83 h 339"/>
                    <a:gd name="T48" fmla="*/ 45 w 293"/>
                    <a:gd name="T49" fmla="*/ 84 h 339"/>
                    <a:gd name="T50" fmla="*/ 48 w 293"/>
                    <a:gd name="T51" fmla="*/ 84 h 339"/>
                    <a:gd name="T52" fmla="*/ 50 w 293"/>
                    <a:gd name="T53" fmla="*/ 84 h 339"/>
                    <a:gd name="T54" fmla="*/ 53 w 293"/>
                    <a:gd name="T55" fmla="*/ 84 h 339"/>
                    <a:gd name="T56" fmla="*/ 54 w 293"/>
                    <a:gd name="T57" fmla="*/ 83 h 339"/>
                    <a:gd name="T58" fmla="*/ 55 w 293"/>
                    <a:gd name="T59" fmla="*/ 82 h 339"/>
                    <a:gd name="T60" fmla="*/ 56 w 293"/>
                    <a:gd name="T61" fmla="*/ 80 h 339"/>
                    <a:gd name="T62" fmla="*/ 55 w 293"/>
                    <a:gd name="T63" fmla="*/ 78 h 339"/>
                    <a:gd name="T64" fmla="*/ 55 w 293"/>
                    <a:gd name="T65" fmla="*/ 74 h 339"/>
                    <a:gd name="T66" fmla="*/ 57 w 293"/>
                    <a:gd name="T67" fmla="*/ 74 h 339"/>
                    <a:gd name="T68" fmla="*/ 58 w 293"/>
                    <a:gd name="T69" fmla="*/ 74 h 339"/>
                    <a:gd name="T70" fmla="*/ 58 w 293"/>
                    <a:gd name="T71" fmla="*/ 72 h 339"/>
                    <a:gd name="T72" fmla="*/ 57 w 293"/>
                    <a:gd name="T73" fmla="*/ 70 h 339"/>
                    <a:gd name="T74" fmla="*/ 60 w 293"/>
                    <a:gd name="T75" fmla="*/ 70 h 339"/>
                    <a:gd name="T76" fmla="*/ 61 w 293"/>
                    <a:gd name="T77" fmla="*/ 69 h 339"/>
                    <a:gd name="T78" fmla="*/ 62 w 293"/>
                    <a:gd name="T79" fmla="*/ 67 h 339"/>
                    <a:gd name="T80" fmla="*/ 61 w 293"/>
                    <a:gd name="T81" fmla="*/ 64 h 339"/>
                    <a:gd name="T82" fmla="*/ 64 w 293"/>
                    <a:gd name="T83" fmla="*/ 66 h 339"/>
                    <a:gd name="T84" fmla="*/ 67 w 293"/>
                    <a:gd name="T85" fmla="*/ 66 h 339"/>
                    <a:gd name="T86" fmla="*/ 68 w 293"/>
                    <a:gd name="T87" fmla="*/ 66 h 339"/>
                    <a:gd name="T88" fmla="*/ 70 w 293"/>
                    <a:gd name="T89" fmla="*/ 65 h 339"/>
                    <a:gd name="T90" fmla="*/ 71 w 293"/>
                    <a:gd name="T91" fmla="*/ 63 h 339"/>
                    <a:gd name="T92" fmla="*/ 70 w 293"/>
                    <a:gd name="T93" fmla="*/ 58 h 339"/>
                    <a:gd name="T94" fmla="*/ 68 w 293"/>
                    <a:gd name="T95" fmla="*/ 54 h 339"/>
                    <a:gd name="T96" fmla="*/ 67 w 293"/>
                    <a:gd name="T97" fmla="*/ 49 h 339"/>
                    <a:gd name="T98" fmla="*/ 68 w 293"/>
                    <a:gd name="T99" fmla="*/ 47 h 339"/>
                    <a:gd name="T100" fmla="*/ 70 w 293"/>
                    <a:gd name="T101" fmla="*/ 46 h 339"/>
                    <a:gd name="T102" fmla="*/ 71 w 293"/>
                    <a:gd name="T103" fmla="*/ 46 h 339"/>
                    <a:gd name="T104" fmla="*/ 72 w 293"/>
                    <a:gd name="T105" fmla="*/ 45 h 339"/>
                    <a:gd name="T106" fmla="*/ 73 w 293"/>
                    <a:gd name="T107" fmla="*/ 41 h 339"/>
                    <a:gd name="T108" fmla="*/ 74 w 293"/>
                    <a:gd name="T109" fmla="*/ 37 h 339"/>
                    <a:gd name="T110" fmla="*/ 74 w 293"/>
                    <a:gd name="T111" fmla="*/ 33 h 339"/>
                    <a:gd name="T112" fmla="*/ 74 w 293"/>
                    <a:gd name="T113" fmla="*/ 28 h 339"/>
                    <a:gd name="T114" fmla="*/ 73 w 293"/>
                    <a:gd name="T115" fmla="*/ 24 h 339"/>
                    <a:gd name="T116" fmla="*/ 71 w 293"/>
                    <a:gd name="T117" fmla="*/ 21 h 339"/>
                    <a:gd name="T118" fmla="*/ 68 w 293"/>
                    <a:gd name="T119" fmla="*/ 18 h 339"/>
                    <a:gd name="T120" fmla="*/ 63 w 293"/>
                    <a:gd name="T121" fmla="*/ 12 h 339"/>
                    <a:gd name="T122" fmla="*/ 58 w 293"/>
                    <a:gd name="T123" fmla="*/ 8 h 3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3"/>
                    <a:gd name="T187" fmla="*/ 0 h 339"/>
                    <a:gd name="T188" fmla="*/ 293 w 293"/>
                    <a:gd name="T189" fmla="*/ 339 h 3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3" h="339">
                      <a:moveTo>
                        <a:pt x="232" y="35"/>
                      </a:moveTo>
                      <a:lnTo>
                        <a:pt x="205" y="19"/>
                      </a:lnTo>
                      <a:lnTo>
                        <a:pt x="183" y="9"/>
                      </a:lnTo>
                      <a:lnTo>
                        <a:pt x="158" y="2"/>
                      </a:lnTo>
                      <a:lnTo>
                        <a:pt x="130" y="0"/>
                      </a:lnTo>
                      <a:lnTo>
                        <a:pt x="106" y="2"/>
                      </a:lnTo>
                      <a:lnTo>
                        <a:pt x="80" y="7"/>
                      </a:lnTo>
                      <a:lnTo>
                        <a:pt x="54" y="23"/>
                      </a:lnTo>
                      <a:lnTo>
                        <a:pt x="26" y="49"/>
                      </a:lnTo>
                      <a:lnTo>
                        <a:pt x="8" y="75"/>
                      </a:lnTo>
                      <a:lnTo>
                        <a:pt x="1" y="101"/>
                      </a:lnTo>
                      <a:lnTo>
                        <a:pt x="0" y="126"/>
                      </a:lnTo>
                      <a:lnTo>
                        <a:pt x="5" y="148"/>
                      </a:lnTo>
                      <a:lnTo>
                        <a:pt x="14" y="164"/>
                      </a:lnTo>
                      <a:lnTo>
                        <a:pt x="14" y="182"/>
                      </a:lnTo>
                      <a:lnTo>
                        <a:pt x="10" y="208"/>
                      </a:lnTo>
                      <a:lnTo>
                        <a:pt x="10" y="217"/>
                      </a:lnTo>
                      <a:lnTo>
                        <a:pt x="54" y="248"/>
                      </a:lnTo>
                      <a:lnTo>
                        <a:pt x="97" y="285"/>
                      </a:lnTo>
                      <a:lnTo>
                        <a:pt x="130" y="326"/>
                      </a:lnTo>
                      <a:lnTo>
                        <a:pt x="137" y="332"/>
                      </a:lnTo>
                      <a:lnTo>
                        <a:pt x="146" y="337"/>
                      </a:lnTo>
                      <a:lnTo>
                        <a:pt x="158" y="339"/>
                      </a:lnTo>
                      <a:lnTo>
                        <a:pt x="169" y="333"/>
                      </a:lnTo>
                      <a:lnTo>
                        <a:pt x="179" y="337"/>
                      </a:lnTo>
                      <a:lnTo>
                        <a:pt x="191" y="339"/>
                      </a:lnTo>
                      <a:lnTo>
                        <a:pt x="200" y="339"/>
                      </a:lnTo>
                      <a:lnTo>
                        <a:pt x="209" y="337"/>
                      </a:lnTo>
                      <a:lnTo>
                        <a:pt x="214" y="333"/>
                      </a:lnTo>
                      <a:lnTo>
                        <a:pt x="218" y="330"/>
                      </a:lnTo>
                      <a:lnTo>
                        <a:pt x="221" y="323"/>
                      </a:lnTo>
                      <a:lnTo>
                        <a:pt x="219" y="314"/>
                      </a:lnTo>
                      <a:lnTo>
                        <a:pt x="218" y="299"/>
                      </a:lnTo>
                      <a:lnTo>
                        <a:pt x="225" y="299"/>
                      </a:lnTo>
                      <a:lnTo>
                        <a:pt x="230" y="297"/>
                      </a:lnTo>
                      <a:lnTo>
                        <a:pt x="230" y="290"/>
                      </a:lnTo>
                      <a:lnTo>
                        <a:pt x="226" y="281"/>
                      </a:lnTo>
                      <a:lnTo>
                        <a:pt x="239" y="281"/>
                      </a:lnTo>
                      <a:lnTo>
                        <a:pt x="244" y="279"/>
                      </a:lnTo>
                      <a:lnTo>
                        <a:pt x="246" y="271"/>
                      </a:lnTo>
                      <a:lnTo>
                        <a:pt x="244" y="258"/>
                      </a:lnTo>
                      <a:lnTo>
                        <a:pt x="256" y="264"/>
                      </a:lnTo>
                      <a:lnTo>
                        <a:pt x="265" y="265"/>
                      </a:lnTo>
                      <a:lnTo>
                        <a:pt x="272" y="265"/>
                      </a:lnTo>
                      <a:lnTo>
                        <a:pt x="279" y="260"/>
                      </a:lnTo>
                      <a:lnTo>
                        <a:pt x="282" y="253"/>
                      </a:lnTo>
                      <a:lnTo>
                        <a:pt x="279" y="234"/>
                      </a:lnTo>
                      <a:lnTo>
                        <a:pt x="272" y="217"/>
                      </a:lnTo>
                      <a:lnTo>
                        <a:pt x="268" y="199"/>
                      </a:lnTo>
                      <a:lnTo>
                        <a:pt x="272" y="190"/>
                      </a:lnTo>
                      <a:lnTo>
                        <a:pt x="277" y="187"/>
                      </a:lnTo>
                      <a:lnTo>
                        <a:pt x="284" y="185"/>
                      </a:lnTo>
                      <a:lnTo>
                        <a:pt x="287" y="182"/>
                      </a:lnTo>
                      <a:lnTo>
                        <a:pt x="291" y="164"/>
                      </a:lnTo>
                      <a:lnTo>
                        <a:pt x="293" y="150"/>
                      </a:lnTo>
                      <a:lnTo>
                        <a:pt x="293" y="133"/>
                      </a:lnTo>
                      <a:lnTo>
                        <a:pt x="293" y="112"/>
                      </a:lnTo>
                      <a:lnTo>
                        <a:pt x="291" y="98"/>
                      </a:lnTo>
                      <a:lnTo>
                        <a:pt x="282" y="84"/>
                      </a:lnTo>
                      <a:lnTo>
                        <a:pt x="272" y="73"/>
                      </a:lnTo>
                      <a:lnTo>
                        <a:pt x="249" y="51"/>
                      </a:lnTo>
                      <a:lnTo>
                        <a:pt x="232" y="35"/>
                      </a:lnTo>
                      <a:close/>
                    </a:path>
                  </a:pathLst>
                </a:custGeom>
                <a:solidFill>
                  <a:srgbClr val="FFBFBF"/>
                </a:solidFill>
                <a:ln w="11113">
                  <a:solidFill>
                    <a:srgbClr val="000000"/>
                  </a:solidFill>
                  <a:round/>
                  <a:headEnd/>
                  <a:tailEnd/>
                </a:ln>
              </p:spPr>
              <p:txBody>
                <a:bodyPr/>
                <a:lstStyle/>
                <a:p>
                  <a:endParaRPr lang="en-GB" dirty="0"/>
                </a:p>
              </p:txBody>
            </p:sp>
            <p:sp>
              <p:nvSpPr>
                <p:cNvPr id="251" name="Freeform 57"/>
                <p:cNvSpPr>
                  <a:spLocks/>
                </p:cNvSpPr>
                <p:nvPr/>
              </p:nvSpPr>
              <p:spPr bwMode="auto">
                <a:xfrm>
                  <a:off x="1779" y="1578"/>
                  <a:ext cx="23" cy="56"/>
                </a:xfrm>
                <a:custGeom>
                  <a:avLst/>
                  <a:gdLst>
                    <a:gd name="T0" fmla="*/ 1 w 45"/>
                    <a:gd name="T1" fmla="*/ 1 h 114"/>
                    <a:gd name="T2" fmla="*/ 9 w 45"/>
                    <a:gd name="T3" fmla="*/ 0 h 114"/>
                    <a:gd name="T4" fmla="*/ 12 w 45"/>
                    <a:gd name="T5" fmla="*/ 26 h 114"/>
                    <a:gd name="T6" fmla="*/ 7 w 45"/>
                    <a:gd name="T7" fmla="*/ 28 h 114"/>
                    <a:gd name="T8" fmla="*/ 0 w 45"/>
                    <a:gd name="T9" fmla="*/ 28 h 114"/>
                    <a:gd name="T10" fmla="*/ 1 w 45"/>
                    <a:gd name="T11" fmla="*/ 1 h 114"/>
                    <a:gd name="T12" fmla="*/ 0 60000 65536"/>
                    <a:gd name="T13" fmla="*/ 0 60000 65536"/>
                    <a:gd name="T14" fmla="*/ 0 60000 65536"/>
                    <a:gd name="T15" fmla="*/ 0 60000 65536"/>
                    <a:gd name="T16" fmla="*/ 0 60000 65536"/>
                    <a:gd name="T17" fmla="*/ 0 60000 65536"/>
                    <a:gd name="T18" fmla="*/ 0 w 45"/>
                    <a:gd name="T19" fmla="*/ 0 h 114"/>
                    <a:gd name="T20" fmla="*/ 45 w 45"/>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45" h="114">
                      <a:moveTo>
                        <a:pt x="2" y="6"/>
                      </a:moveTo>
                      <a:lnTo>
                        <a:pt x="35" y="0"/>
                      </a:lnTo>
                      <a:lnTo>
                        <a:pt x="45" y="107"/>
                      </a:lnTo>
                      <a:lnTo>
                        <a:pt x="26" y="114"/>
                      </a:lnTo>
                      <a:lnTo>
                        <a:pt x="0" y="114"/>
                      </a:lnTo>
                      <a:lnTo>
                        <a:pt x="2" y="6"/>
                      </a:lnTo>
                      <a:close/>
                    </a:path>
                  </a:pathLst>
                </a:custGeom>
                <a:solidFill>
                  <a:srgbClr val="DFFFFF"/>
                </a:solidFill>
                <a:ln w="11113">
                  <a:solidFill>
                    <a:srgbClr val="000000"/>
                  </a:solidFill>
                  <a:round/>
                  <a:headEnd/>
                  <a:tailEnd/>
                </a:ln>
              </p:spPr>
              <p:txBody>
                <a:bodyPr/>
                <a:lstStyle/>
                <a:p>
                  <a:endParaRPr lang="en-GB" dirty="0"/>
                </a:p>
              </p:txBody>
            </p:sp>
            <p:sp>
              <p:nvSpPr>
                <p:cNvPr id="252" name="Freeform 58"/>
                <p:cNvSpPr>
                  <a:spLocks/>
                </p:cNvSpPr>
                <p:nvPr/>
              </p:nvSpPr>
              <p:spPr bwMode="auto">
                <a:xfrm>
                  <a:off x="1493" y="1382"/>
                  <a:ext cx="295" cy="326"/>
                </a:xfrm>
                <a:custGeom>
                  <a:avLst/>
                  <a:gdLst>
                    <a:gd name="T0" fmla="*/ 67 w 589"/>
                    <a:gd name="T1" fmla="*/ 0 h 650"/>
                    <a:gd name="T2" fmla="*/ 63 w 589"/>
                    <a:gd name="T3" fmla="*/ 11 h 650"/>
                    <a:gd name="T4" fmla="*/ 51 w 589"/>
                    <a:gd name="T5" fmla="*/ 20 h 650"/>
                    <a:gd name="T6" fmla="*/ 46 w 589"/>
                    <a:gd name="T7" fmla="*/ 26 h 650"/>
                    <a:gd name="T8" fmla="*/ 37 w 589"/>
                    <a:gd name="T9" fmla="*/ 39 h 650"/>
                    <a:gd name="T10" fmla="*/ 30 w 589"/>
                    <a:gd name="T11" fmla="*/ 51 h 650"/>
                    <a:gd name="T12" fmla="*/ 21 w 589"/>
                    <a:gd name="T13" fmla="*/ 69 h 650"/>
                    <a:gd name="T14" fmla="*/ 15 w 589"/>
                    <a:gd name="T15" fmla="*/ 84 h 650"/>
                    <a:gd name="T16" fmla="*/ 10 w 589"/>
                    <a:gd name="T17" fmla="*/ 102 h 650"/>
                    <a:gd name="T18" fmla="*/ 6 w 589"/>
                    <a:gd name="T19" fmla="*/ 119 h 650"/>
                    <a:gd name="T20" fmla="*/ 2 w 589"/>
                    <a:gd name="T21" fmla="*/ 139 h 650"/>
                    <a:gd name="T22" fmla="*/ 0 w 589"/>
                    <a:gd name="T23" fmla="*/ 164 h 650"/>
                    <a:gd name="T24" fmla="*/ 115 w 589"/>
                    <a:gd name="T25" fmla="*/ 164 h 650"/>
                    <a:gd name="T26" fmla="*/ 113 w 589"/>
                    <a:gd name="T27" fmla="*/ 153 h 650"/>
                    <a:gd name="T28" fmla="*/ 112 w 589"/>
                    <a:gd name="T29" fmla="*/ 145 h 650"/>
                    <a:gd name="T30" fmla="*/ 112 w 589"/>
                    <a:gd name="T31" fmla="*/ 136 h 650"/>
                    <a:gd name="T32" fmla="*/ 131 w 589"/>
                    <a:gd name="T33" fmla="*/ 131 h 650"/>
                    <a:gd name="T34" fmla="*/ 148 w 589"/>
                    <a:gd name="T35" fmla="*/ 130 h 650"/>
                    <a:gd name="T36" fmla="*/ 146 w 589"/>
                    <a:gd name="T37" fmla="*/ 120 h 650"/>
                    <a:gd name="T38" fmla="*/ 145 w 589"/>
                    <a:gd name="T39" fmla="*/ 106 h 650"/>
                    <a:gd name="T40" fmla="*/ 145 w 589"/>
                    <a:gd name="T41" fmla="*/ 97 h 650"/>
                    <a:gd name="T42" fmla="*/ 132 w 589"/>
                    <a:gd name="T43" fmla="*/ 100 h 650"/>
                    <a:gd name="T44" fmla="*/ 125 w 589"/>
                    <a:gd name="T45" fmla="*/ 101 h 650"/>
                    <a:gd name="T46" fmla="*/ 118 w 589"/>
                    <a:gd name="T47" fmla="*/ 102 h 650"/>
                    <a:gd name="T48" fmla="*/ 115 w 589"/>
                    <a:gd name="T49" fmla="*/ 104 h 650"/>
                    <a:gd name="T50" fmla="*/ 110 w 589"/>
                    <a:gd name="T51" fmla="*/ 89 h 650"/>
                    <a:gd name="T52" fmla="*/ 108 w 589"/>
                    <a:gd name="T53" fmla="*/ 72 h 650"/>
                    <a:gd name="T54" fmla="*/ 105 w 589"/>
                    <a:gd name="T55" fmla="*/ 57 h 650"/>
                    <a:gd name="T56" fmla="*/ 101 w 589"/>
                    <a:gd name="T57" fmla="*/ 50 h 650"/>
                    <a:gd name="T58" fmla="*/ 100 w 589"/>
                    <a:gd name="T59" fmla="*/ 45 h 650"/>
                    <a:gd name="T60" fmla="*/ 97 w 589"/>
                    <a:gd name="T61" fmla="*/ 38 h 650"/>
                    <a:gd name="T62" fmla="*/ 93 w 589"/>
                    <a:gd name="T63" fmla="*/ 29 h 650"/>
                    <a:gd name="T64" fmla="*/ 91 w 589"/>
                    <a:gd name="T65" fmla="*/ 25 h 650"/>
                    <a:gd name="T66" fmla="*/ 88 w 589"/>
                    <a:gd name="T67" fmla="*/ 21 h 650"/>
                    <a:gd name="T68" fmla="*/ 85 w 589"/>
                    <a:gd name="T69" fmla="*/ 17 h 650"/>
                    <a:gd name="T70" fmla="*/ 81 w 589"/>
                    <a:gd name="T71" fmla="*/ 11 h 650"/>
                    <a:gd name="T72" fmla="*/ 74 w 589"/>
                    <a:gd name="T73" fmla="*/ 5 h 650"/>
                    <a:gd name="T74" fmla="*/ 67 w 589"/>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9"/>
                    <a:gd name="T115" fmla="*/ 0 h 650"/>
                    <a:gd name="T116" fmla="*/ 589 w 589"/>
                    <a:gd name="T117" fmla="*/ 650 h 6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9" h="650">
                      <a:moveTo>
                        <a:pt x="268" y="0"/>
                      </a:moveTo>
                      <a:lnTo>
                        <a:pt x="249" y="41"/>
                      </a:lnTo>
                      <a:lnTo>
                        <a:pt x="202" y="78"/>
                      </a:lnTo>
                      <a:lnTo>
                        <a:pt x="183" y="101"/>
                      </a:lnTo>
                      <a:lnTo>
                        <a:pt x="146" y="155"/>
                      </a:lnTo>
                      <a:lnTo>
                        <a:pt x="117" y="202"/>
                      </a:lnTo>
                      <a:lnTo>
                        <a:pt x="83" y="275"/>
                      </a:lnTo>
                      <a:lnTo>
                        <a:pt x="59" y="335"/>
                      </a:lnTo>
                      <a:lnTo>
                        <a:pt x="40" y="404"/>
                      </a:lnTo>
                      <a:lnTo>
                        <a:pt x="24" y="472"/>
                      </a:lnTo>
                      <a:lnTo>
                        <a:pt x="8" y="553"/>
                      </a:lnTo>
                      <a:lnTo>
                        <a:pt x="0" y="650"/>
                      </a:lnTo>
                      <a:lnTo>
                        <a:pt x="460" y="650"/>
                      </a:lnTo>
                      <a:lnTo>
                        <a:pt x="450" y="608"/>
                      </a:lnTo>
                      <a:lnTo>
                        <a:pt x="445" y="579"/>
                      </a:lnTo>
                      <a:lnTo>
                        <a:pt x="448" y="542"/>
                      </a:lnTo>
                      <a:lnTo>
                        <a:pt x="523" y="521"/>
                      </a:lnTo>
                      <a:lnTo>
                        <a:pt x="589" y="516"/>
                      </a:lnTo>
                      <a:lnTo>
                        <a:pt x="582" y="478"/>
                      </a:lnTo>
                      <a:lnTo>
                        <a:pt x="577" y="420"/>
                      </a:lnTo>
                      <a:lnTo>
                        <a:pt x="577" y="387"/>
                      </a:lnTo>
                      <a:lnTo>
                        <a:pt x="525" y="397"/>
                      </a:lnTo>
                      <a:lnTo>
                        <a:pt x="499" y="403"/>
                      </a:lnTo>
                      <a:lnTo>
                        <a:pt x="471" y="406"/>
                      </a:lnTo>
                      <a:lnTo>
                        <a:pt x="457" y="413"/>
                      </a:lnTo>
                      <a:lnTo>
                        <a:pt x="439" y="352"/>
                      </a:lnTo>
                      <a:lnTo>
                        <a:pt x="429" y="286"/>
                      </a:lnTo>
                      <a:lnTo>
                        <a:pt x="417" y="228"/>
                      </a:lnTo>
                      <a:lnTo>
                        <a:pt x="404" y="197"/>
                      </a:lnTo>
                      <a:lnTo>
                        <a:pt x="397" y="177"/>
                      </a:lnTo>
                      <a:lnTo>
                        <a:pt x="387" y="150"/>
                      </a:lnTo>
                      <a:lnTo>
                        <a:pt x="371" y="115"/>
                      </a:lnTo>
                      <a:lnTo>
                        <a:pt x="363" y="99"/>
                      </a:lnTo>
                      <a:lnTo>
                        <a:pt x="352" y="83"/>
                      </a:lnTo>
                      <a:lnTo>
                        <a:pt x="340" y="66"/>
                      </a:lnTo>
                      <a:lnTo>
                        <a:pt x="321" y="41"/>
                      </a:lnTo>
                      <a:lnTo>
                        <a:pt x="295" y="19"/>
                      </a:lnTo>
                      <a:lnTo>
                        <a:pt x="268" y="0"/>
                      </a:lnTo>
                      <a:close/>
                    </a:path>
                  </a:pathLst>
                </a:custGeom>
                <a:solidFill>
                  <a:srgbClr val="FFFFFF"/>
                </a:solidFill>
                <a:ln w="11113">
                  <a:solidFill>
                    <a:srgbClr val="000000"/>
                  </a:solidFill>
                  <a:round/>
                  <a:headEnd/>
                  <a:tailEnd/>
                </a:ln>
              </p:spPr>
              <p:txBody>
                <a:bodyPr/>
                <a:lstStyle/>
                <a:p>
                  <a:endParaRPr lang="en-GB" dirty="0"/>
                </a:p>
              </p:txBody>
            </p:sp>
            <p:sp>
              <p:nvSpPr>
                <p:cNvPr id="253" name="Freeform 59"/>
                <p:cNvSpPr>
                  <a:spLocks/>
                </p:cNvSpPr>
                <p:nvPr/>
              </p:nvSpPr>
              <p:spPr bwMode="auto">
                <a:xfrm>
                  <a:off x="1633" y="1289"/>
                  <a:ext cx="89" cy="63"/>
                </a:xfrm>
                <a:custGeom>
                  <a:avLst/>
                  <a:gdLst>
                    <a:gd name="T0" fmla="*/ 11 w 178"/>
                    <a:gd name="T1" fmla="*/ 0 h 125"/>
                    <a:gd name="T2" fmla="*/ 11 w 178"/>
                    <a:gd name="T3" fmla="*/ 1 h 125"/>
                    <a:gd name="T4" fmla="*/ 13 w 178"/>
                    <a:gd name="T5" fmla="*/ 2 h 125"/>
                    <a:gd name="T6" fmla="*/ 14 w 178"/>
                    <a:gd name="T7" fmla="*/ 3 h 125"/>
                    <a:gd name="T8" fmla="*/ 17 w 178"/>
                    <a:gd name="T9" fmla="*/ 3 h 125"/>
                    <a:gd name="T10" fmla="*/ 19 w 178"/>
                    <a:gd name="T11" fmla="*/ 5 h 125"/>
                    <a:gd name="T12" fmla="*/ 22 w 178"/>
                    <a:gd name="T13" fmla="*/ 6 h 125"/>
                    <a:gd name="T14" fmla="*/ 25 w 178"/>
                    <a:gd name="T15" fmla="*/ 9 h 125"/>
                    <a:gd name="T16" fmla="*/ 31 w 178"/>
                    <a:gd name="T17" fmla="*/ 11 h 125"/>
                    <a:gd name="T18" fmla="*/ 37 w 178"/>
                    <a:gd name="T19" fmla="*/ 13 h 125"/>
                    <a:gd name="T20" fmla="*/ 41 w 178"/>
                    <a:gd name="T21" fmla="*/ 13 h 125"/>
                    <a:gd name="T22" fmla="*/ 43 w 178"/>
                    <a:gd name="T23" fmla="*/ 17 h 125"/>
                    <a:gd name="T24" fmla="*/ 44 w 178"/>
                    <a:gd name="T25" fmla="*/ 20 h 125"/>
                    <a:gd name="T26" fmla="*/ 45 w 178"/>
                    <a:gd name="T27" fmla="*/ 24 h 125"/>
                    <a:gd name="T28" fmla="*/ 43 w 178"/>
                    <a:gd name="T29" fmla="*/ 28 h 125"/>
                    <a:gd name="T30" fmla="*/ 42 w 178"/>
                    <a:gd name="T31" fmla="*/ 31 h 125"/>
                    <a:gd name="T32" fmla="*/ 35 w 178"/>
                    <a:gd name="T33" fmla="*/ 29 h 125"/>
                    <a:gd name="T34" fmla="*/ 34 w 178"/>
                    <a:gd name="T35" fmla="*/ 24 h 125"/>
                    <a:gd name="T36" fmla="*/ 31 w 178"/>
                    <a:gd name="T37" fmla="*/ 22 h 125"/>
                    <a:gd name="T38" fmla="*/ 29 w 178"/>
                    <a:gd name="T39" fmla="*/ 20 h 125"/>
                    <a:gd name="T40" fmla="*/ 27 w 178"/>
                    <a:gd name="T41" fmla="*/ 20 h 125"/>
                    <a:gd name="T42" fmla="*/ 25 w 178"/>
                    <a:gd name="T43" fmla="*/ 20 h 125"/>
                    <a:gd name="T44" fmla="*/ 22 w 178"/>
                    <a:gd name="T45" fmla="*/ 21 h 125"/>
                    <a:gd name="T46" fmla="*/ 20 w 178"/>
                    <a:gd name="T47" fmla="*/ 24 h 125"/>
                    <a:gd name="T48" fmla="*/ 19 w 178"/>
                    <a:gd name="T49" fmla="*/ 28 h 125"/>
                    <a:gd name="T50" fmla="*/ 16 w 178"/>
                    <a:gd name="T51" fmla="*/ 30 h 125"/>
                    <a:gd name="T52" fmla="*/ 13 w 178"/>
                    <a:gd name="T53" fmla="*/ 31 h 125"/>
                    <a:gd name="T54" fmla="*/ 10 w 178"/>
                    <a:gd name="T55" fmla="*/ 31 h 125"/>
                    <a:gd name="T56" fmla="*/ 6 w 178"/>
                    <a:gd name="T57" fmla="*/ 32 h 125"/>
                    <a:gd name="T58" fmla="*/ 3 w 178"/>
                    <a:gd name="T59" fmla="*/ 32 h 125"/>
                    <a:gd name="T60" fmla="*/ 3 w 178"/>
                    <a:gd name="T61" fmla="*/ 32 h 125"/>
                    <a:gd name="T62" fmla="*/ 2 w 178"/>
                    <a:gd name="T63" fmla="*/ 30 h 125"/>
                    <a:gd name="T64" fmla="*/ 1 w 178"/>
                    <a:gd name="T65" fmla="*/ 27 h 125"/>
                    <a:gd name="T66" fmla="*/ 0 w 178"/>
                    <a:gd name="T67" fmla="*/ 23 h 125"/>
                    <a:gd name="T68" fmla="*/ 0 w 178"/>
                    <a:gd name="T69" fmla="*/ 20 h 125"/>
                    <a:gd name="T70" fmla="*/ 0 w 178"/>
                    <a:gd name="T71" fmla="*/ 16 h 125"/>
                    <a:gd name="T72" fmla="*/ 1 w 178"/>
                    <a:gd name="T73" fmla="*/ 12 h 125"/>
                    <a:gd name="T74" fmla="*/ 3 w 178"/>
                    <a:gd name="T75" fmla="*/ 8 h 125"/>
                    <a:gd name="T76" fmla="*/ 6 w 178"/>
                    <a:gd name="T77" fmla="*/ 4 h 125"/>
                    <a:gd name="T78" fmla="*/ 11 w 178"/>
                    <a:gd name="T79" fmla="*/ 0 h 1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8"/>
                    <a:gd name="T121" fmla="*/ 0 h 125"/>
                    <a:gd name="T122" fmla="*/ 178 w 178"/>
                    <a:gd name="T123" fmla="*/ 125 h 1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8" h="125">
                      <a:moveTo>
                        <a:pt x="41" y="0"/>
                      </a:moveTo>
                      <a:lnTo>
                        <a:pt x="47" y="3"/>
                      </a:lnTo>
                      <a:lnTo>
                        <a:pt x="52" y="5"/>
                      </a:lnTo>
                      <a:lnTo>
                        <a:pt x="59" y="9"/>
                      </a:lnTo>
                      <a:lnTo>
                        <a:pt x="66" y="10"/>
                      </a:lnTo>
                      <a:lnTo>
                        <a:pt x="75" y="17"/>
                      </a:lnTo>
                      <a:lnTo>
                        <a:pt x="89" y="24"/>
                      </a:lnTo>
                      <a:lnTo>
                        <a:pt x="103" y="35"/>
                      </a:lnTo>
                      <a:lnTo>
                        <a:pt x="127" y="43"/>
                      </a:lnTo>
                      <a:lnTo>
                        <a:pt x="148" y="49"/>
                      </a:lnTo>
                      <a:lnTo>
                        <a:pt x="164" y="50"/>
                      </a:lnTo>
                      <a:lnTo>
                        <a:pt x="172" y="68"/>
                      </a:lnTo>
                      <a:lnTo>
                        <a:pt x="176" y="80"/>
                      </a:lnTo>
                      <a:lnTo>
                        <a:pt x="178" y="96"/>
                      </a:lnTo>
                      <a:lnTo>
                        <a:pt x="172" y="110"/>
                      </a:lnTo>
                      <a:lnTo>
                        <a:pt x="167" y="124"/>
                      </a:lnTo>
                      <a:lnTo>
                        <a:pt x="137" y="113"/>
                      </a:lnTo>
                      <a:lnTo>
                        <a:pt x="136" y="96"/>
                      </a:lnTo>
                      <a:lnTo>
                        <a:pt x="127" y="85"/>
                      </a:lnTo>
                      <a:lnTo>
                        <a:pt x="118" y="80"/>
                      </a:lnTo>
                      <a:lnTo>
                        <a:pt x="111" y="78"/>
                      </a:lnTo>
                      <a:lnTo>
                        <a:pt x="101" y="78"/>
                      </a:lnTo>
                      <a:lnTo>
                        <a:pt x="89" y="84"/>
                      </a:lnTo>
                      <a:lnTo>
                        <a:pt x="80" y="96"/>
                      </a:lnTo>
                      <a:lnTo>
                        <a:pt x="73" y="110"/>
                      </a:lnTo>
                      <a:lnTo>
                        <a:pt x="64" y="118"/>
                      </a:lnTo>
                      <a:lnTo>
                        <a:pt x="54" y="124"/>
                      </a:lnTo>
                      <a:lnTo>
                        <a:pt x="40" y="124"/>
                      </a:lnTo>
                      <a:lnTo>
                        <a:pt x="26" y="125"/>
                      </a:lnTo>
                      <a:lnTo>
                        <a:pt x="15" y="125"/>
                      </a:lnTo>
                      <a:lnTo>
                        <a:pt x="14" y="125"/>
                      </a:lnTo>
                      <a:lnTo>
                        <a:pt x="8" y="117"/>
                      </a:lnTo>
                      <a:lnTo>
                        <a:pt x="3" y="105"/>
                      </a:lnTo>
                      <a:lnTo>
                        <a:pt x="0" y="91"/>
                      </a:lnTo>
                      <a:lnTo>
                        <a:pt x="0" y="77"/>
                      </a:lnTo>
                      <a:lnTo>
                        <a:pt x="0" y="63"/>
                      </a:lnTo>
                      <a:lnTo>
                        <a:pt x="7" y="45"/>
                      </a:lnTo>
                      <a:lnTo>
                        <a:pt x="15" y="29"/>
                      </a:lnTo>
                      <a:lnTo>
                        <a:pt x="24" y="14"/>
                      </a:lnTo>
                      <a:lnTo>
                        <a:pt x="41" y="0"/>
                      </a:lnTo>
                      <a:close/>
                    </a:path>
                  </a:pathLst>
                </a:custGeom>
                <a:solidFill>
                  <a:srgbClr val="3F1F00"/>
                </a:solidFill>
                <a:ln w="11113">
                  <a:solidFill>
                    <a:srgbClr val="000000"/>
                  </a:solidFill>
                  <a:round/>
                  <a:headEnd/>
                  <a:tailEnd/>
                </a:ln>
              </p:spPr>
              <p:txBody>
                <a:bodyPr/>
                <a:lstStyle/>
                <a:p>
                  <a:endParaRPr lang="en-GB" dirty="0"/>
                </a:p>
              </p:txBody>
            </p:sp>
          </p:grpSp>
          <p:grpSp>
            <p:nvGrpSpPr>
              <p:cNvPr id="14" name="Group 60"/>
              <p:cNvGrpSpPr>
                <a:grpSpLocks/>
              </p:cNvGrpSpPr>
              <p:nvPr/>
            </p:nvGrpSpPr>
            <p:grpSpPr bwMode="auto">
              <a:xfrm>
                <a:off x="1681" y="1340"/>
                <a:ext cx="136" cy="238"/>
                <a:chOff x="1681" y="1340"/>
                <a:chExt cx="136" cy="238"/>
              </a:xfrm>
            </p:grpSpPr>
            <p:sp>
              <p:nvSpPr>
                <p:cNvPr id="245" name="Freeform 61"/>
                <p:cNvSpPr>
                  <a:spLocks/>
                </p:cNvSpPr>
                <p:nvPr/>
              </p:nvSpPr>
              <p:spPr bwMode="auto">
                <a:xfrm>
                  <a:off x="1681" y="1341"/>
                  <a:ext cx="136" cy="237"/>
                </a:xfrm>
                <a:custGeom>
                  <a:avLst/>
                  <a:gdLst>
                    <a:gd name="T0" fmla="*/ 0 w 272"/>
                    <a:gd name="T1" fmla="*/ 0 h 472"/>
                    <a:gd name="T2" fmla="*/ 3 w 272"/>
                    <a:gd name="T3" fmla="*/ 9 h 472"/>
                    <a:gd name="T4" fmla="*/ 4 w 272"/>
                    <a:gd name="T5" fmla="*/ 19 h 472"/>
                    <a:gd name="T6" fmla="*/ 6 w 272"/>
                    <a:gd name="T7" fmla="*/ 27 h 472"/>
                    <a:gd name="T8" fmla="*/ 9 w 272"/>
                    <a:gd name="T9" fmla="*/ 36 h 472"/>
                    <a:gd name="T10" fmla="*/ 10 w 272"/>
                    <a:gd name="T11" fmla="*/ 44 h 472"/>
                    <a:gd name="T12" fmla="*/ 15 w 272"/>
                    <a:gd name="T13" fmla="*/ 54 h 472"/>
                    <a:gd name="T14" fmla="*/ 18 w 272"/>
                    <a:gd name="T15" fmla="*/ 61 h 472"/>
                    <a:gd name="T16" fmla="*/ 21 w 272"/>
                    <a:gd name="T17" fmla="*/ 69 h 472"/>
                    <a:gd name="T18" fmla="*/ 23 w 272"/>
                    <a:gd name="T19" fmla="*/ 76 h 472"/>
                    <a:gd name="T20" fmla="*/ 24 w 272"/>
                    <a:gd name="T21" fmla="*/ 82 h 472"/>
                    <a:gd name="T22" fmla="*/ 27 w 272"/>
                    <a:gd name="T23" fmla="*/ 90 h 472"/>
                    <a:gd name="T24" fmla="*/ 27 w 272"/>
                    <a:gd name="T25" fmla="*/ 98 h 472"/>
                    <a:gd name="T26" fmla="*/ 29 w 272"/>
                    <a:gd name="T27" fmla="*/ 106 h 472"/>
                    <a:gd name="T28" fmla="*/ 30 w 272"/>
                    <a:gd name="T29" fmla="*/ 112 h 472"/>
                    <a:gd name="T30" fmla="*/ 31 w 272"/>
                    <a:gd name="T31" fmla="*/ 115 h 472"/>
                    <a:gd name="T32" fmla="*/ 34 w 272"/>
                    <a:gd name="T33" fmla="*/ 117 h 472"/>
                    <a:gd name="T34" fmla="*/ 38 w 272"/>
                    <a:gd name="T35" fmla="*/ 119 h 472"/>
                    <a:gd name="T36" fmla="*/ 35 w 272"/>
                    <a:gd name="T37" fmla="*/ 118 h 472"/>
                    <a:gd name="T38" fmla="*/ 41 w 272"/>
                    <a:gd name="T39" fmla="*/ 118 h 472"/>
                    <a:gd name="T40" fmla="*/ 43 w 272"/>
                    <a:gd name="T41" fmla="*/ 117 h 472"/>
                    <a:gd name="T42" fmla="*/ 46 w 272"/>
                    <a:gd name="T43" fmla="*/ 114 h 472"/>
                    <a:gd name="T44" fmla="*/ 48 w 272"/>
                    <a:gd name="T45" fmla="*/ 112 h 472"/>
                    <a:gd name="T46" fmla="*/ 53 w 272"/>
                    <a:gd name="T47" fmla="*/ 110 h 472"/>
                    <a:gd name="T48" fmla="*/ 57 w 272"/>
                    <a:gd name="T49" fmla="*/ 110 h 472"/>
                    <a:gd name="T50" fmla="*/ 61 w 272"/>
                    <a:gd name="T51" fmla="*/ 110 h 472"/>
                    <a:gd name="T52" fmla="*/ 68 w 272"/>
                    <a:gd name="T53" fmla="*/ 113 h 4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2"/>
                    <a:gd name="T82" fmla="*/ 0 h 472"/>
                    <a:gd name="T83" fmla="*/ 272 w 272"/>
                    <a:gd name="T84" fmla="*/ 472 h 4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2" h="472">
                      <a:moveTo>
                        <a:pt x="0" y="0"/>
                      </a:moveTo>
                      <a:lnTo>
                        <a:pt x="12" y="34"/>
                      </a:lnTo>
                      <a:lnTo>
                        <a:pt x="17" y="73"/>
                      </a:lnTo>
                      <a:lnTo>
                        <a:pt x="24" y="106"/>
                      </a:lnTo>
                      <a:lnTo>
                        <a:pt x="33" y="143"/>
                      </a:lnTo>
                      <a:lnTo>
                        <a:pt x="40" y="174"/>
                      </a:lnTo>
                      <a:lnTo>
                        <a:pt x="61" y="214"/>
                      </a:lnTo>
                      <a:lnTo>
                        <a:pt x="75" y="240"/>
                      </a:lnTo>
                      <a:lnTo>
                        <a:pt x="85" y="272"/>
                      </a:lnTo>
                      <a:lnTo>
                        <a:pt x="92" y="300"/>
                      </a:lnTo>
                      <a:lnTo>
                        <a:pt x="99" y="326"/>
                      </a:lnTo>
                      <a:lnTo>
                        <a:pt x="108" y="359"/>
                      </a:lnTo>
                      <a:lnTo>
                        <a:pt x="111" y="389"/>
                      </a:lnTo>
                      <a:lnTo>
                        <a:pt x="118" y="422"/>
                      </a:lnTo>
                      <a:lnTo>
                        <a:pt x="123" y="446"/>
                      </a:lnTo>
                      <a:lnTo>
                        <a:pt x="125" y="457"/>
                      </a:lnTo>
                      <a:lnTo>
                        <a:pt x="134" y="465"/>
                      </a:lnTo>
                      <a:lnTo>
                        <a:pt x="155" y="472"/>
                      </a:lnTo>
                      <a:lnTo>
                        <a:pt x="143" y="471"/>
                      </a:lnTo>
                      <a:lnTo>
                        <a:pt x="167" y="471"/>
                      </a:lnTo>
                      <a:lnTo>
                        <a:pt x="174" y="465"/>
                      </a:lnTo>
                      <a:lnTo>
                        <a:pt x="184" y="455"/>
                      </a:lnTo>
                      <a:lnTo>
                        <a:pt x="195" y="444"/>
                      </a:lnTo>
                      <a:lnTo>
                        <a:pt x="212" y="437"/>
                      </a:lnTo>
                      <a:lnTo>
                        <a:pt x="230" y="436"/>
                      </a:lnTo>
                      <a:lnTo>
                        <a:pt x="246" y="439"/>
                      </a:lnTo>
                      <a:lnTo>
                        <a:pt x="272" y="451"/>
                      </a:lnTo>
                    </a:path>
                  </a:pathLst>
                </a:custGeom>
                <a:noFill/>
                <a:ln w="11113">
                  <a:solidFill>
                    <a:srgbClr val="000000"/>
                  </a:solidFill>
                  <a:round/>
                  <a:headEnd/>
                  <a:tailEnd/>
                </a:ln>
              </p:spPr>
              <p:txBody>
                <a:bodyPr/>
                <a:lstStyle/>
                <a:p>
                  <a:endParaRPr lang="en-GB" dirty="0"/>
                </a:p>
              </p:txBody>
            </p:sp>
            <p:sp>
              <p:nvSpPr>
                <p:cNvPr id="246" name="Oval 62"/>
                <p:cNvSpPr>
                  <a:spLocks noChangeArrowheads="1"/>
                </p:cNvSpPr>
                <p:nvPr/>
              </p:nvSpPr>
              <p:spPr bwMode="auto">
                <a:xfrm>
                  <a:off x="1682" y="1340"/>
                  <a:ext cx="8" cy="9"/>
                </a:xfrm>
                <a:prstGeom prst="ellipse">
                  <a:avLst/>
                </a:prstGeom>
                <a:solidFill>
                  <a:srgbClr val="808080"/>
                </a:solidFill>
                <a:ln w="11113">
                  <a:solidFill>
                    <a:srgbClr val="000000"/>
                  </a:solidFill>
                  <a:round/>
                  <a:headEnd/>
                  <a:tailEnd/>
                </a:ln>
              </p:spPr>
              <p:txBody>
                <a:bodyPr/>
                <a:lstStyle/>
                <a:p>
                  <a:endParaRPr lang="en-GB" dirty="0"/>
                </a:p>
              </p:txBody>
            </p:sp>
          </p:grpSp>
          <p:sp>
            <p:nvSpPr>
              <p:cNvPr id="244" name="Freeform 63"/>
              <p:cNvSpPr>
                <a:spLocks/>
              </p:cNvSpPr>
              <p:nvPr/>
            </p:nvSpPr>
            <p:spPr bwMode="auto">
              <a:xfrm>
                <a:off x="1724" y="1440"/>
                <a:ext cx="14" cy="49"/>
              </a:xfrm>
              <a:custGeom>
                <a:avLst/>
                <a:gdLst>
                  <a:gd name="T0" fmla="*/ 0 w 28"/>
                  <a:gd name="T1" fmla="*/ 0 h 97"/>
                  <a:gd name="T2" fmla="*/ 2 w 28"/>
                  <a:gd name="T3" fmla="*/ 7 h 97"/>
                  <a:gd name="T4" fmla="*/ 4 w 28"/>
                  <a:gd name="T5" fmla="*/ 15 h 97"/>
                  <a:gd name="T6" fmla="*/ 7 w 28"/>
                  <a:gd name="T7" fmla="*/ 25 h 97"/>
                  <a:gd name="T8" fmla="*/ 0 60000 65536"/>
                  <a:gd name="T9" fmla="*/ 0 60000 65536"/>
                  <a:gd name="T10" fmla="*/ 0 60000 65536"/>
                  <a:gd name="T11" fmla="*/ 0 60000 65536"/>
                  <a:gd name="T12" fmla="*/ 0 w 28"/>
                  <a:gd name="T13" fmla="*/ 0 h 97"/>
                  <a:gd name="T14" fmla="*/ 28 w 28"/>
                  <a:gd name="T15" fmla="*/ 97 h 97"/>
                </a:gdLst>
                <a:ahLst/>
                <a:cxnLst>
                  <a:cxn ang="T8">
                    <a:pos x="T0" y="T1"/>
                  </a:cxn>
                  <a:cxn ang="T9">
                    <a:pos x="T2" y="T3"/>
                  </a:cxn>
                  <a:cxn ang="T10">
                    <a:pos x="T4" y="T5"/>
                  </a:cxn>
                  <a:cxn ang="T11">
                    <a:pos x="T6" y="T7"/>
                  </a:cxn>
                </a:cxnLst>
                <a:rect l="T12" t="T13" r="T14" b="T15"/>
                <a:pathLst>
                  <a:path w="28" h="97">
                    <a:moveTo>
                      <a:pt x="0" y="0"/>
                    </a:moveTo>
                    <a:lnTo>
                      <a:pt x="7" y="28"/>
                    </a:lnTo>
                    <a:lnTo>
                      <a:pt x="14" y="57"/>
                    </a:lnTo>
                    <a:lnTo>
                      <a:pt x="28" y="97"/>
                    </a:lnTo>
                  </a:path>
                </a:pathLst>
              </a:custGeom>
              <a:noFill/>
              <a:ln w="11113">
                <a:solidFill>
                  <a:srgbClr val="000000"/>
                </a:solidFill>
                <a:round/>
                <a:headEnd/>
                <a:tailEnd/>
              </a:ln>
            </p:spPr>
            <p:txBody>
              <a:bodyPr/>
              <a:lstStyle/>
              <a:p>
                <a:endParaRPr lang="en-GB" dirty="0"/>
              </a:p>
            </p:txBody>
          </p:sp>
        </p:grpSp>
        <p:sp>
          <p:nvSpPr>
            <p:cNvPr id="240" name="Freeform 64"/>
            <p:cNvSpPr>
              <a:spLocks/>
            </p:cNvSpPr>
            <p:nvPr/>
          </p:nvSpPr>
          <p:spPr bwMode="auto">
            <a:xfrm>
              <a:off x="1632" y="1654"/>
              <a:ext cx="87" cy="14"/>
            </a:xfrm>
            <a:custGeom>
              <a:avLst/>
              <a:gdLst>
                <a:gd name="T0" fmla="*/ 44 w 173"/>
                <a:gd name="T1" fmla="*/ 0 h 28"/>
                <a:gd name="T2" fmla="*/ 33 w 173"/>
                <a:gd name="T3" fmla="*/ 5 h 28"/>
                <a:gd name="T4" fmla="*/ 18 w 173"/>
                <a:gd name="T5" fmla="*/ 7 h 28"/>
                <a:gd name="T6" fmla="*/ 0 w 173"/>
                <a:gd name="T7" fmla="*/ 7 h 28"/>
                <a:gd name="T8" fmla="*/ 0 60000 65536"/>
                <a:gd name="T9" fmla="*/ 0 60000 65536"/>
                <a:gd name="T10" fmla="*/ 0 60000 65536"/>
                <a:gd name="T11" fmla="*/ 0 60000 65536"/>
                <a:gd name="T12" fmla="*/ 0 w 173"/>
                <a:gd name="T13" fmla="*/ 0 h 28"/>
                <a:gd name="T14" fmla="*/ 173 w 173"/>
                <a:gd name="T15" fmla="*/ 28 h 28"/>
              </a:gdLst>
              <a:ahLst/>
              <a:cxnLst>
                <a:cxn ang="T8">
                  <a:pos x="T0" y="T1"/>
                </a:cxn>
                <a:cxn ang="T9">
                  <a:pos x="T2" y="T3"/>
                </a:cxn>
                <a:cxn ang="T10">
                  <a:pos x="T4" y="T5"/>
                </a:cxn>
                <a:cxn ang="T11">
                  <a:pos x="T6" y="T7"/>
                </a:cxn>
              </a:cxnLst>
              <a:rect l="T12" t="T13" r="T14" b="T15"/>
              <a:pathLst>
                <a:path w="173" h="28">
                  <a:moveTo>
                    <a:pt x="173" y="0"/>
                  </a:moveTo>
                  <a:lnTo>
                    <a:pt x="131" y="19"/>
                  </a:lnTo>
                  <a:lnTo>
                    <a:pt x="70" y="28"/>
                  </a:lnTo>
                  <a:lnTo>
                    <a:pt x="0" y="28"/>
                  </a:lnTo>
                </a:path>
              </a:pathLst>
            </a:custGeom>
            <a:noFill/>
            <a:ln w="11113">
              <a:solidFill>
                <a:srgbClr val="000000"/>
              </a:solidFill>
              <a:round/>
              <a:headEnd/>
              <a:tailEnd/>
            </a:ln>
          </p:spPr>
          <p:txBody>
            <a:bodyPr/>
            <a:lstStyle/>
            <a:p>
              <a:endParaRPr lang="en-GB" dirty="0"/>
            </a:p>
          </p:txBody>
        </p:sp>
      </p:grpSp>
      <p:grpSp>
        <p:nvGrpSpPr>
          <p:cNvPr id="15" name="Group 65"/>
          <p:cNvGrpSpPr>
            <a:grpSpLocks/>
          </p:cNvGrpSpPr>
          <p:nvPr/>
        </p:nvGrpSpPr>
        <p:grpSpPr bwMode="auto">
          <a:xfrm>
            <a:off x="3171079" y="803403"/>
            <a:ext cx="349250" cy="803275"/>
            <a:chOff x="1883" y="1205"/>
            <a:chExt cx="220" cy="506"/>
          </a:xfrm>
        </p:grpSpPr>
        <p:grpSp>
          <p:nvGrpSpPr>
            <p:cNvPr id="16" name="Group 66"/>
            <p:cNvGrpSpPr>
              <a:grpSpLocks/>
            </p:cNvGrpSpPr>
            <p:nvPr/>
          </p:nvGrpSpPr>
          <p:grpSpPr bwMode="auto">
            <a:xfrm>
              <a:off x="1883" y="1205"/>
              <a:ext cx="220" cy="505"/>
              <a:chOff x="1883" y="1205"/>
              <a:chExt cx="220" cy="505"/>
            </a:xfrm>
          </p:grpSpPr>
          <p:sp>
            <p:nvSpPr>
              <p:cNvPr id="261" name="Freeform 67"/>
              <p:cNvSpPr>
                <a:spLocks/>
              </p:cNvSpPr>
              <p:nvPr/>
            </p:nvSpPr>
            <p:spPr bwMode="auto">
              <a:xfrm>
                <a:off x="1885" y="1206"/>
                <a:ext cx="207" cy="497"/>
              </a:xfrm>
              <a:custGeom>
                <a:avLst/>
                <a:gdLst>
                  <a:gd name="T0" fmla="*/ 56 w 413"/>
                  <a:gd name="T1" fmla="*/ 72 h 995"/>
                  <a:gd name="T2" fmla="*/ 61 w 413"/>
                  <a:gd name="T3" fmla="*/ 72 h 995"/>
                  <a:gd name="T4" fmla="*/ 67 w 413"/>
                  <a:gd name="T5" fmla="*/ 73 h 995"/>
                  <a:gd name="T6" fmla="*/ 70 w 413"/>
                  <a:gd name="T7" fmla="*/ 71 h 995"/>
                  <a:gd name="T8" fmla="*/ 70 w 413"/>
                  <a:gd name="T9" fmla="*/ 68 h 995"/>
                  <a:gd name="T10" fmla="*/ 69 w 413"/>
                  <a:gd name="T11" fmla="*/ 66 h 995"/>
                  <a:gd name="T12" fmla="*/ 69 w 413"/>
                  <a:gd name="T13" fmla="*/ 63 h 995"/>
                  <a:gd name="T14" fmla="*/ 70 w 413"/>
                  <a:gd name="T15" fmla="*/ 60 h 995"/>
                  <a:gd name="T16" fmla="*/ 71 w 413"/>
                  <a:gd name="T17" fmla="*/ 58 h 995"/>
                  <a:gd name="T18" fmla="*/ 70 w 413"/>
                  <a:gd name="T19" fmla="*/ 55 h 995"/>
                  <a:gd name="T20" fmla="*/ 70 w 413"/>
                  <a:gd name="T21" fmla="*/ 52 h 995"/>
                  <a:gd name="T22" fmla="*/ 75 w 413"/>
                  <a:gd name="T23" fmla="*/ 51 h 995"/>
                  <a:gd name="T24" fmla="*/ 77 w 413"/>
                  <a:gd name="T25" fmla="*/ 47 h 995"/>
                  <a:gd name="T26" fmla="*/ 74 w 413"/>
                  <a:gd name="T27" fmla="*/ 44 h 995"/>
                  <a:gd name="T28" fmla="*/ 66 w 413"/>
                  <a:gd name="T29" fmla="*/ 37 h 995"/>
                  <a:gd name="T30" fmla="*/ 65 w 413"/>
                  <a:gd name="T31" fmla="*/ 32 h 995"/>
                  <a:gd name="T32" fmla="*/ 65 w 413"/>
                  <a:gd name="T33" fmla="*/ 28 h 995"/>
                  <a:gd name="T34" fmla="*/ 64 w 413"/>
                  <a:gd name="T35" fmla="*/ 23 h 995"/>
                  <a:gd name="T36" fmla="*/ 60 w 413"/>
                  <a:gd name="T37" fmla="*/ 18 h 995"/>
                  <a:gd name="T38" fmla="*/ 60 w 413"/>
                  <a:gd name="T39" fmla="*/ 12 h 995"/>
                  <a:gd name="T40" fmla="*/ 60 w 413"/>
                  <a:gd name="T41" fmla="*/ 4 h 995"/>
                  <a:gd name="T42" fmla="*/ 56 w 413"/>
                  <a:gd name="T43" fmla="*/ 1 h 995"/>
                  <a:gd name="T44" fmla="*/ 48 w 413"/>
                  <a:gd name="T45" fmla="*/ 0 h 995"/>
                  <a:gd name="T46" fmla="*/ 34 w 413"/>
                  <a:gd name="T47" fmla="*/ 1 h 995"/>
                  <a:gd name="T48" fmla="*/ 17 w 413"/>
                  <a:gd name="T49" fmla="*/ 5 h 995"/>
                  <a:gd name="T50" fmla="*/ 9 w 413"/>
                  <a:gd name="T51" fmla="*/ 9 h 995"/>
                  <a:gd name="T52" fmla="*/ 2 w 413"/>
                  <a:gd name="T53" fmla="*/ 21 h 995"/>
                  <a:gd name="T54" fmla="*/ 0 w 413"/>
                  <a:gd name="T55" fmla="*/ 36 h 995"/>
                  <a:gd name="T56" fmla="*/ 3 w 413"/>
                  <a:gd name="T57" fmla="*/ 49 h 995"/>
                  <a:gd name="T58" fmla="*/ 9 w 413"/>
                  <a:gd name="T59" fmla="*/ 59 h 995"/>
                  <a:gd name="T60" fmla="*/ 16 w 413"/>
                  <a:gd name="T61" fmla="*/ 69 h 995"/>
                  <a:gd name="T62" fmla="*/ 18 w 413"/>
                  <a:gd name="T63" fmla="*/ 82 h 995"/>
                  <a:gd name="T64" fmla="*/ 15 w 413"/>
                  <a:gd name="T65" fmla="*/ 93 h 995"/>
                  <a:gd name="T66" fmla="*/ 3 w 413"/>
                  <a:gd name="T67" fmla="*/ 112 h 995"/>
                  <a:gd name="T68" fmla="*/ 0 w 413"/>
                  <a:gd name="T69" fmla="*/ 127 h 995"/>
                  <a:gd name="T70" fmla="*/ 1 w 413"/>
                  <a:gd name="T71" fmla="*/ 142 h 995"/>
                  <a:gd name="T72" fmla="*/ 12 w 413"/>
                  <a:gd name="T73" fmla="*/ 199 h 995"/>
                  <a:gd name="T74" fmla="*/ 26 w 413"/>
                  <a:gd name="T75" fmla="*/ 248 h 995"/>
                  <a:gd name="T76" fmla="*/ 102 w 413"/>
                  <a:gd name="T77" fmla="*/ 217 h 995"/>
                  <a:gd name="T78" fmla="*/ 92 w 413"/>
                  <a:gd name="T79" fmla="*/ 175 h 995"/>
                  <a:gd name="T80" fmla="*/ 84 w 413"/>
                  <a:gd name="T81" fmla="*/ 152 h 995"/>
                  <a:gd name="T82" fmla="*/ 71 w 413"/>
                  <a:gd name="T83" fmla="*/ 127 h 995"/>
                  <a:gd name="T84" fmla="*/ 61 w 413"/>
                  <a:gd name="T85" fmla="*/ 111 h 995"/>
                  <a:gd name="T86" fmla="*/ 58 w 413"/>
                  <a:gd name="T87" fmla="*/ 104 h 995"/>
                  <a:gd name="T88" fmla="*/ 54 w 413"/>
                  <a:gd name="T89" fmla="*/ 98 h 995"/>
                  <a:gd name="T90" fmla="*/ 53 w 413"/>
                  <a:gd name="T91" fmla="*/ 91 h 995"/>
                  <a:gd name="T92" fmla="*/ 55 w 413"/>
                  <a:gd name="T93" fmla="*/ 85 h 995"/>
                  <a:gd name="T94" fmla="*/ 54 w 413"/>
                  <a:gd name="T95" fmla="*/ 79 h 995"/>
                  <a:gd name="T96" fmla="*/ 54 w 413"/>
                  <a:gd name="T97" fmla="*/ 75 h 9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3"/>
                  <a:gd name="T148" fmla="*/ 0 h 995"/>
                  <a:gd name="T149" fmla="*/ 413 w 413"/>
                  <a:gd name="T150" fmla="*/ 995 h 9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3" h="995">
                    <a:moveTo>
                      <a:pt x="218" y="295"/>
                    </a:moveTo>
                    <a:lnTo>
                      <a:pt x="223" y="291"/>
                    </a:lnTo>
                    <a:lnTo>
                      <a:pt x="232" y="288"/>
                    </a:lnTo>
                    <a:lnTo>
                      <a:pt x="242" y="290"/>
                    </a:lnTo>
                    <a:lnTo>
                      <a:pt x="256" y="293"/>
                    </a:lnTo>
                    <a:lnTo>
                      <a:pt x="267" y="293"/>
                    </a:lnTo>
                    <a:lnTo>
                      <a:pt x="270" y="291"/>
                    </a:lnTo>
                    <a:lnTo>
                      <a:pt x="277" y="286"/>
                    </a:lnTo>
                    <a:lnTo>
                      <a:pt x="279" y="281"/>
                    </a:lnTo>
                    <a:lnTo>
                      <a:pt x="279" y="274"/>
                    </a:lnTo>
                    <a:lnTo>
                      <a:pt x="277" y="267"/>
                    </a:lnTo>
                    <a:lnTo>
                      <a:pt x="275" y="264"/>
                    </a:lnTo>
                    <a:lnTo>
                      <a:pt x="274" y="260"/>
                    </a:lnTo>
                    <a:lnTo>
                      <a:pt x="274" y="253"/>
                    </a:lnTo>
                    <a:lnTo>
                      <a:pt x="279" y="248"/>
                    </a:lnTo>
                    <a:lnTo>
                      <a:pt x="277" y="241"/>
                    </a:lnTo>
                    <a:lnTo>
                      <a:pt x="272" y="237"/>
                    </a:lnTo>
                    <a:lnTo>
                      <a:pt x="281" y="232"/>
                    </a:lnTo>
                    <a:lnTo>
                      <a:pt x="279" y="225"/>
                    </a:lnTo>
                    <a:lnTo>
                      <a:pt x="277" y="220"/>
                    </a:lnTo>
                    <a:lnTo>
                      <a:pt x="275" y="213"/>
                    </a:lnTo>
                    <a:lnTo>
                      <a:pt x="279" y="208"/>
                    </a:lnTo>
                    <a:lnTo>
                      <a:pt x="289" y="206"/>
                    </a:lnTo>
                    <a:lnTo>
                      <a:pt x="298" y="204"/>
                    </a:lnTo>
                    <a:lnTo>
                      <a:pt x="307" y="199"/>
                    </a:lnTo>
                    <a:lnTo>
                      <a:pt x="307" y="190"/>
                    </a:lnTo>
                    <a:lnTo>
                      <a:pt x="302" y="185"/>
                    </a:lnTo>
                    <a:lnTo>
                      <a:pt x="293" y="178"/>
                    </a:lnTo>
                    <a:lnTo>
                      <a:pt x="281" y="166"/>
                    </a:lnTo>
                    <a:lnTo>
                      <a:pt x="263" y="150"/>
                    </a:lnTo>
                    <a:lnTo>
                      <a:pt x="256" y="138"/>
                    </a:lnTo>
                    <a:lnTo>
                      <a:pt x="260" y="131"/>
                    </a:lnTo>
                    <a:lnTo>
                      <a:pt x="263" y="122"/>
                    </a:lnTo>
                    <a:lnTo>
                      <a:pt x="260" y="113"/>
                    </a:lnTo>
                    <a:lnTo>
                      <a:pt x="255" y="105"/>
                    </a:lnTo>
                    <a:lnTo>
                      <a:pt x="253" y="94"/>
                    </a:lnTo>
                    <a:lnTo>
                      <a:pt x="246" y="82"/>
                    </a:lnTo>
                    <a:lnTo>
                      <a:pt x="237" y="72"/>
                    </a:lnTo>
                    <a:lnTo>
                      <a:pt x="228" y="65"/>
                    </a:lnTo>
                    <a:lnTo>
                      <a:pt x="239" y="49"/>
                    </a:lnTo>
                    <a:lnTo>
                      <a:pt x="239" y="35"/>
                    </a:lnTo>
                    <a:lnTo>
                      <a:pt x="237" y="19"/>
                    </a:lnTo>
                    <a:lnTo>
                      <a:pt x="232" y="11"/>
                    </a:lnTo>
                    <a:lnTo>
                      <a:pt x="221" y="4"/>
                    </a:lnTo>
                    <a:lnTo>
                      <a:pt x="207" y="2"/>
                    </a:lnTo>
                    <a:lnTo>
                      <a:pt x="192" y="2"/>
                    </a:lnTo>
                    <a:lnTo>
                      <a:pt x="162" y="0"/>
                    </a:lnTo>
                    <a:lnTo>
                      <a:pt x="134" y="4"/>
                    </a:lnTo>
                    <a:lnTo>
                      <a:pt x="99" y="11"/>
                    </a:lnTo>
                    <a:lnTo>
                      <a:pt x="68" y="21"/>
                    </a:lnTo>
                    <a:lnTo>
                      <a:pt x="49" y="30"/>
                    </a:lnTo>
                    <a:lnTo>
                      <a:pt x="33" y="38"/>
                    </a:lnTo>
                    <a:lnTo>
                      <a:pt x="19" y="59"/>
                    </a:lnTo>
                    <a:lnTo>
                      <a:pt x="5" y="87"/>
                    </a:lnTo>
                    <a:lnTo>
                      <a:pt x="2" y="117"/>
                    </a:lnTo>
                    <a:lnTo>
                      <a:pt x="0" y="147"/>
                    </a:lnTo>
                    <a:lnTo>
                      <a:pt x="5" y="183"/>
                    </a:lnTo>
                    <a:lnTo>
                      <a:pt x="12" y="199"/>
                    </a:lnTo>
                    <a:lnTo>
                      <a:pt x="21" y="213"/>
                    </a:lnTo>
                    <a:lnTo>
                      <a:pt x="35" y="236"/>
                    </a:lnTo>
                    <a:lnTo>
                      <a:pt x="50" y="255"/>
                    </a:lnTo>
                    <a:lnTo>
                      <a:pt x="63" y="279"/>
                    </a:lnTo>
                    <a:lnTo>
                      <a:pt x="70" y="305"/>
                    </a:lnTo>
                    <a:lnTo>
                      <a:pt x="70" y="328"/>
                    </a:lnTo>
                    <a:lnTo>
                      <a:pt x="64" y="356"/>
                    </a:lnTo>
                    <a:lnTo>
                      <a:pt x="57" y="372"/>
                    </a:lnTo>
                    <a:lnTo>
                      <a:pt x="24" y="424"/>
                    </a:lnTo>
                    <a:lnTo>
                      <a:pt x="12" y="450"/>
                    </a:lnTo>
                    <a:lnTo>
                      <a:pt x="2" y="482"/>
                    </a:lnTo>
                    <a:lnTo>
                      <a:pt x="0" y="510"/>
                    </a:lnTo>
                    <a:lnTo>
                      <a:pt x="2" y="537"/>
                    </a:lnTo>
                    <a:lnTo>
                      <a:pt x="3" y="569"/>
                    </a:lnTo>
                    <a:lnTo>
                      <a:pt x="19" y="689"/>
                    </a:lnTo>
                    <a:lnTo>
                      <a:pt x="47" y="799"/>
                    </a:lnTo>
                    <a:lnTo>
                      <a:pt x="82" y="932"/>
                    </a:lnTo>
                    <a:lnTo>
                      <a:pt x="104" y="995"/>
                    </a:lnTo>
                    <a:lnTo>
                      <a:pt x="413" y="995"/>
                    </a:lnTo>
                    <a:lnTo>
                      <a:pt x="405" y="869"/>
                    </a:lnTo>
                    <a:lnTo>
                      <a:pt x="377" y="754"/>
                    </a:lnTo>
                    <a:lnTo>
                      <a:pt x="366" y="703"/>
                    </a:lnTo>
                    <a:lnTo>
                      <a:pt x="352" y="653"/>
                    </a:lnTo>
                    <a:lnTo>
                      <a:pt x="335" y="609"/>
                    </a:lnTo>
                    <a:lnTo>
                      <a:pt x="307" y="555"/>
                    </a:lnTo>
                    <a:lnTo>
                      <a:pt x="284" y="511"/>
                    </a:lnTo>
                    <a:lnTo>
                      <a:pt x="261" y="478"/>
                    </a:lnTo>
                    <a:lnTo>
                      <a:pt x="242" y="447"/>
                    </a:lnTo>
                    <a:lnTo>
                      <a:pt x="239" y="431"/>
                    </a:lnTo>
                    <a:lnTo>
                      <a:pt x="232" y="419"/>
                    </a:lnTo>
                    <a:lnTo>
                      <a:pt x="223" y="415"/>
                    </a:lnTo>
                    <a:lnTo>
                      <a:pt x="213" y="393"/>
                    </a:lnTo>
                    <a:lnTo>
                      <a:pt x="209" y="379"/>
                    </a:lnTo>
                    <a:lnTo>
                      <a:pt x="211" y="365"/>
                    </a:lnTo>
                    <a:lnTo>
                      <a:pt x="218" y="353"/>
                    </a:lnTo>
                    <a:lnTo>
                      <a:pt x="220" y="340"/>
                    </a:lnTo>
                    <a:lnTo>
                      <a:pt x="218" y="330"/>
                    </a:lnTo>
                    <a:lnTo>
                      <a:pt x="214" y="318"/>
                    </a:lnTo>
                    <a:lnTo>
                      <a:pt x="213" y="307"/>
                    </a:lnTo>
                    <a:lnTo>
                      <a:pt x="214" y="300"/>
                    </a:lnTo>
                    <a:lnTo>
                      <a:pt x="218" y="295"/>
                    </a:lnTo>
                    <a:close/>
                  </a:path>
                </a:pathLst>
              </a:custGeom>
              <a:solidFill>
                <a:srgbClr val="FFBFBF"/>
              </a:solidFill>
              <a:ln w="11113">
                <a:solidFill>
                  <a:srgbClr val="000000"/>
                </a:solidFill>
                <a:round/>
                <a:headEnd/>
                <a:tailEnd/>
              </a:ln>
            </p:spPr>
            <p:txBody>
              <a:bodyPr/>
              <a:lstStyle/>
              <a:p>
                <a:endParaRPr lang="en-GB" dirty="0"/>
              </a:p>
            </p:txBody>
          </p:sp>
          <p:sp>
            <p:nvSpPr>
              <p:cNvPr id="262" name="Freeform 68"/>
              <p:cNvSpPr>
                <a:spLocks/>
              </p:cNvSpPr>
              <p:nvPr/>
            </p:nvSpPr>
            <p:spPr bwMode="auto">
              <a:xfrm>
                <a:off x="1909" y="1605"/>
                <a:ext cx="194" cy="105"/>
              </a:xfrm>
              <a:custGeom>
                <a:avLst/>
                <a:gdLst>
                  <a:gd name="T0" fmla="*/ 1 w 389"/>
                  <a:gd name="T1" fmla="*/ 17 h 212"/>
                  <a:gd name="T2" fmla="*/ 10 w 389"/>
                  <a:gd name="T3" fmla="*/ 10 h 212"/>
                  <a:gd name="T4" fmla="*/ 22 w 389"/>
                  <a:gd name="T5" fmla="*/ 3 h 212"/>
                  <a:gd name="T6" fmla="*/ 36 w 389"/>
                  <a:gd name="T7" fmla="*/ 0 h 212"/>
                  <a:gd name="T8" fmla="*/ 49 w 389"/>
                  <a:gd name="T9" fmla="*/ 0 h 212"/>
                  <a:gd name="T10" fmla="*/ 59 w 389"/>
                  <a:gd name="T11" fmla="*/ 0 h 212"/>
                  <a:gd name="T12" fmla="*/ 73 w 389"/>
                  <a:gd name="T13" fmla="*/ 1 h 212"/>
                  <a:gd name="T14" fmla="*/ 85 w 389"/>
                  <a:gd name="T15" fmla="*/ 3 h 212"/>
                  <a:gd name="T16" fmla="*/ 94 w 389"/>
                  <a:gd name="T17" fmla="*/ 10 h 212"/>
                  <a:gd name="T18" fmla="*/ 93 w 389"/>
                  <a:gd name="T19" fmla="*/ 14 h 212"/>
                  <a:gd name="T20" fmla="*/ 93 w 389"/>
                  <a:gd name="T21" fmla="*/ 18 h 212"/>
                  <a:gd name="T22" fmla="*/ 92 w 389"/>
                  <a:gd name="T23" fmla="*/ 22 h 212"/>
                  <a:gd name="T24" fmla="*/ 96 w 389"/>
                  <a:gd name="T25" fmla="*/ 24 h 212"/>
                  <a:gd name="T26" fmla="*/ 97 w 389"/>
                  <a:gd name="T27" fmla="*/ 27 h 212"/>
                  <a:gd name="T28" fmla="*/ 97 w 389"/>
                  <a:gd name="T29" fmla="*/ 31 h 212"/>
                  <a:gd name="T30" fmla="*/ 95 w 389"/>
                  <a:gd name="T31" fmla="*/ 36 h 212"/>
                  <a:gd name="T32" fmla="*/ 93 w 389"/>
                  <a:gd name="T33" fmla="*/ 40 h 212"/>
                  <a:gd name="T34" fmla="*/ 95 w 389"/>
                  <a:gd name="T35" fmla="*/ 46 h 212"/>
                  <a:gd name="T36" fmla="*/ 94 w 389"/>
                  <a:gd name="T37" fmla="*/ 48 h 212"/>
                  <a:gd name="T38" fmla="*/ 95 w 389"/>
                  <a:gd name="T39" fmla="*/ 52 h 212"/>
                  <a:gd name="T40" fmla="*/ 8 w 389"/>
                  <a:gd name="T41" fmla="*/ 52 h 212"/>
                  <a:gd name="T42" fmla="*/ 6 w 389"/>
                  <a:gd name="T43" fmla="*/ 50 h 212"/>
                  <a:gd name="T44" fmla="*/ 4 w 389"/>
                  <a:gd name="T45" fmla="*/ 46 h 212"/>
                  <a:gd name="T46" fmla="*/ 5 w 389"/>
                  <a:gd name="T47" fmla="*/ 42 h 212"/>
                  <a:gd name="T48" fmla="*/ 6 w 389"/>
                  <a:gd name="T49" fmla="*/ 39 h 212"/>
                  <a:gd name="T50" fmla="*/ 3 w 389"/>
                  <a:gd name="T51" fmla="*/ 36 h 212"/>
                  <a:gd name="T52" fmla="*/ 0 w 389"/>
                  <a:gd name="T53" fmla="*/ 32 h 212"/>
                  <a:gd name="T54" fmla="*/ 0 w 389"/>
                  <a:gd name="T55" fmla="*/ 28 h 212"/>
                  <a:gd name="T56" fmla="*/ 0 w 389"/>
                  <a:gd name="T57" fmla="*/ 25 h 212"/>
                  <a:gd name="T58" fmla="*/ 0 w 389"/>
                  <a:gd name="T59" fmla="*/ 21 h 212"/>
                  <a:gd name="T60" fmla="*/ 1 w 389"/>
                  <a:gd name="T61" fmla="*/ 17 h 2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9"/>
                  <a:gd name="T94" fmla="*/ 0 h 212"/>
                  <a:gd name="T95" fmla="*/ 389 w 389"/>
                  <a:gd name="T96" fmla="*/ 212 h 2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9" h="212">
                    <a:moveTo>
                      <a:pt x="5" y="70"/>
                    </a:moveTo>
                    <a:lnTo>
                      <a:pt x="40" y="41"/>
                    </a:lnTo>
                    <a:lnTo>
                      <a:pt x="89" y="14"/>
                    </a:lnTo>
                    <a:lnTo>
                      <a:pt x="146" y="0"/>
                    </a:lnTo>
                    <a:lnTo>
                      <a:pt x="199" y="0"/>
                    </a:lnTo>
                    <a:lnTo>
                      <a:pt x="239" y="0"/>
                    </a:lnTo>
                    <a:lnTo>
                      <a:pt x="295" y="6"/>
                    </a:lnTo>
                    <a:lnTo>
                      <a:pt x="340" y="14"/>
                    </a:lnTo>
                    <a:lnTo>
                      <a:pt x="377" y="41"/>
                    </a:lnTo>
                    <a:lnTo>
                      <a:pt x="375" y="58"/>
                    </a:lnTo>
                    <a:lnTo>
                      <a:pt x="372" y="72"/>
                    </a:lnTo>
                    <a:lnTo>
                      <a:pt x="368" y="88"/>
                    </a:lnTo>
                    <a:lnTo>
                      <a:pt x="384" y="96"/>
                    </a:lnTo>
                    <a:lnTo>
                      <a:pt x="389" y="110"/>
                    </a:lnTo>
                    <a:lnTo>
                      <a:pt x="389" y="128"/>
                    </a:lnTo>
                    <a:lnTo>
                      <a:pt x="382" y="145"/>
                    </a:lnTo>
                    <a:lnTo>
                      <a:pt x="372" y="164"/>
                    </a:lnTo>
                    <a:lnTo>
                      <a:pt x="380" y="185"/>
                    </a:lnTo>
                    <a:lnTo>
                      <a:pt x="377" y="196"/>
                    </a:lnTo>
                    <a:lnTo>
                      <a:pt x="380" y="212"/>
                    </a:lnTo>
                    <a:lnTo>
                      <a:pt x="35" y="212"/>
                    </a:lnTo>
                    <a:lnTo>
                      <a:pt x="26" y="203"/>
                    </a:lnTo>
                    <a:lnTo>
                      <a:pt x="17" y="187"/>
                    </a:lnTo>
                    <a:lnTo>
                      <a:pt x="23" y="170"/>
                    </a:lnTo>
                    <a:lnTo>
                      <a:pt x="26" y="159"/>
                    </a:lnTo>
                    <a:lnTo>
                      <a:pt x="14" y="147"/>
                    </a:lnTo>
                    <a:lnTo>
                      <a:pt x="3" y="130"/>
                    </a:lnTo>
                    <a:lnTo>
                      <a:pt x="0" y="114"/>
                    </a:lnTo>
                    <a:lnTo>
                      <a:pt x="2" y="100"/>
                    </a:lnTo>
                    <a:lnTo>
                      <a:pt x="3" y="86"/>
                    </a:lnTo>
                    <a:lnTo>
                      <a:pt x="5" y="70"/>
                    </a:lnTo>
                    <a:close/>
                  </a:path>
                </a:pathLst>
              </a:custGeom>
              <a:solidFill>
                <a:srgbClr val="FFFFFF"/>
              </a:solidFill>
              <a:ln w="11113">
                <a:solidFill>
                  <a:srgbClr val="000000"/>
                </a:solidFill>
                <a:round/>
                <a:headEnd/>
                <a:tailEnd/>
              </a:ln>
            </p:spPr>
            <p:txBody>
              <a:bodyPr/>
              <a:lstStyle/>
              <a:p>
                <a:endParaRPr lang="en-GB" dirty="0"/>
              </a:p>
            </p:txBody>
          </p:sp>
          <p:sp>
            <p:nvSpPr>
              <p:cNvPr id="263" name="Freeform 69"/>
              <p:cNvSpPr>
                <a:spLocks/>
              </p:cNvSpPr>
              <p:nvPr/>
            </p:nvSpPr>
            <p:spPr bwMode="auto">
              <a:xfrm>
                <a:off x="1883" y="1205"/>
                <a:ext cx="123" cy="125"/>
              </a:xfrm>
              <a:custGeom>
                <a:avLst/>
                <a:gdLst>
                  <a:gd name="T0" fmla="*/ 61 w 246"/>
                  <a:gd name="T1" fmla="*/ 13 h 250"/>
                  <a:gd name="T2" fmla="*/ 58 w 246"/>
                  <a:gd name="T3" fmla="*/ 16 h 250"/>
                  <a:gd name="T4" fmla="*/ 55 w 246"/>
                  <a:gd name="T5" fmla="*/ 18 h 250"/>
                  <a:gd name="T6" fmla="*/ 50 w 246"/>
                  <a:gd name="T7" fmla="*/ 19 h 250"/>
                  <a:gd name="T8" fmla="*/ 44 w 246"/>
                  <a:gd name="T9" fmla="*/ 19 h 250"/>
                  <a:gd name="T10" fmla="*/ 41 w 246"/>
                  <a:gd name="T11" fmla="*/ 22 h 250"/>
                  <a:gd name="T12" fmla="*/ 41 w 246"/>
                  <a:gd name="T13" fmla="*/ 24 h 250"/>
                  <a:gd name="T14" fmla="*/ 43 w 246"/>
                  <a:gd name="T15" fmla="*/ 26 h 250"/>
                  <a:gd name="T16" fmla="*/ 42 w 246"/>
                  <a:gd name="T17" fmla="*/ 28 h 250"/>
                  <a:gd name="T18" fmla="*/ 40 w 246"/>
                  <a:gd name="T19" fmla="*/ 30 h 250"/>
                  <a:gd name="T20" fmla="*/ 38 w 246"/>
                  <a:gd name="T21" fmla="*/ 31 h 250"/>
                  <a:gd name="T22" fmla="*/ 37 w 246"/>
                  <a:gd name="T23" fmla="*/ 34 h 250"/>
                  <a:gd name="T24" fmla="*/ 37 w 246"/>
                  <a:gd name="T25" fmla="*/ 38 h 250"/>
                  <a:gd name="T26" fmla="*/ 29 w 246"/>
                  <a:gd name="T27" fmla="*/ 38 h 250"/>
                  <a:gd name="T28" fmla="*/ 29 w 246"/>
                  <a:gd name="T29" fmla="*/ 36 h 250"/>
                  <a:gd name="T30" fmla="*/ 26 w 246"/>
                  <a:gd name="T31" fmla="*/ 35 h 250"/>
                  <a:gd name="T32" fmla="*/ 23 w 246"/>
                  <a:gd name="T33" fmla="*/ 34 h 250"/>
                  <a:gd name="T34" fmla="*/ 20 w 246"/>
                  <a:gd name="T35" fmla="*/ 41 h 250"/>
                  <a:gd name="T36" fmla="*/ 23 w 246"/>
                  <a:gd name="T37" fmla="*/ 49 h 250"/>
                  <a:gd name="T38" fmla="*/ 24 w 246"/>
                  <a:gd name="T39" fmla="*/ 52 h 250"/>
                  <a:gd name="T40" fmla="*/ 24 w 246"/>
                  <a:gd name="T41" fmla="*/ 55 h 250"/>
                  <a:gd name="T42" fmla="*/ 22 w 246"/>
                  <a:gd name="T43" fmla="*/ 57 h 250"/>
                  <a:gd name="T44" fmla="*/ 19 w 246"/>
                  <a:gd name="T45" fmla="*/ 61 h 250"/>
                  <a:gd name="T46" fmla="*/ 15 w 246"/>
                  <a:gd name="T47" fmla="*/ 62 h 250"/>
                  <a:gd name="T48" fmla="*/ 12 w 246"/>
                  <a:gd name="T49" fmla="*/ 63 h 250"/>
                  <a:gd name="T50" fmla="*/ 7 w 246"/>
                  <a:gd name="T51" fmla="*/ 56 h 250"/>
                  <a:gd name="T52" fmla="*/ 4 w 246"/>
                  <a:gd name="T53" fmla="*/ 50 h 250"/>
                  <a:gd name="T54" fmla="*/ 1 w 246"/>
                  <a:gd name="T55" fmla="*/ 44 h 250"/>
                  <a:gd name="T56" fmla="*/ 0 w 246"/>
                  <a:gd name="T57" fmla="*/ 36 h 250"/>
                  <a:gd name="T58" fmla="*/ 1 w 246"/>
                  <a:gd name="T59" fmla="*/ 30 h 250"/>
                  <a:gd name="T60" fmla="*/ 1 w 246"/>
                  <a:gd name="T61" fmla="*/ 24 h 250"/>
                  <a:gd name="T62" fmla="*/ 3 w 246"/>
                  <a:gd name="T63" fmla="*/ 19 h 250"/>
                  <a:gd name="T64" fmla="*/ 5 w 246"/>
                  <a:gd name="T65" fmla="*/ 14 h 250"/>
                  <a:gd name="T66" fmla="*/ 8 w 246"/>
                  <a:gd name="T67" fmla="*/ 10 h 250"/>
                  <a:gd name="T68" fmla="*/ 13 w 246"/>
                  <a:gd name="T69" fmla="*/ 7 h 250"/>
                  <a:gd name="T70" fmla="*/ 20 w 246"/>
                  <a:gd name="T71" fmla="*/ 5 h 250"/>
                  <a:gd name="T72" fmla="*/ 26 w 246"/>
                  <a:gd name="T73" fmla="*/ 4 h 250"/>
                  <a:gd name="T74" fmla="*/ 31 w 246"/>
                  <a:gd name="T75" fmla="*/ 1 h 250"/>
                  <a:gd name="T76" fmla="*/ 40 w 246"/>
                  <a:gd name="T77" fmla="*/ 1 h 250"/>
                  <a:gd name="T78" fmla="*/ 49 w 246"/>
                  <a:gd name="T79" fmla="*/ 0 h 250"/>
                  <a:gd name="T80" fmla="*/ 55 w 246"/>
                  <a:gd name="T81" fmla="*/ 1 h 250"/>
                  <a:gd name="T82" fmla="*/ 59 w 246"/>
                  <a:gd name="T83" fmla="*/ 3 h 250"/>
                  <a:gd name="T84" fmla="*/ 61 w 246"/>
                  <a:gd name="T85" fmla="*/ 5 h 250"/>
                  <a:gd name="T86" fmla="*/ 62 w 246"/>
                  <a:gd name="T87" fmla="*/ 9 h 250"/>
                  <a:gd name="T88" fmla="*/ 61 w 246"/>
                  <a:gd name="T89" fmla="*/ 13 h 2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6"/>
                  <a:gd name="T136" fmla="*/ 0 h 250"/>
                  <a:gd name="T137" fmla="*/ 246 w 246"/>
                  <a:gd name="T138" fmla="*/ 250 h 2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6" h="250">
                    <a:moveTo>
                      <a:pt x="244" y="51"/>
                    </a:moveTo>
                    <a:lnTo>
                      <a:pt x="230" y="61"/>
                    </a:lnTo>
                    <a:lnTo>
                      <a:pt x="219" y="70"/>
                    </a:lnTo>
                    <a:lnTo>
                      <a:pt x="200" y="75"/>
                    </a:lnTo>
                    <a:lnTo>
                      <a:pt x="176" y="75"/>
                    </a:lnTo>
                    <a:lnTo>
                      <a:pt x="162" y="86"/>
                    </a:lnTo>
                    <a:lnTo>
                      <a:pt x="162" y="95"/>
                    </a:lnTo>
                    <a:lnTo>
                      <a:pt x="169" y="103"/>
                    </a:lnTo>
                    <a:lnTo>
                      <a:pt x="167" y="110"/>
                    </a:lnTo>
                    <a:lnTo>
                      <a:pt x="158" y="117"/>
                    </a:lnTo>
                    <a:lnTo>
                      <a:pt x="151" y="126"/>
                    </a:lnTo>
                    <a:lnTo>
                      <a:pt x="146" y="135"/>
                    </a:lnTo>
                    <a:lnTo>
                      <a:pt x="148" y="149"/>
                    </a:lnTo>
                    <a:lnTo>
                      <a:pt x="116" y="152"/>
                    </a:lnTo>
                    <a:lnTo>
                      <a:pt x="115" y="142"/>
                    </a:lnTo>
                    <a:lnTo>
                      <a:pt x="104" y="138"/>
                    </a:lnTo>
                    <a:lnTo>
                      <a:pt x="92" y="135"/>
                    </a:lnTo>
                    <a:lnTo>
                      <a:pt x="78" y="161"/>
                    </a:lnTo>
                    <a:lnTo>
                      <a:pt x="90" y="196"/>
                    </a:lnTo>
                    <a:lnTo>
                      <a:pt x="94" y="206"/>
                    </a:lnTo>
                    <a:lnTo>
                      <a:pt x="94" y="218"/>
                    </a:lnTo>
                    <a:lnTo>
                      <a:pt x="87" y="225"/>
                    </a:lnTo>
                    <a:lnTo>
                      <a:pt x="75" y="241"/>
                    </a:lnTo>
                    <a:lnTo>
                      <a:pt x="59" y="246"/>
                    </a:lnTo>
                    <a:lnTo>
                      <a:pt x="45" y="250"/>
                    </a:lnTo>
                    <a:lnTo>
                      <a:pt x="26" y="222"/>
                    </a:lnTo>
                    <a:lnTo>
                      <a:pt x="14" y="199"/>
                    </a:lnTo>
                    <a:lnTo>
                      <a:pt x="3" y="175"/>
                    </a:lnTo>
                    <a:lnTo>
                      <a:pt x="0" y="143"/>
                    </a:lnTo>
                    <a:lnTo>
                      <a:pt x="1" y="119"/>
                    </a:lnTo>
                    <a:lnTo>
                      <a:pt x="3" y="93"/>
                    </a:lnTo>
                    <a:lnTo>
                      <a:pt x="10" y="74"/>
                    </a:lnTo>
                    <a:lnTo>
                      <a:pt x="17" y="54"/>
                    </a:lnTo>
                    <a:lnTo>
                      <a:pt x="31" y="39"/>
                    </a:lnTo>
                    <a:lnTo>
                      <a:pt x="50" y="28"/>
                    </a:lnTo>
                    <a:lnTo>
                      <a:pt x="78" y="18"/>
                    </a:lnTo>
                    <a:lnTo>
                      <a:pt x="101" y="13"/>
                    </a:lnTo>
                    <a:lnTo>
                      <a:pt x="122" y="4"/>
                    </a:lnTo>
                    <a:lnTo>
                      <a:pt x="157" y="2"/>
                    </a:lnTo>
                    <a:lnTo>
                      <a:pt x="193" y="0"/>
                    </a:lnTo>
                    <a:lnTo>
                      <a:pt x="218" y="4"/>
                    </a:lnTo>
                    <a:lnTo>
                      <a:pt x="233" y="9"/>
                    </a:lnTo>
                    <a:lnTo>
                      <a:pt x="242" y="20"/>
                    </a:lnTo>
                    <a:lnTo>
                      <a:pt x="246" y="35"/>
                    </a:lnTo>
                    <a:lnTo>
                      <a:pt x="244" y="51"/>
                    </a:lnTo>
                    <a:close/>
                  </a:path>
                </a:pathLst>
              </a:custGeom>
              <a:solidFill>
                <a:srgbClr val="7F0000"/>
              </a:solidFill>
              <a:ln w="11113">
                <a:solidFill>
                  <a:srgbClr val="000000"/>
                </a:solidFill>
                <a:round/>
                <a:headEnd/>
                <a:tailEnd/>
              </a:ln>
            </p:spPr>
            <p:txBody>
              <a:bodyPr/>
              <a:lstStyle/>
              <a:p>
                <a:endParaRPr lang="en-GB" dirty="0"/>
              </a:p>
            </p:txBody>
          </p:sp>
          <p:sp>
            <p:nvSpPr>
              <p:cNvPr id="264" name="Freeform 70"/>
              <p:cNvSpPr>
                <a:spLocks/>
              </p:cNvSpPr>
              <p:nvPr/>
            </p:nvSpPr>
            <p:spPr bwMode="auto">
              <a:xfrm>
                <a:off x="1922" y="1668"/>
                <a:ext cx="64" cy="18"/>
              </a:xfrm>
              <a:custGeom>
                <a:avLst/>
                <a:gdLst>
                  <a:gd name="T0" fmla="*/ 0 w 127"/>
                  <a:gd name="T1" fmla="*/ 9 h 35"/>
                  <a:gd name="T2" fmla="*/ 12 w 127"/>
                  <a:gd name="T3" fmla="*/ 3 h 35"/>
                  <a:gd name="T4" fmla="*/ 28 w 127"/>
                  <a:gd name="T5" fmla="*/ 0 h 35"/>
                  <a:gd name="T6" fmla="*/ 32 w 127"/>
                  <a:gd name="T7" fmla="*/ 1 h 35"/>
                  <a:gd name="T8" fmla="*/ 0 60000 65536"/>
                  <a:gd name="T9" fmla="*/ 0 60000 65536"/>
                  <a:gd name="T10" fmla="*/ 0 60000 65536"/>
                  <a:gd name="T11" fmla="*/ 0 60000 65536"/>
                  <a:gd name="T12" fmla="*/ 0 w 127"/>
                  <a:gd name="T13" fmla="*/ 0 h 35"/>
                  <a:gd name="T14" fmla="*/ 127 w 127"/>
                  <a:gd name="T15" fmla="*/ 35 h 35"/>
                </a:gdLst>
                <a:ahLst/>
                <a:cxnLst>
                  <a:cxn ang="T8">
                    <a:pos x="T0" y="T1"/>
                  </a:cxn>
                  <a:cxn ang="T9">
                    <a:pos x="T2" y="T3"/>
                  </a:cxn>
                  <a:cxn ang="T10">
                    <a:pos x="T4" y="T5"/>
                  </a:cxn>
                  <a:cxn ang="T11">
                    <a:pos x="T6" y="T7"/>
                  </a:cxn>
                </a:cxnLst>
                <a:rect l="T12" t="T13" r="T14" b="T15"/>
                <a:pathLst>
                  <a:path w="127" h="35">
                    <a:moveTo>
                      <a:pt x="0" y="35"/>
                    </a:moveTo>
                    <a:lnTo>
                      <a:pt x="45" y="10"/>
                    </a:lnTo>
                    <a:lnTo>
                      <a:pt x="110" y="0"/>
                    </a:lnTo>
                    <a:lnTo>
                      <a:pt x="127" y="2"/>
                    </a:lnTo>
                  </a:path>
                </a:pathLst>
              </a:custGeom>
              <a:noFill/>
              <a:ln w="11113">
                <a:solidFill>
                  <a:srgbClr val="000000"/>
                </a:solidFill>
                <a:round/>
                <a:headEnd/>
                <a:tailEnd/>
              </a:ln>
            </p:spPr>
            <p:txBody>
              <a:bodyPr/>
              <a:lstStyle/>
              <a:p>
                <a:endParaRPr lang="en-GB" dirty="0"/>
              </a:p>
            </p:txBody>
          </p:sp>
          <p:sp>
            <p:nvSpPr>
              <p:cNvPr id="265" name="Freeform 71"/>
              <p:cNvSpPr>
                <a:spLocks/>
              </p:cNvSpPr>
              <p:nvPr/>
            </p:nvSpPr>
            <p:spPr bwMode="auto">
              <a:xfrm>
                <a:off x="1998" y="1628"/>
                <a:ext cx="96" cy="19"/>
              </a:xfrm>
              <a:custGeom>
                <a:avLst/>
                <a:gdLst>
                  <a:gd name="T0" fmla="*/ 48 w 192"/>
                  <a:gd name="T1" fmla="*/ 10 h 38"/>
                  <a:gd name="T2" fmla="*/ 40 w 192"/>
                  <a:gd name="T3" fmla="*/ 6 h 38"/>
                  <a:gd name="T4" fmla="*/ 28 w 192"/>
                  <a:gd name="T5" fmla="*/ 2 h 38"/>
                  <a:gd name="T6" fmla="*/ 14 w 192"/>
                  <a:gd name="T7" fmla="*/ 1 h 38"/>
                  <a:gd name="T8" fmla="*/ 6 w 192"/>
                  <a:gd name="T9" fmla="*/ 0 h 38"/>
                  <a:gd name="T10" fmla="*/ 0 w 192"/>
                  <a:gd name="T11" fmla="*/ 1 h 38"/>
                  <a:gd name="T12" fmla="*/ 0 60000 65536"/>
                  <a:gd name="T13" fmla="*/ 0 60000 65536"/>
                  <a:gd name="T14" fmla="*/ 0 60000 65536"/>
                  <a:gd name="T15" fmla="*/ 0 60000 65536"/>
                  <a:gd name="T16" fmla="*/ 0 60000 65536"/>
                  <a:gd name="T17" fmla="*/ 0 60000 65536"/>
                  <a:gd name="T18" fmla="*/ 0 w 192"/>
                  <a:gd name="T19" fmla="*/ 0 h 38"/>
                  <a:gd name="T20" fmla="*/ 192 w 19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92" h="38">
                    <a:moveTo>
                      <a:pt x="192" y="38"/>
                    </a:moveTo>
                    <a:lnTo>
                      <a:pt x="157" y="24"/>
                    </a:lnTo>
                    <a:lnTo>
                      <a:pt x="112" y="8"/>
                    </a:lnTo>
                    <a:lnTo>
                      <a:pt x="57" y="3"/>
                    </a:lnTo>
                    <a:lnTo>
                      <a:pt x="23" y="0"/>
                    </a:lnTo>
                    <a:lnTo>
                      <a:pt x="0" y="3"/>
                    </a:lnTo>
                  </a:path>
                </a:pathLst>
              </a:custGeom>
              <a:noFill/>
              <a:ln w="11113">
                <a:solidFill>
                  <a:srgbClr val="000000"/>
                </a:solidFill>
                <a:round/>
                <a:headEnd/>
                <a:tailEnd/>
              </a:ln>
            </p:spPr>
            <p:txBody>
              <a:bodyPr/>
              <a:lstStyle/>
              <a:p>
                <a:endParaRPr lang="en-GB" dirty="0"/>
              </a:p>
            </p:txBody>
          </p:sp>
        </p:grpSp>
        <p:sp>
          <p:nvSpPr>
            <p:cNvPr id="260" name="Freeform 72"/>
            <p:cNvSpPr>
              <a:spLocks/>
            </p:cNvSpPr>
            <p:nvPr/>
          </p:nvSpPr>
          <p:spPr bwMode="auto">
            <a:xfrm>
              <a:off x="1893" y="1408"/>
              <a:ext cx="163" cy="303"/>
            </a:xfrm>
            <a:custGeom>
              <a:avLst/>
              <a:gdLst>
                <a:gd name="T0" fmla="*/ 4 w 325"/>
                <a:gd name="T1" fmla="*/ 42 h 605"/>
                <a:gd name="T2" fmla="*/ 7 w 325"/>
                <a:gd name="T3" fmla="*/ 55 h 605"/>
                <a:gd name="T4" fmla="*/ 10 w 325"/>
                <a:gd name="T5" fmla="*/ 65 h 605"/>
                <a:gd name="T6" fmla="*/ 16 w 325"/>
                <a:gd name="T7" fmla="*/ 79 h 605"/>
                <a:gd name="T8" fmla="*/ 20 w 325"/>
                <a:gd name="T9" fmla="*/ 88 h 605"/>
                <a:gd name="T10" fmla="*/ 32 w 325"/>
                <a:gd name="T11" fmla="*/ 118 h 605"/>
                <a:gd name="T12" fmla="*/ 44 w 325"/>
                <a:gd name="T13" fmla="*/ 144 h 605"/>
                <a:gd name="T14" fmla="*/ 46 w 325"/>
                <a:gd name="T15" fmla="*/ 152 h 605"/>
                <a:gd name="T16" fmla="*/ 82 w 325"/>
                <a:gd name="T17" fmla="*/ 152 h 605"/>
                <a:gd name="T18" fmla="*/ 75 w 325"/>
                <a:gd name="T19" fmla="*/ 138 h 605"/>
                <a:gd name="T20" fmla="*/ 68 w 325"/>
                <a:gd name="T21" fmla="*/ 125 h 605"/>
                <a:gd name="T22" fmla="*/ 68 w 325"/>
                <a:gd name="T23" fmla="*/ 111 h 605"/>
                <a:gd name="T24" fmla="*/ 64 w 325"/>
                <a:gd name="T25" fmla="*/ 88 h 605"/>
                <a:gd name="T26" fmla="*/ 59 w 325"/>
                <a:gd name="T27" fmla="*/ 75 h 605"/>
                <a:gd name="T28" fmla="*/ 51 w 325"/>
                <a:gd name="T29" fmla="*/ 48 h 605"/>
                <a:gd name="T30" fmla="*/ 44 w 325"/>
                <a:gd name="T31" fmla="*/ 26 h 605"/>
                <a:gd name="T32" fmla="*/ 40 w 325"/>
                <a:gd name="T33" fmla="*/ 16 h 605"/>
                <a:gd name="T34" fmla="*/ 35 w 325"/>
                <a:gd name="T35" fmla="*/ 8 h 605"/>
                <a:gd name="T36" fmla="*/ 31 w 325"/>
                <a:gd name="T37" fmla="*/ 4 h 605"/>
                <a:gd name="T38" fmla="*/ 26 w 325"/>
                <a:gd name="T39" fmla="*/ 1 h 605"/>
                <a:gd name="T40" fmla="*/ 21 w 325"/>
                <a:gd name="T41" fmla="*/ 0 h 605"/>
                <a:gd name="T42" fmla="*/ 14 w 325"/>
                <a:gd name="T43" fmla="*/ 0 h 605"/>
                <a:gd name="T44" fmla="*/ 9 w 325"/>
                <a:gd name="T45" fmla="*/ 2 h 605"/>
                <a:gd name="T46" fmla="*/ 6 w 325"/>
                <a:gd name="T47" fmla="*/ 5 h 605"/>
                <a:gd name="T48" fmla="*/ 3 w 325"/>
                <a:gd name="T49" fmla="*/ 9 h 605"/>
                <a:gd name="T50" fmla="*/ 1 w 325"/>
                <a:gd name="T51" fmla="*/ 12 h 605"/>
                <a:gd name="T52" fmla="*/ 0 w 325"/>
                <a:gd name="T53" fmla="*/ 17 h 605"/>
                <a:gd name="T54" fmla="*/ 1 w 325"/>
                <a:gd name="T55" fmla="*/ 23 h 605"/>
                <a:gd name="T56" fmla="*/ 1 w 325"/>
                <a:gd name="T57" fmla="*/ 28 h 605"/>
                <a:gd name="T58" fmla="*/ 3 w 325"/>
                <a:gd name="T59" fmla="*/ 34 h 605"/>
                <a:gd name="T60" fmla="*/ 4 w 325"/>
                <a:gd name="T61" fmla="*/ 42 h 6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5"/>
                <a:gd name="T94" fmla="*/ 0 h 605"/>
                <a:gd name="T95" fmla="*/ 325 w 325"/>
                <a:gd name="T96" fmla="*/ 605 h 60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5" h="605">
                  <a:moveTo>
                    <a:pt x="16" y="167"/>
                  </a:moveTo>
                  <a:lnTo>
                    <a:pt x="28" y="220"/>
                  </a:lnTo>
                  <a:lnTo>
                    <a:pt x="39" y="260"/>
                  </a:lnTo>
                  <a:lnTo>
                    <a:pt x="62" y="314"/>
                  </a:lnTo>
                  <a:lnTo>
                    <a:pt x="79" y="351"/>
                  </a:lnTo>
                  <a:lnTo>
                    <a:pt x="126" y="469"/>
                  </a:lnTo>
                  <a:lnTo>
                    <a:pt x="175" y="574"/>
                  </a:lnTo>
                  <a:lnTo>
                    <a:pt x="184" y="605"/>
                  </a:lnTo>
                  <a:lnTo>
                    <a:pt x="325" y="605"/>
                  </a:lnTo>
                  <a:lnTo>
                    <a:pt x="299" y="550"/>
                  </a:lnTo>
                  <a:lnTo>
                    <a:pt x="271" y="497"/>
                  </a:lnTo>
                  <a:lnTo>
                    <a:pt x="271" y="443"/>
                  </a:lnTo>
                  <a:lnTo>
                    <a:pt x="253" y="351"/>
                  </a:lnTo>
                  <a:lnTo>
                    <a:pt x="236" y="300"/>
                  </a:lnTo>
                  <a:lnTo>
                    <a:pt x="203" y="190"/>
                  </a:lnTo>
                  <a:lnTo>
                    <a:pt x="175" y="101"/>
                  </a:lnTo>
                  <a:lnTo>
                    <a:pt x="159" y="63"/>
                  </a:lnTo>
                  <a:lnTo>
                    <a:pt x="137" y="30"/>
                  </a:lnTo>
                  <a:lnTo>
                    <a:pt x="121" y="14"/>
                  </a:lnTo>
                  <a:lnTo>
                    <a:pt x="102" y="3"/>
                  </a:lnTo>
                  <a:lnTo>
                    <a:pt x="82" y="0"/>
                  </a:lnTo>
                  <a:lnTo>
                    <a:pt x="53" y="0"/>
                  </a:lnTo>
                  <a:lnTo>
                    <a:pt x="34" y="7"/>
                  </a:lnTo>
                  <a:lnTo>
                    <a:pt x="21" y="19"/>
                  </a:lnTo>
                  <a:lnTo>
                    <a:pt x="11" y="33"/>
                  </a:lnTo>
                  <a:lnTo>
                    <a:pt x="4" y="47"/>
                  </a:lnTo>
                  <a:lnTo>
                    <a:pt x="0" y="68"/>
                  </a:lnTo>
                  <a:lnTo>
                    <a:pt x="2" y="89"/>
                  </a:lnTo>
                  <a:lnTo>
                    <a:pt x="4" y="110"/>
                  </a:lnTo>
                  <a:lnTo>
                    <a:pt x="9" y="136"/>
                  </a:lnTo>
                  <a:lnTo>
                    <a:pt x="16" y="167"/>
                  </a:lnTo>
                  <a:close/>
                </a:path>
              </a:pathLst>
            </a:custGeom>
            <a:solidFill>
              <a:srgbClr val="FFBFBF"/>
            </a:solidFill>
            <a:ln w="11113">
              <a:solidFill>
                <a:srgbClr val="000000"/>
              </a:solidFill>
              <a:round/>
              <a:headEnd/>
              <a:tailEnd/>
            </a:ln>
          </p:spPr>
          <p:txBody>
            <a:bodyPr/>
            <a:lstStyle/>
            <a:p>
              <a:endParaRPr lang="en-GB" dirty="0"/>
            </a:p>
          </p:txBody>
        </p:sp>
      </p:grpSp>
      <p:sp>
        <p:nvSpPr>
          <p:cNvPr id="266" name="Line 74"/>
          <p:cNvSpPr>
            <a:spLocks noChangeShapeType="1"/>
          </p:cNvSpPr>
          <p:nvPr/>
        </p:nvSpPr>
        <p:spPr bwMode="auto">
          <a:xfrm>
            <a:off x="4087066" y="1989324"/>
            <a:ext cx="1587" cy="1077912"/>
          </a:xfrm>
          <a:prstGeom prst="line">
            <a:avLst/>
          </a:prstGeom>
          <a:noFill/>
          <a:ln w="111125">
            <a:solidFill>
              <a:schemeClr val="accent2"/>
            </a:solidFill>
            <a:round/>
            <a:headEnd/>
            <a:tailEnd/>
          </a:ln>
        </p:spPr>
        <p:txBody>
          <a:bodyPr/>
          <a:lstStyle/>
          <a:p>
            <a:endParaRPr lang="da-DK" dirty="0"/>
          </a:p>
        </p:txBody>
      </p:sp>
      <p:sp>
        <p:nvSpPr>
          <p:cNvPr id="267" name="Rectangle 169"/>
          <p:cNvSpPr>
            <a:spLocks noChangeArrowheads="1"/>
          </p:cNvSpPr>
          <p:nvPr/>
        </p:nvSpPr>
        <p:spPr bwMode="auto">
          <a:xfrm>
            <a:off x="2161429" y="3932064"/>
            <a:ext cx="1863725" cy="514350"/>
          </a:xfrm>
          <a:prstGeom prst="rect">
            <a:avLst/>
          </a:prstGeom>
          <a:solidFill>
            <a:srgbClr val="B2B2B2"/>
          </a:solidFill>
          <a:ln w="9525">
            <a:noFill/>
            <a:miter lim="800000"/>
            <a:headEnd/>
            <a:tailEnd/>
          </a:ln>
        </p:spPr>
        <p:txBody>
          <a:bodyPr/>
          <a:lstStyle/>
          <a:p>
            <a:endParaRPr lang="en-GB" dirty="0"/>
          </a:p>
        </p:txBody>
      </p:sp>
      <p:sp>
        <p:nvSpPr>
          <p:cNvPr id="268" name="Rectangle 170"/>
          <p:cNvSpPr>
            <a:spLocks noChangeArrowheads="1"/>
          </p:cNvSpPr>
          <p:nvPr/>
        </p:nvSpPr>
        <p:spPr bwMode="auto">
          <a:xfrm>
            <a:off x="2507504" y="4076526"/>
            <a:ext cx="1174750" cy="246063"/>
          </a:xfrm>
          <a:prstGeom prst="rect">
            <a:avLst/>
          </a:prstGeom>
          <a:noFill/>
          <a:ln w="9525">
            <a:noFill/>
            <a:miter lim="800000"/>
            <a:headEnd/>
            <a:tailEnd/>
          </a:ln>
        </p:spPr>
        <p:txBody>
          <a:bodyPr wrap="none" lIns="0" tIns="0" rIns="0" bIns="0">
            <a:spAutoFit/>
          </a:bodyPr>
          <a:lstStyle/>
          <a:p>
            <a:pPr eaLnBrk="0" hangingPunct="0"/>
            <a:r>
              <a:rPr lang="en-GB" sz="1600" b="1" dirty="0">
                <a:solidFill>
                  <a:srgbClr val="000000"/>
                </a:solidFill>
                <a:latin typeface="Arial" pitchFamily="34" charset="0"/>
              </a:rPr>
              <a:t>terminology</a:t>
            </a:r>
            <a:endParaRPr lang="en-GB" sz="2400" dirty="0"/>
          </a:p>
        </p:txBody>
      </p:sp>
      <p:sp>
        <p:nvSpPr>
          <p:cNvPr id="269" name="Rectangle 175"/>
          <p:cNvSpPr>
            <a:spLocks noChangeArrowheads="1"/>
          </p:cNvSpPr>
          <p:nvPr/>
        </p:nvSpPr>
        <p:spPr bwMode="auto">
          <a:xfrm>
            <a:off x="2161429" y="2563639"/>
            <a:ext cx="1863725" cy="512762"/>
          </a:xfrm>
          <a:prstGeom prst="rect">
            <a:avLst/>
          </a:prstGeom>
          <a:solidFill>
            <a:srgbClr val="B2B2B2"/>
          </a:solidFill>
          <a:ln w="9525">
            <a:noFill/>
            <a:miter lim="800000"/>
            <a:headEnd/>
            <a:tailEnd/>
          </a:ln>
        </p:spPr>
        <p:txBody>
          <a:bodyPr/>
          <a:lstStyle/>
          <a:p>
            <a:endParaRPr lang="en-GB" dirty="0"/>
          </a:p>
        </p:txBody>
      </p:sp>
      <p:sp>
        <p:nvSpPr>
          <p:cNvPr id="270" name="Rectangle 176"/>
          <p:cNvSpPr>
            <a:spLocks noChangeArrowheads="1"/>
          </p:cNvSpPr>
          <p:nvPr/>
        </p:nvSpPr>
        <p:spPr bwMode="auto">
          <a:xfrm>
            <a:off x="2459879" y="2693814"/>
            <a:ext cx="1220787" cy="246062"/>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functionality</a:t>
            </a:r>
            <a:endParaRPr lang="en-GB" sz="2400" dirty="0"/>
          </a:p>
        </p:txBody>
      </p:sp>
      <p:grpSp>
        <p:nvGrpSpPr>
          <p:cNvPr id="17" name="Group 180"/>
          <p:cNvGrpSpPr>
            <a:grpSpLocks/>
          </p:cNvGrpSpPr>
          <p:nvPr/>
        </p:nvGrpSpPr>
        <p:grpSpPr bwMode="auto">
          <a:xfrm>
            <a:off x="6481240" y="764704"/>
            <a:ext cx="1944688" cy="5624513"/>
            <a:chOff x="3968" y="396"/>
            <a:chExt cx="1225" cy="3543"/>
          </a:xfrm>
        </p:grpSpPr>
        <p:sp>
          <p:nvSpPr>
            <p:cNvPr id="272" name="Rectangle 34"/>
            <p:cNvSpPr>
              <a:spLocks noChangeArrowheads="1"/>
            </p:cNvSpPr>
            <p:nvPr/>
          </p:nvSpPr>
          <p:spPr bwMode="auto">
            <a:xfrm>
              <a:off x="4018" y="1162"/>
              <a:ext cx="1174" cy="323"/>
            </a:xfrm>
            <a:prstGeom prst="rect">
              <a:avLst/>
            </a:prstGeom>
            <a:solidFill>
              <a:srgbClr val="B2B2B2"/>
            </a:solidFill>
            <a:ln w="9525">
              <a:noFill/>
              <a:miter lim="800000"/>
              <a:headEnd/>
              <a:tailEnd/>
            </a:ln>
          </p:spPr>
          <p:txBody>
            <a:bodyPr/>
            <a:lstStyle/>
            <a:p>
              <a:endParaRPr lang="en-GB" dirty="0"/>
            </a:p>
          </p:txBody>
        </p:sp>
        <p:sp>
          <p:nvSpPr>
            <p:cNvPr id="273" name="Rectangle 35"/>
            <p:cNvSpPr>
              <a:spLocks noChangeArrowheads="1"/>
            </p:cNvSpPr>
            <p:nvPr/>
          </p:nvSpPr>
          <p:spPr bwMode="auto">
            <a:xfrm>
              <a:off x="4206" y="1244"/>
              <a:ext cx="775" cy="155"/>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presentation</a:t>
              </a:r>
              <a:endParaRPr lang="en-GB" sz="2400" dirty="0"/>
            </a:p>
          </p:txBody>
        </p:sp>
        <p:sp>
          <p:nvSpPr>
            <p:cNvPr id="274" name="Rectangle 36"/>
            <p:cNvSpPr>
              <a:spLocks noChangeArrowheads="1"/>
            </p:cNvSpPr>
            <p:nvPr/>
          </p:nvSpPr>
          <p:spPr bwMode="auto">
            <a:xfrm>
              <a:off x="4018" y="1994"/>
              <a:ext cx="1174" cy="324"/>
            </a:xfrm>
            <a:prstGeom prst="rect">
              <a:avLst/>
            </a:prstGeom>
            <a:solidFill>
              <a:srgbClr val="B2B2B2"/>
            </a:solidFill>
            <a:ln w="9525">
              <a:noFill/>
              <a:miter lim="800000"/>
              <a:headEnd/>
              <a:tailEnd/>
            </a:ln>
          </p:spPr>
          <p:txBody>
            <a:bodyPr/>
            <a:lstStyle/>
            <a:p>
              <a:endParaRPr lang="en-GB" dirty="0"/>
            </a:p>
          </p:txBody>
        </p:sp>
        <p:sp>
          <p:nvSpPr>
            <p:cNvPr id="275" name="Rectangle 37"/>
            <p:cNvSpPr>
              <a:spLocks noChangeArrowheads="1"/>
            </p:cNvSpPr>
            <p:nvPr/>
          </p:nvSpPr>
          <p:spPr bwMode="auto">
            <a:xfrm>
              <a:off x="4140" y="2079"/>
              <a:ext cx="942" cy="155"/>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clinical content</a:t>
              </a:r>
              <a:endParaRPr lang="en-GB" sz="2400" dirty="0"/>
            </a:p>
          </p:txBody>
        </p:sp>
        <p:sp>
          <p:nvSpPr>
            <p:cNvPr id="276" name="Rectangle 38"/>
            <p:cNvSpPr>
              <a:spLocks noChangeArrowheads="1"/>
            </p:cNvSpPr>
            <p:nvPr/>
          </p:nvSpPr>
          <p:spPr bwMode="auto">
            <a:xfrm>
              <a:off x="4018" y="2788"/>
              <a:ext cx="1174" cy="324"/>
            </a:xfrm>
            <a:prstGeom prst="rect">
              <a:avLst/>
            </a:prstGeom>
            <a:solidFill>
              <a:srgbClr val="B2B2B2"/>
            </a:solidFill>
            <a:ln w="9525">
              <a:noFill/>
              <a:miter lim="800000"/>
              <a:headEnd/>
              <a:tailEnd/>
            </a:ln>
          </p:spPr>
          <p:txBody>
            <a:bodyPr/>
            <a:lstStyle/>
            <a:p>
              <a:endParaRPr lang="en-GB" dirty="0"/>
            </a:p>
          </p:txBody>
        </p:sp>
        <p:sp>
          <p:nvSpPr>
            <p:cNvPr id="277" name="Rectangle 39"/>
            <p:cNvSpPr>
              <a:spLocks noChangeArrowheads="1"/>
            </p:cNvSpPr>
            <p:nvPr/>
          </p:nvSpPr>
          <p:spPr bwMode="auto">
            <a:xfrm>
              <a:off x="4410" y="2873"/>
              <a:ext cx="381" cy="155"/>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model</a:t>
              </a:r>
              <a:endParaRPr lang="en-GB" sz="2400" dirty="0"/>
            </a:p>
          </p:txBody>
        </p:sp>
        <p:sp>
          <p:nvSpPr>
            <p:cNvPr id="278" name="Rectangle 40"/>
            <p:cNvSpPr>
              <a:spLocks noChangeArrowheads="1"/>
            </p:cNvSpPr>
            <p:nvPr/>
          </p:nvSpPr>
          <p:spPr bwMode="auto">
            <a:xfrm>
              <a:off x="4018" y="3222"/>
              <a:ext cx="1174" cy="324"/>
            </a:xfrm>
            <a:prstGeom prst="rect">
              <a:avLst/>
            </a:prstGeom>
            <a:solidFill>
              <a:srgbClr val="B2B2B2"/>
            </a:solidFill>
            <a:ln w="9525">
              <a:noFill/>
              <a:miter lim="800000"/>
              <a:headEnd/>
              <a:tailEnd/>
            </a:ln>
          </p:spPr>
          <p:txBody>
            <a:bodyPr/>
            <a:lstStyle/>
            <a:p>
              <a:endParaRPr lang="en-GB" dirty="0"/>
            </a:p>
          </p:txBody>
        </p:sp>
        <p:sp>
          <p:nvSpPr>
            <p:cNvPr id="279" name="Rectangle 41"/>
            <p:cNvSpPr>
              <a:spLocks noChangeArrowheads="1"/>
            </p:cNvSpPr>
            <p:nvPr/>
          </p:nvSpPr>
          <p:spPr bwMode="auto">
            <a:xfrm>
              <a:off x="4087" y="3304"/>
              <a:ext cx="1071" cy="155"/>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format  &amp; storage</a:t>
              </a:r>
              <a:endParaRPr lang="en-GB" sz="2400" dirty="0"/>
            </a:p>
          </p:txBody>
        </p:sp>
        <p:sp>
          <p:nvSpPr>
            <p:cNvPr id="280" name="Rectangle 42"/>
            <p:cNvSpPr>
              <a:spLocks noChangeArrowheads="1"/>
            </p:cNvSpPr>
            <p:nvPr/>
          </p:nvSpPr>
          <p:spPr bwMode="auto">
            <a:xfrm>
              <a:off x="4018" y="3616"/>
              <a:ext cx="1174" cy="323"/>
            </a:xfrm>
            <a:prstGeom prst="rect">
              <a:avLst/>
            </a:prstGeom>
            <a:solidFill>
              <a:srgbClr val="B2B2B2"/>
            </a:solidFill>
            <a:ln w="9525">
              <a:noFill/>
              <a:miter lim="800000"/>
              <a:headEnd/>
              <a:tailEnd/>
            </a:ln>
          </p:spPr>
          <p:txBody>
            <a:bodyPr/>
            <a:lstStyle/>
            <a:p>
              <a:endParaRPr lang="en-GB" dirty="0"/>
            </a:p>
          </p:txBody>
        </p:sp>
        <p:sp>
          <p:nvSpPr>
            <p:cNvPr id="281" name="Rectangle 43"/>
            <p:cNvSpPr>
              <a:spLocks noChangeArrowheads="1"/>
            </p:cNvSpPr>
            <p:nvPr/>
          </p:nvSpPr>
          <p:spPr bwMode="auto">
            <a:xfrm>
              <a:off x="4196" y="3697"/>
              <a:ext cx="797" cy="154"/>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transmission</a:t>
              </a:r>
              <a:endParaRPr lang="en-GB" sz="2400" dirty="0"/>
            </a:p>
          </p:txBody>
        </p:sp>
        <p:sp>
          <p:nvSpPr>
            <p:cNvPr id="282" name="Line 44"/>
            <p:cNvSpPr>
              <a:spLocks noChangeShapeType="1"/>
            </p:cNvSpPr>
            <p:nvPr/>
          </p:nvSpPr>
          <p:spPr bwMode="auto">
            <a:xfrm>
              <a:off x="3968" y="3206"/>
              <a:ext cx="1" cy="723"/>
            </a:xfrm>
            <a:prstGeom prst="line">
              <a:avLst/>
            </a:prstGeom>
            <a:noFill/>
            <a:ln w="111125">
              <a:solidFill>
                <a:srgbClr val="003366"/>
              </a:solidFill>
              <a:round/>
              <a:headEnd/>
              <a:tailEnd/>
            </a:ln>
          </p:spPr>
          <p:txBody>
            <a:bodyPr/>
            <a:lstStyle/>
            <a:p>
              <a:endParaRPr lang="da-DK" dirty="0"/>
            </a:p>
          </p:txBody>
        </p:sp>
        <p:sp>
          <p:nvSpPr>
            <p:cNvPr id="283" name="Line 80"/>
            <p:cNvSpPr>
              <a:spLocks noChangeShapeType="1"/>
            </p:cNvSpPr>
            <p:nvPr/>
          </p:nvSpPr>
          <p:spPr bwMode="auto">
            <a:xfrm>
              <a:off x="3969" y="1162"/>
              <a:ext cx="1" cy="680"/>
            </a:xfrm>
            <a:prstGeom prst="line">
              <a:avLst/>
            </a:prstGeom>
            <a:noFill/>
            <a:ln w="111125">
              <a:solidFill>
                <a:schemeClr val="accent2"/>
              </a:solidFill>
              <a:round/>
              <a:headEnd/>
              <a:tailEnd/>
            </a:ln>
          </p:spPr>
          <p:txBody>
            <a:bodyPr/>
            <a:lstStyle/>
            <a:p>
              <a:endParaRPr lang="da-DK" dirty="0"/>
            </a:p>
          </p:txBody>
        </p:sp>
        <p:grpSp>
          <p:nvGrpSpPr>
            <p:cNvPr id="18" name="Group 81"/>
            <p:cNvGrpSpPr>
              <a:grpSpLocks/>
            </p:cNvGrpSpPr>
            <p:nvPr/>
          </p:nvGrpSpPr>
          <p:grpSpPr bwMode="auto">
            <a:xfrm>
              <a:off x="4408" y="396"/>
              <a:ext cx="439" cy="545"/>
              <a:chOff x="4408" y="1169"/>
              <a:chExt cx="439" cy="545"/>
            </a:xfrm>
          </p:grpSpPr>
          <p:sp>
            <p:nvSpPr>
              <p:cNvPr id="298" name="Freeform 82"/>
              <p:cNvSpPr>
                <a:spLocks/>
              </p:cNvSpPr>
              <p:nvPr/>
            </p:nvSpPr>
            <p:spPr bwMode="auto">
              <a:xfrm>
                <a:off x="4423" y="1321"/>
                <a:ext cx="424" cy="393"/>
              </a:xfrm>
              <a:custGeom>
                <a:avLst/>
                <a:gdLst>
                  <a:gd name="T0" fmla="*/ 130 w 848"/>
                  <a:gd name="T1" fmla="*/ 0 h 786"/>
                  <a:gd name="T2" fmla="*/ 135 w 848"/>
                  <a:gd name="T3" fmla="*/ 1 h 786"/>
                  <a:gd name="T4" fmla="*/ 138 w 848"/>
                  <a:gd name="T5" fmla="*/ 7 h 786"/>
                  <a:gd name="T6" fmla="*/ 146 w 848"/>
                  <a:gd name="T7" fmla="*/ 6 h 786"/>
                  <a:gd name="T8" fmla="*/ 153 w 848"/>
                  <a:gd name="T9" fmla="*/ 8 h 786"/>
                  <a:gd name="T10" fmla="*/ 157 w 848"/>
                  <a:gd name="T11" fmla="*/ 14 h 786"/>
                  <a:gd name="T12" fmla="*/ 174 w 848"/>
                  <a:gd name="T13" fmla="*/ 24 h 786"/>
                  <a:gd name="T14" fmla="*/ 186 w 848"/>
                  <a:gd name="T15" fmla="*/ 30 h 786"/>
                  <a:gd name="T16" fmla="*/ 195 w 848"/>
                  <a:gd name="T17" fmla="*/ 38 h 786"/>
                  <a:gd name="T18" fmla="*/ 203 w 848"/>
                  <a:gd name="T19" fmla="*/ 47 h 786"/>
                  <a:gd name="T20" fmla="*/ 209 w 848"/>
                  <a:gd name="T21" fmla="*/ 54 h 786"/>
                  <a:gd name="T22" fmla="*/ 211 w 848"/>
                  <a:gd name="T23" fmla="*/ 67 h 786"/>
                  <a:gd name="T24" fmla="*/ 210 w 848"/>
                  <a:gd name="T25" fmla="*/ 79 h 786"/>
                  <a:gd name="T26" fmla="*/ 211 w 848"/>
                  <a:gd name="T27" fmla="*/ 93 h 786"/>
                  <a:gd name="T28" fmla="*/ 211 w 848"/>
                  <a:gd name="T29" fmla="*/ 105 h 786"/>
                  <a:gd name="T30" fmla="*/ 212 w 848"/>
                  <a:gd name="T31" fmla="*/ 121 h 786"/>
                  <a:gd name="T32" fmla="*/ 212 w 848"/>
                  <a:gd name="T33" fmla="*/ 130 h 786"/>
                  <a:gd name="T34" fmla="*/ 206 w 848"/>
                  <a:gd name="T35" fmla="*/ 142 h 786"/>
                  <a:gd name="T36" fmla="*/ 207 w 848"/>
                  <a:gd name="T37" fmla="*/ 145 h 786"/>
                  <a:gd name="T38" fmla="*/ 201 w 848"/>
                  <a:gd name="T39" fmla="*/ 160 h 786"/>
                  <a:gd name="T40" fmla="*/ 199 w 848"/>
                  <a:gd name="T41" fmla="*/ 161 h 786"/>
                  <a:gd name="T42" fmla="*/ 202 w 848"/>
                  <a:gd name="T43" fmla="*/ 197 h 786"/>
                  <a:gd name="T44" fmla="*/ 63 w 848"/>
                  <a:gd name="T45" fmla="*/ 197 h 786"/>
                  <a:gd name="T46" fmla="*/ 61 w 848"/>
                  <a:gd name="T47" fmla="*/ 145 h 786"/>
                  <a:gd name="T48" fmla="*/ 59 w 848"/>
                  <a:gd name="T49" fmla="*/ 136 h 786"/>
                  <a:gd name="T50" fmla="*/ 53 w 848"/>
                  <a:gd name="T51" fmla="*/ 136 h 786"/>
                  <a:gd name="T52" fmla="*/ 44 w 848"/>
                  <a:gd name="T53" fmla="*/ 137 h 786"/>
                  <a:gd name="T54" fmla="*/ 35 w 848"/>
                  <a:gd name="T55" fmla="*/ 137 h 786"/>
                  <a:gd name="T56" fmla="*/ 30 w 848"/>
                  <a:gd name="T57" fmla="*/ 127 h 786"/>
                  <a:gd name="T58" fmla="*/ 22 w 848"/>
                  <a:gd name="T59" fmla="*/ 114 h 786"/>
                  <a:gd name="T60" fmla="*/ 15 w 848"/>
                  <a:gd name="T61" fmla="*/ 95 h 786"/>
                  <a:gd name="T62" fmla="*/ 7 w 848"/>
                  <a:gd name="T63" fmla="*/ 82 h 786"/>
                  <a:gd name="T64" fmla="*/ 3 w 848"/>
                  <a:gd name="T65" fmla="*/ 70 h 786"/>
                  <a:gd name="T66" fmla="*/ 0 w 848"/>
                  <a:gd name="T67" fmla="*/ 66 h 786"/>
                  <a:gd name="T68" fmla="*/ 3 w 848"/>
                  <a:gd name="T69" fmla="*/ 59 h 786"/>
                  <a:gd name="T70" fmla="*/ 7 w 848"/>
                  <a:gd name="T71" fmla="*/ 52 h 786"/>
                  <a:gd name="T72" fmla="*/ 24 w 848"/>
                  <a:gd name="T73" fmla="*/ 43 h 786"/>
                  <a:gd name="T74" fmla="*/ 35 w 848"/>
                  <a:gd name="T75" fmla="*/ 44 h 786"/>
                  <a:gd name="T76" fmla="*/ 40 w 848"/>
                  <a:gd name="T77" fmla="*/ 47 h 786"/>
                  <a:gd name="T78" fmla="*/ 54 w 848"/>
                  <a:gd name="T79" fmla="*/ 73 h 786"/>
                  <a:gd name="T80" fmla="*/ 62 w 848"/>
                  <a:gd name="T81" fmla="*/ 43 h 786"/>
                  <a:gd name="T82" fmla="*/ 66 w 848"/>
                  <a:gd name="T83" fmla="*/ 36 h 786"/>
                  <a:gd name="T84" fmla="*/ 71 w 848"/>
                  <a:gd name="T85" fmla="*/ 31 h 786"/>
                  <a:gd name="T86" fmla="*/ 76 w 848"/>
                  <a:gd name="T87" fmla="*/ 29 h 786"/>
                  <a:gd name="T88" fmla="*/ 85 w 848"/>
                  <a:gd name="T89" fmla="*/ 27 h 786"/>
                  <a:gd name="T90" fmla="*/ 86 w 848"/>
                  <a:gd name="T91" fmla="*/ 22 h 786"/>
                  <a:gd name="T92" fmla="*/ 91 w 848"/>
                  <a:gd name="T93" fmla="*/ 19 h 786"/>
                  <a:gd name="T94" fmla="*/ 130 w 848"/>
                  <a:gd name="T95" fmla="*/ 0 h 7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8"/>
                  <a:gd name="T145" fmla="*/ 0 h 786"/>
                  <a:gd name="T146" fmla="*/ 848 w 848"/>
                  <a:gd name="T147" fmla="*/ 786 h 78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8" h="786">
                    <a:moveTo>
                      <a:pt x="517" y="0"/>
                    </a:moveTo>
                    <a:lnTo>
                      <a:pt x="537" y="4"/>
                    </a:lnTo>
                    <a:lnTo>
                      <a:pt x="551" y="30"/>
                    </a:lnTo>
                    <a:lnTo>
                      <a:pt x="583" y="23"/>
                    </a:lnTo>
                    <a:lnTo>
                      <a:pt x="611" y="32"/>
                    </a:lnTo>
                    <a:lnTo>
                      <a:pt x="625" y="58"/>
                    </a:lnTo>
                    <a:lnTo>
                      <a:pt x="693" y="93"/>
                    </a:lnTo>
                    <a:lnTo>
                      <a:pt x="742" y="121"/>
                    </a:lnTo>
                    <a:lnTo>
                      <a:pt x="780" y="152"/>
                    </a:lnTo>
                    <a:lnTo>
                      <a:pt x="811" y="187"/>
                    </a:lnTo>
                    <a:lnTo>
                      <a:pt x="834" y="218"/>
                    </a:lnTo>
                    <a:lnTo>
                      <a:pt x="841" y="266"/>
                    </a:lnTo>
                    <a:lnTo>
                      <a:pt x="839" y="313"/>
                    </a:lnTo>
                    <a:lnTo>
                      <a:pt x="841" y="372"/>
                    </a:lnTo>
                    <a:lnTo>
                      <a:pt x="843" y="421"/>
                    </a:lnTo>
                    <a:lnTo>
                      <a:pt x="848" y="484"/>
                    </a:lnTo>
                    <a:lnTo>
                      <a:pt x="846" y="520"/>
                    </a:lnTo>
                    <a:lnTo>
                      <a:pt x="824" y="567"/>
                    </a:lnTo>
                    <a:lnTo>
                      <a:pt x="825" y="580"/>
                    </a:lnTo>
                    <a:lnTo>
                      <a:pt x="803" y="637"/>
                    </a:lnTo>
                    <a:lnTo>
                      <a:pt x="796" y="642"/>
                    </a:lnTo>
                    <a:lnTo>
                      <a:pt x="806" y="786"/>
                    </a:lnTo>
                    <a:lnTo>
                      <a:pt x="255" y="786"/>
                    </a:lnTo>
                    <a:lnTo>
                      <a:pt x="246" y="578"/>
                    </a:lnTo>
                    <a:lnTo>
                      <a:pt x="239" y="541"/>
                    </a:lnTo>
                    <a:lnTo>
                      <a:pt x="211" y="543"/>
                    </a:lnTo>
                    <a:lnTo>
                      <a:pt x="176" y="548"/>
                    </a:lnTo>
                    <a:lnTo>
                      <a:pt x="140" y="545"/>
                    </a:lnTo>
                    <a:lnTo>
                      <a:pt x="120" y="508"/>
                    </a:lnTo>
                    <a:lnTo>
                      <a:pt x="86" y="458"/>
                    </a:lnTo>
                    <a:lnTo>
                      <a:pt x="61" y="379"/>
                    </a:lnTo>
                    <a:lnTo>
                      <a:pt x="30" y="325"/>
                    </a:lnTo>
                    <a:lnTo>
                      <a:pt x="9" y="280"/>
                    </a:lnTo>
                    <a:lnTo>
                      <a:pt x="0" y="262"/>
                    </a:lnTo>
                    <a:lnTo>
                      <a:pt x="9" y="236"/>
                    </a:lnTo>
                    <a:lnTo>
                      <a:pt x="25" y="208"/>
                    </a:lnTo>
                    <a:lnTo>
                      <a:pt x="93" y="170"/>
                    </a:lnTo>
                    <a:lnTo>
                      <a:pt x="138" y="175"/>
                    </a:lnTo>
                    <a:lnTo>
                      <a:pt x="157" y="185"/>
                    </a:lnTo>
                    <a:lnTo>
                      <a:pt x="216" y="292"/>
                    </a:lnTo>
                    <a:lnTo>
                      <a:pt x="251" y="170"/>
                    </a:lnTo>
                    <a:lnTo>
                      <a:pt x="262" y="142"/>
                    </a:lnTo>
                    <a:lnTo>
                      <a:pt x="281" y="126"/>
                    </a:lnTo>
                    <a:lnTo>
                      <a:pt x="302" y="117"/>
                    </a:lnTo>
                    <a:lnTo>
                      <a:pt x="337" y="109"/>
                    </a:lnTo>
                    <a:lnTo>
                      <a:pt x="344" y="86"/>
                    </a:lnTo>
                    <a:lnTo>
                      <a:pt x="361" y="75"/>
                    </a:lnTo>
                    <a:lnTo>
                      <a:pt x="517" y="0"/>
                    </a:lnTo>
                    <a:close/>
                  </a:path>
                </a:pathLst>
              </a:custGeom>
              <a:solidFill>
                <a:srgbClr val="C0C0C0"/>
              </a:solidFill>
              <a:ln w="11113">
                <a:solidFill>
                  <a:srgbClr val="000000"/>
                </a:solidFill>
                <a:round/>
                <a:headEnd/>
                <a:tailEnd/>
              </a:ln>
            </p:spPr>
            <p:txBody>
              <a:bodyPr/>
              <a:lstStyle/>
              <a:p>
                <a:endParaRPr lang="en-GB" dirty="0"/>
              </a:p>
            </p:txBody>
          </p:sp>
          <p:sp>
            <p:nvSpPr>
              <p:cNvPr id="299" name="Freeform 83"/>
              <p:cNvSpPr>
                <a:spLocks/>
              </p:cNvSpPr>
              <p:nvPr/>
            </p:nvSpPr>
            <p:spPr bwMode="auto">
              <a:xfrm>
                <a:off x="4585" y="1377"/>
                <a:ext cx="41" cy="98"/>
              </a:xfrm>
              <a:custGeom>
                <a:avLst/>
                <a:gdLst>
                  <a:gd name="T0" fmla="*/ 9 w 82"/>
                  <a:gd name="T1" fmla="*/ 0 h 195"/>
                  <a:gd name="T2" fmla="*/ 18 w 82"/>
                  <a:gd name="T3" fmla="*/ 2 h 195"/>
                  <a:gd name="T4" fmla="*/ 21 w 82"/>
                  <a:gd name="T5" fmla="*/ 6 h 195"/>
                  <a:gd name="T6" fmla="*/ 16 w 82"/>
                  <a:gd name="T7" fmla="*/ 13 h 195"/>
                  <a:gd name="T8" fmla="*/ 16 w 82"/>
                  <a:gd name="T9" fmla="*/ 17 h 195"/>
                  <a:gd name="T10" fmla="*/ 16 w 82"/>
                  <a:gd name="T11" fmla="*/ 31 h 195"/>
                  <a:gd name="T12" fmla="*/ 2 w 82"/>
                  <a:gd name="T13" fmla="*/ 49 h 195"/>
                  <a:gd name="T14" fmla="*/ 0 w 82"/>
                  <a:gd name="T15" fmla="*/ 36 h 195"/>
                  <a:gd name="T16" fmla="*/ 0 w 82"/>
                  <a:gd name="T17" fmla="*/ 23 h 195"/>
                  <a:gd name="T18" fmla="*/ 7 w 82"/>
                  <a:gd name="T19" fmla="*/ 12 h 195"/>
                  <a:gd name="T20" fmla="*/ 9 w 82"/>
                  <a:gd name="T21" fmla="*/ 0 h 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195"/>
                  <a:gd name="T35" fmla="*/ 82 w 82"/>
                  <a:gd name="T36" fmla="*/ 195 h 1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195">
                    <a:moveTo>
                      <a:pt x="35" y="0"/>
                    </a:moveTo>
                    <a:lnTo>
                      <a:pt x="69" y="5"/>
                    </a:lnTo>
                    <a:lnTo>
                      <a:pt x="82" y="21"/>
                    </a:lnTo>
                    <a:lnTo>
                      <a:pt x="64" y="51"/>
                    </a:lnTo>
                    <a:lnTo>
                      <a:pt x="64" y="66"/>
                    </a:lnTo>
                    <a:lnTo>
                      <a:pt x="64" y="122"/>
                    </a:lnTo>
                    <a:lnTo>
                      <a:pt x="8" y="195"/>
                    </a:lnTo>
                    <a:lnTo>
                      <a:pt x="0" y="141"/>
                    </a:lnTo>
                    <a:lnTo>
                      <a:pt x="0" y="91"/>
                    </a:lnTo>
                    <a:lnTo>
                      <a:pt x="29" y="47"/>
                    </a:lnTo>
                    <a:lnTo>
                      <a:pt x="35" y="0"/>
                    </a:lnTo>
                    <a:close/>
                  </a:path>
                </a:pathLst>
              </a:custGeom>
              <a:solidFill>
                <a:srgbClr val="800000"/>
              </a:solidFill>
              <a:ln w="9525">
                <a:noFill/>
                <a:round/>
                <a:headEnd/>
                <a:tailEnd/>
              </a:ln>
            </p:spPr>
            <p:txBody>
              <a:bodyPr/>
              <a:lstStyle/>
              <a:p>
                <a:endParaRPr lang="en-GB" dirty="0"/>
              </a:p>
            </p:txBody>
          </p:sp>
          <p:grpSp>
            <p:nvGrpSpPr>
              <p:cNvPr id="19" name="Group 84"/>
              <p:cNvGrpSpPr>
                <a:grpSpLocks/>
              </p:cNvGrpSpPr>
              <p:nvPr/>
            </p:nvGrpSpPr>
            <p:grpSpPr bwMode="auto">
              <a:xfrm>
                <a:off x="4536" y="1169"/>
                <a:ext cx="160" cy="205"/>
                <a:chOff x="4536" y="1169"/>
                <a:chExt cx="160" cy="205"/>
              </a:xfrm>
            </p:grpSpPr>
            <p:sp>
              <p:nvSpPr>
                <p:cNvPr id="360" name="Freeform 85"/>
                <p:cNvSpPr>
                  <a:spLocks/>
                </p:cNvSpPr>
                <p:nvPr/>
              </p:nvSpPr>
              <p:spPr bwMode="auto">
                <a:xfrm>
                  <a:off x="4543" y="1169"/>
                  <a:ext cx="153" cy="126"/>
                </a:xfrm>
                <a:custGeom>
                  <a:avLst/>
                  <a:gdLst>
                    <a:gd name="T0" fmla="*/ 0 w 307"/>
                    <a:gd name="T1" fmla="*/ 22 h 253"/>
                    <a:gd name="T2" fmla="*/ 0 w 307"/>
                    <a:gd name="T3" fmla="*/ 18 h 253"/>
                    <a:gd name="T4" fmla="*/ 3 w 307"/>
                    <a:gd name="T5" fmla="*/ 13 h 253"/>
                    <a:gd name="T6" fmla="*/ 7 w 307"/>
                    <a:gd name="T7" fmla="*/ 9 h 253"/>
                    <a:gd name="T8" fmla="*/ 14 w 307"/>
                    <a:gd name="T9" fmla="*/ 5 h 253"/>
                    <a:gd name="T10" fmla="*/ 20 w 307"/>
                    <a:gd name="T11" fmla="*/ 2 h 253"/>
                    <a:gd name="T12" fmla="*/ 26 w 307"/>
                    <a:gd name="T13" fmla="*/ 0 h 253"/>
                    <a:gd name="T14" fmla="*/ 37 w 307"/>
                    <a:gd name="T15" fmla="*/ 0 h 253"/>
                    <a:gd name="T16" fmla="*/ 44 w 307"/>
                    <a:gd name="T17" fmla="*/ 1 h 253"/>
                    <a:gd name="T18" fmla="*/ 52 w 307"/>
                    <a:gd name="T19" fmla="*/ 2 h 253"/>
                    <a:gd name="T20" fmla="*/ 59 w 307"/>
                    <a:gd name="T21" fmla="*/ 6 h 253"/>
                    <a:gd name="T22" fmla="*/ 66 w 307"/>
                    <a:gd name="T23" fmla="*/ 12 h 253"/>
                    <a:gd name="T24" fmla="*/ 70 w 307"/>
                    <a:gd name="T25" fmla="*/ 18 h 253"/>
                    <a:gd name="T26" fmla="*/ 73 w 307"/>
                    <a:gd name="T27" fmla="*/ 24 h 253"/>
                    <a:gd name="T28" fmla="*/ 75 w 307"/>
                    <a:gd name="T29" fmla="*/ 31 h 253"/>
                    <a:gd name="T30" fmla="*/ 76 w 307"/>
                    <a:gd name="T31" fmla="*/ 39 h 253"/>
                    <a:gd name="T32" fmla="*/ 76 w 307"/>
                    <a:gd name="T33" fmla="*/ 46 h 253"/>
                    <a:gd name="T34" fmla="*/ 75 w 307"/>
                    <a:gd name="T35" fmla="*/ 52 h 253"/>
                    <a:gd name="T36" fmla="*/ 74 w 307"/>
                    <a:gd name="T37" fmla="*/ 56 h 253"/>
                    <a:gd name="T38" fmla="*/ 71 w 307"/>
                    <a:gd name="T39" fmla="*/ 60 h 253"/>
                    <a:gd name="T40" fmla="*/ 67 w 307"/>
                    <a:gd name="T41" fmla="*/ 63 h 253"/>
                    <a:gd name="T42" fmla="*/ 0 w 307"/>
                    <a:gd name="T43" fmla="*/ 22 h 2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7"/>
                    <a:gd name="T67" fmla="*/ 0 h 253"/>
                    <a:gd name="T68" fmla="*/ 307 w 307"/>
                    <a:gd name="T69" fmla="*/ 253 h 2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7" h="253">
                      <a:moveTo>
                        <a:pt x="2" y="89"/>
                      </a:moveTo>
                      <a:lnTo>
                        <a:pt x="0" y="73"/>
                      </a:lnTo>
                      <a:lnTo>
                        <a:pt x="14" y="54"/>
                      </a:lnTo>
                      <a:lnTo>
                        <a:pt x="30" y="37"/>
                      </a:lnTo>
                      <a:lnTo>
                        <a:pt x="56" y="21"/>
                      </a:lnTo>
                      <a:lnTo>
                        <a:pt x="80" y="9"/>
                      </a:lnTo>
                      <a:lnTo>
                        <a:pt x="107" y="2"/>
                      </a:lnTo>
                      <a:lnTo>
                        <a:pt x="148" y="0"/>
                      </a:lnTo>
                      <a:lnTo>
                        <a:pt x="176" y="4"/>
                      </a:lnTo>
                      <a:lnTo>
                        <a:pt x="208" y="10"/>
                      </a:lnTo>
                      <a:lnTo>
                        <a:pt x="236" y="26"/>
                      </a:lnTo>
                      <a:lnTo>
                        <a:pt x="264" y="49"/>
                      </a:lnTo>
                      <a:lnTo>
                        <a:pt x="281" y="72"/>
                      </a:lnTo>
                      <a:lnTo>
                        <a:pt x="295" y="99"/>
                      </a:lnTo>
                      <a:lnTo>
                        <a:pt x="302" y="127"/>
                      </a:lnTo>
                      <a:lnTo>
                        <a:pt x="304" y="157"/>
                      </a:lnTo>
                      <a:lnTo>
                        <a:pt x="307" y="187"/>
                      </a:lnTo>
                      <a:lnTo>
                        <a:pt x="302" y="209"/>
                      </a:lnTo>
                      <a:lnTo>
                        <a:pt x="297" y="227"/>
                      </a:lnTo>
                      <a:lnTo>
                        <a:pt x="286" y="241"/>
                      </a:lnTo>
                      <a:lnTo>
                        <a:pt x="269" y="253"/>
                      </a:lnTo>
                      <a:lnTo>
                        <a:pt x="2" y="89"/>
                      </a:lnTo>
                      <a:close/>
                    </a:path>
                  </a:pathLst>
                </a:custGeom>
                <a:solidFill>
                  <a:srgbClr val="201000"/>
                </a:solidFill>
                <a:ln w="9525">
                  <a:noFill/>
                  <a:round/>
                  <a:headEnd/>
                  <a:tailEnd/>
                </a:ln>
              </p:spPr>
              <p:txBody>
                <a:bodyPr/>
                <a:lstStyle/>
                <a:p>
                  <a:endParaRPr lang="en-GB" dirty="0"/>
                </a:p>
              </p:txBody>
            </p:sp>
            <p:sp>
              <p:nvSpPr>
                <p:cNvPr id="361" name="Freeform 86"/>
                <p:cNvSpPr>
                  <a:spLocks/>
                </p:cNvSpPr>
                <p:nvPr/>
              </p:nvSpPr>
              <p:spPr bwMode="auto">
                <a:xfrm>
                  <a:off x="4536" y="1200"/>
                  <a:ext cx="150" cy="174"/>
                </a:xfrm>
                <a:custGeom>
                  <a:avLst/>
                  <a:gdLst>
                    <a:gd name="T0" fmla="*/ 29 w 300"/>
                    <a:gd name="T1" fmla="*/ 0 h 349"/>
                    <a:gd name="T2" fmla="*/ 21 w 300"/>
                    <a:gd name="T3" fmla="*/ 0 h 349"/>
                    <a:gd name="T4" fmla="*/ 17 w 300"/>
                    <a:gd name="T5" fmla="*/ 0 h 349"/>
                    <a:gd name="T6" fmla="*/ 11 w 300"/>
                    <a:gd name="T7" fmla="*/ 1 h 349"/>
                    <a:gd name="T8" fmla="*/ 8 w 300"/>
                    <a:gd name="T9" fmla="*/ 3 h 349"/>
                    <a:gd name="T10" fmla="*/ 5 w 300"/>
                    <a:gd name="T11" fmla="*/ 5 h 349"/>
                    <a:gd name="T12" fmla="*/ 4 w 300"/>
                    <a:gd name="T13" fmla="*/ 7 h 349"/>
                    <a:gd name="T14" fmla="*/ 1 w 300"/>
                    <a:gd name="T15" fmla="*/ 11 h 349"/>
                    <a:gd name="T16" fmla="*/ 1 w 300"/>
                    <a:gd name="T17" fmla="*/ 14 h 349"/>
                    <a:gd name="T18" fmla="*/ 0 w 300"/>
                    <a:gd name="T19" fmla="*/ 17 h 349"/>
                    <a:gd name="T20" fmla="*/ 1 w 300"/>
                    <a:gd name="T21" fmla="*/ 20 h 349"/>
                    <a:gd name="T22" fmla="*/ 1 w 300"/>
                    <a:gd name="T23" fmla="*/ 24 h 349"/>
                    <a:gd name="T24" fmla="*/ 1 w 300"/>
                    <a:gd name="T25" fmla="*/ 27 h 349"/>
                    <a:gd name="T26" fmla="*/ 1 w 300"/>
                    <a:gd name="T27" fmla="*/ 30 h 349"/>
                    <a:gd name="T28" fmla="*/ 1 w 300"/>
                    <a:gd name="T29" fmla="*/ 32 h 349"/>
                    <a:gd name="T30" fmla="*/ 1 w 300"/>
                    <a:gd name="T31" fmla="*/ 34 h 349"/>
                    <a:gd name="T32" fmla="*/ 3 w 300"/>
                    <a:gd name="T33" fmla="*/ 35 h 349"/>
                    <a:gd name="T34" fmla="*/ 3 w 300"/>
                    <a:gd name="T35" fmla="*/ 38 h 349"/>
                    <a:gd name="T36" fmla="*/ 3 w 300"/>
                    <a:gd name="T37" fmla="*/ 41 h 349"/>
                    <a:gd name="T38" fmla="*/ 2 w 300"/>
                    <a:gd name="T39" fmla="*/ 44 h 349"/>
                    <a:gd name="T40" fmla="*/ 3 w 300"/>
                    <a:gd name="T41" fmla="*/ 48 h 349"/>
                    <a:gd name="T42" fmla="*/ 4 w 300"/>
                    <a:gd name="T43" fmla="*/ 51 h 349"/>
                    <a:gd name="T44" fmla="*/ 6 w 300"/>
                    <a:gd name="T45" fmla="*/ 55 h 349"/>
                    <a:gd name="T46" fmla="*/ 8 w 300"/>
                    <a:gd name="T47" fmla="*/ 56 h 349"/>
                    <a:gd name="T48" fmla="*/ 9 w 300"/>
                    <a:gd name="T49" fmla="*/ 58 h 349"/>
                    <a:gd name="T50" fmla="*/ 10 w 300"/>
                    <a:gd name="T51" fmla="*/ 62 h 349"/>
                    <a:gd name="T52" fmla="*/ 11 w 300"/>
                    <a:gd name="T53" fmla="*/ 64 h 349"/>
                    <a:gd name="T54" fmla="*/ 12 w 300"/>
                    <a:gd name="T55" fmla="*/ 66 h 349"/>
                    <a:gd name="T56" fmla="*/ 12 w 300"/>
                    <a:gd name="T57" fmla="*/ 69 h 349"/>
                    <a:gd name="T58" fmla="*/ 14 w 300"/>
                    <a:gd name="T59" fmla="*/ 71 h 349"/>
                    <a:gd name="T60" fmla="*/ 17 w 300"/>
                    <a:gd name="T61" fmla="*/ 72 h 349"/>
                    <a:gd name="T62" fmla="*/ 19 w 300"/>
                    <a:gd name="T63" fmla="*/ 72 h 349"/>
                    <a:gd name="T64" fmla="*/ 30 w 300"/>
                    <a:gd name="T65" fmla="*/ 74 h 349"/>
                    <a:gd name="T66" fmla="*/ 31 w 300"/>
                    <a:gd name="T67" fmla="*/ 80 h 349"/>
                    <a:gd name="T68" fmla="*/ 33 w 300"/>
                    <a:gd name="T69" fmla="*/ 86 h 349"/>
                    <a:gd name="T70" fmla="*/ 38 w 300"/>
                    <a:gd name="T71" fmla="*/ 87 h 349"/>
                    <a:gd name="T72" fmla="*/ 43 w 300"/>
                    <a:gd name="T73" fmla="*/ 84 h 349"/>
                    <a:gd name="T74" fmla="*/ 58 w 300"/>
                    <a:gd name="T75" fmla="*/ 72 h 349"/>
                    <a:gd name="T76" fmla="*/ 70 w 300"/>
                    <a:gd name="T77" fmla="*/ 67 h 349"/>
                    <a:gd name="T78" fmla="*/ 75 w 300"/>
                    <a:gd name="T79" fmla="*/ 64 h 349"/>
                    <a:gd name="T80" fmla="*/ 73 w 300"/>
                    <a:gd name="T81" fmla="*/ 61 h 349"/>
                    <a:gd name="T82" fmla="*/ 72 w 300"/>
                    <a:gd name="T83" fmla="*/ 58 h 349"/>
                    <a:gd name="T84" fmla="*/ 71 w 300"/>
                    <a:gd name="T85" fmla="*/ 54 h 349"/>
                    <a:gd name="T86" fmla="*/ 71 w 300"/>
                    <a:gd name="T87" fmla="*/ 51 h 349"/>
                    <a:gd name="T88" fmla="*/ 70 w 300"/>
                    <a:gd name="T89" fmla="*/ 47 h 349"/>
                    <a:gd name="T90" fmla="*/ 70 w 300"/>
                    <a:gd name="T91" fmla="*/ 44 h 349"/>
                    <a:gd name="T92" fmla="*/ 69 w 300"/>
                    <a:gd name="T93" fmla="*/ 41 h 349"/>
                    <a:gd name="T94" fmla="*/ 68 w 300"/>
                    <a:gd name="T95" fmla="*/ 38 h 349"/>
                    <a:gd name="T96" fmla="*/ 68 w 300"/>
                    <a:gd name="T97" fmla="*/ 34 h 349"/>
                    <a:gd name="T98" fmla="*/ 68 w 300"/>
                    <a:gd name="T99" fmla="*/ 31 h 349"/>
                    <a:gd name="T100" fmla="*/ 68 w 300"/>
                    <a:gd name="T101" fmla="*/ 27 h 349"/>
                    <a:gd name="T102" fmla="*/ 66 w 300"/>
                    <a:gd name="T103" fmla="*/ 23 h 349"/>
                    <a:gd name="T104" fmla="*/ 63 w 300"/>
                    <a:gd name="T105" fmla="*/ 20 h 349"/>
                    <a:gd name="T106" fmla="*/ 59 w 300"/>
                    <a:gd name="T107" fmla="*/ 19 h 349"/>
                    <a:gd name="T108" fmla="*/ 54 w 300"/>
                    <a:gd name="T109" fmla="*/ 22 h 349"/>
                    <a:gd name="T110" fmla="*/ 53 w 300"/>
                    <a:gd name="T111" fmla="*/ 24 h 349"/>
                    <a:gd name="T112" fmla="*/ 52 w 300"/>
                    <a:gd name="T113" fmla="*/ 30 h 349"/>
                    <a:gd name="T114" fmla="*/ 47 w 300"/>
                    <a:gd name="T115" fmla="*/ 30 h 349"/>
                    <a:gd name="T116" fmla="*/ 45 w 300"/>
                    <a:gd name="T117" fmla="*/ 22 h 349"/>
                    <a:gd name="T118" fmla="*/ 37 w 300"/>
                    <a:gd name="T119" fmla="*/ 16 h 349"/>
                    <a:gd name="T120" fmla="*/ 40 w 300"/>
                    <a:gd name="T121" fmla="*/ 4 h 349"/>
                    <a:gd name="T122" fmla="*/ 29 w 300"/>
                    <a:gd name="T123" fmla="*/ 0 h 3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0"/>
                    <a:gd name="T187" fmla="*/ 0 h 349"/>
                    <a:gd name="T188" fmla="*/ 300 w 300"/>
                    <a:gd name="T189" fmla="*/ 349 h 3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0" h="349">
                      <a:moveTo>
                        <a:pt x="119" y="3"/>
                      </a:moveTo>
                      <a:lnTo>
                        <a:pt x="87" y="0"/>
                      </a:lnTo>
                      <a:lnTo>
                        <a:pt x="65" y="2"/>
                      </a:lnTo>
                      <a:lnTo>
                        <a:pt x="44" y="7"/>
                      </a:lnTo>
                      <a:lnTo>
                        <a:pt x="32" y="12"/>
                      </a:lnTo>
                      <a:lnTo>
                        <a:pt x="23" y="21"/>
                      </a:lnTo>
                      <a:lnTo>
                        <a:pt x="16" y="31"/>
                      </a:lnTo>
                      <a:lnTo>
                        <a:pt x="5" y="47"/>
                      </a:lnTo>
                      <a:lnTo>
                        <a:pt x="2" y="59"/>
                      </a:lnTo>
                      <a:lnTo>
                        <a:pt x="0" y="71"/>
                      </a:lnTo>
                      <a:lnTo>
                        <a:pt x="2" y="82"/>
                      </a:lnTo>
                      <a:lnTo>
                        <a:pt x="5" y="98"/>
                      </a:lnTo>
                      <a:lnTo>
                        <a:pt x="4" y="110"/>
                      </a:lnTo>
                      <a:lnTo>
                        <a:pt x="2" y="120"/>
                      </a:lnTo>
                      <a:lnTo>
                        <a:pt x="2" y="129"/>
                      </a:lnTo>
                      <a:lnTo>
                        <a:pt x="5" y="136"/>
                      </a:lnTo>
                      <a:lnTo>
                        <a:pt x="12" y="143"/>
                      </a:lnTo>
                      <a:lnTo>
                        <a:pt x="12" y="155"/>
                      </a:lnTo>
                      <a:lnTo>
                        <a:pt x="12" y="166"/>
                      </a:lnTo>
                      <a:lnTo>
                        <a:pt x="11" y="178"/>
                      </a:lnTo>
                      <a:lnTo>
                        <a:pt x="12" y="195"/>
                      </a:lnTo>
                      <a:lnTo>
                        <a:pt x="16" y="206"/>
                      </a:lnTo>
                      <a:lnTo>
                        <a:pt x="25" y="220"/>
                      </a:lnTo>
                      <a:lnTo>
                        <a:pt x="32" y="225"/>
                      </a:lnTo>
                      <a:lnTo>
                        <a:pt x="35" y="234"/>
                      </a:lnTo>
                      <a:lnTo>
                        <a:pt x="40" y="248"/>
                      </a:lnTo>
                      <a:lnTo>
                        <a:pt x="44" y="256"/>
                      </a:lnTo>
                      <a:lnTo>
                        <a:pt x="49" y="265"/>
                      </a:lnTo>
                      <a:lnTo>
                        <a:pt x="51" y="279"/>
                      </a:lnTo>
                      <a:lnTo>
                        <a:pt x="58" y="286"/>
                      </a:lnTo>
                      <a:lnTo>
                        <a:pt x="65" y="289"/>
                      </a:lnTo>
                      <a:lnTo>
                        <a:pt x="75" y="291"/>
                      </a:lnTo>
                      <a:lnTo>
                        <a:pt x="121" y="298"/>
                      </a:lnTo>
                      <a:lnTo>
                        <a:pt x="126" y="321"/>
                      </a:lnTo>
                      <a:lnTo>
                        <a:pt x="131" y="344"/>
                      </a:lnTo>
                      <a:lnTo>
                        <a:pt x="150" y="349"/>
                      </a:lnTo>
                      <a:lnTo>
                        <a:pt x="175" y="338"/>
                      </a:lnTo>
                      <a:lnTo>
                        <a:pt x="234" y="291"/>
                      </a:lnTo>
                      <a:lnTo>
                        <a:pt x="278" y="269"/>
                      </a:lnTo>
                      <a:lnTo>
                        <a:pt x="300" y="256"/>
                      </a:lnTo>
                      <a:lnTo>
                        <a:pt x="290" y="246"/>
                      </a:lnTo>
                      <a:lnTo>
                        <a:pt x="285" y="235"/>
                      </a:lnTo>
                      <a:lnTo>
                        <a:pt x="281" y="218"/>
                      </a:lnTo>
                      <a:lnTo>
                        <a:pt x="281" y="204"/>
                      </a:lnTo>
                      <a:lnTo>
                        <a:pt x="279" y="190"/>
                      </a:lnTo>
                      <a:lnTo>
                        <a:pt x="278" y="178"/>
                      </a:lnTo>
                      <a:lnTo>
                        <a:pt x="276" y="166"/>
                      </a:lnTo>
                      <a:lnTo>
                        <a:pt x="269" y="153"/>
                      </a:lnTo>
                      <a:lnTo>
                        <a:pt x="271" y="139"/>
                      </a:lnTo>
                      <a:lnTo>
                        <a:pt x="272" y="127"/>
                      </a:lnTo>
                      <a:lnTo>
                        <a:pt x="269" y="110"/>
                      </a:lnTo>
                      <a:lnTo>
                        <a:pt x="262" y="94"/>
                      </a:lnTo>
                      <a:lnTo>
                        <a:pt x="253" y="80"/>
                      </a:lnTo>
                      <a:lnTo>
                        <a:pt x="239" y="78"/>
                      </a:lnTo>
                      <a:lnTo>
                        <a:pt x="218" y="89"/>
                      </a:lnTo>
                      <a:lnTo>
                        <a:pt x="213" y="99"/>
                      </a:lnTo>
                      <a:lnTo>
                        <a:pt x="210" y="120"/>
                      </a:lnTo>
                      <a:lnTo>
                        <a:pt x="190" y="120"/>
                      </a:lnTo>
                      <a:lnTo>
                        <a:pt x="182" y="89"/>
                      </a:lnTo>
                      <a:lnTo>
                        <a:pt x="147" y="66"/>
                      </a:lnTo>
                      <a:lnTo>
                        <a:pt x="162" y="17"/>
                      </a:lnTo>
                      <a:lnTo>
                        <a:pt x="119" y="3"/>
                      </a:lnTo>
                      <a:close/>
                    </a:path>
                  </a:pathLst>
                </a:custGeom>
                <a:solidFill>
                  <a:srgbClr val="804000"/>
                </a:solidFill>
                <a:ln w="11113">
                  <a:solidFill>
                    <a:srgbClr val="402000"/>
                  </a:solidFill>
                  <a:round/>
                  <a:headEnd/>
                  <a:tailEnd/>
                </a:ln>
              </p:spPr>
              <p:txBody>
                <a:bodyPr/>
                <a:lstStyle/>
                <a:p>
                  <a:endParaRPr lang="en-GB" dirty="0"/>
                </a:p>
              </p:txBody>
            </p:sp>
            <p:sp>
              <p:nvSpPr>
                <p:cNvPr id="362" name="Freeform 87"/>
                <p:cNvSpPr>
                  <a:spLocks/>
                </p:cNvSpPr>
                <p:nvPr/>
              </p:nvSpPr>
              <p:spPr bwMode="auto">
                <a:xfrm>
                  <a:off x="4561" y="1267"/>
                  <a:ext cx="20" cy="14"/>
                </a:xfrm>
                <a:custGeom>
                  <a:avLst/>
                  <a:gdLst>
                    <a:gd name="T0" fmla="*/ 1 w 40"/>
                    <a:gd name="T1" fmla="*/ 2 h 28"/>
                    <a:gd name="T2" fmla="*/ 5 w 40"/>
                    <a:gd name="T3" fmla="*/ 1 h 28"/>
                    <a:gd name="T4" fmla="*/ 7 w 40"/>
                    <a:gd name="T5" fmla="*/ 2 h 28"/>
                    <a:gd name="T6" fmla="*/ 10 w 40"/>
                    <a:gd name="T7" fmla="*/ 0 h 28"/>
                    <a:gd name="T8" fmla="*/ 6 w 40"/>
                    <a:gd name="T9" fmla="*/ 5 h 28"/>
                    <a:gd name="T10" fmla="*/ 3 w 40"/>
                    <a:gd name="T11" fmla="*/ 7 h 28"/>
                    <a:gd name="T12" fmla="*/ 1 w 40"/>
                    <a:gd name="T13" fmla="*/ 7 h 28"/>
                    <a:gd name="T14" fmla="*/ 0 w 40"/>
                    <a:gd name="T15" fmla="*/ 7 h 28"/>
                    <a:gd name="T16" fmla="*/ 1 w 40"/>
                    <a:gd name="T17" fmla="*/ 5 h 28"/>
                    <a:gd name="T18" fmla="*/ 1 w 40"/>
                    <a:gd name="T19" fmla="*/ 2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8"/>
                    <a:gd name="T32" fmla="*/ 40 w 40"/>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8">
                      <a:moveTo>
                        <a:pt x="5" y="7"/>
                      </a:moveTo>
                      <a:lnTo>
                        <a:pt x="17" y="4"/>
                      </a:lnTo>
                      <a:lnTo>
                        <a:pt x="28" y="7"/>
                      </a:lnTo>
                      <a:lnTo>
                        <a:pt x="40" y="0"/>
                      </a:lnTo>
                      <a:lnTo>
                        <a:pt x="24" y="18"/>
                      </a:lnTo>
                      <a:lnTo>
                        <a:pt x="12" y="28"/>
                      </a:lnTo>
                      <a:lnTo>
                        <a:pt x="7" y="25"/>
                      </a:lnTo>
                      <a:lnTo>
                        <a:pt x="0" y="25"/>
                      </a:lnTo>
                      <a:lnTo>
                        <a:pt x="7" y="18"/>
                      </a:lnTo>
                      <a:lnTo>
                        <a:pt x="5" y="7"/>
                      </a:lnTo>
                      <a:close/>
                    </a:path>
                  </a:pathLst>
                </a:custGeom>
                <a:solidFill>
                  <a:srgbClr val="402000"/>
                </a:solidFill>
                <a:ln w="9525">
                  <a:noFill/>
                  <a:round/>
                  <a:headEnd/>
                  <a:tailEnd/>
                </a:ln>
              </p:spPr>
              <p:txBody>
                <a:bodyPr/>
                <a:lstStyle/>
                <a:p>
                  <a:endParaRPr lang="en-GB" dirty="0"/>
                </a:p>
              </p:txBody>
            </p:sp>
            <p:sp>
              <p:nvSpPr>
                <p:cNvPr id="363" name="Freeform 88"/>
                <p:cNvSpPr>
                  <a:spLocks/>
                </p:cNvSpPr>
                <p:nvPr/>
              </p:nvSpPr>
              <p:spPr bwMode="auto">
                <a:xfrm>
                  <a:off x="4540" y="1273"/>
                  <a:ext cx="14" cy="14"/>
                </a:xfrm>
                <a:custGeom>
                  <a:avLst/>
                  <a:gdLst>
                    <a:gd name="T0" fmla="*/ 2 w 28"/>
                    <a:gd name="T1" fmla="*/ 4 h 28"/>
                    <a:gd name="T2" fmla="*/ 3 w 28"/>
                    <a:gd name="T3" fmla="*/ 1 h 28"/>
                    <a:gd name="T4" fmla="*/ 6 w 28"/>
                    <a:gd name="T5" fmla="*/ 0 h 28"/>
                    <a:gd name="T6" fmla="*/ 7 w 28"/>
                    <a:gd name="T7" fmla="*/ 0 h 28"/>
                    <a:gd name="T8" fmla="*/ 6 w 28"/>
                    <a:gd name="T9" fmla="*/ 7 h 28"/>
                    <a:gd name="T10" fmla="*/ 3 w 28"/>
                    <a:gd name="T11" fmla="*/ 7 h 28"/>
                    <a:gd name="T12" fmla="*/ 3 w 28"/>
                    <a:gd name="T13" fmla="*/ 7 h 28"/>
                    <a:gd name="T14" fmla="*/ 0 w 28"/>
                    <a:gd name="T15" fmla="*/ 7 h 28"/>
                    <a:gd name="T16" fmla="*/ 2 w 28"/>
                    <a:gd name="T17" fmla="*/ 4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8"/>
                    <a:gd name="T29" fmla="*/ 28 w 2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8">
                      <a:moveTo>
                        <a:pt x="5" y="13"/>
                      </a:moveTo>
                      <a:lnTo>
                        <a:pt x="12" y="4"/>
                      </a:lnTo>
                      <a:lnTo>
                        <a:pt x="21" y="0"/>
                      </a:lnTo>
                      <a:lnTo>
                        <a:pt x="28" y="0"/>
                      </a:lnTo>
                      <a:lnTo>
                        <a:pt x="23" y="25"/>
                      </a:lnTo>
                      <a:lnTo>
                        <a:pt x="12" y="28"/>
                      </a:lnTo>
                      <a:lnTo>
                        <a:pt x="9" y="25"/>
                      </a:lnTo>
                      <a:lnTo>
                        <a:pt x="0" y="28"/>
                      </a:lnTo>
                      <a:lnTo>
                        <a:pt x="5" y="13"/>
                      </a:lnTo>
                      <a:close/>
                    </a:path>
                  </a:pathLst>
                </a:custGeom>
                <a:solidFill>
                  <a:srgbClr val="402000"/>
                </a:solidFill>
                <a:ln w="9525">
                  <a:noFill/>
                  <a:round/>
                  <a:headEnd/>
                  <a:tailEnd/>
                </a:ln>
              </p:spPr>
              <p:txBody>
                <a:bodyPr/>
                <a:lstStyle/>
                <a:p>
                  <a:endParaRPr lang="en-GB" dirty="0"/>
                </a:p>
              </p:txBody>
            </p:sp>
            <p:sp>
              <p:nvSpPr>
                <p:cNvPr id="364" name="Freeform 89"/>
                <p:cNvSpPr>
                  <a:spLocks/>
                </p:cNvSpPr>
                <p:nvPr/>
              </p:nvSpPr>
              <p:spPr bwMode="auto">
                <a:xfrm>
                  <a:off x="4552" y="1305"/>
                  <a:ext cx="39" cy="15"/>
                </a:xfrm>
                <a:custGeom>
                  <a:avLst/>
                  <a:gdLst>
                    <a:gd name="T0" fmla="*/ 1 w 79"/>
                    <a:gd name="T1" fmla="*/ 8 h 30"/>
                    <a:gd name="T2" fmla="*/ 0 w 79"/>
                    <a:gd name="T3" fmla="*/ 6 h 30"/>
                    <a:gd name="T4" fmla="*/ 0 w 79"/>
                    <a:gd name="T5" fmla="*/ 4 h 30"/>
                    <a:gd name="T6" fmla="*/ 1 w 79"/>
                    <a:gd name="T7" fmla="*/ 2 h 30"/>
                    <a:gd name="T8" fmla="*/ 4 w 79"/>
                    <a:gd name="T9" fmla="*/ 3 h 30"/>
                    <a:gd name="T10" fmla="*/ 5 w 79"/>
                    <a:gd name="T11" fmla="*/ 1 h 30"/>
                    <a:gd name="T12" fmla="*/ 8 w 79"/>
                    <a:gd name="T13" fmla="*/ 0 h 30"/>
                    <a:gd name="T14" fmla="*/ 11 w 79"/>
                    <a:gd name="T15" fmla="*/ 0 h 30"/>
                    <a:gd name="T16" fmla="*/ 13 w 79"/>
                    <a:gd name="T17" fmla="*/ 1 h 30"/>
                    <a:gd name="T18" fmla="*/ 16 w 79"/>
                    <a:gd name="T19" fmla="*/ 1 h 30"/>
                    <a:gd name="T20" fmla="*/ 19 w 79"/>
                    <a:gd name="T21" fmla="*/ 2 h 30"/>
                    <a:gd name="T22" fmla="*/ 19 w 79"/>
                    <a:gd name="T23" fmla="*/ 3 h 30"/>
                    <a:gd name="T24" fmla="*/ 15 w 79"/>
                    <a:gd name="T25" fmla="*/ 3 h 30"/>
                    <a:gd name="T26" fmla="*/ 12 w 79"/>
                    <a:gd name="T27" fmla="*/ 3 h 30"/>
                    <a:gd name="T28" fmla="*/ 9 w 79"/>
                    <a:gd name="T29" fmla="*/ 4 h 30"/>
                    <a:gd name="T30" fmla="*/ 7 w 79"/>
                    <a:gd name="T31" fmla="*/ 5 h 30"/>
                    <a:gd name="T32" fmla="*/ 5 w 79"/>
                    <a:gd name="T33" fmla="*/ 6 h 30"/>
                    <a:gd name="T34" fmla="*/ 2 w 79"/>
                    <a:gd name="T35" fmla="*/ 6 h 30"/>
                    <a:gd name="T36" fmla="*/ 1 w 79"/>
                    <a:gd name="T37" fmla="*/ 8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30"/>
                    <a:gd name="T59" fmla="*/ 79 w 79"/>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30">
                      <a:moveTo>
                        <a:pt x="4" y="30"/>
                      </a:moveTo>
                      <a:lnTo>
                        <a:pt x="0" y="21"/>
                      </a:lnTo>
                      <a:lnTo>
                        <a:pt x="2" y="14"/>
                      </a:lnTo>
                      <a:lnTo>
                        <a:pt x="4" y="7"/>
                      </a:lnTo>
                      <a:lnTo>
                        <a:pt x="16" y="9"/>
                      </a:lnTo>
                      <a:lnTo>
                        <a:pt x="21" y="2"/>
                      </a:lnTo>
                      <a:lnTo>
                        <a:pt x="32" y="0"/>
                      </a:lnTo>
                      <a:lnTo>
                        <a:pt x="44" y="0"/>
                      </a:lnTo>
                      <a:lnTo>
                        <a:pt x="54" y="2"/>
                      </a:lnTo>
                      <a:lnTo>
                        <a:pt x="65" y="3"/>
                      </a:lnTo>
                      <a:lnTo>
                        <a:pt x="77" y="5"/>
                      </a:lnTo>
                      <a:lnTo>
                        <a:pt x="79" y="12"/>
                      </a:lnTo>
                      <a:lnTo>
                        <a:pt x="63" y="12"/>
                      </a:lnTo>
                      <a:lnTo>
                        <a:pt x="51" y="12"/>
                      </a:lnTo>
                      <a:lnTo>
                        <a:pt x="39" y="14"/>
                      </a:lnTo>
                      <a:lnTo>
                        <a:pt x="28" y="17"/>
                      </a:lnTo>
                      <a:lnTo>
                        <a:pt x="21" y="21"/>
                      </a:lnTo>
                      <a:lnTo>
                        <a:pt x="11" y="23"/>
                      </a:lnTo>
                      <a:lnTo>
                        <a:pt x="4" y="30"/>
                      </a:lnTo>
                      <a:close/>
                    </a:path>
                  </a:pathLst>
                </a:custGeom>
                <a:solidFill>
                  <a:srgbClr val="201000"/>
                </a:solidFill>
                <a:ln w="9525">
                  <a:noFill/>
                  <a:round/>
                  <a:headEnd/>
                  <a:tailEnd/>
                </a:ln>
              </p:spPr>
              <p:txBody>
                <a:bodyPr/>
                <a:lstStyle/>
                <a:p>
                  <a:endParaRPr lang="en-GB" dirty="0"/>
                </a:p>
              </p:txBody>
            </p:sp>
            <p:sp>
              <p:nvSpPr>
                <p:cNvPr id="365" name="Freeform 90"/>
                <p:cNvSpPr>
                  <a:spLocks/>
                </p:cNvSpPr>
                <p:nvPr/>
              </p:nvSpPr>
              <p:spPr bwMode="auto">
                <a:xfrm>
                  <a:off x="4557" y="1314"/>
                  <a:ext cx="31" cy="14"/>
                </a:xfrm>
                <a:custGeom>
                  <a:avLst/>
                  <a:gdLst>
                    <a:gd name="T0" fmla="*/ 0 w 61"/>
                    <a:gd name="T1" fmla="*/ 7 h 28"/>
                    <a:gd name="T2" fmla="*/ 4 w 61"/>
                    <a:gd name="T3" fmla="*/ 6 h 28"/>
                    <a:gd name="T4" fmla="*/ 6 w 61"/>
                    <a:gd name="T5" fmla="*/ 5 h 28"/>
                    <a:gd name="T6" fmla="*/ 9 w 61"/>
                    <a:gd name="T7" fmla="*/ 3 h 28"/>
                    <a:gd name="T8" fmla="*/ 12 w 61"/>
                    <a:gd name="T9" fmla="*/ 3 h 28"/>
                    <a:gd name="T10" fmla="*/ 16 w 61"/>
                    <a:gd name="T11" fmla="*/ 0 h 28"/>
                    <a:gd name="T12" fmla="*/ 11 w 61"/>
                    <a:gd name="T13" fmla="*/ 1 h 28"/>
                    <a:gd name="T14" fmla="*/ 7 w 61"/>
                    <a:gd name="T15" fmla="*/ 3 h 28"/>
                    <a:gd name="T16" fmla="*/ 4 w 61"/>
                    <a:gd name="T17" fmla="*/ 5 h 28"/>
                    <a:gd name="T18" fmla="*/ 2 w 61"/>
                    <a:gd name="T19" fmla="*/ 6 h 28"/>
                    <a:gd name="T20" fmla="*/ 0 w 61"/>
                    <a:gd name="T21" fmla="*/ 7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28"/>
                    <a:gd name="T35" fmla="*/ 61 w 61"/>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28">
                      <a:moveTo>
                        <a:pt x="0" y="28"/>
                      </a:moveTo>
                      <a:lnTo>
                        <a:pt x="15" y="23"/>
                      </a:lnTo>
                      <a:lnTo>
                        <a:pt x="22" y="18"/>
                      </a:lnTo>
                      <a:lnTo>
                        <a:pt x="33" y="11"/>
                      </a:lnTo>
                      <a:lnTo>
                        <a:pt x="45" y="9"/>
                      </a:lnTo>
                      <a:lnTo>
                        <a:pt x="61" y="0"/>
                      </a:lnTo>
                      <a:lnTo>
                        <a:pt x="43" y="4"/>
                      </a:lnTo>
                      <a:lnTo>
                        <a:pt x="28" y="9"/>
                      </a:lnTo>
                      <a:lnTo>
                        <a:pt x="14" y="18"/>
                      </a:lnTo>
                      <a:lnTo>
                        <a:pt x="5" y="23"/>
                      </a:lnTo>
                      <a:lnTo>
                        <a:pt x="0" y="28"/>
                      </a:lnTo>
                      <a:close/>
                    </a:path>
                  </a:pathLst>
                </a:custGeom>
                <a:solidFill>
                  <a:srgbClr val="402000"/>
                </a:solidFill>
                <a:ln w="9525">
                  <a:noFill/>
                  <a:round/>
                  <a:headEnd/>
                  <a:tailEnd/>
                </a:ln>
              </p:spPr>
              <p:txBody>
                <a:bodyPr/>
                <a:lstStyle/>
                <a:p>
                  <a:endParaRPr lang="en-GB" dirty="0"/>
                </a:p>
              </p:txBody>
            </p:sp>
            <p:sp>
              <p:nvSpPr>
                <p:cNvPr id="366" name="Freeform 91"/>
                <p:cNvSpPr>
                  <a:spLocks/>
                </p:cNvSpPr>
                <p:nvPr/>
              </p:nvSpPr>
              <p:spPr bwMode="auto">
                <a:xfrm>
                  <a:off x="4560" y="1325"/>
                  <a:ext cx="22" cy="14"/>
                </a:xfrm>
                <a:custGeom>
                  <a:avLst/>
                  <a:gdLst>
                    <a:gd name="T0" fmla="*/ 0 w 44"/>
                    <a:gd name="T1" fmla="*/ 6 h 28"/>
                    <a:gd name="T2" fmla="*/ 3 w 44"/>
                    <a:gd name="T3" fmla="*/ 6 h 28"/>
                    <a:gd name="T4" fmla="*/ 6 w 44"/>
                    <a:gd name="T5" fmla="*/ 4 h 28"/>
                    <a:gd name="T6" fmla="*/ 11 w 44"/>
                    <a:gd name="T7" fmla="*/ 0 h 28"/>
                    <a:gd name="T8" fmla="*/ 7 w 44"/>
                    <a:gd name="T9" fmla="*/ 6 h 28"/>
                    <a:gd name="T10" fmla="*/ 5 w 44"/>
                    <a:gd name="T11" fmla="*/ 7 h 28"/>
                    <a:gd name="T12" fmla="*/ 1 w 44"/>
                    <a:gd name="T13" fmla="*/ 7 h 28"/>
                    <a:gd name="T14" fmla="*/ 0 w 44"/>
                    <a:gd name="T15" fmla="*/ 6 h 28"/>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28"/>
                    <a:gd name="T26" fmla="*/ 44 w 4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28">
                      <a:moveTo>
                        <a:pt x="0" y="21"/>
                      </a:moveTo>
                      <a:lnTo>
                        <a:pt x="10" y="21"/>
                      </a:lnTo>
                      <a:lnTo>
                        <a:pt x="21" y="16"/>
                      </a:lnTo>
                      <a:lnTo>
                        <a:pt x="44" y="0"/>
                      </a:lnTo>
                      <a:lnTo>
                        <a:pt x="28" y="21"/>
                      </a:lnTo>
                      <a:lnTo>
                        <a:pt x="17" y="28"/>
                      </a:lnTo>
                      <a:lnTo>
                        <a:pt x="7" y="28"/>
                      </a:lnTo>
                      <a:lnTo>
                        <a:pt x="0" y="21"/>
                      </a:lnTo>
                      <a:close/>
                    </a:path>
                  </a:pathLst>
                </a:custGeom>
                <a:solidFill>
                  <a:srgbClr val="402000"/>
                </a:solidFill>
                <a:ln w="9525">
                  <a:noFill/>
                  <a:round/>
                  <a:headEnd/>
                  <a:tailEnd/>
                </a:ln>
              </p:spPr>
              <p:txBody>
                <a:bodyPr/>
                <a:lstStyle/>
                <a:p>
                  <a:endParaRPr lang="en-GB" dirty="0"/>
                </a:p>
              </p:txBody>
            </p:sp>
            <p:sp>
              <p:nvSpPr>
                <p:cNvPr id="367" name="Freeform 92"/>
                <p:cNvSpPr>
                  <a:spLocks/>
                </p:cNvSpPr>
                <p:nvPr/>
              </p:nvSpPr>
              <p:spPr bwMode="auto">
                <a:xfrm>
                  <a:off x="4565" y="1200"/>
                  <a:ext cx="120" cy="156"/>
                </a:xfrm>
                <a:custGeom>
                  <a:avLst/>
                  <a:gdLst>
                    <a:gd name="T0" fmla="*/ 14 w 240"/>
                    <a:gd name="T1" fmla="*/ 71 h 312"/>
                    <a:gd name="T2" fmla="*/ 21 w 240"/>
                    <a:gd name="T3" fmla="*/ 66 h 312"/>
                    <a:gd name="T4" fmla="*/ 26 w 240"/>
                    <a:gd name="T5" fmla="*/ 58 h 312"/>
                    <a:gd name="T6" fmla="*/ 27 w 240"/>
                    <a:gd name="T7" fmla="*/ 48 h 312"/>
                    <a:gd name="T8" fmla="*/ 24 w 240"/>
                    <a:gd name="T9" fmla="*/ 43 h 312"/>
                    <a:gd name="T10" fmla="*/ 25 w 240"/>
                    <a:gd name="T11" fmla="*/ 36 h 312"/>
                    <a:gd name="T12" fmla="*/ 21 w 240"/>
                    <a:gd name="T13" fmla="*/ 29 h 312"/>
                    <a:gd name="T14" fmla="*/ 15 w 240"/>
                    <a:gd name="T15" fmla="*/ 26 h 312"/>
                    <a:gd name="T16" fmla="*/ 11 w 240"/>
                    <a:gd name="T17" fmla="*/ 20 h 312"/>
                    <a:gd name="T18" fmla="*/ 12 w 240"/>
                    <a:gd name="T19" fmla="*/ 10 h 312"/>
                    <a:gd name="T20" fmla="*/ 14 w 240"/>
                    <a:gd name="T21" fmla="*/ 0 h 312"/>
                    <a:gd name="T22" fmla="*/ 22 w 240"/>
                    <a:gd name="T23" fmla="*/ 17 h 312"/>
                    <a:gd name="T24" fmla="*/ 33 w 240"/>
                    <a:gd name="T25" fmla="*/ 30 h 312"/>
                    <a:gd name="T26" fmla="*/ 38 w 240"/>
                    <a:gd name="T27" fmla="*/ 25 h 312"/>
                    <a:gd name="T28" fmla="*/ 45 w 240"/>
                    <a:gd name="T29" fmla="*/ 20 h 312"/>
                    <a:gd name="T30" fmla="*/ 49 w 240"/>
                    <a:gd name="T31" fmla="*/ 21 h 312"/>
                    <a:gd name="T32" fmla="*/ 48 w 240"/>
                    <a:gd name="T33" fmla="*/ 28 h 312"/>
                    <a:gd name="T34" fmla="*/ 45 w 240"/>
                    <a:gd name="T35" fmla="*/ 34 h 312"/>
                    <a:gd name="T36" fmla="*/ 45 w 240"/>
                    <a:gd name="T37" fmla="*/ 39 h 312"/>
                    <a:gd name="T38" fmla="*/ 48 w 240"/>
                    <a:gd name="T39" fmla="*/ 41 h 312"/>
                    <a:gd name="T40" fmla="*/ 52 w 240"/>
                    <a:gd name="T41" fmla="*/ 39 h 312"/>
                    <a:gd name="T42" fmla="*/ 55 w 240"/>
                    <a:gd name="T43" fmla="*/ 44 h 312"/>
                    <a:gd name="T44" fmla="*/ 56 w 240"/>
                    <a:gd name="T45" fmla="*/ 51 h 312"/>
                    <a:gd name="T46" fmla="*/ 57 w 240"/>
                    <a:gd name="T47" fmla="*/ 58 h 312"/>
                    <a:gd name="T48" fmla="*/ 60 w 240"/>
                    <a:gd name="T49" fmla="*/ 64 h 312"/>
                    <a:gd name="T50" fmla="*/ 43 w 240"/>
                    <a:gd name="T51" fmla="*/ 74 h 312"/>
                    <a:gd name="T52" fmla="*/ 42 w 240"/>
                    <a:gd name="T53" fmla="*/ 63 h 312"/>
                    <a:gd name="T54" fmla="*/ 39 w 240"/>
                    <a:gd name="T55" fmla="*/ 61 h 312"/>
                    <a:gd name="T56" fmla="*/ 35 w 240"/>
                    <a:gd name="T57" fmla="*/ 68 h 312"/>
                    <a:gd name="T58" fmla="*/ 30 w 240"/>
                    <a:gd name="T59" fmla="*/ 75 h 312"/>
                    <a:gd name="T60" fmla="*/ 24 w 240"/>
                    <a:gd name="T61" fmla="*/ 78 h 312"/>
                    <a:gd name="T62" fmla="*/ 19 w 240"/>
                    <a:gd name="T63" fmla="*/ 77 h 312"/>
                    <a:gd name="T64" fmla="*/ 15 w 240"/>
                    <a:gd name="T65" fmla="*/ 75 h 312"/>
                    <a:gd name="T66" fmla="*/ 0 w 240"/>
                    <a:gd name="T67" fmla="*/ 72 h 312"/>
                    <a:gd name="T68" fmla="*/ 11 w 240"/>
                    <a:gd name="T69" fmla="*/ 72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0"/>
                    <a:gd name="T106" fmla="*/ 0 h 312"/>
                    <a:gd name="T107" fmla="*/ 240 w 240"/>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0" h="312">
                      <a:moveTo>
                        <a:pt x="41" y="288"/>
                      </a:moveTo>
                      <a:lnTo>
                        <a:pt x="55" y="283"/>
                      </a:lnTo>
                      <a:lnTo>
                        <a:pt x="70" y="276"/>
                      </a:lnTo>
                      <a:lnTo>
                        <a:pt x="84" y="263"/>
                      </a:lnTo>
                      <a:lnTo>
                        <a:pt x="95" y="248"/>
                      </a:lnTo>
                      <a:lnTo>
                        <a:pt x="103" y="232"/>
                      </a:lnTo>
                      <a:lnTo>
                        <a:pt x="107" y="209"/>
                      </a:lnTo>
                      <a:lnTo>
                        <a:pt x="107" y="192"/>
                      </a:lnTo>
                      <a:lnTo>
                        <a:pt x="102" y="181"/>
                      </a:lnTo>
                      <a:lnTo>
                        <a:pt x="95" y="173"/>
                      </a:lnTo>
                      <a:lnTo>
                        <a:pt x="98" y="157"/>
                      </a:lnTo>
                      <a:lnTo>
                        <a:pt x="98" y="143"/>
                      </a:lnTo>
                      <a:lnTo>
                        <a:pt x="95" y="129"/>
                      </a:lnTo>
                      <a:lnTo>
                        <a:pt x="84" y="118"/>
                      </a:lnTo>
                      <a:lnTo>
                        <a:pt x="74" y="112"/>
                      </a:lnTo>
                      <a:lnTo>
                        <a:pt x="60" y="105"/>
                      </a:lnTo>
                      <a:lnTo>
                        <a:pt x="46" y="94"/>
                      </a:lnTo>
                      <a:lnTo>
                        <a:pt x="42" y="80"/>
                      </a:lnTo>
                      <a:lnTo>
                        <a:pt x="41" y="61"/>
                      </a:lnTo>
                      <a:lnTo>
                        <a:pt x="48" y="43"/>
                      </a:lnTo>
                      <a:lnTo>
                        <a:pt x="51" y="28"/>
                      </a:lnTo>
                      <a:lnTo>
                        <a:pt x="56" y="0"/>
                      </a:lnTo>
                      <a:lnTo>
                        <a:pt x="102" y="17"/>
                      </a:lnTo>
                      <a:lnTo>
                        <a:pt x="88" y="66"/>
                      </a:lnTo>
                      <a:lnTo>
                        <a:pt x="121" y="89"/>
                      </a:lnTo>
                      <a:lnTo>
                        <a:pt x="131" y="120"/>
                      </a:lnTo>
                      <a:lnTo>
                        <a:pt x="149" y="120"/>
                      </a:lnTo>
                      <a:lnTo>
                        <a:pt x="152" y="103"/>
                      </a:lnTo>
                      <a:lnTo>
                        <a:pt x="158" y="89"/>
                      </a:lnTo>
                      <a:lnTo>
                        <a:pt x="180" y="77"/>
                      </a:lnTo>
                      <a:lnTo>
                        <a:pt x="192" y="80"/>
                      </a:lnTo>
                      <a:lnTo>
                        <a:pt x="194" y="85"/>
                      </a:lnTo>
                      <a:lnTo>
                        <a:pt x="189" y="98"/>
                      </a:lnTo>
                      <a:lnTo>
                        <a:pt x="191" y="112"/>
                      </a:lnTo>
                      <a:lnTo>
                        <a:pt x="191" y="129"/>
                      </a:lnTo>
                      <a:lnTo>
                        <a:pt x="180" y="136"/>
                      </a:lnTo>
                      <a:lnTo>
                        <a:pt x="180" y="146"/>
                      </a:lnTo>
                      <a:lnTo>
                        <a:pt x="180" y="153"/>
                      </a:lnTo>
                      <a:lnTo>
                        <a:pt x="185" y="162"/>
                      </a:lnTo>
                      <a:lnTo>
                        <a:pt x="192" y="164"/>
                      </a:lnTo>
                      <a:lnTo>
                        <a:pt x="201" y="164"/>
                      </a:lnTo>
                      <a:lnTo>
                        <a:pt x="208" y="155"/>
                      </a:lnTo>
                      <a:lnTo>
                        <a:pt x="215" y="164"/>
                      </a:lnTo>
                      <a:lnTo>
                        <a:pt x="219" y="178"/>
                      </a:lnTo>
                      <a:lnTo>
                        <a:pt x="220" y="190"/>
                      </a:lnTo>
                      <a:lnTo>
                        <a:pt x="222" y="207"/>
                      </a:lnTo>
                      <a:lnTo>
                        <a:pt x="222" y="218"/>
                      </a:lnTo>
                      <a:lnTo>
                        <a:pt x="226" y="235"/>
                      </a:lnTo>
                      <a:lnTo>
                        <a:pt x="231" y="244"/>
                      </a:lnTo>
                      <a:lnTo>
                        <a:pt x="240" y="256"/>
                      </a:lnTo>
                      <a:lnTo>
                        <a:pt x="217" y="270"/>
                      </a:lnTo>
                      <a:lnTo>
                        <a:pt x="171" y="295"/>
                      </a:lnTo>
                      <a:lnTo>
                        <a:pt x="168" y="272"/>
                      </a:lnTo>
                      <a:lnTo>
                        <a:pt x="168" y="253"/>
                      </a:lnTo>
                      <a:lnTo>
                        <a:pt x="170" y="237"/>
                      </a:lnTo>
                      <a:lnTo>
                        <a:pt x="154" y="244"/>
                      </a:lnTo>
                      <a:lnTo>
                        <a:pt x="144" y="256"/>
                      </a:lnTo>
                      <a:lnTo>
                        <a:pt x="140" y="269"/>
                      </a:lnTo>
                      <a:lnTo>
                        <a:pt x="131" y="288"/>
                      </a:lnTo>
                      <a:lnTo>
                        <a:pt x="121" y="300"/>
                      </a:lnTo>
                      <a:lnTo>
                        <a:pt x="103" y="310"/>
                      </a:lnTo>
                      <a:lnTo>
                        <a:pt x="93" y="312"/>
                      </a:lnTo>
                      <a:lnTo>
                        <a:pt x="83" y="310"/>
                      </a:lnTo>
                      <a:lnTo>
                        <a:pt x="74" y="307"/>
                      </a:lnTo>
                      <a:lnTo>
                        <a:pt x="65" y="298"/>
                      </a:lnTo>
                      <a:lnTo>
                        <a:pt x="58" y="298"/>
                      </a:lnTo>
                      <a:lnTo>
                        <a:pt x="16" y="291"/>
                      </a:lnTo>
                      <a:lnTo>
                        <a:pt x="0" y="286"/>
                      </a:lnTo>
                      <a:lnTo>
                        <a:pt x="23" y="289"/>
                      </a:lnTo>
                      <a:lnTo>
                        <a:pt x="41" y="288"/>
                      </a:lnTo>
                      <a:close/>
                    </a:path>
                  </a:pathLst>
                </a:custGeom>
                <a:solidFill>
                  <a:srgbClr val="402000"/>
                </a:solidFill>
                <a:ln w="9525">
                  <a:noFill/>
                  <a:round/>
                  <a:headEnd/>
                  <a:tailEnd/>
                </a:ln>
              </p:spPr>
              <p:txBody>
                <a:bodyPr/>
                <a:lstStyle/>
                <a:p>
                  <a:endParaRPr lang="en-GB" dirty="0"/>
                </a:p>
              </p:txBody>
            </p:sp>
            <p:sp>
              <p:nvSpPr>
                <p:cNvPr id="368" name="Freeform 93"/>
                <p:cNvSpPr>
                  <a:spLocks/>
                </p:cNvSpPr>
                <p:nvPr/>
              </p:nvSpPr>
              <p:spPr bwMode="auto">
                <a:xfrm>
                  <a:off x="4557" y="1253"/>
                  <a:ext cx="26" cy="14"/>
                </a:xfrm>
                <a:custGeom>
                  <a:avLst/>
                  <a:gdLst>
                    <a:gd name="T0" fmla="*/ 0 w 52"/>
                    <a:gd name="T1" fmla="*/ 6 h 28"/>
                    <a:gd name="T2" fmla="*/ 1 w 52"/>
                    <a:gd name="T3" fmla="*/ 7 h 28"/>
                    <a:gd name="T4" fmla="*/ 3 w 52"/>
                    <a:gd name="T5" fmla="*/ 5 h 28"/>
                    <a:gd name="T6" fmla="*/ 6 w 52"/>
                    <a:gd name="T7" fmla="*/ 2 h 28"/>
                    <a:gd name="T8" fmla="*/ 9 w 52"/>
                    <a:gd name="T9" fmla="*/ 2 h 28"/>
                    <a:gd name="T10" fmla="*/ 13 w 52"/>
                    <a:gd name="T11" fmla="*/ 2 h 28"/>
                    <a:gd name="T12" fmla="*/ 9 w 52"/>
                    <a:gd name="T13" fmla="*/ 0 h 28"/>
                    <a:gd name="T14" fmla="*/ 6 w 52"/>
                    <a:gd name="T15" fmla="*/ 0 h 28"/>
                    <a:gd name="T16" fmla="*/ 3 w 52"/>
                    <a:gd name="T17" fmla="*/ 3 h 28"/>
                    <a:gd name="T18" fmla="*/ 0 w 52"/>
                    <a:gd name="T19" fmla="*/ 6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28"/>
                    <a:gd name="T32" fmla="*/ 52 w 52"/>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28">
                      <a:moveTo>
                        <a:pt x="0" y="23"/>
                      </a:moveTo>
                      <a:lnTo>
                        <a:pt x="4" y="28"/>
                      </a:lnTo>
                      <a:lnTo>
                        <a:pt x="12" y="19"/>
                      </a:lnTo>
                      <a:lnTo>
                        <a:pt x="21" y="6"/>
                      </a:lnTo>
                      <a:lnTo>
                        <a:pt x="33" y="6"/>
                      </a:lnTo>
                      <a:lnTo>
                        <a:pt x="52" y="6"/>
                      </a:lnTo>
                      <a:lnTo>
                        <a:pt x="35" y="0"/>
                      </a:lnTo>
                      <a:lnTo>
                        <a:pt x="21" y="0"/>
                      </a:lnTo>
                      <a:lnTo>
                        <a:pt x="9" y="9"/>
                      </a:lnTo>
                      <a:lnTo>
                        <a:pt x="0" y="23"/>
                      </a:lnTo>
                      <a:close/>
                    </a:path>
                  </a:pathLst>
                </a:custGeom>
                <a:solidFill>
                  <a:srgbClr val="201000"/>
                </a:solidFill>
                <a:ln w="9525">
                  <a:noFill/>
                  <a:round/>
                  <a:headEnd/>
                  <a:tailEnd/>
                </a:ln>
              </p:spPr>
              <p:txBody>
                <a:bodyPr/>
                <a:lstStyle/>
                <a:p>
                  <a:endParaRPr lang="en-GB" dirty="0"/>
                </a:p>
              </p:txBody>
            </p:sp>
            <p:sp>
              <p:nvSpPr>
                <p:cNvPr id="369" name="Freeform 94"/>
                <p:cNvSpPr>
                  <a:spLocks/>
                </p:cNvSpPr>
                <p:nvPr/>
              </p:nvSpPr>
              <p:spPr bwMode="auto">
                <a:xfrm>
                  <a:off x="4537" y="1261"/>
                  <a:ext cx="14" cy="14"/>
                </a:xfrm>
                <a:custGeom>
                  <a:avLst/>
                  <a:gdLst>
                    <a:gd name="T0" fmla="*/ 0 w 28"/>
                    <a:gd name="T1" fmla="*/ 5 h 28"/>
                    <a:gd name="T2" fmla="*/ 2 w 28"/>
                    <a:gd name="T3" fmla="*/ 4 h 28"/>
                    <a:gd name="T4" fmla="*/ 5 w 28"/>
                    <a:gd name="T5" fmla="*/ 4 h 28"/>
                    <a:gd name="T6" fmla="*/ 7 w 28"/>
                    <a:gd name="T7" fmla="*/ 7 h 28"/>
                    <a:gd name="T8" fmla="*/ 6 w 28"/>
                    <a:gd name="T9" fmla="*/ 4 h 28"/>
                    <a:gd name="T10" fmla="*/ 5 w 28"/>
                    <a:gd name="T11" fmla="*/ 0 h 28"/>
                    <a:gd name="T12" fmla="*/ 3 w 28"/>
                    <a:gd name="T13" fmla="*/ 1 h 28"/>
                    <a:gd name="T14" fmla="*/ 0 w 2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8"/>
                    <a:gd name="T26" fmla="*/ 28 w 2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8">
                      <a:moveTo>
                        <a:pt x="0" y="17"/>
                      </a:moveTo>
                      <a:lnTo>
                        <a:pt x="8" y="14"/>
                      </a:lnTo>
                      <a:lnTo>
                        <a:pt x="19" y="14"/>
                      </a:lnTo>
                      <a:lnTo>
                        <a:pt x="28" y="28"/>
                      </a:lnTo>
                      <a:lnTo>
                        <a:pt x="22" y="14"/>
                      </a:lnTo>
                      <a:lnTo>
                        <a:pt x="19" y="0"/>
                      </a:lnTo>
                      <a:lnTo>
                        <a:pt x="10" y="3"/>
                      </a:lnTo>
                      <a:lnTo>
                        <a:pt x="0" y="17"/>
                      </a:lnTo>
                      <a:close/>
                    </a:path>
                  </a:pathLst>
                </a:custGeom>
                <a:solidFill>
                  <a:srgbClr val="201000"/>
                </a:solidFill>
                <a:ln w="9525">
                  <a:noFill/>
                  <a:round/>
                  <a:headEnd/>
                  <a:tailEnd/>
                </a:ln>
              </p:spPr>
              <p:txBody>
                <a:bodyPr/>
                <a:lstStyle/>
                <a:p>
                  <a:endParaRPr lang="en-GB" dirty="0"/>
                </a:p>
              </p:txBody>
            </p:sp>
            <p:sp>
              <p:nvSpPr>
                <p:cNvPr id="370" name="Freeform 95"/>
                <p:cNvSpPr>
                  <a:spLocks/>
                </p:cNvSpPr>
                <p:nvPr/>
              </p:nvSpPr>
              <p:spPr bwMode="auto">
                <a:xfrm>
                  <a:off x="4543" y="1269"/>
                  <a:ext cx="27" cy="37"/>
                </a:xfrm>
                <a:custGeom>
                  <a:avLst/>
                  <a:gdLst>
                    <a:gd name="T0" fmla="*/ 3 w 54"/>
                    <a:gd name="T1" fmla="*/ 0 h 75"/>
                    <a:gd name="T2" fmla="*/ 3 w 54"/>
                    <a:gd name="T3" fmla="*/ 3 h 75"/>
                    <a:gd name="T4" fmla="*/ 2 w 54"/>
                    <a:gd name="T5" fmla="*/ 8 h 75"/>
                    <a:gd name="T6" fmla="*/ 1 w 54"/>
                    <a:gd name="T7" fmla="*/ 10 h 75"/>
                    <a:gd name="T8" fmla="*/ 0 w 54"/>
                    <a:gd name="T9" fmla="*/ 12 h 75"/>
                    <a:gd name="T10" fmla="*/ 0 w 54"/>
                    <a:gd name="T11" fmla="*/ 14 h 75"/>
                    <a:gd name="T12" fmla="*/ 1 w 54"/>
                    <a:gd name="T13" fmla="*/ 15 h 75"/>
                    <a:gd name="T14" fmla="*/ 2 w 54"/>
                    <a:gd name="T15" fmla="*/ 17 h 75"/>
                    <a:gd name="T16" fmla="*/ 3 w 54"/>
                    <a:gd name="T17" fmla="*/ 17 h 75"/>
                    <a:gd name="T18" fmla="*/ 6 w 54"/>
                    <a:gd name="T19" fmla="*/ 17 h 75"/>
                    <a:gd name="T20" fmla="*/ 7 w 54"/>
                    <a:gd name="T21" fmla="*/ 17 h 75"/>
                    <a:gd name="T22" fmla="*/ 7 w 54"/>
                    <a:gd name="T23" fmla="*/ 16 h 75"/>
                    <a:gd name="T24" fmla="*/ 9 w 54"/>
                    <a:gd name="T25" fmla="*/ 15 h 75"/>
                    <a:gd name="T26" fmla="*/ 10 w 54"/>
                    <a:gd name="T27" fmla="*/ 15 h 75"/>
                    <a:gd name="T28" fmla="*/ 12 w 54"/>
                    <a:gd name="T29" fmla="*/ 15 h 75"/>
                    <a:gd name="T30" fmla="*/ 13 w 54"/>
                    <a:gd name="T31" fmla="*/ 14 h 75"/>
                    <a:gd name="T32" fmla="*/ 13 w 54"/>
                    <a:gd name="T33" fmla="*/ 14 h 75"/>
                    <a:gd name="T34" fmla="*/ 13 w 54"/>
                    <a:gd name="T35" fmla="*/ 12 h 75"/>
                    <a:gd name="T36" fmla="*/ 11 w 54"/>
                    <a:gd name="T37" fmla="*/ 11 h 75"/>
                    <a:gd name="T38" fmla="*/ 14 w 54"/>
                    <a:gd name="T39" fmla="*/ 12 h 75"/>
                    <a:gd name="T40" fmla="*/ 14 w 54"/>
                    <a:gd name="T41" fmla="*/ 13 h 75"/>
                    <a:gd name="T42" fmla="*/ 14 w 54"/>
                    <a:gd name="T43" fmla="*/ 15 h 75"/>
                    <a:gd name="T44" fmla="*/ 13 w 54"/>
                    <a:gd name="T45" fmla="*/ 15 h 75"/>
                    <a:gd name="T46" fmla="*/ 12 w 54"/>
                    <a:gd name="T47" fmla="*/ 16 h 75"/>
                    <a:gd name="T48" fmla="*/ 10 w 54"/>
                    <a:gd name="T49" fmla="*/ 16 h 75"/>
                    <a:gd name="T50" fmla="*/ 9 w 54"/>
                    <a:gd name="T51" fmla="*/ 17 h 75"/>
                    <a:gd name="T52" fmla="*/ 9 w 54"/>
                    <a:gd name="T53" fmla="*/ 18 h 75"/>
                    <a:gd name="T54" fmla="*/ 7 w 54"/>
                    <a:gd name="T55" fmla="*/ 18 h 75"/>
                    <a:gd name="T56" fmla="*/ 6 w 54"/>
                    <a:gd name="T57" fmla="*/ 18 h 75"/>
                    <a:gd name="T58" fmla="*/ 5 w 54"/>
                    <a:gd name="T59" fmla="*/ 18 h 75"/>
                    <a:gd name="T60" fmla="*/ 3 w 54"/>
                    <a:gd name="T61" fmla="*/ 18 h 75"/>
                    <a:gd name="T62" fmla="*/ 3 w 54"/>
                    <a:gd name="T63" fmla="*/ 18 h 75"/>
                    <a:gd name="T64" fmla="*/ 2 w 54"/>
                    <a:gd name="T65" fmla="*/ 17 h 75"/>
                    <a:gd name="T66" fmla="*/ 1 w 54"/>
                    <a:gd name="T67" fmla="*/ 16 h 75"/>
                    <a:gd name="T68" fmla="*/ 0 w 54"/>
                    <a:gd name="T69" fmla="*/ 15 h 75"/>
                    <a:gd name="T70" fmla="*/ 0 w 54"/>
                    <a:gd name="T71" fmla="*/ 14 h 75"/>
                    <a:gd name="T72" fmla="*/ 0 w 54"/>
                    <a:gd name="T73" fmla="*/ 13 h 75"/>
                    <a:gd name="T74" fmla="*/ 0 w 54"/>
                    <a:gd name="T75" fmla="*/ 11 h 75"/>
                    <a:gd name="T76" fmla="*/ 1 w 54"/>
                    <a:gd name="T77" fmla="*/ 10 h 75"/>
                    <a:gd name="T78" fmla="*/ 2 w 54"/>
                    <a:gd name="T79" fmla="*/ 7 h 75"/>
                    <a:gd name="T80" fmla="*/ 3 w 54"/>
                    <a:gd name="T81" fmla="*/ 5 h 75"/>
                    <a:gd name="T82" fmla="*/ 3 w 54"/>
                    <a:gd name="T83" fmla="*/ 0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
                    <a:gd name="T127" fmla="*/ 0 h 75"/>
                    <a:gd name="T128" fmla="*/ 54 w 54"/>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 h="75">
                      <a:moveTo>
                        <a:pt x="14" y="0"/>
                      </a:moveTo>
                      <a:lnTo>
                        <a:pt x="12" y="15"/>
                      </a:lnTo>
                      <a:lnTo>
                        <a:pt x="7" y="33"/>
                      </a:lnTo>
                      <a:lnTo>
                        <a:pt x="2" y="43"/>
                      </a:lnTo>
                      <a:lnTo>
                        <a:pt x="0" y="49"/>
                      </a:lnTo>
                      <a:lnTo>
                        <a:pt x="0" y="57"/>
                      </a:lnTo>
                      <a:lnTo>
                        <a:pt x="2" y="63"/>
                      </a:lnTo>
                      <a:lnTo>
                        <a:pt x="7" y="69"/>
                      </a:lnTo>
                      <a:lnTo>
                        <a:pt x="14" y="71"/>
                      </a:lnTo>
                      <a:lnTo>
                        <a:pt x="21" y="71"/>
                      </a:lnTo>
                      <a:lnTo>
                        <a:pt x="26" y="69"/>
                      </a:lnTo>
                      <a:lnTo>
                        <a:pt x="28" y="66"/>
                      </a:lnTo>
                      <a:lnTo>
                        <a:pt x="33" y="61"/>
                      </a:lnTo>
                      <a:lnTo>
                        <a:pt x="38" y="61"/>
                      </a:lnTo>
                      <a:lnTo>
                        <a:pt x="47" y="61"/>
                      </a:lnTo>
                      <a:lnTo>
                        <a:pt x="50" y="59"/>
                      </a:lnTo>
                      <a:lnTo>
                        <a:pt x="52" y="56"/>
                      </a:lnTo>
                      <a:lnTo>
                        <a:pt x="49" y="50"/>
                      </a:lnTo>
                      <a:lnTo>
                        <a:pt x="43" y="47"/>
                      </a:lnTo>
                      <a:lnTo>
                        <a:pt x="54" y="50"/>
                      </a:lnTo>
                      <a:lnTo>
                        <a:pt x="54" y="54"/>
                      </a:lnTo>
                      <a:lnTo>
                        <a:pt x="54" y="61"/>
                      </a:lnTo>
                      <a:lnTo>
                        <a:pt x="50" y="63"/>
                      </a:lnTo>
                      <a:lnTo>
                        <a:pt x="45" y="64"/>
                      </a:lnTo>
                      <a:lnTo>
                        <a:pt x="40" y="64"/>
                      </a:lnTo>
                      <a:lnTo>
                        <a:pt x="35" y="69"/>
                      </a:lnTo>
                      <a:lnTo>
                        <a:pt x="33" y="75"/>
                      </a:lnTo>
                      <a:lnTo>
                        <a:pt x="26" y="75"/>
                      </a:lnTo>
                      <a:lnTo>
                        <a:pt x="23" y="75"/>
                      </a:lnTo>
                      <a:lnTo>
                        <a:pt x="17" y="75"/>
                      </a:lnTo>
                      <a:lnTo>
                        <a:pt x="10" y="73"/>
                      </a:lnTo>
                      <a:lnTo>
                        <a:pt x="9" y="73"/>
                      </a:lnTo>
                      <a:lnTo>
                        <a:pt x="5" y="71"/>
                      </a:lnTo>
                      <a:lnTo>
                        <a:pt x="2" y="66"/>
                      </a:lnTo>
                      <a:lnTo>
                        <a:pt x="0" y="63"/>
                      </a:lnTo>
                      <a:lnTo>
                        <a:pt x="0" y="57"/>
                      </a:lnTo>
                      <a:lnTo>
                        <a:pt x="0" y="52"/>
                      </a:lnTo>
                      <a:lnTo>
                        <a:pt x="0" y="47"/>
                      </a:lnTo>
                      <a:lnTo>
                        <a:pt x="2" y="42"/>
                      </a:lnTo>
                      <a:lnTo>
                        <a:pt x="5" y="31"/>
                      </a:lnTo>
                      <a:lnTo>
                        <a:pt x="9" y="22"/>
                      </a:lnTo>
                      <a:lnTo>
                        <a:pt x="14" y="0"/>
                      </a:lnTo>
                      <a:close/>
                    </a:path>
                  </a:pathLst>
                </a:custGeom>
                <a:solidFill>
                  <a:srgbClr val="402000"/>
                </a:solidFill>
                <a:ln w="9525">
                  <a:noFill/>
                  <a:round/>
                  <a:headEnd/>
                  <a:tailEnd/>
                </a:ln>
              </p:spPr>
              <p:txBody>
                <a:bodyPr/>
                <a:lstStyle/>
                <a:p>
                  <a:endParaRPr lang="en-GB" dirty="0"/>
                </a:p>
              </p:txBody>
            </p:sp>
            <p:sp>
              <p:nvSpPr>
                <p:cNvPr id="371" name="Freeform 96"/>
                <p:cNvSpPr>
                  <a:spLocks/>
                </p:cNvSpPr>
                <p:nvPr/>
              </p:nvSpPr>
              <p:spPr bwMode="auto">
                <a:xfrm>
                  <a:off x="4557" y="1293"/>
                  <a:ext cx="14" cy="14"/>
                </a:xfrm>
                <a:custGeom>
                  <a:avLst/>
                  <a:gdLst>
                    <a:gd name="T0" fmla="*/ 0 w 28"/>
                    <a:gd name="T1" fmla="*/ 7 h 27"/>
                    <a:gd name="T2" fmla="*/ 2 w 28"/>
                    <a:gd name="T3" fmla="*/ 0 h 27"/>
                    <a:gd name="T4" fmla="*/ 3 w 28"/>
                    <a:gd name="T5" fmla="*/ 3 h 27"/>
                    <a:gd name="T6" fmla="*/ 7 w 28"/>
                    <a:gd name="T7" fmla="*/ 2 h 27"/>
                    <a:gd name="T8" fmla="*/ 3 w 28"/>
                    <a:gd name="T9" fmla="*/ 5 h 27"/>
                    <a:gd name="T10" fmla="*/ 0 w 28"/>
                    <a:gd name="T11" fmla="*/ 7 h 27"/>
                    <a:gd name="T12" fmla="*/ 0 60000 65536"/>
                    <a:gd name="T13" fmla="*/ 0 60000 65536"/>
                    <a:gd name="T14" fmla="*/ 0 60000 65536"/>
                    <a:gd name="T15" fmla="*/ 0 60000 65536"/>
                    <a:gd name="T16" fmla="*/ 0 60000 65536"/>
                    <a:gd name="T17" fmla="*/ 0 60000 65536"/>
                    <a:gd name="T18" fmla="*/ 0 w 28"/>
                    <a:gd name="T19" fmla="*/ 0 h 27"/>
                    <a:gd name="T20" fmla="*/ 28 w 2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8" h="27">
                      <a:moveTo>
                        <a:pt x="0" y="27"/>
                      </a:moveTo>
                      <a:lnTo>
                        <a:pt x="5" y="0"/>
                      </a:lnTo>
                      <a:lnTo>
                        <a:pt x="12" y="10"/>
                      </a:lnTo>
                      <a:lnTo>
                        <a:pt x="28" y="5"/>
                      </a:lnTo>
                      <a:lnTo>
                        <a:pt x="9" y="20"/>
                      </a:lnTo>
                      <a:lnTo>
                        <a:pt x="0" y="27"/>
                      </a:lnTo>
                      <a:close/>
                    </a:path>
                  </a:pathLst>
                </a:custGeom>
                <a:solidFill>
                  <a:srgbClr val="402000"/>
                </a:solidFill>
                <a:ln w="9525">
                  <a:noFill/>
                  <a:round/>
                  <a:headEnd/>
                  <a:tailEnd/>
                </a:ln>
              </p:spPr>
              <p:txBody>
                <a:bodyPr/>
                <a:lstStyle/>
                <a:p>
                  <a:endParaRPr lang="en-GB" dirty="0"/>
                </a:p>
              </p:txBody>
            </p:sp>
            <p:sp>
              <p:nvSpPr>
                <p:cNvPr id="372" name="Freeform 97"/>
                <p:cNvSpPr>
                  <a:spLocks/>
                </p:cNvSpPr>
                <p:nvPr/>
              </p:nvSpPr>
              <p:spPr bwMode="auto">
                <a:xfrm>
                  <a:off x="4572" y="1293"/>
                  <a:ext cx="26" cy="19"/>
                </a:xfrm>
                <a:custGeom>
                  <a:avLst/>
                  <a:gdLst>
                    <a:gd name="T0" fmla="*/ 0 w 51"/>
                    <a:gd name="T1" fmla="*/ 0 h 36"/>
                    <a:gd name="T2" fmla="*/ 2 w 51"/>
                    <a:gd name="T3" fmla="*/ 2 h 36"/>
                    <a:gd name="T4" fmla="*/ 4 w 51"/>
                    <a:gd name="T5" fmla="*/ 2 h 36"/>
                    <a:gd name="T6" fmla="*/ 7 w 51"/>
                    <a:gd name="T7" fmla="*/ 2 h 36"/>
                    <a:gd name="T8" fmla="*/ 10 w 51"/>
                    <a:gd name="T9" fmla="*/ 3 h 36"/>
                    <a:gd name="T10" fmla="*/ 11 w 51"/>
                    <a:gd name="T11" fmla="*/ 5 h 36"/>
                    <a:gd name="T12" fmla="*/ 13 w 51"/>
                    <a:gd name="T13" fmla="*/ 7 h 36"/>
                    <a:gd name="T14" fmla="*/ 13 w 51"/>
                    <a:gd name="T15" fmla="*/ 8 h 36"/>
                    <a:gd name="T16" fmla="*/ 13 w 51"/>
                    <a:gd name="T17" fmla="*/ 10 h 36"/>
                    <a:gd name="T18" fmla="*/ 12 w 51"/>
                    <a:gd name="T19" fmla="*/ 7 h 36"/>
                    <a:gd name="T20" fmla="*/ 11 w 51"/>
                    <a:gd name="T21" fmla="*/ 6 h 36"/>
                    <a:gd name="T22" fmla="*/ 10 w 51"/>
                    <a:gd name="T23" fmla="*/ 4 h 36"/>
                    <a:gd name="T24" fmla="*/ 7 w 51"/>
                    <a:gd name="T25" fmla="*/ 3 h 36"/>
                    <a:gd name="T26" fmla="*/ 6 w 51"/>
                    <a:gd name="T27" fmla="*/ 3 h 36"/>
                    <a:gd name="T28" fmla="*/ 3 w 51"/>
                    <a:gd name="T29" fmla="*/ 2 h 36"/>
                    <a:gd name="T30" fmla="*/ 1 w 51"/>
                    <a:gd name="T31" fmla="*/ 2 h 36"/>
                    <a:gd name="T32" fmla="*/ 0 w 5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36"/>
                    <a:gd name="T53" fmla="*/ 51 w 5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36">
                      <a:moveTo>
                        <a:pt x="0" y="0"/>
                      </a:moveTo>
                      <a:lnTo>
                        <a:pt x="7" y="8"/>
                      </a:lnTo>
                      <a:lnTo>
                        <a:pt x="14" y="8"/>
                      </a:lnTo>
                      <a:lnTo>
                        <a:pt x="28" y="8"/>
                      </a:lnTo>
                      <a:lnTo>
                        <a:pt x="37" y="12"/>
                      </a:lnTo>
                      <a:lnTo>
                        <a:pt x="44" y="17"/>
                      </a:lnTo>
                      <a:lnTo>
                        <a:pt x="49" y="24"/>
                      </a:lnTo>
                      <a:lnTo>
                        <a:pt x="51" y="31"/>
                      </a:lnTo>
                      <a:lnTo>
                        <a:pt x="51" y="36"/>
                      </a:lnTo>
                      <a:lnTo>
                        <a:pt x="48" y="26"/>
                      </a:lnTo>
                      <a:lnTo>
                        <a:pt x="42" y="22"/>
                      </a:lnTo>
                      <a:lnTo>
                        <a:pt x="37" y="15"/>
                      </a:lnTo>
                      <a:lnTo>
                        <a:pt x="28" y="12"/>
                      </a:lnTo>
                      <a:lnTo>
                        <a:pt x="21" y="10"/>
                      </a:lnTo>
                      <a:lnTo>
                        <a:pt x="9" y="8"/>
                      </a:lnTo>
                      <a:lnTo>
                        <a:pt x="4" y="8"/>
                      </a:lnTo>
                      <a:lnTo>
                        <a:pt x="0" y="0"/>
                      </a:lnTo>
                      <a:close/>
                    </a:path>
                  </a:pathLst>
                </a:custGeom>
                <a:solidFill>
                  <a:srgbClr val="402000"/>
                </a:solidFill>
                <a:ln w="9525">
                  <a:noFill/>
                  <a:round/>
                  <a:headEnd/>
                  <a:tailEnd/>
                </a:ln>
              </p:spPr>
              <p:txBody>
                <a:bodyPr/>
                <a:lstStyle/>
                <a:p>
                  <a:endParaRPr lang="en-GB" dirty="0"/>
                </a:p>
              </p:txBody>
            </p:sp>
            <p:sp>
              <p:nvSpPr>
                <p:cNvPr id="373" name="Freeform 98"/>
                <p:cNvSpPr>
                  <a:spLocks/>
                </p:cNvSpPr>
                <p:nvPr/>
              </p:nvSpPr>
              <p:spPr bwMode="auto">
                <a:xfrm>
                  <a:off x="4604" y="1296"/>
                  <a:ext cx="14" cy="14"/>
                </a:xfrm>
                <a:custGeom>
                  <a:avLst/>
                  <a:gdLst>
                    <a:gd name="T0" fmla="*/ 4 w 28"/>
                    <a:gd name="T1" fmla="*/ 0 h 28"/>
                    <a:gd name="T2" fmla="*/ 4 w 28"/>
                    <a:gd name="T3" fmla="*/ 3 h 28"/>
                    <a:gd name="T4" fmla="*/ 0 w 28"/>
                    <a:gd name="T5" fmla="*/ 7 h 28"/>
                    <a:gd name="T6" fmla="*/ 6 w 28"/>
                    <a:gd name="T7" fmla="*/ 6 h 28"/>
                    <a:gd name="T8" fmla="*/ 7 w 28"/>
                    <a:gd name="T9" fmla="*/ 3 h 28"/>
                    <a:gd name="T10" fmla="*/ 4 w 28"/>
                    <a:gd name="T11" fmla="*/ 0 h 28"/>
                    <a:gd name="T12" fmla="*/ 0 60000 65536"/>
                    <a:gd name="T13" fmla="*/ 0 60000 65536"/>
                    <a:gd name="T14" fmla="*/ 0 60000 65536"/>
                    <a:gd name="T15" fmla="*/ 0 60000 65536"/>
                    <a:gd name="T16" fmla="*/ 0 60000 65536"/>
                    <a:gd name="T17" fmla="*/ 0 60000 65536"/>
                    <a:gd name="T18" fmla="*/ 0 w 28"/>
                    <a:gd name="T19" fmla="*/ 0 h 28"/>
                    <a:gd name="T20" fmla="*/ 28 w 2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8" h="28">
                      <a:moveTo>
                        <a:pt x="14" y="0"/>
                      </a:moveTo>
                      <a:lnTo>
                        <a:pt x="14" y="12"/>
                      </a:lnTo>
                      <a:lnTo>
                        <a:pt x="0" y="28"/>
                      </a:lnTo>
                      <a:lnTo>
                        <a:pt x="23" y="21"/>
                      </a:lnTo>
                      <a:lnTo>
                        <a:pt x="28" y="10"/>
                      </a:lnTo>
                      <a:lnTo>
                        <a:pt x="14" y="0"/>
                      </a:lnTo>
                      <a:close/>
                    </a:path>
                  </a:pathLst>
                </a:custGeom>
                <a:solidFill>
                  <a:srgbClr val="402000"/>
                </a:solidFill>
                <a:ln w="9525">
                  <a:noFill/>
                  <a:round/>
                  <a:headEnd/>
                  <a:tailEnd/>
                </a:ln>
              </p:spPr>
              <p:txBody>
                <a:bodyPr/>
                <a:lstStyle/>
                <a:p>
                  <a:endParaRPr lang="en-GB" dirty="0"/>
                </a:p>
              </p:txBody>
            </p:sp>
            <p:sp>
              <p:nvSpPr>
                <p:cNvPr id="374" name="Freeform 99"/>
                <p:cNvSpPr>
                  <a:spLocks/>
                </p:cNvSpPr>
                <p:nvPr/>
              </p:nvSpPr>
              <p:spPr bwMode="auto">
                <a:xfrm>
                  <a:off x="4543" y="1268"/>
                  <a:ext cx="14" cy="14"/>
                </a:xfrm>
                <a:custGeom>
                  <a:avLst/>
                  <a:gdLst>
                    <a:gd name="T0" fmla="*/ 7 w 28"/>
                    <a:gd name="T1" fmla="*/ 2 h 28"/>
                    <a:gd name="T2" fmla="*/ 3 w 28"/>
                    <a:gd name="T3" fmla="*/ 2 h 28"/>
                    <a:gd name="T4" fmla="*/ 1 w 28"/>
                    <a:gd name="T5" fmla="*/ 6 h 28"/>
                    <a:gd name="T6" fmla="*/ 0 w 28"/>
                    <a:gd name="T7" fmla="*/ 7 h 28"/>
                    <a:gd name="T8" fmla="*/ 1 w 28"/>
                    <a:gd name="T9" fmla="*/ 2 h 28"/>
                    <a:gd name="T10" fmla="*/ 3 w 28"/>
                    <a:gd name="T11" fmla="*/ 0 h 28"/>
                    <a:gd name="T12" fmla="*/ 7 w 28"/>
                    <a:gd name="T13" fmla="*/ 2 h 28"/>
                    <a:gd name="T14" fmla="*/ 0 60000 65536"/>
                    <a:gd name="T15" fmla="*/ 0 60000 65536"/>
                    <a:gd name="T16" fmla="*/ 0 60000 65536"/>
                    <a:gd name="T17" fmla="*/ 0 60000 65536"/>
                    <a:gd name="T18" fmla="*/ 0 60000 65536"/>
                    <a:gd name="T19" fmla="*/ 0 60000 65536"/>
                    <a:gd name="T20" fmla="*/ 0 60000 65536"/>
                    <a:gd name="T21" fmla="*/ 0 w 28"/>
                    <a:gd name="T22" fmla="*/ 0 h 28"/>
                    <a:gd name="T23" fmla="*/ 28 w 2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8">
                      <a:moveTo>
                        <a:pt x="28" y="7"/>
                      </a:moveTo>
                      <a:lnTo>
                        <a:pt x="12" y="7"/>
                      </a:lnTo>
                      <a:lnTo>
                        <a:pt x="4" y="21"/>
                      </a:lnTo>
                      <a:lnTo>
                        <a:pt x="0" y="28"/>
                      </a:lnTo>
                      <a:lnTo>
                        <a:pt x="4" y="7"/>
                      </a:lnTo>
                      <a:lnTo>
                        <a:pt x="12" y="0"/>
                      </a:lnTo>
                      <a:lnTo>
                        <a:pt x="28" y="7"/>
                      </a:lnTo>
                      <a:close/>
                    </a:path>
                  </a:pathLst>
                </a:custGeom>
                <a:solidFill>
                  <a:srgbClr val="402000"/>
                </a:solidFill>
                <a:ln w="9525">
                  <a:noFill/>
                  <a:round/>
                  <a:headEnd/>
                  <a:tailEnd/>
                </a:ln>
              </p:spPr>
              <p:txBody>
                <a:bodyPr/>
                <a:lstStyle/>
                <a:p>
                  <a:endParaRPr lang="en-GB" dirty="0"/>
                </a:p>
              </p:txBody>
            </p:sp>
            <p:sp>
              <p:nvSpPr>
                <p:cNvPr id="375" name="Freeform 100"/>
                <p:cNvSpPr>
                  <a:spLocks/>
                </p:cNvSpPr>
                <p:nvPr/>
              </p:nvSpPr>
              <p:spPr bwMode="auto">
                <a:xfrm>
                  <a:off x="4562" y="1264"/>
                  <a:ext cx="15" cy="14"/>
                </a:xfrm>
                <a:custGeom>
                  <a:avLst/>
                  <a:gdLst>
                    <a:gd name="T0" fmla="*/ 0 w 31"/>
                    <a:gd name="T1" fmla="*/ 7 h 28"/>
                    <a:gd name="T2" fmla="*/ 0 w 31"/>
                    <a:gd name="T3" fmla="*/ 3 h 28"/>
                    <a:gd name="T4" fmla="*/ 3 w 31"/>
                    <a:gd name="T5" fmla="*/ 3 h 28"/>
                    <a:gd name="T6" fmla="*/ 4 w 31"/>
                    <a:gd name="T7" fmla="*/ 2 h 28"/>
                    <a:gd name="T8" fmla="*/ 5 w 31"/>
                    <a:gd name="T9" fmla="*/ 2 h 28"/>
                    <a:gd name="T10" fmla="*/ 7 w 31"/>
                    <a:gd name="T11" fmla="*/ 4 h 28"/>
                    <a:gd name="T12" fmla="*/ 7 w 31"/>
                    <a:gd name="T13" fmla="*/ 0 h 28"/>
                    <a:gd name="T14" fmla="*/ 4 w 31"/>
                    <a:gd name="T15" fmla="*/ 0 h 28"/>
                    <a:gd name="T16" fmla="*/ 2 w 31"/>
                    <a:gd name="T17" fmla="*/ 2 h 28"/>
                    <a:gd name="T18" fmla="*/ 0 w 31"/>
                    <a:gd name="T19" fmla="*/ 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8"/>
                    <a:gd name="T32" fmla="*/ 31 w 31"/>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8">
                      <a:moveTo>
                        <a:pt x="0" y="28"/>
                      </a:moveTo>
                      <a:lnTo>
                        <a:pt x="0" y="11"/>
                      </a:lnTo>
                      <a:lnTo>
                        <a:pt x="12" y="11"/>
                      </a:lnTo>
                      <a:lnTo>
                        <a:pt x="17" y="5"/>
                      </a:lnTo>
                      <a:lnTo>
                        <a:pt x="22" y="5"/>
                      </a:lnTo>
                      <a:lnTo>
                        <a:pt x="31" y="16"/>
                      </a:lnTo>
                      <a:lnTo>
                        <a:pt x="31" y="0"/>
                      </a:lnTo>
                      <a:lnTo>
                        <a:pt x="19" y="0"/>
                      </a:lnTo>
                      <a:lnTo>
                        <a:pt x="10" y="5"/>
                      </a:lnTo>
                      <a:lnTo>
                        <a:pt x="0" y="28"/>
                      </a:lnTo>
                      <a:close/>
                    </a:path>
                  </a:pathLst>
                </a:custGeom>
                <a:solidFill>
                  <a:srgbClr val="402000"/>
                </a:solidFill>
                <a:ln w="9525">
                  <a:noFill/>
                  <a:round/>
                  <a:headEnd/>
                  <a:tailEnd/>
                </a:ln>
              </p:spPr>
              <p:txBody>
                <a:bodyPr/>
                <a:lstStyle/>
                <a:p>
                  <a:endParaRPr lang="en-GB" dirty="0"/>
                </a:p>
              </p:txBody>
            </p:sp>
            <p:sp>
              <p:nvSpPr>
                <p:cNvPr id="376" name="Freeform 101"/>
                <p:cNvSpPr>
                  <a:spLocks/>
                </p:cNvSpPr>
                <p:nvPr/>
              </p:nvSpPr>
              <p:spPr bwMode="auto">
                <a:xfrm>
                  <a:off x="4659" y="1244"/>
                  <a:ext cx="14" cy="30"/>
                </a:xfrm>
                <a:custGeom>
                  <a:avLst/>
                  <a:gdLst>
                    <a:gd name="T0" fmla="*/ 6 w 28"/>
                    <a:gd name="T1" fmla="*/ 15 h 59"/>
                    <a:gd name="T2" fmla="*/ 2 w 28"/>
                    <a:gd name="T3" fmla="*/ 14 h 59"/>
                    <a:gd name="T4" fmla="*/ 1 w 28"/>
                    <a:gd name="T5" fmla="*/ 13 h 59"/>
                    <a:gd name="T6" fmla="*/ 5 w 28"/>
                    <a:gd name="T7" fmla="*/ 12 h 59"/>
                    <a:gd name="T8" fmla="*/ 6 w 28"/>
                    <a:gd name="T9" fmla="*/ 9 h 59"/>
                    <a:gd name="T10" fmla="*/ 5 w 28"/>
                    <a:gd name="T11" fmla="*/ 6 h 59"/>
                    <a:gd name="T12" fmla="*/ 4 w 28"/>
                    <a:gd name="T13" fmla="*/ 4 h 59"/>
                    <a:gd name="T14" fmla="*/ 0 w 28"/>
                    <a:gd name="T15" fmla="*/ 1 h 59"/>
                    <a:gd name="T16" fmla="*/ 1 w 28"/>
                    <a:gd name="T17" fmla="*/ 0 h 59"/>
                    <a:gd name="T18" fmla="*/ 5 w 28"/>
                    <a:gd name="T19" fmla="*/ 3 h 59"/>
                    <a:gd name="T20" fmla="*/ 6 w 28"/>
                    <a:gd name="T21" fmla="*/ 5 h 59"/>
                    <a:gd name="T22" fmla="*/ 7 w 28"/>
                    <a:gd name="T23" fmla="*/ 9 h 59"/>
                    <a:gd name="T24" fmla="*/ 7 w 28"/>
                    <a:gd name="T25" fmla="*/ 11 h 59"/>
                    <a:gd name="T26" fmla="*/ 7 w 28"/>
                    <a:gd name="T27" fmla="*/ 13 h 59"/>
                    <a:gd name="T28" fmla="*/ 6 w 28"/>
                    <a:gd name="T29" fmla="*/ 15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59"/>
                    <a:gd name="T47" fmla="*/ 28 w 28"/>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59">
                      <a:moveTo>
                        <a:pt x="21" y="59"/>
                      </a:moveTo>
                      <a:lnTo>
                        <a:pt x="7" y="54"/>
                      </a:lnTo>
                      <a:lnTo>
                        <a:pt x="3" y="50"/>
                      </a:lnTo>
                      <a:lnTo>
                        <a:pt x="17" y="47"/>
                      </a:lnTo>
                      <a:lnTo>
                        <a:pt x="21" y="36"/>
                      </a:lnTo>
                      <a:lnTo>
                        <a:pt x="17" y="23"/>
                      </a:lnTo>
                      <a:lnTo>
                        <a:pt x="14" y="16"/>
                      </a:lnTo>
                      <a:lnTo>
                        <a:pt x="0" y="3"/>
                      </a:lnTo>
                      <a:lnTo>
                        <a:pt x="3" y="0"/>
                      </a:lnTo>
                      <a:lnTo>
                        <a:pt x="17" y="10"/>
                      </a:lnTo>
                      <a:lnTo>
                        <a:pt x="24" y="19"/>
                      </a:lnTo>
                      <a:lnTo>
                        <a:pt x="28" y="35"/>
                      </a:lnTo>
                      <a:lnTo>
                        <a:pt x="28" y="43"/>
                      </a:lnTo>
                      <a:lnTo>
                        <a:pt x="28" y="49"/>
                      </a:lnTo>
                      <a:lnTo>
                        <a:pt x="21" y="59"/>
                      </a:lnTo>
                      <a:close/>
                    </a:path>
                  </a:pathLst>
                </a:custGeom>
                <a:solidFill>
                  <a:srgbClr val="402000"/>
                </a:solidFill>
                <a:ln w="9525">
                  <a:noFill/>
                  <a:round/>
                  <a:headEnd/>
                  <a:tailEnd/>
                </a:ln>
              </p:spPr>
              <p:txBody>
                <a:bodyPr/>
                <a:lstStyle/>
                <a:p>
                  <a:endParaRPr lang="en-GB" dirty="0"/>
                </a:p>
              </p:txBody>
            </p:sp>
          </p:grpSp>
          <p:grpSp>
            <p:nvGrpSpPr>
              <p:cNvPr id="20" name="Group 102"/>
              <p:cNvGrpSpPr>
                <a:grpSpLocks/>
              </p:cNvGrpSpPr>
              <p:nvPr/>
            </p:nvGrpSpPr>
            <p:grpSpPr bwMode="auto">
              <a:xfrm>
                <a:off x="4408" y="1308"/>
                <a:ext cx="94" cy="127"/>
                <a:chOff x="4408" y="1308"/>
                <a:chExt cx="94" cy="127"/>
              </a:xfrm>
            </p:grpSpPr>
            <p:sp>
              <p:nvSpPr>
                <p:cNvPr id="348" name="Freeform 103"/>
                <p:cNvSpPr>
                  <a:spLocks/>
                </p:cNvSpPr>
                <p:nvPr/>
              </p:nvSpPr>
              <p:spPr bwMode="auto">
                <a:xfrm>
                  <a:off x="4408" y="1308"/>
                  <a:ext cx="94" cy="127"/>
                </a:xfrm>
                <a:custGeom>
                  <a:avLst/>
                  <a:gdLst>
                    <a:gd name="T0" fmla="*/ 20 w 187"/>
                    <a:gd name="T1" fmla="*/ 59 h 253"/>
                    <a:gd name="T2" fmla="*/ 23 w 187"/>
                    <a:gd name="T3" fmla="*/ 62 h 253"/>
                    <a:gd name="T4" fmla="*/ 27 w 187"/>
                    <a:gd name="T5" fmla="*/ 64 h 253"/>
                    <a:gd name="T6" fmla="*/ 32 w 187"/>
                    <a:gd name="T7" fmla="*/ 64 h 253"/>
                    <a:gd name="T8" fmla="*/ 38 w 187"/>
                    <a:gd name="T9" fmla="*/ 63 h 253"/>
                    <a:gd name="T10" fmla="*/ 41 w 187"/>
                    <a:gd name="T11" fmla="*/ 60 h 253"/>
                    <a:gd name="T12" fmla="*/ 43 w 187"/>
                    <a:gd name="T13" fmla="*/ 55 h 253"/>
                    <a:gd name="T14" fmla="*/ 42 w 187"/>
                    <a:gd name="T15" fmla="*/ 48 h 253"/>
                    <a:gd name="T16" fmla="*/ 45 w 187"/>
                    <a:gd name="T17" fmla="*/ 42 h 253"/>
                    <a:gd name="T18" fmla="*/ 47 w 187"/>
                    <a:gd name="T19" fmla="*/ 38 h 253"/>
                    <a:gd name="T20" fmla="*/ 46 w 187"/>
                    <a:gd name="T21" fmla="*/ 32 h 253"/>
                    <a:gd name="T22" fmla="*/ 46 w 187"/>
                    <a:gd name="T23" fmla="*/ 27 h 253"/>
                    <a:gd name="T24" fmla="*/ 43 w 187"/>
                    <a:gd name="T25" fmla="*/ 24 h 253"/>
                    <a:gd name="T26" fmla="*/ 40 w 187"/>
                    <a:gd name="T27" fmla="*/ 21 h 253"/>
                    <a:gd name="T28" fmla="*/ 35 w 187"/>
                    <a:gd name="T29" fmla="*/ 17 h 253"/>
                    <a:gd name="T30" fmla="*/ 32 w 187"/>
                    <a:gd name="T31" fmla="*/ 14 h 253"/>
                    <a:gd name="T32" fmla="*/ 29 w 187"/>
                    <a:gd name="T33" fmla="*/ 10 h 253"/>
                    <a:gd name="T34" fmla="*/ 27 w 187"/>
                    <a:gd name="T35" fmla="*/ 12 h 253"/>
                    <a:gd name="T36" fmla="*/ 25 w 187"/>
                    <a:gd name="T37" fmla="*/ 16 h 253"/>
                    <a:gd name="T38" fmla="*/ 21 w 187"/>
                    <a:gd name="T39" fmla="*/ 11 h 253"/>
                    <a:gd name="T40" fmla="*/ 19 w 187"/>
                    <a:gd name="T41" fmla="*/ 7 h 253"/>
                    <a:gd name="T42" fmla="*/ 23 w 187"/>
                    <a:gd name="T43" fmla="*/ 5 h 253"/>
                    <a:gd name="T44" fmla="*/ 23 w 187"/>
                    <a:gd name="T45" fmla="*/ 1 h 253"/>
                    <a:gd name="T46" fmla="*/ 18 w 187"/>
                    <a:gd name="T47" fmla="*/ 0 h 253"/>
                    <a:gd name="T48" fmla="*/ 13 w 187"/>
                    <a:gd name="T49" fmla="*/ 3 h 253"/>
                    <a:gd name="T50" fmla="*/ 11 w 187"/>
                    <a:gd name="T51" fmla="*/ 7 h 253"/>
                    <a:gd name="T52" fmla="*/ 7 w 187"/>
                    <a:gd name="T53" fmla="*/ 8 h 253"/>
                    <a:gd name="T54" fmla="*/ 5 w 187"/>
                    <a:gd name="T55" fmla="*/ 12 h 253"/>
                    <a:gd name="T56" fmla="*/ 4 w 187"/>
                    <a:gd name="T57" fmla="*/ 17 h 253"/>
                    <a:gd name="T58" fmla="*/ 5 w 187"/>
                    <a:gd name="T59" fmla="*/ 20 h 253"/>
                    <a:gd name="T60" fmla="*/ 1 w 187"/>
                    <a:gd name="T61" fmla="*/ 23 h 253"/>
                    <a:gd name="T62" fmla="*/ 2 w 187"/>
                    <a:gd name="T63" fmla="*/ 27 h 253"/>
                    <a:gd name="T64" fmla="*/ 0 w 187"/>
                    <a:gd name="T65" fmla="*/ 30 h 253"/>
                    <a:gd name="T66" fmla="*/ 1 w 187"/>
                    <a:gd name="T67" fmla="*/ 33 h 253"/>
                    <a:gd name="T68" fmla="*/ 4 w 187"/>
                    <a:gd name="T69" fmla="*/ 36 h 253"/>
                    <a:gd name="T70" fmla="*/ 6 w 187"/>
                    <a:gd name="T71" fmla="*/ 41 h 253"/>
                    <a:gd name="T72" fmla="*/ 11 w 187"/>
                    <a:gd name="T73" fmla="*/ 45 h 253"/>
                    <a:gd name="T74" fmla="*/ 15 w 187"/>
                    <a:gd name="T75" fmla="*/ 49 h 253"/>
                    <a:gd name="T76" fmla="*/ 18 w 187"/>
                    <a:gd name="T77" fmla="*/ 53 h 2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7"/>
                    <a:gd name="T118" fmla="*/ 0 h 253"/>
                    <a:gd name="T119" fmla="*/ 187 w 187"/>
                    <a:gd name="T120" fmla="*/ 253 h 25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7" h="253">
                      <a:moveTo>
                        <a:pt x="75" y="215"/>
                      </a:moveTo>
                      <a:lnTo>
                        <a:pt x="77" y="234"/>
                      </a:lnTo>
                      <a:lnTo>
                        <a:pt x="81" y="239"/>
                      </a:lnTo>
                      <a:lnTo>
                        <a:pt x="89" y="246"/>
                      </a:lnTo>
                      <a:lnTo>
                        <a:pt x="98" y="251"/>
                      </a:lnTo>
                      <a:lnTo>
                        <a:pt x="107" y="253"/>
                      </a:lnTo>
                      <a:lnTo>
                        <a:pt x="117" y="253"/>
                      </a:lnTo>
                      <a:lnTo>
                        <a:pt x="128" y="253"/>
                      </a:lnTo>
                      <a:lnTo>
                        <a:pt x="140" y="253"/>
                      </a:lnTo>
                      <a:lnTo>
                        <a:pt x="149" y="251"/>
                      </a:lnTo>
                      <a:lnTo>
                        <a:pt x="157" y="244"/>
                      </a:lnTo>
                      <a:lnTo>
                        <a:pt x="164" y="238"/>
                      </a:lnTo>
                      <a:lnTo>
                        <a:pt x="170" y="229"/>
                      </a:lnTo>
                      <a:lnTo>
                        <a:pt x="170" y="218"/>
                      </a:lnTo>
                      <a:lnTo>
                        <a:pt x="163" y="203"/>
                      </a:lnTo>
                      <a:lnTo>
                        <a:pt x="166" y="192"/>
                      </a:lnTo>
                      <a:lnTo>
                        <a:pt x="173" y="180"/>
                      </a:lnTo>
                      <a:lnTo>
                        <a:pt x="180" y="168"/>
                      </a:lnTo>
                      <a:lnTo>
                        <a:pt x="182" y="157"/>
                      </a:lnTo>
                      <a:lnTo>
                        <a:pt x="185" y="150"/>
                      </a:lnTo>
                      <a:lnTo>
                        <a:pt x="187" y="140"/>
                      </a:lnTo>
                      <a:lnTo>
                        <a:pt x="184" y="128"/>
                      </a:lnTo>
                      <a:lnTo>
                        <a:pt x="185" y="115"/>
                      </a:lnTo>
                      <a:lnTo>
                        <a:pt x="184" y="107"/>
                      </a:lnTo>
                      <a:lnTo>
                        <a:pt x="180" y="101"/>
                      </a:lnTo>
                      <a:lnTo>
                        <a:pt x="171" y="93"/>
                      </a:lnTo>
                      <a:lnTo>
                        <a:pt x="164" y="86"/>
                      </a:lnTo>
                      <a:lnTo>
                        <a:pt x="157" y="82"/>
                      </a:lnTo>
                      <a:lnTo>
                        <a:pt x="145" y="75"/>
                      </a:lnTo>
                      <a:lnTo>
                        <a:pt x="138" y="68"/>
                      </a:lnTo>
                      <a:lnTo>
                        <a:pt x="130" y="61"/>
                      </a:lnTo>
                      <a:lnTo>
                        <a:pt x="126" y="53"/>
                      </a:lnTo>
                      <a:lnTo>
                        <a:pt x="121" y="44"/>
                      </a:lnTo>
                      <a:lnTo>
                        <a:pt x="116" y="40"/>
                      </a:lnTo>
                      <a:lnTo>
                        <a:pt x="110" y="42"/>
                      </a:lnTo>
                      <a:lnTo>
                        <a:pt x="105" y="46"/>
                      </a:lnTo>
                      <a:lnTo>
                        <a:pt x="102" y="49"/>
                      </a:lnTo>
                      <a:lnTo>
                        <a:pt x="98" y="63"/>
                      </a:lnTo>
                      <a:lnTo>
                        <a:pt x="88" y="51"/>
                      </a:lnTo>
                      <a:lnTo>
                        <a:pt x="84" y="42"/>
                      </a:lnTo>
                      <a:lnTo>
                        <a:pt x="81" y="33"/>
                      </a:lnTo>
                      <a:lnTo>
                        <a:pt x="75" y="28"/>
                      </a:lnTo>
                      <a:lnTo>
                        <a:pt x="84" y="23"/>
                      </a:lnTo>
                      <a:lnTo>
                        <a:pt x="91" y="18"/>
                      </a:lnTo>
                      <a:lnTo>
                        <a:pt x="91" y="11"/>
                      </a:lnTo>
                      <a:lnTo>
                        <a:pt x="89" y="4"/>
                      </a:lnTo>
                      <a:lnTo>
                        <a:pt x="81" y="0"/>
                      </a:lnTo>
                      <a:lnTo>
                        <a:pt x="70" y="0"/>
                      </a:lnTo>
                      <a:lnTo>
                        <a:pt x="62" y="7"/>
                      </a:lnTo>
                      <a:lnTo>
                        <a:pt x="51" y="9"/>
                      </a:lnTo>
                      <a:lnTo>
                        <a:pt x="42" y="14"/>
                      </a:lnTo>
                      <a:lnTo>
                        <a:pt x="44" y="26"/>
                      </a:lnTo>
                      <a:lnTo>
                        <a:pt x="35" y="30"/>
                      </a:lnTo>
                      <a:lnTo>
                        <a:pt x="27" y="30"/>
                      </a:lnTo>
                      <a:lnTo>
                        <a:pt x="20" y="37"/>
                      </a:lnTo>
                      <a:lnTo>
                        <a:pt x="20" y="46"/>
                      </a:lnTo>
                      <a:lnTo>
                        <a:pt x="21" y="61"/>
                      </a:lnTo>
                      <a:lnTo>
                        <a:pt x="16" y="65"/>
                      </a:lnTo>
                      <a:lnTo>
                        <a:pt x="14" y="72"/>
                      </a:lnTo>
                      <a:lnTo>
                        <a:pt x="18" y="77"/>
                      </a:lnTo>
                      <a:lnTo>
                        <a:pt x="7" y="82"/>
                      </a:lnTo>
                      <a:lnTo>
                        <a:pt x="4" y="91"/>
                      </a:lnTo>
                      <a:lnTo>
                        <a:pt x="4" y="96"/>
                      </a:lnTo>
                      <a:lnTo>
                        <a:pt x="7" y="105"/>
                      </a:lnTo>
                      <a:lnTo>
                        <a:pt x="4" y="110"/>
                      </a:lnTo>
                      <a:lnTo>
                        <a:pt x="0" y="117"/>
                      </a:lnTo>
                      <a:lnTo>
                        <a:pt x="2" y="124"/>
                      </a:lnTo>
                      <a:lnTo>
                        <a:pt x="4" y="129"/>
                      </a:lnTo>
                      <a:lnTo>
                        <a:pt x="9" y="135"/>
                      </a:lnTo>
                      <a:lnTo>
                        <a:pt x="14" y="143"/>
                      </a:lnTo>
                      <a:lnTo>
                        <a:pt x="20" y="159"/>
                      </a:lnTo>
                      <a:lnTo>
                        <a:pt x="23" y="164"/>
                      </a:lnTo>
                      <a:lnTo>
                        <a:pt x="30" y="176"/>
                      </a:lnTo>
                      <a:lnTo>
                        <a:pt x="41" y="180"/>
                      </a:lnTo>
                      <a:lnTo>
                        <a:pt x="51" y="185"/>
                      </a:lnTo>
                      <a:lnTo>
                        <a:pt x="58" y="194"/>
                      </a:lnTo>
                      <a:lnTo>
                        <a:pt x="65" y="204"/>
                      </a:lnTo>
                      <a:lnTo>
                        <a:pt x="70" y="210"/>
                      </a:lnTo>
                      <a:lnTo>
                        <a:pt x="75" y="215"/>
                      </a:lnTo>
                      <a:close/>
                    </a:path>
                  </a:pathLst>
                </a:custGeom>
                <a:solidFill>
                  <a:srgbClr val="804000"/>
                </a:solidFill>
                <a:ln w="11113">
                  <a:solidFill>
                    <a:srgbClr val="402000"/>
                  </a:solidFill>
                  <a:round/>
                  <a:headEnd/>
                  <a:tailEnd/>
                </a:ln>
              </p:spPr>
              <p:txBody>
                <a:bodyPr/>
                <a:lstStyle/>
                <a:p>
                  <a:endParaRPr lang="en-GB" dirty="0"/>
                </a:p>
              </p:txBody>
            </p:sp>
            <p:sp>
              <p:nvSpPr>
                <p:cNvPr id="349" name="Freeform 104"/>
                <p:cNvSpPr>
                  <a:spLocks/>
                </p:cNvSpPr>
                <p:nvPr/>
              </p:nvSpPr>
              <p:spPr bwMode="auto">
                <a:xfrm>
                  <a:off x="4416" y="1324"/>
                  <a:ext cx="45" cy="61"/>
                </a:xfrm>
                <a:custGeom>
                  <a:avLst/>
                  <a:gdLst>
                    <a:gd name="T0" fmla="*/ 9 w 89"/>
                    <a:gd name="T1" fmla="*/ 0 h 122"/>
                    <a:gd name="T2" fmla="*/ 12 w 89"/>
                    <a:gd name="T3" fmla="*/ 2 h 122"/>
                    <a:gd name="T4" fmla="*/ 15 w 89"/>
                    <a:gd name="T5" fmla="*/ 5 h 122"/>
                    <a:gd name="T6" fmla="*/ 17 w 89"/>
                    <a:gd name="T7" fmla="*/ 6 h 122"/>
                    <a:gd name="T8" fmla="*/ 19 w 89"/>
                    <a:gd name="T9" fmla="*/ 9 h 122"/>
                    <a:gd name="T10" fmla="*/ 19 w 89"/>
                    <a:gd name="T11" fmla="*/ 11 h 122"/>
                    <a:gd name="T12" fmla="*/ 19 w 89"/>
                    <a:gd name="T13" fmla="*/ 13 h 122"/>
                    <a:gd name="T14" fmla="*/ 17 w 89"/>
                    <a:gd name="T15" fmla="*/ 14 h 122"/>
                    <a:gd name="T16" fmla="*/ 15 w 89"/>
                    <a:gd name="T17" fmla="*/ 13 h 122"/>
                    <a:gd name="T18" fmla="*/ 13 w 89"/>
                    <a:gd name="T19" fmla="*/ 12 h 122"/>
                    <a:gd name="T20" fmla="*/ 11 w 89"/>
                    <a:gd name="T21" fmla="*/ 10 h 122"/>
                    <a:gd name="T22" fmla="*/ 7 w 89"/>
                    <a:gd name="T23" fmla="*/ 9 h 122"/>
                    <a:gd name="T24" fmla="*/ 6 w 89"/>
                    <a:gd name="T25" fmla="*/ 8 h 122"/>
                    <a:gd name="T26" fmla="*/ 6 w 89"/>
                    <a:gd name="T27" fmla="*/ 10 h 122"/>
                    <a:gd name="T28" fmla="*/ 6 w 89"/>
                    <a:gd name="T29" fmla="*/ 13 h 122"/>
                    <a:gd name="T30" fmla="*/ 12 w 89"/>
                    <a:gd name="T31" fmla="*/ 14 h 122"/>
                    <a:gd name="T32" fmla="*/ 13 w 89"/>
                    <a:gd name="T33" fmla="*/ 15 h 122"/>
                    <a:gd name="T34" fmla="*/ 15 w 89"/>
                    <a:gd name="T35" fmla="*/ 15 h 122"/>
                    <a:gd name="T36" fmla="*/ 17 w 89"/>
                    <a:gd name="T37" fmla="*/ 17 h 122"/>
                    <a:gd name="T38" fmla="*/ 21 w 89"/>
                    <a:gd name="T39" fmla="*/ 21 h 122"/>
                    <a:gd name="T40" fmla="*/ 22 w 89"/>
                    <a:gd name="T41" fmla="*/ 22 h 122"/>
                    <a:gd name="T42" fmla="*/ 20 w 89"/>
                    <a:gd name="T43" fmla="*/ 25 h 122"/>
                    <a:gd name="T44" fmla="*/ 17 w 89"/>
                    <a:gd name="T45" fmla="*/ 25 h 122"/>
                    <a:gd name="T46" fmla="*/ 19 w 89"/>
                    <a:gd name="T47" fmla="*/ 26 h 122"/>
                    <a:gd name="T48" fmla="*/ 19 w 89"/>
                    <a:gd name="T49" fmla="*/ 28 h 122"/>
                    <a:gd name="T50" fmla="*/ 18 w 89"/>
                    <a:gd name="T51" fmla="*/ 30 h 122"/>
                    <a:gd name="T52" fmla="*/ 16 w 89"/>
                    <a:gd name="T53" fmla="*/ 30 h 122"/>
                    <a:gd name="T54" fmla="*/ 12 w 89"/>
                    <a:gd name="T55" fmla="*/ 29 h 122"/>
                    <a:gd name="T56" fmla="*/ 8 w 89"/>
                    <a:gd name="T57" fmla="*/ 27 h 122"/>
                    <a:gd name="T58" fmla="*/ 5 w 89"/>
                    <a:gd name="T59" fmla="*/ 26 h 122"/>
                    <a:gd name="T60" fmla="*/ 0 w 89"/>
                    <a:gd name="T61" fmla="*/ 26 h 122"/>
                    <a:gd name="T62" fmla="*/ 4 w 89"/>
                    <a:gd name="T63" fmla="*/ 27 h 122"/>
                    <a:gd name="T64" fmla="*/ 5 w 89"/>
                    <a:gd name="T65" fmla="*/ 28 h 122"/>
                    <a:gd name="T66" fmla="*/ 3 w 89"/>
                    <a:gd name="T67" fmla="*/ 30 h 122"/>
                    <a:gd name="T68" fmla="*/ 3 w 89"/>
                    <a:gd name="T69" fmla="*/ 30 h 122"/>
                    <a:gd name="T70" fmla="*/ 6 w 89"/>
                    <a:gd name="T71" fmla="*/ 29 h 122"/>
                    <a:gd name="T72" fmla="*/ 7 w 89"/>
                    <a:gd name="T73" fmla="*/ 28 h 122"/>
                    <a:gd name="T74" fmla="*/ 10 w 89"/>
                    <a:gd name="T75" fmla="*/ 29 h 122"/>
                    <a:gd name="T76" fmla="*/ 13 w 89"/>
                    <a:gd name="T77" fmla="*/ 30 h 122"/>
                    <a:gd name="T78" fmla="*/ 17 w 89"/>
                    <a:gd name="T79" fmla="*/ 31 h 122"/>
                    <a:gd name="T80" fmla="*/ 19 w 89"/>
                    <a:gd name="T81" fmla="*/ 30 h 122"/>
                    <a:gd name="T82" fmla="*/ 20 w 89"/>
                    <a:gd name="T83" fmla="*/ 29 h 122"/>
                    <a:gd name="T84" fmla="*/ 20 w 89"/>
                    <a:gd name="T85" fmla="*/ 26 h 122"/>
                    <a:gd name="T86" fmla="*/ 21 w 89"/>
                    <a:gd name="T87" fmla="*/ 26 h 122"/>
                    <a:gd name="T88" fmla="*/ 22 w 89"/>
                    <a:gd name="T89" fmla="*/ 25 h 122"/>
                    <a:gd name="T90" fmla="*/ 23 w 89"/>
                    <a:gd name="T91" fmla="*/ 23 h 122"/>
                    <a:gd name="T92" fmla="*/ 22 w 89"/>
                    <a:gd name="T93" fmla="*/ 21 h 122"/>
                    <a:gd name="T94" fmla="*/ 19 w 89"/>
                    <a:gd name="T95" fmla="*/ 19 h 122"/>
                    <a:gd name="T96" fmla="*/ 18 w 89"/>
                    <a:gd name="T97" fmla="*/ 16 h 122"/>
                    <a:gd name="T98" fmla="*/ 19 w 89"/>
                    <a:gd name="T99" fmla="*/ 14 h 122"/>
                    <a:gd name="T100" fmla="*/ 20 w 89"/>
                    <a:gd name="T101" fmla="*/ 12 h 122"/>
                    <a:gd name="T102" fmla="*/ 20 w 89"/>
                    <a:gd name="T103" fmla="*/ 10 h 122"/>
                    <a:gd name="T104" fmla="*/ 19 w 89"/>
                    <a:gd name="T105" fmla="*/ 8 h 122"/>
                    <a:gd name="T106" fmla="*/ 16 w 89"/>
                    <a:gd name="T107" fmla="*/ 5 h 122"/>
                    <a:gd name="T108" fmla="*/ 13 w 89"/>
                    <a:gd name="T109" fmla="*/ 2 h 122"/>
                    <a:gd name="T110" fmla="*/ 9 w 89"/>
                    <a:gd name="T111" fmla="*/ 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122"/>
                    <a:gd name="T170" fmla="*/ 89 w 89"/>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122">
                      <a:moveTo>
                        <a:pt x="33" y="0"/>
                      </a:moveTo>
                      <a:lnTo>
                        <a:pt x="46" y="7"/>
                      </a:lnTo>
                      <a:lnTo>
                        <a:pt x="59" y="19"/>
                      </a:lnTo>
                      <a:lnTo>
                        <a:pt x="66" y="24"/>
                      </a:lnTo>
                      <a:lnTo>
                        <a:pt x="75" y="36"/>
                      </a:lnTo>
                      <a:lnTo>
                        <a:pt x="75" y="43"/>
                      </a:lnTo>
                      <a:lnTo>
                        <a:pt x="73" y="52"/>
                      </a:lnTo>
                      <a:lnTo>
                        <a:pt x="66" y="54"/>
                      </a:lnTo>
                      <a:lnTo>
                        <a:pt x="58" y="52"/>
                      </a:lnTo>
                      <a:lnTo>
                        <a:pt x="51" y="47"/>
                      </a:lnTo>
                      <a:lnTo>
                        <a:pt x="42" y="40"/>
                      </a:lnTo>
                      <a:lnTo>
                        <a:pt x="28" y="33"/>
                      </a:lnTo>
                      <a:lnTo>
                        <a:pt x="21" y="29"/>
                      </a:lnTo>
                      <a:lnTo>
                        <a:pt x="21" y="40"/>
                      </a:lnTo>
                      <a:lnTo>
                        <a:pt x="21" y="50"/>
                      </a:lnTo>
                      <a:lnTo>
                        <a:pt x="46" y="54"/>
                      </a:lnTo>
                      <a:lnTo>
                        <a:pt x="51" y="57"/>
                      </a:lnTo>
                      <a:lnTo>
                        <a:pt x="58" y="62"/>
                      </a:lnTo>
                      <a:lnTo>
                        <a:pt x="66" y="68"/>
                      </a:lnTo>
                      <a:lnTo>
                        <a:pt x="84" y="82"/>
                      </a:lnTo>
                      <a:lnTo>
                        <a:pt x="86" y="87"/>
                      </a:lnTo>
                      <a:lnTo>
                        <a:pt x="80" y="99"/>
                      </a:lnTo>
                      <a:lnTo>
                        <a:pt x="66" y="99"/>
                      </a:lnTo>
                      <a:lnTo>
                        <a:pt x="75" y="104"/>
                      </a:lnTo>
                      <a:lnTo>
                        <a:pt x="75" y="110"/>
                      </a:lnTo>
                      <a:lnTo>
                        <a:pt x="72" y="117"/>
                      </a:lnTo>
                      <a:lnTo>
                        <a:pt x="63" y="118"/>
                      </a:lnTo>
                      <a:lnTo>
                        <a:pt x="46" y="115"/>
                      </a:lnTo>
                      <a:lnTo>
                        <a:pt x="32" y="106"/>
                      </a:lnTo>
                      <a:lnTo>
                        <a:pt x="18" y="104"/>
                      </a:lnTo>
                      <a:lnTo>
                        <a:pt x="0" y="103"/>
                      </a:lnTo>
                      <a:lnTo>
                        <a:pt x="16" y="106"/>
                      </a:lnTo>
                      <a:lnTo>
                        <a:pt x="18" y="111"/>
                      </a:lnTo>
                      <a:lnTo>
                        <a:pt x="12" y="117"/>
                      </a:lnTo>
                      <a:lnTo>
                        <a:pt x="9" y="120"/>
                      </a:lnTo>
                      <a:lnTo>
                        <a:pt x="21" y="115"/>
                      </a:lnTo>
                      <a:lnTo>
                        <a:pt x="25" y="110"/>
                      </a:lnTo>
                      <a:lnTo>
                        <a:pt x="37" y="115"/>
                      </a:lnTo>
                      <a:lnTo>
                        <a:pt x="52" y="120"/>
                      </a:lnTo>
                      <a:lnTo>
                        <a:pt x="66" y="122"/>
                      </a:lnTo>
                      <a:lnTo>
                        <a:pt x="73" y="118"/>
                      </a:lnTo>
                      <a:lnTo>
                        <a:pt x="77" y="115"/>
                      </a:lnTo>
                      <a:lnTo>
                        <a:pt x="77" y="104"/>
                      </a:lnTo>
                      <a:lnTo>
                        <a:pt x="84" y="101"/>
                      </a:lnTo>
                      <a:lnTo>
                        <a:pt x="87" y="97"/>
                      </a:lnTo>
                      <a:lnTo>
                        <a:pt x="89" y="92"/>
                      </a:lnTo>
                      <a:lnTo>
                        <a:pt x="87" y="82"/>
                      </a:lnTo>
                      <a:lnTo>
                        <a:pt x="75" y="73"/>
                      </a:lnTo>
                      <a:lnTo>
                        <a:pt x="72" y="64"/>
                      </a:lnTo>
                      <a:lnTo>
                        <a:pt x="73" y="54"/>
                      </a:lnTo>
                      <a:lnTo>
                        <a:pt x="79" y="47"/>
                      </a:lnTo>
                      <a:lnTo>
                        <a:pt x="79" y="40"/>
                      </a:lnTo>
                      <a:lnTo>
                        <a:pt x="75" y="31"/>
                      </a:lnTo>
                      <a:lnTo>
                        <a:pt x="63" y="19"/>
                      </a:lnTo>
                      <a:lnTo>
                        <a:pt x="49" y="7"/>
                      </a:lnTo>
                      <a:lnTo>
                        <a:pt x="33" y="0"/>
                      </a:lnTo>
                      <a:close/>
                    </a:path>
                  </a:pathLst>
                </a:custGeom>
                <a:solidFill>
                  <a:srgbClr val="402000"/>
                </a:solidFill>
                <a:ln w="9525">
                  <a:noFill/>
                  <a:round/>
                  <a:headEnd/>
                  <a:tailEnd/>
                </a:ln>
              </p:spPr>
              <p:txBody>
                <a:bodyPr/>
                <a:lstStyle/>
                <a:p>
                  <a:endParaRPr lang="en-GB" dirty="0"/>
                </a:p>
              </p:txBody>
            </p:sp>
            <p:sp>
              <p:nvSpPr>
                <p:cNvPr id="350" name="Freeform 105"/>
                <p:cNvSpPr>
                  <a:spLocks/>
                </p:cNvSpPr>
                <p:nvPr/>
              </p:nvSpPr>
              <p:spPr bwMode="auto">
                <a:xfrm>
                  <a:off x="4442" y="1311"/>
                  <a:ext cx="14" cy="14"/>
                </a:xfrm>
                <a:custGeom>
                  <a:avLst/>
                  <a:gdLst>
                    <a:gd name="T0" fmla="*/ 7 w 28"/>
                    <a:gd name="T1" fmla="*/ 0 h 28"/>
                    <a:gd name="T2" fmla="*/ 4 w 28"/>
                    <a:gd name="T3" fmla="*/ 3 h 28"/>
                    <a:gd name="T4" fmla="*/ 3 w 28"/>
                    <a:gd name="T5" fmla="*/ 5 h 28"/>
                    <a:gd name="T6" fmla="*/ 4 w 28"/>
                    <a:gd name="T7" fmla="*/ 7 h 28"/>
                    <a:gd name="T8" fmla="*/ 0 w 28"/>
                    <a:gd name="T9" fmla="*/ 6 h 28"/>
                    <a:gd name="T10" fmla="*/ 3 w 28"/>
                    <a:gd name="T11" fmla="*/ 2 h 28"/>
                    <a:gd name="T12" fmla="*/ 7 w 28"/>
                    <a:gd name="T13" fmla="*/ 0 h 28"/>
                    <a:gd name="T14" fmla="*/ 0 60000 65536"/>
                    <a:gd name="T15" fmla="*/ 0 60000 65536"/>
                    <a:gd name="T16" fmla="*/ 0 60000 65536"/>
                    <a:gd name="T17" fmla="*/ 0 60000 65536"/>
                    <a:gd name="T18" fmla="*/ 0 60000 65536"/>
                    <a:gd name="T19" fmla="*/ 0 60000 65536"/>
                    <a:gd name="T20" fmla="*/ 0 60000 65536"/>
                    <a:gd name="T21" fmla="*/ 0 w 28"/>
                    <a:gd name="T22" fmla="*/ 0 h 28"/>
                    <a:gd name="T23" fmla="*/ 28 w 2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8">
                      <a:moveTo>
                        <a:pt x="28" y="0"/>
                      </a:moveTo>
                      <a:lnTo>
                        <a:pt x="16" y="9"/>
                      </a:lnTo>
                      <a:lnTo>
                        <a:pt x="9" y="20"/>
                      </a:lnTo>
                      <a:lnTo>
                        <a:pt x="13" y="28"/>
                      </a:lnTo>
                      <a:lnTo>
                        <a:pt x="0" y="23"/>
                      </a:lnTo>
                      <a:lnTo>
                        <a:pt x="9" y="6"/>
                      </a:lnTo>
                      <a:lnTo>
                        <a:pt x="28" y="0"/>
                      </a:lnTo>
                      <a:close/>
                    </a:path>
                  </a:pathLst>
                </a:custGeom>
                <a:solidFill>
                  <a:srgbClr val="402000"/>
                </a:solidFill>
                <a:ln w="9525">
                  <a:noFill/>
                  <a:round/>
                  <a:headEnd/>
                  <a:tailEnd/>
                </a:ln>
              </p:spPr>
              <p:txBody>
                <a:bodyPr/>
                <a:lstStyle/>
                <a:p>
                  <a:endParaRPr lang="en-GB" dirty="0"/>
                </a:p>
              </p:txBody>
            </p:sp>
            <p:sp>
              <p:nvSpPr>
                <p:cNvPr id="351" name="Freeform 106"/>
                <p:cNvSpPr>
                  <a:spLocks/>
                </p:cNvSpPr>
                <p:nvPr/>
              </p:nvSpPr>
              <p:spPr bwMode="auto">
                <a:xfrm>
                  <a:off x="4443" y="1338"/>
                  <a:ext cx="14" cy="14"/>
                </a:xfrm>
                <a:custGeom>
                  <a:avLst/>
                  <a:gdLst>
                    <a:gd name="T0" fmla="*/ 7 w 28"/>
                    <a:gd name="T1" fmla="*/ 2 h 27"/>
                    <a:gd name="T2" fmla="*/ 4 w 28"/>
                    <a:gd name="T3" fmla="*/ 0 h 27"/>
                    <a:gd name="T4" fmla="*/ 1 w 28"/>
                    <a:gd name="T5" fmla="*/ 1 h 27"/>
                    <a:gd name="T6" fmla="*/ 0 w 28"/>
                    <a:gd name="T7" fmla="*/ 3 h 27"/>
                    <a:gd name="T8" fmla="*/ 1 w 28"/>
                    <a:gd name="T9" fmla="*/ 7 h 27"/>
                    <a:gd name="T10" fmla="*/ 2 w 28"/>
                    <a:gd name="T11" fmla="*/ 2 h 27"/>
                    <a:gd name="T12" fmla="*/ 3 w 28"/>
                    <a:gd name="T13" fmla="*/ 2 h 27"/>
                    <a:gd name="T14" fmla="*/ 7 w 28"/>
                    <a:gd name="T15" fmla="*/ 2 h 27"/>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7"/>
                    <a:gd name="T26" fmla="*/ 28 w 28"/>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7">
                      <a:moveTo>
                        <a:pt x="28" y="5"/>
                      </a:moveTo>
                      <a:lnTo>
                        <a:pt x="16" y="0"/>
                      </a:lnTo>
                      <a:lnTo>
                        <a:pt x="4" y="3"/>
                      </a:lnTo>
                      <a:lnTo>
                        <a:pt x="0" y="10"/>
                      </a:lnTo>
                      <a:lnTo>
                        <a:pt x="4" y="27"/>
                      </a:lnTo>
                      <a:lnTo>
                        <a:pt x="5" y="8"/>
                      </a:lnTo>
                      <a:lnTo>
                        <a:pt x="9" y="5"/>
                      </a:lnTo>
                      <a:lnTo>
                        <a:pt x="28" y="5"/>
                      </a:lnTo>
                      <a:close/>
                    </a:path>
                  </a:pathLst>
                </a:custGeom>
                <a:solidFill>
                  <a:srgbClr val="402000"/>
                </a:solidFill>
                <a:ln w="9525">
                  <a:noFill/>
                  <a:round/>
                  <a:headEnd/>
                  <a:tailEnd/>
                </a:ln>
              </p:spPr>
              <p:txBody>
                <a:bodyPr/>
                <a:lstStyle/>
                <a:p>
                  <a:endParaRPr lang="en-GB" dirty="0"/>
                </a:p>
              </p:txBody>
            </p:sp>
            <p:sp>
              <p:nvSpPr>
                <p:cNvPr id="352" name="Freeform 107"/>
                <p:cNvSpPr>
                  <a:spLocks/>
                </p:cNvSpPr>
                <p:nvPr/>
              </p:nvSpPr>
              <p:spPr bwMode="auto">
                <a:xfrm>
                  <a:off x="4451" y="1364"/>
                  <a:ext cx="14" cy="14"/>
                </a:xfrm>
                <a:custGeom>
                  <a:avLst/>
                  <a:gdLst>
                    <a:gd name="T0" fmla="*/ 7 w 28"/>
                    <a:gd name="T1" fmla="*/ 0 h 28"/>
                    <a:gd name="T2" fmla="*/ 3 w 28"/>
                    <a:gd name="T3" fmla="*/ 1 h 28"/>
                    <a:gd name="T4" fmla="*/ 0 w 28"/>
                    <a:gd name="T5" fmla="*/ 3 h 28"/>
                    <a:gd name="T6" fmla="*/ 0 w 28"/>
                    <a:gd name="T7" fmla="*/ 7 h 28"/>
                    <a:gd name="T8" fmla="*/ 7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0"/>
                      </a:moveTo>
                      <a:lnTo>
                        <a:pt x="9" y="3"/>
                      </a:lnTo>
                      <a:lnTo>
                        <a:pt x="0" y="10"/>
                      </a:lnTo>
                      <a:lnTo>
                        <a:pt x="0" y="28"/>
                      </a:lnTo>
                      <a:lnTo>
                        <a:pt x="28" y="0"/>
                      </a:lnTo>
                      <a:close/>
                    </a:path>
                  </a:pathLst>
                </a:custGeom>
                <a:solidFill>
                  <a:srgbClr val="402000"/>
                </a:solidFill>
                <a:ln w="9525">
                  <a:noFill/>
                  <a:round/>
                  <a:headEnd/>
                  <a:tailEnd/>
                </a:ln>
              </p:spPr>
              <p:txBody>
                <a:bodyPr/>
                <a:lstStyle/>
                <a:p>
                  <a:endParaRPr lang="en-GB" dirty="0"/>
                </a:p>
              </p:txBody>
            </p:sp>
            <p:sp>
              <p:nvSpPr>
                <p:cNvPr id="353" name="Freeform 108"/>
                <p:cNvSpPr>
                  <a:spLocks/>
                </p:cNvSpPr>
                <p:nvPr/>
              </p:nvSpPr>
              <p:spPr bwMode="auto">
                <a:xfrm>
                  <a:off x="4445" y="1376"/>
                  <a:ext cx="14" cy="14"/>
                </a:xfrm>
                <a:custGeom>
                  <a:avLst/>
                  <a:gdLst>
                    <a:gd name="T0" fmla="*/ 7 w 28"/>
                    <a:gd name="T1" fmla="*/ 0 h 28"/>
                    <a:gd name="T2" fmla="*/ 0 w 28"/>
                    <a:gd name="T3" fmla="*/ 3 h 28"/>
                    <a:gd name="T4" fmla="*/ 4 w 28"/>
                    <a:gd name="T5" fmla="*/ 7 h 28"/>
                    <a:gd name="T6" fmla="*/ 7 w 28"/>
                    <a:gd name="T7" fmla="*/ 0 h 28"/>
                    <a:gd name="T8" fmla="*/ 0 60000 65536"/>
                    <a:gd name="T9" fmla="*/ 0 60000 65536"/>
                    <a:gd name="T10" fmla="*/ 0 60000 65536"/>
                    <a:gd name="T11" fmla="*/ 0 60000 65536"/>
                    <a:gd name="T12" fmla="*/ 0 w 28"/>
                    <a:gd name="T13" fmla="*/ 0 h 28"/>
                    <a:gd name="T14" fmla="*/ 28 w 28"/>
                    <a:gd name="T15" fmla="*/ 28 h 28"/>
                  </a:gdLst>
                  <a:ahLst/>
                  <a:cxnLst>
                    <a:cxn ang="T8">
                      <a:pos x="T0" y="T1"/>
                    </a:cxn>
                    <a:cxn ang="T9">
                      <a:pos x="T2" y="T3"/>
                    </a:cxn>
                    <a:cxn ang="T10">
                      <a:pos x="T4" y="T5"/>
                    </a:cxn>
                    <a:cxn ang="T11">
                      <a:pos x="T6" y="T7"/>
                    </a:cxn>
                  </a:cxnLst>
                  <a:rect l="T12" t="T13" r="T14" b="T15"/>
                  <a:pathLst>
                    <a:path w="28" h="28">
                      <a:moveTo>
                        <a:pt x="28" y="0"/>
                      </a:moveTo>
                      <a:lnTo>
                        <a:pt x="0" y="9"/>
                      </a:lnTo>
                      <a:lnTo>
                        <a:pt x="14" y="28"/>
                      </a:lnTo>
                      <a:lnTo>
                        <a:pt x="28" y="0"/>
                      </a:lnTo>
                      <a:close/>
                    </a:path>
                  </a:pathLst>
                </a:custGeom>
                <a:solidFill>
                  <a:srgbClr val="402000"/>
                </a:solidFill>
                <a:ln w="9525">
                  <a:noFill/>
                  <a:round/>
                  <a:headEnd/>
                  <a:tailEnd/>
                </a:ln>
              </p:spPr>
              <p:txBody>
                <a:bodyPr/>
                <a:lstStyle/>
                <a:p>
                  <a:endParaRPr lang="en-GB" dirty="0"/>
                </a:p>
              </p:txBody>
            </p:sp>
            <p:sp>
              <p:nvSpPr>
                <p:cNvPr id="354" name="Freeform 109"/>
                <p:cNvSpPr>
                  <a:spLocks/>
                </p:cNvSpPr>
                <p:nvPr/>
              </p:nvSpPr>
              <p:spPr bwMode="auto">
                <a:xfrm>
                  <a:off x="4434" y="1362"/>
                  <a:ext cx="19" cy="14"/>
                </a:xfrm>
                <a:custGeom>
                  <a:avLst/>
                  <a:gdLst>
                    <a:gd name="T0" fmla="*/ 0 w 36"/>
                    <a:gd name="T1" fmla="*/ 0 h 28"/>
                    <a:gd name="T2" fmla="*/ 3 w 36"/>
                    <a:gd name="T3" fmla="*/ 3 h 28"/>
                    <a:gd name="T4" fmla="*/ 6 w 36"/>
                    <a:gd name="T5" fmla="*/ 5 h 28"/>
                    <a:gd name="T6" fmla="*/ 8 w 36"/>
                    <a:gd name="T7" fmla="*/ 7 h 28"/>
                    <a:gd name="T8" fmla="*/ 10 w 36"/>
                    <a:gd name="T9" fmla="*/ 7 h 28"/>
                    <a:gd name="T10" fmla="*/ 10 w 36"/>
                    <a:gd name="T11" fmla="*/ 7 h 28"/>
                    <a:gd name="T12" fmla="*/ 8 w 36"/>
                    <a:gd name="T13" fmla="*/ 7 h 28"/>
                    <a:gd name="T14" fmla="*/ 5 w 36"/>
                    <a:gd name="T15" fmla="*/ 5 h 28"/>
                    <a:gd name="T16" fmla="*/ 3 w 36"/>
                    <a:gd name="T17" fmla="*/ 4 h 28"/>
                    <a:gd name="T18" fmla="*/ 0 w 36"/>
                    <a:gd name="T19" fmla="*/ 2 h 28"/>
                    <a:gd name="T20" fmla="*/ 0 w 3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28"/>
                    <a:gd name="T35" fmla="*/ 36 w 3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28">
                      <a:moveTo>
                        <a:pt x="0" y="0"/>
                      </a:moveTo>
                      <a:lnTo>
                        <a:pt x="9" y="11"/>
                      </a:lnTo>
                      <a:lnTo>
                        <a:pt x="22" y="20"/>
                      </a:lnTo>
                      <a:lnTo>
                        <a:pt x="29" y="25"/>
                      </a:lnTo>
                      <a:lnTo>
                        <a:pt x="35" y="27"/>
                      </a:lnTo>
                      <a:lnTo>
                        <a:pt x="36" y="28"/>
                      </a:lnTo>
                      <a:lnTo>
                        <a:pt x="29" y="27"/>
                      </a:lnTo>
                      <a:lnTo>
                        <a:pt x="17" y="18"/>
                      </a:lnTo>
                      <a:lnTo>
                        <a:pt x="9" y="13"/>
                      </a:lnTo>
                      <a:lnTo>
                        <a:pt x="0" y="7"/>
                      </a:lnTo>
                      <a:lnTo>
                        <a:pt x="0" y="0"/>
                      </a:lnTo>
                      <a:close/>
                    </a:path>
                  </a:pathLst>
                </a:custGeom>
                <a:solidFill>
                  <a:srgbClr val="402000"/>
                </a:solidFill>
                <a:ln w="9525">
                  <a:noFill/>
                  <a:round/>
                  <a:headEnd/>
                  <a:tailEnd/>
                </a:ln>
              </p:spPr>
              <p:txBody>
                <a:bodyPr/>
                <a:lstStyle/>
                <a:p>
                  <a:endParaRPr lang="en-GB" dirty="0"/>
                </a:p>
              </p:txBody>
            </p:sp>
            <p:sp>
              <p:nvSpPr>
                <p:cNvPr id="355" name="Freeform 110"/>
                <p:cNvSpPr>
                  <a:spLocks/>
                </p:cNvSpPr>
                <p:nvPr/>
              </p:nvSpPr>
              <p:spPr bwMode="auto">
                <a:xfrm>
                  <a:off x="4415" y="1364"/>
                  <a:ext cx="15" cy="14"/>
                </a:xfrm>
                <a:custGeom>
                  <a:avLst/>
                  <a:gdLst>
                    <a:gd name="T0" fmla="*/ 0 w 30"/>
                    <a:gd name="T1" fmla="*/ 0 h 28"/>
                    <a:gd name="T2" fmla="*/ 0 w 30"/>
                    <a:gd name="T3" fmla="*/ 7 h 28"/>
                    <a:gd name="T4" fmla="*/ 3 w 30"/>
                    <a:gd name="T5" fmla="*/ 5 h 28"/>
                    <a:gd name="T6" fmla="*/ 8 w 30"/>
                    <a:gd name="T7" fmla="*/ 5 h 28"/>
                    <a:gd name="T8" fmla="*/ 3 w 30"/>
                    <a:gd name="T9" fmla="*/ 0 h 28"/>
                    <a:gd name="T10" fmla="*/ 0 w 30"/>
                    <a:gd name="T11" fmla="*/ 0 h 28"/>
                    <a:gd name="T12" fmla="*/ 0 60000 65536"/>
                    <a:gd name="T13" fmla="*/ 0 60000 65536"/>
                    <a:gd name="T14" fmla="*/ 0 60000 65536"/>
                    <a:gd name="T15" fmla="*/ 0 60000 65536"/>
                    <a:gd name="T16" fmla="*/ 0 60000 65536"/>
                    <a:gd name="T17" fmla="*/ 0 60000 65536"/>
                    <a:gd name="T18" fmla="*/ 0 w 30"/>
                    <a:gd name="T19" fmla="*/ 0 h 28"/>
                    <a:gd name="T20" fmla="*/ 30 w 30"/>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0" h="28">
                      <a:moveTo>
                        <a:pt x="0" y="0"/>
                      </a:moveTo>
                      <a:lnTo>
                        <a:pt x="0" y="28"/>
                      </a:lnTo>
                      <a:lnTo>
                        <a:pt x="9" y="17"/>
                      </a:lnTo>
                      <a:lnTo>
                        <a:pt x="30" y="17"/>
                      </a:lnTo>
                      <a:lnTo>
                        <a:pt x="11" y="0"/>
                      </a:lnTo>
                      <a:lnTo>
                        <a:pt x="0" y="0"/>
                      </a:lnTo>
                      <a:close/>
                    </a:path>
                  </a:pathLst>
                </a:custGeom>
                <a:solidFill>
                  <a:srgbClr val="402000"/>
                </a:solidFill>
                <a:ln w="9525">
                  <a:noFill/>
                  <a:round/>
                  <a:headEnd/>
                  <a:tailEnd/>
                </a:ln>
              </p:spPr>
              <p:txBody>
                <a:bodyPr/>
                <a:lstStyle/>
                <a:p>
                  <a:endParaRPr lang="en-GB" dirty="0"/>
                </a:p>
              </p:txBody>
            </p:sp>
            <p:sp>
              <p:nvSpPr>
                <p:cNvPr id="356" name="Freeform 111"/>
                <p:cNvSpPr>
                  <a:spLocks/>
                </p:cNvSpPr>
                <p:nvPr/>
              </p:nvSpPr>
              <p:spPr bwMode="auto">
                <a:xfrm>
                  <a:off x="4440" y="1322"/>
                  <a:ext cx="14" cy="14"/>
                </a:xfrm>
                <a:custGeom>
                  <a:avLst/>
                  <a:gdLst>
                    <a:gd name="T0" fmla="*/ 4 w 28"/>
                    <a:gd name="T1" fmla="*/ 0 h 28"/>
                    <a:gd name="T2" fmla="*/ 3 w 28"/>
                    <a:gd name="T3" fmla="*/ 0 h 28"/>
                    <a:gd name="T4" fmla="*/ 0 w 28"/>
                    <a:gd name="T5" fmla="*/ 0 h 28"/>
                    <a:gd name="T6" fmla="*/ 2 w 28"/>
                    <a:gd name="T7" fmla="*/ 2 h 28"/>
                    <a:gd name="T8" fmla="*/ 6 w 28"/>
                    <a:gd name="T9" fmla="*/ 6 h 28"/>
                    <a:gd name="T10" fmla="*/ 7 w 28"/>
                    <a:gd name="T11" fmla="*/ 7 h 28"/>
                    <a:gd name="T12" fmla="*/ 4 w 28"/>
                    <a:gd name="T13" fmla="*/ 0 h 28"/>
                    <a:gd name="T14" fmla="*/ 0 60000 65536"/>
                    <a:gd name="T15" fmla="*/ 0 60000 65536"/>
                    <a:gd name="T16" fmla="*/ 0 60000 65536"/>
                    <a:gd name="T17" fmla="*/ 0 60000 65536"/>
                    <a:gd name="T18" fmla="*/ 0 60000 65536"/>
                    <a:gd name="T19" fmla="*/ 0 60000 65536"/>
                    <a:gd name="T20" fmla="*/ 0 60000 65536"/>
                    <a:gd name="T21" fmla="*/ 0 w 28"/>
                    <a:gd name="T22" fmla="*/ 0 h 28"/>
                    <a:gd name="T23" fmla="*/ 28 w 2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8">
                      <a:moveTo>
                        <a:pt x="16" y="0"/>
                      </a:moveTo>
                      <a:lnTo>
                        <a:pt x="11" y="0"/>
                      </a:lnTo>
                      <a:lnTo>
                        <a:pt x="0" y="0"/>
                      </a:lnTo>
                      <a:lnTo>
                        <a:pt x="5" y="7"/>
                      </a:lnTo>
                      <a:lnTo>
                        <a:pt x="21" y="21"/>
                      </a:lnTo>
                      <a:lnTo>
                        <a:pt x="28" y="28"/>
                      </a:lnTo>
                      <a:lnTo>
                        <a:pt x="16" y="0"/>
                      </a:lnTo>
                      <a:close/>
                    </a:path>
                  </a:pathLst>
                </a:custGeom>
                <a:solidFill>
                  <a:srgbClr val="402000"/>
                </a:solidFill>
                <a:ln w="9525">
                  <a:noFill/>
                  <a:round/>
                  <a:headEnd/>
                  <a:tailEnd/>
                </a:ln>
              </p:spPr>
              <p:txBody>
                <a:bodyPr/>
                <a:lstStyle/>
                <a:p>
                  <a:endParaRPr lang="en-GB" dirty="0"/>
                </a:p>
              </p:txBody>
            </p:sp>
            <p:sp>
              <p:nvSpPr>
                <p:cNvPr id="357" name="Freeform 112"/>
                <p:cNvSpPr>
                  <a:spLocks/>
                </p:cNvSpPr>
                <p:nvPr/>
              </p:nvSpPr>
              <p:spPr bwMode="auto">
                <a:xfrm>
                  <a:off x="4457" y="1338"/>
                  <a:ext cx="31" cy="34"/>
                </a:xfrm>
                <a:custGeom>
                  <a:avLst/>
                  <a:gdLst>
                    <a:gd name="T0" fmla="*/ 0 w 61"/>
                    <a:gd name="T1" fmla="*/ 0 h 68"/>
                    <a:gd name="T2" fmla="*/ 0 w 61"/>
                    <a:gd name="T3" fmla="*/ 1 h 68"/>
                    <a:gd name="T4" fmla="*/ 1 w 61"/>
                    <a:gd name="T5" fmla="*/ 2 h 68"/>
                    <a:gd name="T6" fmla="*/ 2 w 61"/>
                    <a:gd name="T7" fmla="*/ 4 h 68"/>
                    <a:gd name="T8" fmla="*/ 5 w 61"/>
                    <a:gd name="T9" fmla="*/ 7 h 68"/>
                    <a:gd name="T10" fmla="*/ 7 w 61"/>
                    <a:gd name="T11" fmla="*/ 9 h 68"/>
                    <a:gd name="T12" fmla="*/ 8 w 61"/>
                    <a:gd name="T13" fmla="*/ 11 h 68"/>
                    <a:gd name="T14" fmla="*/ 10 w 61"/>
                    <a:gd name="T15" fmla="*/ 13 h 68"/>
                    <a:gd name="T16" fmla="*/ 13 w 61"/>
                    <a:gd name="T17" fmla="*/ 16 h 68"/>
                    <a:gd name="T18" fmla="*/ 16 w 61"/>
                    <a:gd name="T19" fmla="*/ 17 h 68"/>
                    <a:gd name="T20" fmla="*/ 11 w 61"/>
                    <a:gd name="T21" fmla="*/ 15 h 68"/>
                    <a:gd name="T22" fmla="*/ 9 w 61"/>
                    <a:gd name="T23" fmla="*/ 13 h 68"/>
                    <a:gd name="T24" fmla="*/ 7 w 61"/>
                    <a:gd name="T25" fmla="*/ 10 h 68"/>
                    <a:gd name="T26" fmla="*/ 7 w 61"/>
                    <a:gd name="T27" fmla="*/ 13 h 68"/>
                    <a:gd name="T28" fmla="*/ 8 w 61"/>
                    <a:gd name="T29" fmla="*/ 17 h 68"/>
                    <a:gd name="T30" fmla="*/ 7 w 61"/>
                    <a:gd name="T31" fmla="*/ 13 h 68"/>
                    <a:gd name="T32" fmla="*/ 7 w 61"/>
                    <a:gd name="T33" fmla="*/ 11 h 68"/>
                    <a:gd name="T34" fmla="*/ 7 w 61"/>
                    <a:gd name="T35" fmla="*/ 9 h 68"/>
                    <a:gd name="T36" fmla="*/ 5 w 61"/>
                    <a:gd name="T37" fmla="*/ 9 h 68"/>
                    <a:gd name="T38" fmla="*/ 3 w 61"/>
                    <a:gd name="T39" fmla="*/ 6 h 68"/>
                    <a:gd name="T40" fmla="*/ 1 w 61"/>
                    <a:gd name="T41" fmla="*/ 4 h 68"/>
                    <a:gd name="T42" fmla="*/ 0 w 61"/>
                    <a:gd name="T43" fmla="*/ 1 h 68"/>
                    <a:gd name="T44" fmla="*/ 0 w 61"/>
                    <a:gd name="T45" fmla="*/ 0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68"/>
                    <a:gd name="T71" fmla="*/ 61 w 61"/>
                    <a:gd name="T72" fmla="*/ 68 h 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68">
                      <a:moveTo>
                        <a:pt x="0" y="0"/>
                      </a:moveTo>
                      <a:lnTo>
                        <a:pt x="0" y="3"/>
                      </a:lnTo>
                      <a:lnTo>
                        <a:pt x="2" y="8"/>
                      </a:lnTo>
                      <a:lnTo>
                        <a:pt x="7" y="17"/>
                      </a:lnTo>
                      <a:lnTo>
                        <a:pt x="19" y="31"/>
                      </a:lnTo>
                      <a:lnTo>
                        <a:pt x="28" y="34"/>
                      </a:lnTo>
                      <a:lnTo>
                        <a:pt x="32" y="47"/>
                      </a:lnTo>
                      <a:lnTo>
                        <a:pt x="37" y="54"/>
                      </a:lnTo>
                      <a:lnTo>
                        <a:pt x="51" y="64"/>
                      </a:lnTo>
                      <a:lnTo>
                        <a:pt x="61" y="68"/>
                      </a:lnTo>
                      <a:lnTo>
                        <a:pt x="44" y="62"/>
                      </a:lnTo>
                      <a:lnTo>
                        <a:pt x="33" y="54"/>
                      </a:lnTo>
                      <a:lnTo>
                        <a:pt x="28" y="43"/>
                      </a:lnTo>
                      <a:lnTo>
                        <a:pt x="28" y="55"/>
                      </a:lnTo>
                      <a:lnTo>
                        <a:pt x="30" y="68"/>
                      </a:lnTo>
                      <a:lnTo>
                        <a:pt x="26" y="54"/>
                      </a:lnTo>
                      <a:lnTo>
                        <a:pt x="25" y="47"/>
                      </a:lnTo>
                      <a:lnTo>
                        <a:pt x="25" y="36"/>
                      </a:lnTo>
                      <a:lnTo>
                        <a:pt x="18" y="34"/>
                      </a:lnTo>
                      <a:lnTo>
                        <a:pt x="11" y="27"/>
                      </a:lnTo>
                      <a:lnTo>
                        <a:pt x="2" y="17"/>
                      </a:lnTo>
                      <a:lnTo>
                        <a:pt x="0" y="7"/>
                      </a:lnTo>
                      <a:lnTo>
                        <a:pt x="0" y="0"/>
                      </a:lnTo>
                      <a:close/>
                    </a:path>
                  </a:pathLst>
                </a:custGeom>
                <a:solidFill>
                  <a:srgbClr val="402000"/>
                </a:solidFill>
                <a:ln w="9525">
                  <a:noFill/>
                  <a:round/>
                  <a:headEnd/>
                  <a:tailEnd/>
                </a:ln>
              </p:spPr>
              <p:txBody>
                <a:bodyPr/>
                <a:lstStyle/>
                <a:p>
                  <a:endParaRPr lang="en-GB" dirty="0"/>
                </a:p>
              </p:txBody>
            </p:sp>
            <p:sp>
              <p:nvSpPr>
                <p:cNvPr id="358" name="Freeform 113"/>
                <p:cNvSpPr>
                  <a:spLocks/>
                </p:cNvSpPr>
                <p:nvPr/>
              </p:nvSpPr>
              <p:spPr bwMode="auto">
                <a:xfrm>
                  <a:off x="4470" y="1333"/>
                  <a:ext cx="14" cy="14"/>
                </a:xfrm>
                <a:custGeom>
                  <a:avLst/>
                  <a:gdLst>
                    <a:gd name="T0" fmla="*/ 0 w 28"/>
                    <a:gd name="T1" fmla="*/ 0 h 28"/>
                    <a:gd name="T2" fmla="*/ 2 w 28"/>
                    <a:gd name="T3" fmla="*/ 2 h 28"/>
                    <a:gd name="T4" fmla="*/ 2 w 28"/>
                    <a:gd name="T5" fmla="*/ 4 h 28"/>
                    <a:gd name="T6" fmla="*/ 2 w 28"/>
                    <a:gd name="T7" fmla="*/ 5 h 28"/>
                    <a:gd name="T8" fmla="*/ 6 w 28"/>
                    <a:gd name="T9" fmla="*/ 7 h 28"/>
                    <a:gd name="T10" fmla="*/ 7 w 28"/>
                    <a:gd name="T11" fmla="*/ 6 h 28"/>
                    <a:gd name="T12" fmla="*/ 3 w 28"/>
                    <a:gd name="T13" fmla="*/ 5 h 28"/>
                    <a:gd name="T14" fmla="*/ 0 w 28"/>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8"/>
                    <a:gd name="T26" fmla="*/ 28 w 2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8">
                      <a:moveTo>
                        <a:pt x="0" y="0"/>
                      </a:moveTo>
                      <a:lnTo>
                        <a:pt x="6" y="7"/>
                      </a:lnTo>
                      <a:lnTo>
                        <a:pt x="6" y="14"/>
                      </a:lnTo>
                      <a:lnTo>
                        <a:pt x="6" y="17"/>
                      </a:lnTo>
                      <a:lnTo>
                        <a:pt x="21" y="28"/>
                      </a:lnTo>
                      <a:lnTo>
                        <a:pt x="28" y="24"/>
                      </a:lnTo>
                      <a:lnTo>
                        <a:pt x="11" y="17"/>
                      </a:lnTo>
                      <a:lnTo>
                        <a:pt x="0" y="0"/>
                      </a:lnTo>
                      <a:close/>
                    </a:path>
                  </a:pathLst>
                </a:custGeom>
                <a:solidFill>
                  <a:srgbClr val="402000"/>
                </a:solidFill>
                <a:ln w="9525">
                  <a:noFill/>
                  <a:round/>
                  <a:headEnd/>
                  <a:tailEnd/>
                </a:ln>
              </p:spPr>
              <p:txBody>
                <a:bodyPr/>
                <a:lstStyle/>
                <a:p>
                  <a:endParaRPr lang="en-GB" dirty="0"/>
                </a:p>
              </p:txBody>
            </p:sp>
            <p:sp>
              <p:nvSpPr>
                <p:cNvPr id="359" name="Freeform 114"/>
                <p:cNvSpPr>
                  <a:spLocks/>
                </p:cNvSpPr>
                <p:nvPr/>
              </p:nvSpPr>
              <p:spPr bwMode="auto">
                <a:xfrm>
                  <a:off x="4453" y="1387"/>
                  <a:ext cx="40" cy="48"/>
                </a:xfrm>
                <a:custGeom>
                  <a:avLst/>
                  <a:gdLst>
                    <a:gd name="T0" fmla="*/ 5 w 81"/>
                    <a:gd name="T1" fmla="*/ 0 h 98"/>
                    <a:gd name="T2" fmla="*/ 7 w 81"/>
                    <a:gd name="T3" fmla="*/ 2 h 98"/>
                    <a:gd name="T4" fmla="*/ 9 w 81"/>
                    <a:gd name="T5" fmla="*/ 6 h 98"/>
                    <a:gd name="T6" fmla="*/ 9 w 81"/>
                    <a:gd name="T7" fmla="*/ 8 h 98"/>
                    <a:gd name="T8" fmla="*/ 8 w 81"/>
                    <a:gd name="T9" fmla="*/ 11 h 98"/>
                    <a:gd name="T10" fmla="*/ 6 w 81"/>
                    <a:gd name="T11" fmla="*/ 14 h 98"/>
                    <a:gd name="T12" fmla="*/ 5 w 81"/>
                    <a:gd name="T13" fmla="*/ 14 h 98"/>
                    <a:gd name="T14" fmla="*/ 0 w 81"/>
                    <a:gd name="T15" fmla="*/ 15 h 98"/>
                    <a:gd name="T16" fmla="*/ 4 w 81"/>
                    <a:gd name="T17" fmla="*/ 15 h 98"/>
                    <a:gd name="T18" fmla="*/ 9 w 81"/>
                    <a:gd name="T19" fmla="*/ 14 h 98"/>
                    <a:gd name="T20" fmla="*/ 7 w 81"/>
                    <a:gd name="T21" fmla="*/ 17 h 98"/>
                    <a:gd name="T22" fmla="*/ 5 w 81"/>
                    <a:gd name="T23" fmla="*/ 18 h 98"/>
                    <a:gd name="T24" fmla="*/ 2 w 81"/>
                    <a:gd name="T25" fmla="*/ 20 h 98"/>
                    <a:gd name="T26" fmla="*/ 1 w 81"/>
                    <a:gd name="T27" fmla="*/ 23 h 98"/>
                    <a:gd name="T28" fmla="*/ 5 w 81"/>
                    <a:gd name="T29" fmla="*/ 23 h 98"/>
                    <a:gd name="T30" fmla="*/ 8 w 81"/>
                    <a:gd name="T31" fmla="*/ 23 h 98"/>
                    <a:gd name="T32" fmla="*/ 11 w 81"/>
                    <a:gd name="T33" fmla="*/ 24 h 98"/>
                    <a:gd name="T34" fmla="*/ 13 w 81"/>
                    <a:gd name="T35" fmla="*/ 23 h 98"/>
                    <a:gd name="T36" fmla="*/ 15 w 81"/>
                    <a:gd name="T37" fmla="*/ 23 h 98"/>
                    <a:gd name="T38" fmla="*/ 16 w 81"/>
                    <a:gd name="T39" fmla="*/ 22 h 98"/>
                    <a:gd name="T40" fmla="*/ 18 w 81"/>
                    <a:gd name="T41" fmla="*/ 20 h 98"/>
                    <a:gd name="T42" fmla="*/ 20 w 81"/>
                    <a:gd name="T43" fmla="*/ 18 h 98"/>
                    <a:gd name="T44" fmla="*/ 20 w 81"/>
                    <a:gd name="T45" fmla="*/ 15 h 98"/>
                    <a:gd name="T46" fmla="*/ 18 w 81"/>
                    <a:gd name="T47" fmla="*/ 11 h 98"/>
                    <a:gd name="T48" fmla="*/ 18 w 81"/>
                    <a:gd name="T49" fmla="*/ 8 h 98"/>
                    <a:gd name="T50" fmla="*/ 16 w 81"/>
                    <a:gd name="T51" fmla="*/ 9 h 98"/>
                    <a:gd name="T52" fmla="*/ 15 w 81"/>
                    <a:gd name="T53" fmla="*/ 9 h 98"/>
                    <a:gd name="T54" fmla="*/ 13 w 81"/>
                    <a:gd name="T55" fmla="*/ 9 h 98"/>
                    <a:gd name="T56" fmla="*/ 12 w 81"/>
                    <a:gd name="T57" fmla="*/ 8 h 98"/>
                    <a:gd name="T58" fmla="*/ 9 w 81"/>
                    <a:gd name="T59" fmla="*/ 4 h 98"/>
                    <a:gd name="T60" fmla="*/ 8 w 81"/>
                    <a:gd name="T61" fmla="*/ 2 h 98"/>
                    <a:gd name="T62" fmla="*/ 5 w 81"/>
                    <a:gd name="T63" fmla="*/ 0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1"/>
                    <a:gd name="T97" fmla="*/ 0 h 98"/>
                    <a:gd name="T98" fmla="*/ 81 w 81"/>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1" h="98">
                      <a:moveTo>
                        <a:pt x="23" y="0"/>
                      </a:moveTo>
                      <a:lnTo>
                        <a:pt x="30" y="11"/>
                      </a:lnTo>
                      <a:lnTo>
                        <a:pt x="37" y="25"/>
                      </a:lnTo>
                      <a:lnTo>
                        <a:pt x="37" y="33"/>
                      </a:lnTo>
                      <a:lnTo>
                        <a:pt x="34" y="47"/>
                      </a:lnTo>
                      <a:lnTo>
                        <a:pt x="27" y="58"/>
                      </a:lnTo>
                      <a:lnTo>
                        <a:pt x="20" y="58"/>
                      </a:lnTo>
                      <a:lnTo>
                        <a:pt x="0" y="61"/>
                      </a:lnTo>
                      <a:lnTo>
                        <a:pt x="18" y="63"/>
                      </a:lnTo>
                      <a:lnTo>
                        <a:pt x="37" y="58"/>
                      </a:lnTo>
                      <a:lnTo>
                        <a:pt x="30" y="70"/>
                      </a:lnTo>
                      <a:lnTo>
                        <a:pt x="21" y="75"/>
                      </a:lnTo>
                      <a:lnTo>
                        <a:pt x="9" y="81"/>
                      </a:lnTo>
                      <a:lnTo>
                        <a:pt x="7" y="94"/>
                      </a:lnTo>
                      <a:lnTo>
                        <a:pt x="20" y="96"/>
                      </a:lnTo>
                      <a:lnTo>
                        <a:pt x="32" y="96"/>
                      </a:lnTo>
                      <a:lnTo>
                        <a:pt x="44" y="98"/>
                      </a:lnTo>
                      <a:lnTo>
                        <a:pt x="55" y="96"/>
                      </a:lnTo>
                      <a:lnTo>
                        <a:pt x="61" y="93"/>
                      </a:lnTo>
                      <a:lnTo>
                        <a:pt x="67" y="89"/>
                      </a:lnTo>
                      <a:lnTo>
                        <a:pt x="74" y="81"/>
                      </a:lnTo>
                      <a:lnTo>
                        <a:pt x="81" y="74"/>
                      </a:lnTo>
                      <a:lnTo>
                        <a:pt x="81" y="61"/>
                      </a:lnTo>
                      <a:lnTo>
                        <a:pt x="74" y="46"/>
                      </a:lnTo>
                      <a:lnTo>
                        <a:pt x="75" y="33"/>
                      </a:lnTo>
                      <a:lnTo>
                        <a:pt x="67" y="39"/>
                      </a:lnTo>
                      <a:lnTo>
                        <a:pt x="61" y="39"/>
                      </a:lnTo>
                      <a:lnTo>
                        <a:pt x="53" y="37"/>
                      </a:lnTo>
                      <a:lnTo>
                        <a:pt x="48" y="32"/>
                      </a:lnTo>
                      <a:lnTo>
                        <a:pt x="39" y="18"/>
                      </a:lnTo>
                      <a:lnTo>
                        <a:pt x="32" y="9"/>
                      </a:lnTo>
                      <a:lnTo>
                        <a:pt x="23" y="0"/>
                      </a:lnTo>
                      <a:close/>
                    </a:path>
                  </a:pathLst>
                </a:custGeom>
                <a:solidFill>
                  <a:srgbClr val="402000"/>
                </a:solidFill>
                <a:ln w="9525">
                  <a:noFill/>
                  <a:round/>
                  <a:headEnd/>
                  <a:tailEnd/>
                </a:ln>
              </p:spPr>
              <p:txBody>
                <a:bodyPr/>
                <a:lstStyle/>
                <a:p>
                  <a:endParaRPr lang="en-GB" dirty="0"/>
                </a:p>
              </p:txBody>
            </p:sp>
          </p:grpSp>
          <p:sp>
            <p:nvSpPr>
              <p:cNvPr id="302" name="Freeform 115"/>
              <p:cNvSpPr>
                <a:spLocks/>
              </p:cNvSpPr>
              <p:nvPr/>
            </p:nvSpPr>
            <p:spPr bwMode="auto">
              <a:xfrm>
                <a:off x="4719" y="1539"/>
                <a:ext cx="70" cy="104"/>
              </a:xfrm>
              <a:custGeom>
                <a:avLst/>
                <a:gdLst>
                  <a:gd name="T0" fmla="*/ 0 w 141"/>
                  <a:gd name="T1" fmla="*/ 9 h 207"/>
                  <a:gd name="T2" fmla="*/ 1 w 141"/>
                  <a:gd name="T3" fmla="*/ 13 h 207"/>
                  <a:gd name="T4" fmla="*/ 3 w 141"/>
                  <a:gd name="T5" fmla="*/ 19 h 207"/>
                  <a:gd name="T6" fmla="*/ 4 w 141"/>
                  <a:gd name="T7" fmla="*/ 25 h 207"/>
                  <a:gd name="T8" fmla="*/ 6 w 141"/>
                  <a:gd name="T9" fmla="*/ 32 h 207"/>
                  <a:gd name="T10" fmla="*/ 7 w 141"/>
                  <a:gd name="T11" fmla="*/ 36 h 207"/>
                  <a:gd name="T12" fmla="*/ 9 w 141"/>
                  <a:gd name="T13" fmla="*/ 42 h 207"/>
                  <a:gd name="T14" fmla="*/ 12 w 141"/>
                  <a:gd name="T15" fmla="*/ 48 h 207"/>
                  <a:gd name="T16" fmla="*/ 16 w 141"/>
                  <a:gd name="T17" fmla="*/ 52 h 207"/>
                  <a:gd name="T18" fmla="*/ 17 w 141"/>
                  <a:gd name="T19" fmla="*/ 49 h 207"/>
                  <a:gd name="T20" fmla="*/ 15 w 141"/>
                  <a:gd name="T21" fmla="*/ 39 h 207"/>
                  <a:gd name="T22" fmla="*/ 14 w 141"/>
                  <a:gd name="T23" fmla="*/ 28 h 207"/>
                  <a:gd name="T24" fmla="*/ 16 w 141"/>
                  <a:gd name="T25" fmla="*/ 26 h 207"/>
                  <a:gd name="T26" fmla="*/ 19 w 141"/>
                  <a:gd name="T27" fmla="*/ 25 h 207"/>
                  <a:gd name="T28" fmla="*/ 21 w 141"/>
                  <a:gd name="T29" fmla="*/ 25 h 207"/>
                  <a:gd name="T30" fmla="*/ 24 w 141"/>
                  <a:gd name="T31" fmla="*/ 26 h 207"/>
                  <a:gd name="T32" fmla="*/ 30 w 141"/>
                  <a:gd name="T33" fmla="*/ 28 h 207"/>
                  <a:gd name="T34" fmla="*/ 34 w 141"/>
                  <a:gd name="T35" fmla="*/ 28 h 207"/>
                  <a:gd name="T36" fmla="*/ 35 w 141"/>
                  <a:gd name="T37" fmla="*/ 26 h 207"/>
                  <a:gd name="T38" fmla="*/ 33 w 141"/>
                  <a:gd name="T39" fmla="*/ 22 h 207"/>
                  <a:gd name="T40" fmla="*/ 27 w 141"/>
                  <a:gd name="T41" fmla="*/ 17 h 207"/>
                  <a:gd name="T42" fmla="*/ 21 w 141"/>
                  <a:gd name="T43" fmla="*/ 12 h 207"/>
                  <a:gd name="T44" fmla="*/ 17 w 141"/>
                  <a:gd name="T45" fmla="*/ 7 h 207"/>
                  <a:gd name="T46" fmla="*/ 13 w 141"/>
                  <a:gd name="T47" fmla="*/ 3 h 207"/>
                  <a:gd name="T48" fmla="*/ 9 w 141"/>
                  <a:gd name="T49" fmla="*/ 0 h 207"/>
                  <a:gd name="T50" fmla="*/ 5 w 141"/>
                  <a:gd name="T51" fmla="*/ 0 h 207"/>
                  <a:gd name="T52" fmla="*/ 4 w 141"/>
                  <a:gd name="T53" fmla="*/ 2 h 207"/>
                  <a:gd name="T54" fmla="*/ 6 w 141"/>
                  <a:gd name="T55" fmla="*/ 4 h 207"/>
                  <a:gd name="T56" fmla="*/ 12 w 141"/>
                  <a:gd name="T57" fmla="*/ 7 h 207"/>
                  <a:gd name="T58" fmla="*/ 14 w 141"/>
                  <a:gd name="T59" fmla="*/ 11 h 207"/>
                  <a:gd name="T60" fmla="*/ 20 w 141"/>
                  <a:gd name="T61" fmla="*/ 16 h 207"/>
                  <a:gd name="T62" fmla="*/ 23 w 141"/>
                  <a:gd name="T63" fmla="*/ 19 h 207"/>
                  <a:gd name="T64" fmla="*/ 28 w 141"/>
                  <a:gd name="T65" fmla="*/ 22 h 207"/>
                  <a:gd name="T66" fmla="*/ 22 w 141"/>
                  <a:gd name="T67" fmla="*/ 20 h 207"/>
                  <a:gd name="T68" fmla="*/ 19 w 141"/>
                  <a:gd name="T69" fmla="*/ 19 h 207"/>
                  <a:gd name="T70" fmla="*/ 16 w 141"/>
                  <a:gd name="T71" fmla="*/ 17 h 207"/>
                  <a:gd name="T72" fmla="*/ 11 w 141"/>
                  <a:gd name="T73" fmla="*/ 16 h 207"/>
                  <a:gd name="T74" fmla="*/ 9 w 141"/>
                  <a:gd name="T75" fmla="*/ 12 h 207"/>
                  <a:gd name="T76" fmla="*/ 7 w 141"/>
                  <a:gd name="T77" fmla="*/ 8 h 207"/>
                  <a:gd name="T78" fmla="*/ 5 w 141"/>
                  <a:gd name="T79" fmla="*/ 8 h 207"/>
                  <a:gd name="T80" fmla="*/ 6 w 141"/>
                  <a:gd name="T81" fmla="*/ 13 h 207"/>
                  <a:gd name="T82" fmla="*/ 10 w 141"/>
                  <a:gd name="T83" fmla="*/ 19 h 207"/>
                  <a:gd name="T84" fmla="*/ 10 w 141"/>
                  <a:gd name="T85" fmla="*/ 23 h 207"/>
                  <a:gd name="T86" fmla="*/ 10 w 141"/>
                  <a:gd name="T87" fmla="*/ 25 h 207"/>
                  <a:gd name="T88" fmla="*/ 10 w 141"/>
                  <a:gd name="T89" fmla="*/ 29 h 207"/>
                  <a:gd name="T90" fmla="*/ 10 w 141"/>
                  <a:gd name="T91" fmla="*/ 33 h 207"/>
                  <a:gd name="T92" fmla="*/ 11 w 141"/>
                  <a:gd name="T93" fmla="*/ 38 h 207"/>
                  <a:gd name="T94" fmla="*/ 9 w 141"/>
                  <a:gd name="T95" fmla="*/ 30 h 207"/>
                  <a:gd name="T96" fmla="*/ 7 w 141"/>
                  <a:gd name="T97" fmla="*/ 23 h 207"/>
                  <a:gd name="T98" fmla="*/ 6 w 141"/>
                  <a:gd name="T99" fmla="*/ 18 h 207"/>
                  <a:gd name="T100" fmla="*/ 4 w 141"/>
                  <a:gd name="T101" fmla="*/ 13 h 207"/>
                  <a:gd name="T102" fmla="*/ 0 w 141"/>
                  <a:gd name="T103" fmla="*/ 9 h 2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1"/>
                  <a:gd name="T157" fmla="*/ 0 h 207"/>
                  <a:gd name="T158" fmla="*/ 141 w 141"/>
                  <a:gd name="T159" fmla="*/ 207 h 2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1" h="207">
                    <a:moveTo>
                      <a:pt x="0" y="36"/>
                    </a:moveTo>
                    <a:lnTo>
                      <a:pt x="7" y="50"/>
                    </a:lnTo>
                    <a:lnTo>
                      <a:pt x="14" y="75"/>
                    </a:lnTo>
                    <a:lnTo>
                      <a:pt x="19" y="99"/>
                    </a:lnTo>
                    <a:lnTo>
                      <a:pt x="24" y="125"/>
                    </a:lnTo>
                    <a:lnTo>
                      <a:pt x="29" y="144"/>
                    </a:lnTo>
                    <a:lnTo>
                      <a:pt x="36" y="165"/>
                    </a:lnTo>
                    <a:lnTo>
                      <a:pt x="50" y="190"/>
                    </a:lnTo>
                    <a:lnTo>
                      <a:pt x="66" y="207"/>
                    </a:lnTo>
                    <a:lnTo>
                      <a:pt x="69" y="193"/>
                    </a:lnTo>
                    <a:lnTo>
                      <a:pt x="62" y="155"/>
                    </a:lnTo>
                    <a:lnTo>
                      <a:pt x="57" y="111"/>
                    </a:lnTo>
                    <a:lnTo>
                      <a:pt x="64" y="101"/>
                    </a:lnTo>
                    <a:lnTo>
                      <a:pt x="76" y="97"/>
                    </a:lnTo>
                    <a:lnTo>
                      <a:pt x="87" y="99"/>
                    </a:lnTo>
                    <a:lnTo>
                      <a:pt x="99" y="104"/>
                    </a:lnTo>
                    <a:lnTo>
                      <a:pt x="123" y="111"/>
                    </a:lnTo>
                    <a:lnTo>
                      <a:pt x="139" y="110"/>
                    </a:lnTo>
                    <a:lnTo>
                      <a:pt x="141" y="103"/>
                    </a:lnTo>
                    <a:lnTo>
                      <a:pt x="132" y="85"/>
                    </a:lnTo>
                    <a:lnTo>
                      <a:pt x="111" y="68"/>
                    </a:lnTo>
                    <a:lnTo>
                      <a:pt x="87" y="48"/>
                    </a:lnTo>
                    <a:lnTo>
                      <a:pt x="71" y="28"/>
                    </a:lnTo>
                    <a:lnTo>
                      <a:pt x="52" y="10"/>
                    </a:lnTo>
                    <a:lnTo>
                      <a:pt x="36" y="0"/>
                    </a:lnTo>
                    <a:lnTo>
                      <a:pt x="22" y="0"/>
                    </a:lnTo>
                    <a:lnTo>
                      <a:pt x="17" y="8"/>
                    </a:lnTo>
                    <a:lnTo>
                      <a:pt x="24" y="15"/>
                    </a:lnTo>
                    <a:lnTo>
                      <a:pt x="50" y="28"/>
                    </a:lnTo>
                    <a:lnTo>
                      <a:pt x="59" y="43"/>
                    </a:lnTo>
                    <a:lnTo>
                      <a:pt x="80" y="61"/>
                    </a:lnTo>
                    <a:lnTo>
                      <a:pt x="94" y="76"/>
                    </a:lnTo>
                    <a:lnTo>
                      <a:pt x="113" y="87"/>
                    </a:lnTo>
                    <a:lnTo>
                      <a:pt x="89" y="80"/>
                    </a:lnTo>
                    <a:lnTo>
                      <a:pt x="76" y="73"/>
                    </a:lnTo>
                    <a:lnTo>
                      <a:pt x="64" y="66"/>
                    </a:lnTo>
                    <a:lnTo>
                      <a:pt x="45" y="61"/>
                    </a:lnTo>
                    <a:lnTo>
                      <a:pt x="38" y="48"/>
                    </a:lnTo>
                    <a:lnTo>
                      <a:pt x="31" y="29"/>
                    </a:lnTo>
                    <a:lnTo>
                      <a:pt x="21" y="29"/>
                    </a:lnTo>
                    <a:lnTo>
                      <a:pt x="24" y="50"/>
                    </a:lnTo>
                    <a:lnTo>
                      <a:pt x="41" y="76"/>
                    </a:lnTo>
                    <a:lnTo>
                      <a:pt x="43" y="89"/>
                    </a:lnTo>
                    <a:lnTo>
                      <a:pt x="43" y="99"/>
                    </a:lnTo>
                    <a:lnTo>
                      <a:pt x="43" y="113"/>
                    </a:lnTo>
                    <a:lnTo>
                      <a:pt x="43" y="130"/>
                    </a:lnTo>
                    <a:lnTo>
                      <a:pt x="45" y="150"/>
                    </a:lnTo>
                    <a:lnTo>
                      <a:pt x="38" y="118"/>
                    </a:lnTo>
                    <a:lnTo>
                      <a:pt x="31" y="90"/>
                    </a:lnTo>
                    <a:lnTo>
                      <a:pt x="24" y="69"/>
                    </a:lnTo>
                    <a:lnTo>
                      <a:pt x="17" y="50"/>
                    </a:lnTo>
                    <a:lnTo>
                      <a:pt x="0" y="36"/>
                    </a:lnTo>
                    <a:close/>
                  </a:path>
                </a:pathLst>
              </a:custGeom>
              <a:solidFill>
                <a:srgbClr val="E0E0E0"/>
              </a:solidFill>
              <a:ln w="9525">
                <a:noFill/>
                <a:round/>
                <a:headEnd/>
                <a:tailEnd/>
              </a:ln>
            </p:spPr>
            <p:txBody>
              <a:bodyPr/>
              <a:lstStyle/>
              <a:p>
                <a:endParaRPr lang="en-GB" dirty="0"/>
              </a:p>
            </p:txBody>
          </p:sp>
          <p:sp>
            <p:nvSpPr>
              <p:cNvPr id="303" name="Freeform 116"/>
              <p:cNvSpPr>
                <a:spLocks/>
              </p:cNvSpPr>
              <p:nvPr/>
            </p:nvSpPr>
            <p:spPr bwMode="auto">
              <a:xfrm>
                <a:off x="4756" y="1600"/>
                <a:ext cx="38" cy="54"/>
              </a:xfrm>
              <a:custGeom>
                <a:avLst/>
                <a:gdLst>
                  <a:gd name="T0" fmla="*/ 5 w 75"/>
                  <a:gd name="T1" fmla="*/ 0 h 108"/>
                  <a:gd name="T2" fmla="*/ 14 w 75"/>
                  <a:gd name="T3" fmla="*/ 6 h 108"/>
                  <a:gd name="T4" fmla="*/ 17 w 75"/>
                  <a:gd name="T5" fmla="*/ 12 h 108"/>
                  <a:gd name="T6" fmla="*/ 19 w 75"/>
                  <a:gd name="T7" fmla="*/ 15 h 108"/>
                  <a:gd name="T8" fmla="*/ 19 w 75"/>
                  <a:gd name="T9" fmla="*/ 19 h 108"/>
                  <a:gd name="T10" fmla="*/ 18 w 75"/>
                  <a:gd name="T11" fmla="*/ 21 h 108"/>
                  <a:gd name="T12" fmla="*/ 14 w 75"/>
                  <a:gd name="T13" fmla="*/ 13 h 108"/>
                  <a:gd name="T14" fmla="*/ 9 w 75"/>
                  <a:gd name="T15" fmla="*/ 9 h 108"/>
                  <a:gd name="T16" fmla="*/ 5 w 75"/>
                  <a:gd name="T17" fmla="*/ 7 h 108"/>
                  <a:gd name="T18" fmla="*/ 5 w 75"/>
                  <a:gd name="T19" fmla="*/ 15 h 108"/>
                  <a:gd name="T20" fmla="*/ 14 w 75"/>
                  <a:gd name="T21" fmla="*/ 26 h 108"/>
                  <a:gd name="T22" fmla="*/ 7 w 75"/>
                  <a:gd name="T23" fmla="*/ 27 h 108"/>
                  <a:gd name="T24" fmla="*/ 2 w 75"/>
                  <a:gd name="T25" fmla="*/ 26 h 108"/>
                  <a:gd name="T26" fmla="*/ 8 w 75"/>
                  <a:gd name="T27" fmla="*/ 24 h 108"/>
                  <a:gd name="T28" fmla="*/ 2 w 75"/>
                  <a:gd name="T29" fmla="*/ 17 h 108"/>
                  <a:gd name="T30" fmla="*/ 0 w 75"/>
                  <a:gd name="T31" fmla="*/ 9 h 108"/>
                  <a:gd name="T32" fmla="*/ 2 w 75"/>
                  <a:gd name="T33" fmla="*/ 1 h 108"/>
                  <a:gd name="T34" fmla="*/ 5 w 75"/>
                  <a:gd name="T35" fmla="*/ 0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08"/>
                  <a:gd name="T56" fmla="*/ 75 w 75"/>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08">
                    <a:moveTo>
                      <a:pt x="19" y="0"/>
                    </a:moveTo>
                    <a:lnTo>
                      <a:pt x="54" y="24"/>
                    </a:lnTo>
                    <a:lnTo>
                      <a:pt x="66" y="47"/>
                    </a:lnTo>
                    <a:lnTo>
                      <a:pt x="75" y="61"/>
                    </a:lnTo>
                    <a:lnTo>
                      <a:pt x="75" y="75"/>
                    </a:lnTo>
                    <a:lnTo>
                      <a:pt x="69" y="83"/>
                    </a:lnTo>
                    <a:lnTo>
                      <a:pt x="54" y="52"/>
                    </a:lnTo>
                    <a:lnTo>
                      <a:pt x="34" y="36"/>
                    </a:lnTo>
                    <a:lnTo>
                      <a:pt x="19" y="31"/>
                    </a:lnTo>
                    <a:lnTo>
                      <a:pt x="19" y="61"/>
                    </a:lnTo>
                    <a:lnTo>
                      <a:pt x="54" y="104"/>
                    </a:lnTo>
                    <a:lnTo>
                      <a:pt x="26" y="108"/>
                    </a:lnTo>
                    <a:lnTo>
                      <a:pt x="7" y="103"/>
                    </a:lnTo>
                    <a:lnTo>
                      <a:pt x="29" y="96"/>
                    </a:lnTo>
                    <a:lnTo>
                      <a:pt x="7" y="68"/>
                    </a:lnTo>
                    <a:lnTo>
                      <a:pt x="0" y="35"/>
                    </a:lnTo>
                    <a:lnTo>
                      <a:pt x="5" y="1"/>
                    </a:lnTo>
                    <a:lnTo>
                      <a:pt x="19" y="0"/>
                    </a:lnTo>
                    <a:close/>
                  </a:path>
                </a:pathLst>
              </a:custGeom>
              <a:solidFill>
                <a:srgbClr val="E0E0E0"/>
              </a:solidFill>
              <a:ln w="9525">
                <a:noFill/>
                <a:round/>
                <a:headEnd/>
                <a:tailEnd/>
              </a:ln>
            </p:spPr>
            <p:txBody>
              <a:bodyPr/>
              <a:lstStyle/>
              <a:p>
                <a:endParaRPr lang="en-GB" dirty="0"/>
              </a:p>
            </p:txBody>
          </p:sp>
          <p:sp>
            <p:nvSpPr>
              <p:cNvPr id="304" name="Freeform 117"/>
              <p:cNvSpPr>
                <a:spLocks/>
              </p:cNvSpPr>
              <p:nvPr/>
            </p:nvSpPr>
            <p:spPr bwMode="auto">
              <a:xfrm>
                <a:off x="4727" y="1401"/>
                <a:ext cx="103" cy="227"/>
              </a:xfrm>
              <a:custGeom>
                <a:avLst/>
                <a:gdLst>
                  <a:gd name="T0" fmla="*/ 30 w 208"/>
                  <a:gd name="T1" fmla="*/ 104 h 456"/>
                  <a:gd name="T2" fmla="*/ 35 w 208"/>
                  <a:gd name="T3" fmla="*/ 110 h 456"/>
                  <a:gd name="T4" fmla="*/ 39 w 208"/>
                  <a:gd name="T5" fmla="*/ 108 h 456"/>
                  <a:gd name="T6" fmla="*/ 45 w 208"/>
                  <a:gd name="T7" fmla="*/ 98 h 456"/>
                  <a:gd name="T8" fmla="*/ 46 w 208"/>
                  <a:gd name="T9" fmla="*/ 94 h 456"/>
                  <a:gd name="T10" fmla="*/ 50 w 208"/>
                  <a:gd name="T11" fmla="*/ 81 h 456"/>
                  <a:gd name="T12" fmla="*/ 47 w 208"/>
                  <a:gd name="T13" fmla="*/ 77 h 456"/>
                  <a:gd name="T14" fmla="*/ 51 w 208"/>
                  <a:gd name="T15" fmla="*/ 69 h 456"/>
                  <a:gd name="T16" fmla="*/ 46 w 208"/>
                  <a:gd name="T17" fmla="*/ 52 h 456"/>
                  <a:gd name="T18" fmla="*/ 40 w 208"/>
                  <a:gd name="T19" fmla="*/ 41 h 456"/>
                  <a:gd name="T20" fmla="*/ 50 w 208"/>
                  <a:gd name="T21" fmla="*/ 30 h 456"/>
                  <a:gd name="T22" fmla="*/ 51 w 208"/>
                  <a:gd name="T23" fmla="*/ 17 h 456"/>
                  <a:gd name="T24" fmla="*/ 44 w 208"/>
                  <a:gd name="T25" fmla="*/ 7 h 456"/>
                  <a:gd name="T26" fmla="*/ 32 w 208"/>
                  <a:gd name="T27" fmla="*/ 0 h 456"/>
                  <a:gd name="T28" fmla="*/ 16 w 208"/>
                  <a:gd name="T29" fmla="*/ 8 h 456"/>
                  <a:gd name="T30" fmla="*/ 1 w 208"/>
                  <a:gd name="T31" fmla="*/ 24 h 456"/>
                  <a:gd name="T32" fmla="*/ 1 w 208"/>
                  <a:gd name="T33" fmla="*/ 30 h 456"/>
                  <a:gd name="T34" fmla="*/ 9 w 208"/>
                  <a:gd name="T35" fmla="*/ 19 h 456"/>
                  <a:gd name="T36" fmla="*/ 27 w 208"/>
                  <a:gd name="T37" fmla="*/ 9 h 456"/>
                  <a:gd name="T38" fmla="*/ 27 w 208"/>
                  <a:gd name="T39" fmla="*/ 12 h 456"/>
                  <a:gd name="T40" fmla="*/ 15 w 208"/>
                  <a:gd name="T41" fmla="*/ 21 h 456"/>
                  <a:gd name="T42" fmla="*/ 5 w 208"/>
                  <a:gd name="T43" fmla="*/ 32 h 456"/>
                  <a:gd name="T44" fmla="*/ 1 w 208"/>
                  <a:gd name="T45" fmla="*/ 38 h 456"/>
                  <a:gd name="T46" fmla="*/ 0 w 208"/>
                  <a:gd name="T47" fmla="*/ 45 h 456"/>
                  <a:gd name="T48" fmla="*/ 11 w 208"/>
                  <a:gd name="T49" fmla="*/ 40 h 456"/>
                  <a:gd name="T50" fmla="*/ 31 w 208"/>
                  <a:gd name="T51" fmla="*/ 38 h 456"/>
                  <a:gd name="T52" fmla="*/ 17 w 208"/>
                  <a:gd name="T53" fmla="*/ 42 h 456"/>
                  <a:gd name="T54" fmla="*/ 4 w 208"/>
                  <a:gd name="T55" fmla="*/ 49 h 456"/>
                  <a:gd name="T56" fmla="*/ 0 w 208"/>
                  <a:gd name="T57" fmla="*/ 56 h 456"/>
                  <a:gd name="T58" fmla="*/ 1 w 208"/>
                  <a:gd name="T59" fmla="*/ 66 h 456"/>
                  <a:gd name="T60" fmla="*/ 13 w 208"/>
                  <a:gd name="T61" fmla="*/ 70 h 456"/>
                  <a:gd name="T62" fmla="*/ 18 w 208"/>
                  <a:gd name="T63" fmla="*/ 77 h 456"/>
                  <a:gd name="T64" fmla="*/ 28 w 208"/>
                  <a:gd name="T65" fmla="*/ 84 h 456"/>
                  <a:gd name="T66" fmla="*/ 33 w 208"/>
                  <a:gd name="T67" fmla="*/ 91 h 456"/>
                  <a:gd name="T68" fmla="*/ 33 w 208"/>
                  <a:gd name="T69" fmla="*/ 81 h 456"/>
                  <a:gd name="T70" fmla="*/ 23 w 208"/>
                  <a:gd name="T71" fmla="*/ 74 h 456"/>
                  <a:gd name="T72" fmla="*/ 20 w 208"/>
                  <a:gd name="T73" fmla="*/ 65 h 456"/>
                  <a:gd name="T74" fmla="*/ 27 w 208"/>
                  <a:gd name="T75" fmla="*/ 65 h 456"/>
                  <a:gd name="T76" fmla="*/ 33 w 208"/>
                  <a:gd name="T77" fmla="*/ 73 h 456"/>
                  <a:gd name="T78" fmla="*/ 40 w 208"/>
                  <a:gd name="T79" fmla="*/ 87 h 456"/>
                  <a:gd name="T80" fmla="*/ 33 w 208"/>
                  <a:gd name="T81" fmla="*/ 94 h 456"/>
                  <a:gd name="T82" fmla="*/ 33 w 208"/>
                  <a:gd name="T83" fmla="*/ 98 h 456"/>
                  <a:gd name="T84" fmla="*/ 25 w 208"/>
                  <a:gd name="T85" fmla="*/ 99 h 4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8"/>
                  <a:gd name="T130" fmla="*/ 0 h 456"/>
                  <a:gd name="T131" fmla="*/ 208 w 208"/>
                  <a:gd name="T132" fmla="*/ 456 h 4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8" h="456">
                    <a:moveTo>
                      <a:pt x="100" y="400"/>
                    </a:moveTo>
                    <a:lnTo>
                      <a:pt x="122" y="417"/>
                    </a:lnTo>
                    <a:lnTo>
                      <a:pt x="129" y="431"/>
                    </a:lnTo>
                    <a:lnTo>
                      <a:pt x="143" y="443"/>
                    </a:lnTo>
                    <a:lnTo>
                      <a:pt x="143" y="456"/>
                    </a:lnTo>
                    <a:lnTo>
                      <a:pt x="157" y="433"/>
                    </a:lnTo>
                    <a:lnTo>
                      <a:pt x="170" y="412"/>
                    </a:lnTo>
                    <a:lnTo>
                      <a:pt x="182" y="393"/>
                    </a:lnTo>
                    <a:lnTo>
                      <a:pt x="178" y="375"/>
                    </a:lnTo>
                    <a:lnTo>
                      <a:pt x="187" y="379"/>
                    </a:lnTo>
                    <a:lnTo>
                      <a:pt x="203" y="346"/>
                    </a:lnTo>
                    <a:lnTo>
                      <a:pt x="204" y="328"/>
                    </a:lnTo>
                    <a:lnTo>
                      <a:pt x="196" y="318"/>
                    </a:lnTo>
                    <a:lnTo>
                      <a:pt x="190" y="309"/>
                    </a:lnTo>
                    <a:lnTo>
                      <a:pt x="206" y="314"/>
                    </a:lnTo>
                    <a:lnTo>
                      <a:pt x="206" y="278"/>
                    </a:lnTo>
                    <a:lnTo>
                      <a:pt x="208" y="230"/>
                    </a:lnTo>
                    <a:lnTo>
                      <a:pt x="185" y="211"/>
                    </a:lnTo>
                    <a:lnTo>
                      <a:pt x="171" y="197"/>
                    </a:lnTo>
                    <a:lnTo>
                      <a:pt x="164" y="164"/>
                    </a:lnTo>
                    <a:lnTo>
                      <a:pt x="185" y="143"/>
                    </a:lnTo>
                    <a:lnTo>
                      <a:pt x="204" y="121"/>
                    </a:lnTo>
                    <a:lnTo>
                      <a:pt x="208" y="93"/>
                    </a:lnTo>
                    <a:lnTo>
                      <a:pt x="208" y="70"/>
                    </a:lnTo>
                    <a:lnTo>
                      <a:pt x="196" y="46"/>
                    </a:lnTo>
                    <a:lnTo>
                      <a:pt x="180" y="30"/>
                    </a:lnTo>
                    <a:lnTo>
                      <a:pt x="147" y="4"/>
                    </a:lnTo>
                    <a:lnTo>
                      <a:pt x="129" y="0"/>
                    </a:lnTo>
                    <a:lnTo>
                      <a:pt x="103" y="11"/>
                    </a:lnTo>
                    <a:lnTo>
                      <a:pt x="67" y="32"/>
                    </a:lnTo>
                    <a:lnTo>
                      <a:pt x="23" y="73"/>
                    </a:lnTo>
                    <a:lnTo>
                      <a:pt x="4" y="96"/>
                    </a:lnTo>
                    <a:lnTo>
                      <a:pt x="0" y="110"/>
                    </a:lnTo>
                    <a:lnTo>
                      <a:pt x="4" y="121"/>
                    </a:lnTo>
                    <a:lnTo>
                      <a:pt x="14" y="108"/>
                    </a:lnTo>
                    <a:lnTo>
                      <a:pt x="39" y="79"/>
                    </a:lnTo>
                    <a:lnTo>
                      <a:pt x="74" y="56"/>
                    </a:lnTo>
                    <a:lnTo>
                      <a:pt x="110" y="39"/>
                    </a:lnTo>
                    <a:lnTo>
                      <a:pt x="124" y="39"/>
                    </a:lnTo>
                    <a:lnTo>
                      <a:pt x="112" y="49"/>
                    </a:lnTo>
                    <a:lnTo>
                      <a:pt x="79" y="72"/>
                    </a:lnTo>
                    <a:lnTo>
                      <a:pt x="61" y="87"/>
                    </a:lnTo>
                    <a:lnTo>
                      <a:pt x="39" y="108"/>
                    </a:lnTo>
                    <a:lnTo>
                      <a:pt x="23" y="128"/>
                    </a:lnTo>
                    <a:lnTo>
                      <a:pt x="11" y="138"/>
                    </a:lnTo>
                    <a:lnTo>
                      <a:pt x="6" y="152"/>
                    </a:lnTo>
                    <a:lnTo>
                      <a:pt x="0" y="164"/>
                    </a:lnTo>
                    <a:lnTo>
                      <a:pt x="0" y="180"/>
                    </a:lnTo>
                    <a:lnTo>
                      <a:pt x="7" y="183"/>
                    </a:lnTo>
                    <a:lnTo>
                      <a:pt x="46" y="161"/>
                    </a:lnTo>
                    <a:lnTo>
                      <a:pt x="82" y="152"/>
                    </a:lnTo>
                    <a:lnTo>
                      <a:pt x="128" y="155"/>
                    </a:lnTo>
                    <a:lnTo>
                      <a:pt x="105" y="161"/>
                    </a:lnTo>
                    <a:lnTo>
                      <a:pt x="70" y="171"/>
                    </a:lnTo>
                    <a:lnTo>
                      <a:pt x="37" y="183"/>
                    </a:lnTo>
                    <a:lnTo>
                      <a:pt x="16" y="196"/>
                    </a:lnTo>
                    <a:lnTo>
                      <a:pt x="4" y="208"/>
                    </a:lnTo>
                    <a:lnTo>
                      <a:pt x="2" y="225"/>
                    </a:lnTo>
                    <a:lnTo>
                      <a:pt x="2" y="251"/>
                    </a:lnTo>
                    <a:lnTo>
                      <a:pt x="6" y="265"/>
                    </a:lnTo>
                    <a:lnTo>
                      <a:pt x="32" y="272"/>
                    </a:lnTo>
                    <a:lnTo>
                      <a:pt x="53" y="283"/>
                    </a:lnTo>
                    <a:lnTo>
                      <a:pt x="63" y="297"/>
                    </a:lnTo>
                    <a:lnTo>
                      <a:pt x="74" y="312"/>
                    </a:lnTo>
                    <a:lnTo>
                      <a:pt x="91" y="328"/>
                    </a:lnTo>
                    <a:lnTo>
                      <a:pt x="114" y="337"/>
                    </a:lnTo>
                    <a:lnTo>
                      <a:pt x="129" y="354"/>
                    </a:lnTo>
                    <a:lnTo>
                      <a:pt x="135" y="367"/>
                    </a:lnTo>
                    <a:lnTo>
                      <a:pt x="145" y="351"/>
                    </a:lnTo>
                    <a:lnTo>
                      <a:pt x="135" y="326"/>
                    </a:lnTo>
                    <a:lnTo>
                      <a:pt x="119" y="318"/>
                    </a:lnTo>
                    <a:lnTo>
                      <a:pt x="93" y="297"/>
                    </a:lnTo>
                    <a:lnTo>
                      <a:pt x="81" y="278"/>
                    </a:lnTo>
                    <a:lnTo>
                      <a:pt x="81" y="262"/>
                    </a:lnTo>
                    <a:lnTo>
                      <a:pt x="89" y="257"/>
                    </a:lnTo>
                    <a:lnTo>
                      <a:pt x="110" y="262"/>
                    </a:lnTo>
                    <a:lnTo>
                      <a:pt x="133" y="279"/>
                    </a:lnTo>
                    <a:lnTo>
                      <a:pt x="136" y="295"/>
                    </a:lnTo>
                    <a:lnTo>
                      <a:pt x="157" y="321"/>
                    </a:lnTo>
                    <a:lnTo>
                      <a:pt x="163" y="349"/>
                    </a:lnTo>
                    <a:lnTo>
                      <a:pt x="154" y="375"/>
                    </a:lnTo>
                    <a:lnTo>
                      <a:pt x="133" y="377"/>
                    </a:lnTo>
                    <a:lnTo>
                      <a:pt x="135" y="386"/>
                    </a:lnTo>
                    <a:lnTo>
                      <a:pt x="135" y="395"/>
                    </a:lnTo>
                    <a:lnTo>
                      <a:pt x="128" y="400"/>
                    </a:lnTo>
                    <a:lnTo>
                      <a:pt x="100" y="400"/>
                    </a:lnTo>
                    <a:close/>
                  </a:path>
                </a:pathLst>
              </a:custGeom>
              <a:solidFill>
                <a:srgbClr val="E0E0E0"/>
              </a:solidFill>
              <a:ln w="9525">
                <a:noFill/>
                <a:round/>
                <a:headEnd/>
                <a:tailEnd/>
              </a:ln>
            </p:spPr>
            <p:txBody>
              <a:bodyPr/>
              <a:lstStyle/>
              <a:p>
                <a:endParaRPr lang="en-GB" dirty="0"/>
              </a:p>
            </p:txBody>
          </p:sp>
          <p:sp>
            <p:nvSpPr>
              <p:cNvPr id="305" name="Freeform 118"/>
              <p:cNvSpPr>
                <a:spLocks/>
              </p:cNvSpPr>
              <p:nvPr/>
            </p:nvSpPr>
            <p:spPr bwMode="auto">
              <a:xfrm>
                <a:off x="4617" y="1325"/>
                <a:ext cx="80" cy="69"/>
              </a:xfrm>
              <a:custGeom>
                <a:avLst/>
                <a:gdLst>
                  <a:gd name="T0" fmla="*/ 0 w 161"/>
                  <a:gd name="T1" fmla="*/ 25 h 140"/>
                  <a:gd name="T2" fmla="*/ 4 w 161"/>
                  <a:gd name="T3" fmla="*/ 27 h 140"/>
                  <a:gd name="T4" fmla="*/ 6 w 161"/>
                  <a:gd name="T5" fmla="*/ 31 h 140"/>
                  <a:gd name="T6" fmla="*/ 8 w 161"/>
                  <a:gd name="T7" fmla="*/ 34 h 140"/>
                  <a:gd name="T8" fmla="*/ 16 w 161"/>
                  <a:gd name="T9" fmla="*/ 27 h 140"/>
                  <a:gd name="T10" fmla="*/ 22 w 161"/>
                  <a:gd name="T11" fmla="*/ 21 h 140"/>
                  <a:gd name="T12" fmla="*/ 28 w 161"/>
                  <a:gd name="T13" fmla="*/ 15 h 140"/>
                  <a:gd name="T14" fmla="*/ 40 w 161"/>
                  <a:gd name="T15" fmla="*/ 7 h 140"/>
                  <a:gd name="T16" fmla="*/ 37 w 161"/>
                  <a:gd name="T17" fmla="*/ 1 h 140"/>
                  <a:gd name="T18" fmla="*/ 35 w 161"/>
                  <a:gd name="T19" fmla="*/ 0 h 140"/>
                  <a:gd name="T20" fmla="*/ 36 w 161"/>
                  <a:gd name="T21" fmla="*/ 1 h 140"/>
                  <a:gd name="T22" fmla="*/ 32 w 161"/>
                  <a:gd name="T23" fmla="*/ 5 h 140"/>
                  <a:gd name="T24" fmla="*/ 23 w 161"/>
                  <a:gd name="T25" fmla="*/ 9 h 140"/>
                  <a:gd name="T26" fmla="*/ 18 w 161"/>
                  <a:gd name="T27" fmla="*/ 12 h 140"/>
                  <a:gd name="T28" fmla="*/ 12 w 161"/>
                  <a:gd name="T29" fmla="*/ 16 h 140"/>
                  <a:gd name="T30" fmla="*/ 6 w 161"/>
                  <a:gd name="T31" fmla="*/ 21 h 140"/>
                  <a:gd name="T32" fmla="*/ 0 w 161"/>
                  <a:gd name="T33" fmla="*/ 25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40"/>
                  <a:gd name="T53" fmla="*/ 161 w 161"/>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40">
                    <a:moveTo>
                      <a:pt x="0" y="103"/>
                    </a:moveTo>
                    <a:lnTo>
                      <a:pt x="18" y="112"/>
                    </a:lnTo>
                    <a:lnTo>
                      <a:pt x="27" y="126"/>
                    </a:lnTo>
                    <a:lnTo>
                      <a:pt x="32" y="140"/>
                    </a:lnTo>
                    <a:lnTo>
                      <a:pt x="65" y="110"/>
                    </a:lnTo>
                    <a:lnTo>
                      <a:pt x="88" y="88"/>
                    </a:lnTo>
                    <a:lnTo>
                      <a:pt x="112" y="61"/>
                    </a:lnTo>
                    <a:lnTo>
                      <a:pt x="161" y="30"/>
                    </a:lnTo>
                    <a:lnTo>
                      <a:pt x="149" y="4"/>
                    </a:lnTo>
                    <a:lnTo>
                      <a:pt x="142" y="0"/>
                    </a:lnTo>
                    <a:lnTo>
                      <a:pt x="145" y="7"/>
                    </a:lnTo>
                    <a:lnTo>
                      <a:pt x="131" y="20"/>
                    </a:lnTo>
                    <a:lnTo>
                      <a:pt x="95" y="39"/>
                    </a:lnTo>
                    <a:lnTo>
                      <a:pt x="72" y="51"/>
                    </a:lnTo>
                    <a:lnTo>
                      <a:pt x="51" y="65"/>
                    </a:lnTo>
                    <a:lnTo>
                      <a:pt x="25" y="86"/>
                    </a:lnTo>
                    <a:lnTo>
                      <a:pt x="0" y="103"/>
                    </a:lnTo>
                    <a:close/>
                  </a:path>
                </a:pathLst>
              </a:custGeom>
              <a:solidFill>
                <a:srgbClr val="E0E0E0"/>
              </a:solidFill>
              <a:ln w="9525">
                <a:noFill/>
                <a:round/>
                <a:headEnd/>
                <a:tailEnd/>
              </a:ln>
            </p:spPr>
            <p:txBody>
              <a:bodyPr/>
              <a:lstStyle/>
              <a:p>
                <a:endParaRPr lang="en-GB" dirty="0"/>
              </a:p>
            </p:txBody>
          </p:sp>
          <p:sp>
            <p:nvSpPr>
              <p:cNvPr id="306" name="Freeform 119"/>
              <p:cNvSpPr>
                <a:spLocks/>
              </p:cNvSpPr>
              <p:nvPr/>
            </p:nvSpPr>
            <p:spPr bwMode="auto">
              <a:xfrm>
                <a:off x="4588" y="1335"/>
                <a:ext cx="155" cy="161"/>
              </a:xfrm>
              <a:custGeom>
                <a:avLst/>
                <a:gdLst>
                  <a:gd name="T0" fmla="*/ 62 w 310"/>
                  <a:gd name="T1" fmla="*/ 0 h 321"/>
                  <a:gd name="T2" fmla="*/ 70 w 310"/>
                  <a:gd name="T3" fmla="*/ 2 h 321"/>
                  <a:gd name="T4" fmla="*/ 72 w 310"/>
                  <a:gd name="T5" fmla="*/ 8 h 321"/>
                  <a:gd name="T6" fmla="*/ 74 w 310"/>
                  <a:gd name="T7" fmla="*/ 10 h 321"/>
                  <a:gd name="T8" fmla="*/ 78 w 310"/>
                  <a:gd name="T9" fmla="*/ 12 h 321"/>
                  <a:gd name="T10" fmla="*/ 73 w 310"/>
                  <a:gd name="T11" fmla="*/ 15 h 321"/>
                  <a:gd name="T12" fmla="*/ 66 w 310"/>
                  <a:gd name="T13" fmla="*/ 21 h 321"/>
                  <a:gd name="T14" fmla="*/ 61 w 310"/>
                  <a:gd name="T15" fmla="*/ 28 h 321"/>
                  <a:gd name="T16" fmla="*/ 59 w 310"/>
                  <a:gd name="T17" fmla="*/ 36 h 321"/>
                  <a:gd name="T18" fmla="*/ 49 w 310"/>
                  <a:gd name="T19" fmla="*/ 33 h 321"/>
                  <a:gd name="T20" fmla="*/ 40 w 310"/>
                  <a:gd name="T21" fmla="*/ 32 h 321"/>
                  <a:gd name="T22" fmla="*/ 41 w 310"/>
                  <a:gd name="T23" fmla="*/ 35 h 321"/>
                  <a:gd name="T24" fmla="*/ 43 w 310"/>
                  <a:gd name="T25" fmla="*/ 40 h 321"/>
                  <a:gd name="T26" fmla="*/ 36 w 310"/>
                  <a:gd name="T27" fmla="*/ 43 h 321"/>
                  <a:gd name="T28" fmla="*/ 28 w 310"/>
                  <a:gd name="T29" fmla="*/ 52 h 321"/>
                  <a:gd name="T30" fmla="*/ 21 w 310"/>
                  <a:gd name="T31" fmla="*/ 58 h 321"/>
                  <a:gd name="T32" fmla="*/ 15 w 310"/>
                  <a:gd name="T33" fmla="*/ 64 h 321"/>
                  <a:gd name="T34" fmla="*/ 10 w 310"/>
                  <a:gd name="T35" fmla="*/ 69 h 321"/>
                  <a:gd name="T36" fmla="*/ 5 w 310"/>
                  <a:gd name="T37" fmla="*/ 75 h 321"/>
                  <a:gd name="T38" fmla="*/ 2 w 310"/>
                  <a:gd name="T39" fmla="*/ 81 h 321"/>
                  <a:gd name="T40" fmla="*/ 0 w 310"/>
                  <a:gd name="T41" fmla="*/ 75 h 321"/>
                  <a:gd name="T42" fmla="*/ 3 w 310"/>
                  <a:gd name="T43" fmla="*/ 70 h 321"/>
                  <a:gd name="T44" fmla="*/ 10 w 310"/>
                  <a:gd name="T45" fmla="*/ 61 h 321"/>
                  <a:gd name="T46" fmla="*/ 14 w 310"/>
                  <a:gd name="T47" fmla="*/ 56 h 321"/>
                  <a:gd name="T48" fmla="*/ 20 w 310"/>
                  <a:gd name="T49" fmla="*/ 45 h 321"/>
                  <a:gd name="T50" fmla="*/ 26 w 310"/>
                  <a:gd name="T51" fmla="*/ 37 h 321"/>
                  <a:gd name="T52" fmla="*/ 30 w 310"/>
                  <a:gd name="T53" fmla="*/ 31 h 321"/>
                  <a:gd name="T54" fmla="*/ 40 w 310"/>
                  <a:gd name="T55" fmla="*/ 22 h 321"/>
                  <a:gd name="T56" fmla="*/ 50 w 310"/>
                  <a:gd name="T57" fmla="*/ 16 h 321"/>
                  <a:gd name="T58" fmla="*/ 60 w 310"/>
                  <a:gd name="T59" fmla="*/ 8 h 321"/>
                  <a:gd name="T60" fmla="*/ 62 w 310"/>
                  <a:gd name="T61" fmla="*/ 0 h 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0"/>
                  <a:gd name="T94" fmla="*/ 0 h 321"/>
                  <a:gd name="T95" fmla="*/ 310 w 310"/>
                  <a:gd name="T96" fmla="*/ 321 h 3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0" h="321">
                    <a:moveTo>
                      <a:pt x="248" y="0"/>
                    </a:moveTo>
                    <a:lnTo>
                      <a:pt x="277" y="7"/>
                    </a:lnTo>
                    <a:lnTo>
                      <a:pt x="288" y="30"/>
                    </a:lnTo>
                    <a:lnTo>
                      <a:pt x="296" y="40"/>
                    </a:lnTo>
                    <a:lnTo>
                      <a:pt x="310" y="47"/>
                    </a:lnTo>
                    <a:lnTo>
                      <a:pt x="289" y="60"/>
                    </a:lnTo>
                    <a:lnTo>
                      <a:pt x="263" y="84"/>
                    </a:lnTo>
                    <a:lnTo>
                      <a:pt x="246" y="110"/>
                    </a:lnTo>
                    <a:lnTo>
                      <a:pt x="237" y="143"/>
                    </a:lnTo>
                    <a:lnTo>
                      <a:pt x="197" y="129"/>
                    </a:lnTo>
                    <a:lnTo>
                      <a:pt x="162" y="128"/>
                    </a:lnTo>
                    <a:lnTo>
                      <a:pt x="166" y="138"/>
                    </a:lnTo>
                    <a:lnTo>
                      <a:pt x="174" y="157"/>
                    </a:lnTo>
                    <a:lnTo>
                      <a:pt x="141" y="171"/>
                    </a:lnTo>
                    <a:lnTo>
                      <a:pt x="113" y="208"/>
                    </a:lnTo>
                    <a:lnTo>
                      <a:pt x="84" y="231"/>
                    </a:lnTo>
                    <a:lnTo>
                      <a:pt x="61" y="255"/>
                    </a:lnTo>
                    <a:lnTo>
                      <a:pt x="38" y="276"/>
                    </a:lnTo>
                    <a:lnTo>
                      <a:pt x="23" y="299"/>
                    </a:lnTo>
                    <a:lnTo>
                      <a:pt x="9" y="321"/>
                    </a:lnTo>
                    <a:lnTo>
                      <a:pt x="0" y="299"/>
                    </a:lnTo>
                    <a:lnTo>
                      <a:pt x="14" y="278"/>
                    </a:lnTo>
                    <a:lnTo>
                      <a:pt x="40" y="241"/>
                    </a:lnTo>
                    <a:lnTo>
                      <a:pt x="59" y="222"/>
                    </a:lnTo>
                    <a:lnTo>
                      <a:pt x="82" y="178"/>
                    </a:lnTo>
                    <a:lnTo>
                      <a:pt x="105" y="145"/>
                    </a:lnTo>
                    <a:lnTo>
                      <a:pt x="122" y="122"/>
                    </a:lnTo>
                    <a:lnTo>
                      <a:pt x="162" y="88"/>
                    </a:lnTo>
                    <a:lnTo>
                      <a:pt x="202" y="63"/>
                    </a:lnTo>
                    <a:lnTo>
                      <a:pt x="241" y="30"/>
                    </a:lnTo>
                    <a:lnTo>
                      <a:pt x="248" y="0"/>
                    </a:lnTo>
                    <a:close/>
                  </a:path>
                </a:pathLst>
              </a:custGeom>
              <a:solidFill>
                <a:srgbClr val="E0E0E0"/>
              </a:solidFill>
              <a:ln w="9525">
                <a:noFill/>
                <a:round/>
                <a:headEnd/>
                <a:tailEnd/>
              </a:ln>
            </p:spPr>
            <p:txBody>
              <a:bodyPr/>
              <a:lstStyle/>
              <a:p>
                <a:endParaRPr lang="en-GB" dirty="0"/>
              </a:p>
            </p:txBody>
          </p:sp>
          <p:sp>
            <p:nvSpPr>
              <p:cNvPr id="307" name="Freeform 120"/>
              <p:cNvSpPr>
                <a:spLocks/>
              </p:cNvSpPr>
              <p:nvPr/>
            </p:nvSpPr>
            <p:spPr bwMode="auto">
              <a:xfrm>
                <a:off x="4619" y="1342"/>
                <a:ext cx="82" cy="93"/>
              </a:xfrm>
              <a:custGeom>
                <a:avLst/>
                <a:gdLst>
                  <a:gd name="T0" fmla="*/ 40 w 164"/>
                  <a:gd name="T1" fmla="*/ 0 h 185"/>
                  <a:gd name="T2" fmla="*/ 41 w 164"/>
                  <a:gd name="T3" fmla="*/ 3 h 185"/>
                  <a:gd name="T4" fmla="*/ 40 w 164"/>
                  <a:gd name="T5" fmla="*/ 5 h 185"/>
                  <a:gd name="T6" fmla="*/ 33 w 164"/>
                  <a:gd name="T7" fmla="*/ 10 h 185"/>
                  <a:gd name="T8" fmla="*/ 24 w 164"/>
                  <a:gd name="T9" fmla="*/ 16 h 185"/>
                  <a:gd name="T10" fmla="*/ 19 w 164"/>
                  <a:gd name="T11" fmla="*/ 21 h 185"/>
                  <a:gd name="T12" fmla="*/ 14 w 164"/>
                  <a:gd name="T13" fmla="*/ 25 h 185"/>
                  <a:gd name="T14" fmla="*/ 7 w 164"/>
                  <a:gd name="T15" fmla="*/ 32 h 185"/>
                  <a:gd name="T16" fmla="*/ 0 w 164"/>
                  <a:gd name="T17" fmla="*/ 47 h 185"/>
                  <a:gd name="T18" fmla="*/ 1 w 164"/>
                  <a:gd name="T19" fmla="*/ 37 h 185"/>
                  <a:gd name="T20" fmla="*/ 1 w 164"/>
                  <a:gd name="T21" fmla="*/ 32 h 185"/>
                  <a:gd name="T22" fmla="*/ 3 w 164"/>
                  <a:gd name="T23" fmla="*/ 26 h 185"/>
                  <a:gd name="T24" fmla="*/ 5 w 164"/>
                  <a:gd name="T25" fmla="*/ 29 h 185"/>
                  <a:gd name="T26" fmla="*/ 10 w 164"/>
                  <a:gd name="T27" fmla="*/ 26 h 185"/>
                  <a:gd name="T28" fmla="*/ 15 w 164"/>
                  <a:gd name="T29" fmla="*/ 20 h 185"/>
                  <a:gd name="T30" fmla="*/ 21 w 164"/>
                  <a:gd name="T31" fmla="*/ 15 h 185"/>
                  <a:gd name="T32" fmla="*/ 26 w 164"/>
                  <a:gd name="T33" fmla="*/ 8 h 185"/>
                  <a:gd name="T34" fmla="*/ 31 w 164"/>
                  <a:gd name="T35" fmla="*/ 5 h 185"/>
                  <a:gd name="T36" fmla="*/ 40 w 164"/>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4"/>
                  <a:gd name="T58" fmla="*/ 0 h 185"/>
                  <a:gd name="T59" fmla="*/ 164 w 164"/>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4" h="185">
                    <a:moveTo>
                      <a:pt x="158" y="0"/>
                    </a:moveTo>
                    <a:lnTo>
                      <a:pt x="164" y="9"/>
                    </a:lnTo>
                    <a:lnTo>
                      <a:pt x="157" y="19"/>
                    </a:lnTo>
                    <a:lnTo>
                      <a:pt x="129" y="40"/>
                    </a:lnTo>
                    <a:lnTo>
                      <a:pt x="99" y="63"/>
                    </a:lnTo>
                    <a:lnTo>
                      <a:pt x="75" y="82"/>
                    </a:lnTo>
                    <a:lnTo>
                      <a:pt x="59" y="98"/>
                    </a:lnTo>
                    <a:lnTo>
                      <a:pt x="31" y="128"/>
                    </a:lnTo>
                    <a:lnTo>
                      <a:pt x="0" y="185"/>
                    </a:lnTo>
                    <a:lnTo>
                      <a:pt x="3" y="147"/>
                    </a:lnTo>
                    <a:lnTo>
                      <a:pt x="3" y="126"/>
                    </a:lnTo>
                    <a:lnTo>
                      <a:pt x="15" y="101"/>
                    </a:lnTo>
                    <a:lnTo>
                      <a:pt x="21" y="115"/>
                    </a:lnTo>
                    <a:lnTo>
                      <a:pt x="38" y="103"/>
                    </a:lnTo>
                    <a:lnTo>
                      <a:pt x="62" y="79"/>
                    </a:lnTo>
                    <a:lnTo>
                      <a:pt x="83" y="60"/>
                    </a:lnTo>
                    <a:lnTo>
                      <a:pt x="106" y="32"/>
                    </a:lnTo>
                    <a:lnTo>
                      <a:pt x="125" y="18"/>
                    </a:lnTo>
                    <a:lnTo>
                      <a:pt x="158" y="0"/>
                    </a:lnTo>
                    <a:close/>
                  </a:path>
                </a:pathLst>
              </a:custGeom>
              <a:solidFill>
                <a:srgbClr val="E0E0E0"/>
              </a:solidFill>
              <a:ln w="9525">
                <a:noFill/>
                <a:round/>
                <a:headEnd/>
                <a:tailEnd/>
              </a:ln>
            </p:spPr>
            <p:txBody>
              <a:bodyPr/>
              <a:lstStyle/>
              <a:p>
                <a:endParaRPr lang="en-GB" dirty="0"/>
              </a:p>
            </p:txBody>
          </p:sp>
          <p:sp>
            <p:nvSpPr>
              <p:cNvPr id="308" name="Freeform 121"/>
              <p:cNvSpPr>
                <a:spLocks/>
              </p:cNvSpPr>
              <p:nvPr/>
            </p:nvSpPr>
            <p:spPr bwMode="auto">
              <a:xfrm>
                <a:off x="4594" y="1360"/>
                <a:ext cx="198" cy="187"/>
              </a:xfrm>
              <a:custGeom>
                <a:avLst/>
                <a:gdLst>
                  <a:gd name="T0" fmla="*/ 4 w 396"/>
                  <a:gd name="T1" fmla="*/ 78 h 373"/>
                  <a:gd name="T2" fmla="*/ 2 w 396"/>
                  <a:gd name="T3" fmla="*/ 75 h 373"/>
                  <a:gd name="T4" fmla="*/ 0 w 396"/>
                  <a:gd name="T5" fmla="*/ 69 h 373"/>
                  <a:gd name="T6" fmla="*/ 0 w 396"/>
                  <a:gd name="T7" fmla="*/ 68 h 373"/>
                  <a:gd name="T8" fmla="*/ 6 w 396"/>
                  <a:gd name="T9" fmla="*/ 59 h 373"/>
                  <a:gd name="T10" fmla="*/ 12 w 396"/>
                  <a:gd name="T11" fmla="*/ 53 h 373"/>
                  <a:gd name="T12" fmla="*/ 17 w 396"/>
                  <a:gd name="T13" fmla="*/ 48 h 373"/>
                  <a:gd name="T14" fmla="*/ 24 w 396"/>
                  <a:gd name="T15" fmla="*/ 44 h 373"/>
                  <a:gd name="T16" fmla="*/ 29 w 396"/>
                  <a:gd name="T17" fmla="*/ 38 h 373"/>
                  <a:gd name="T18" fmla="*/ 34 w 396"/>
                  <a:gd name="T19" fmla="*/ 32 h 373"/>
                  <a:gd name="T20" fmla="*/ 44 w 396"/>
                  <a:gd name="T21" fmla="*/ 29 h 373"/>
                  <a:gd name="T22" fmla="*/ 38 w 396"/>
                  <a:gd name="T23" fmla="*/ 20 h 373"/>
                  <a:gd name="T24" fmla="*/ 44 w 396"/>
                  <a:gd name="T25" fmla="*/ 20 h 373"/>
                  <a:gd name="T26" fmla="*/ 57 w 396"/>
                  <a:gd name="T27" fmla="*/ 26 h 373"/>
                  <a:gd name="T28" fmla="*/ 58 w 396"/>
                  <a:gd name="T29" fmla="*/ 19 h 373"/>
                  <a:gd name="T30" fmla="*/ 62 w 396"/>
                  <a:gd name="T31" fmla="*/ 12 h 373"/>
                  <a:gd name="T32" fmla="*/ 70 w 396"/>
                  <a:gd name="T33" fmla="*/ 4 h 373"/>
                  <a:gd name="T34" fmla="*/ 76 w 396"/>
                  <a:gd name="T35" fmla="*/ 0 h 373"/>
                  <a:gd name="T36" fmla="*/ 83 w 396"/>
                  <a:gd name="T37" fmla="*/ 5 h 373"/>
                  <a:gd name="T38" fmla="*/ 99 w 396"/>
                  <a:gd name="T39" fmla="*/ 17 h 373"/>
                  <a:gd name="T40" fmla="*/ 97 w 396"/>
                  <a:gd name="T41" fmla="*/ 19 h 373"/>
                  <a:gd name="T42" fmla="*/ 88 w 396"/>
                  <a:gd name="T43" fmla="*/ 20 h 373"/>
                  <a:gd name="T44" fmla="*/ 77 w 396"/>
                  <a:gd name="T45" fmla="*/ 23 h 373"/>
                  <a:gd name="T46" fmla="*/ 70 w 396"/>
                  <a:gd name="T47" fmla="*/ 30 h 373"/>
                  <a:gd name="T48" fmla="*/ 65 w 396"/>
                  <a:gd name="T49" fmla="*/ 39 h 373"/>
                  <a:gd name="T50" fmla="*/ 62 w 396"/>
                  <a:gd name="T51" fmla="*/ 46 h 373"/>
                  <a:gd name="T52" fmla="*/ 63 w 396"/>
                  <a:gd name="T53" fmla="*/ 49 h 373"/>
                  <a:gd name="T54" fmla="*/ 66 w 396"/>
                  <a:gd name="T55" fmla="*/ 52 h 373"/>
                  <a:gd name="T56" fmla="*/ 65 w 396"/>
                  <a:gd name="T57" fmla="*/ 55 h 373"/>
                  <a:gd name="T58" fmla="*/ 63 w 396"/>
                  <a:gd name="T59" fmla="*/ 60 h 373"/>
                  <a:gd name="T60" fmla="*/ 62 w 396"/>
                  <a:gd name="T61" fmla="*/ 65 h 373"/>
                  <a:gd name="T62" fmla="*/ 63 w 396"/>
                  <a:gd name="T63" fmla="*/ 68 h 373"/>
                  <a:gd name="T64" fmla="*/ 65 w 396"/>
                  <a:gd name="T65" fmla="*/ 69 h 373"/>
                  <a:gd name="T66" fmla="*/ 62 w 396"/>
                  <a:gd name="T67" fmla="*/ 79 h 373"/>
                  <a:gd name="T68" fmla="*/ 65 w 396"/>
                  <a:gd name="T69" fmla="*/ 86 h 373"/>
                  <a:gd name="T70" fmla="*/ 65 w 396"/>
                  <a:gd name="T71" fmla="*/ 89 h 373"/>
                  <a:gd name="T72" fmla="*/ 63 w 396"/>
                  <a:gd name="T73" fmla="*/ 90 h 373"/>
                  <a:gd name="T74" fmla="*/ 63 w 396"/>
                  <a:gd name="T75" fmla="*/ 94 h 373"/>
                  <a:gd name="T76" fmla="*/ 61 w 396"/>
                  <a:gd name="T77" fmla="*/ 92 h 373"/>
                  <a:gd name="T78" fmla="*/ 59 w 396"/>
                  <a:gd name="T79" fmla="*/ 92 h 373"/>
                  <a:gd name="T80" fmla="*/ 56 w 396"/>
                  <a:gd name="T81" fmla="*/ 93 h 373"/>
                  <a:gd name="T82" fmla="*/ 52 w 396"/>
                  <a:gd name="T83" fmla="*/ 88 h 373"/>
                  <a:gd name="T84" fmla="*/ 50 w 396"/>
                  <a:gd name="T85" fmla="*/ 84 h 373"/>
                  <a:gd name="T86" fmla="*/ 45 w 396"/>
                  <a:gd name="T87" fmla="*/ 84 h 373"/>
                  <a:gd name="T88" fmla="*/ 39 w 396"/>
                  <a:gd name="T89" fmla="*/ 84 h 373"/>
                  <a:gd name="T90" fmla="*/ 34 w 396"/>
                  <a:gd name="T91" fmla="*/ 80 h 373"/>
                  <a:gd name="T92" fmla="*/ 25 w 396"/>
                  <a:gd name="T93" fmla="*/ 79 h 373"/>
                  <a:gd name="T94" fmla="*/ 24 w 396"/>
                  <a:gd name="T95" fmla="*/ 80 h 373"/>
                  <a:gd name="T96" fmla="*/ 20 w 396"/>
                  <a:gd name="T97" fmla="*/ 78 h 373"/>
                  <a:gd name="T98" fmla="*/ 15 w 396"/>
                  <a:gd name="T99" fmla="*/ 76 h 373"/>
                  <a:gd name="T100" fmla="*/ 7 w 396"/>
                  <a:gd name="T101" fmla="*/ 75 h 373"/>
                  <a:gd name="T102" fmla="*/ 4 w 396"/>
                  <a:gd name="T103" fmla="*/ 78 h 3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6"/>
                  <a:gd name="T157" fmla="*/ 0 h 373"/>
                  <a:gd name="T158" fmla="*/ 396 w 396"/>
                  <a:gd name="T159" fmla="*/ 373 h 3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6" h="373">
                    <a:moveTo>
                      <a:pt x="16" y="309"/>
                    </a:moveTo>
                    <a:lnTo>
                      <a:pt x="5" y="298"/>
                    </a:lnTo>
                    <a:lnTo>
                      <a:pt x="0" y="276"/>
                    </a:lnTo>
                    <a:lnTo>
                      <a:pt x="0" y="270"/>
                    </a:lnTo>
                    <a:lnTo>
                      <a:pt x="26" y="235"/>
                    </a:lnTo>
                    <a:lnTo>
                      <a:pt x="49" y="211"/>
                    </a:lnTo>
                    <a:lnTo>
                      <a:pt x="68" y="192"/>
                    </a:lnTo>
                    <a:lnTo>
                      <a:pt x="94" y="173"/>
                    </a:lnTo>
                    <a:lnTo>
                      <a:pt x="119" y="150"/>
                    </a:lnTo>
                    <a:lnTo>
                      <a:pt x="134" y="126"/>
                    </a:lnTo>
                    <a:lnTo>
                      <a:pt x="175" y="115"/>
                    </a:lnTo>
                    <a:lnTo>
                      <a:pt x="152" y="78"/>
                    </a:lnTo>
                    <a:lnTo>
                      <a:pt x="175" y="80"/>
                    </a:lnTo>
                    <a:lnTo>
                      <a:pt x="229" y="103"/>
                    </a:lnTo>
                    <a:lnTo>
                      <a:pt x="232" y="75"/>
                    </a:lnTo>
                    <a:lnTo>
                      <a:pt x="248" y="47"/>
                    </a:lnTo>
                    <a:lnTo>
                      <a:pt x="277" y="14"/>
                    </a:lnTo>
                    <a:lnTo>
                      <a:pt x="304" y="0"/>
                    </a:lnTo>
                    <a:lnTo>
                      <a:pt x="332" y="17"/>
                    </a:lnTo>
                    <a:lnTo>
                      <a:pt x="396" y="68"/>
                    </a:lnTo>
                    <a:lnTo>
                      <a:pt x="387" y="75"/>
                    </a:lnTo>
                    <a:lnTo>
                      <a:pt x="351" y="77"/>
                    </a:lnTo>
                    <a:lnTo>
                      <a:pt x="307" y="91"/>
                    </a:lnTo>
                    <a:lnTo>
                      <a:pt x="277" y="119"/>
                    </a:lnTo>
                    <a:lnTo>
                      <a:pt x="260" y="153"/>
                    </a:lnTo>
                    <a:lnTo>
                      <a:pt x="251" y="183"/>
                    </a:lnTo>
                    <a:lnTo>
                      <a:pt x="255" y="195"/>
                    </a:lnTo>
                    <a:lnTo>
                      <a:pt x="264" y="208"/>
                    </a:lnTo>
                    <a:lnTo>
                      <a:pt x="258" y="218"/>
                    </a:lnTo>
                    <a:lnTo>
                      <a:pt x="253" y="239"/>
                    </a:lnTo>
                    <a:lnTo>
                      <a:pt x="251" y="260"/>
                    </a:lnTo>
                    <a:lnTo>
                      <a:pt x="253" y="269"/>
                    </a:lnTo>
                    <a:lnTo>
                      <a:pt x="257" y="274"/>
                    </a:lnTo>
                    <a:lnTo>
                      <a:pt x="251" y="314"/>
                    </a:lnTo>
                    <a:lnTo>
                      <a:pt x="257" y="344"/>
                    </a:lnTo>
                    <a:lnTo>
                      <a:pt x="258" y="356"/>
                    </a:lnTo>
                    <a:lnTo>
                      <a:pt x="253" y="359"/>
                    </a:lnTo>
                    <a:lnTo>
                      <a:pt x="255" y="373"/>
                    </a:lnTo>
                    <a:lnTo>
                      <a:pt x="244" y="365"/>
                    </a:lnTo>
                    <a:lnTo>
                      <a:pt x="237" y="365"/>
                    </a:lnTo>
                    <a:lnTo>
                      <a:pt x="225" y="370"/>
                    </a:lnTo>
                    <a:lnTo>
                      <a:pt x="209" y="349"/>
                    </a:lnTo>
                    <a:lnTo>
                      <a:pt x="197" y="335"/>
                    </a:lnTo>
                    <a:lnTo>
                      <a:pt x="180" y="335"/>
                    </a:lnTo>
                    <a:lnTo>
                      <a:pt x="155" y="335"/>
                    </a:lnTo>
                    <a:lnTo>
                      <a:pt x="136" y="319"/>
                    </a:lnTo>
                    <a:lnTo>
                      <a:pt x="103" y="316"/>
                    </a:lnTo>
                    <a:lnTo>
                      <a:pt x="94" y="319"/>
                    </a:lnTo>
                    <a:lnTo>
                      <a:pt x="80" y="310"/>
                    </a:lnTo>
                    <a:lnTo>
                      <a:pt x="63" y="304"/>
                    </a:lnTo>
                    <a:lnTo>
                      <a:pt x="28" y="300"/>
                    </a:lnTo>
                    <a:lnTo>
                      <a:pt x="16" y="309"/>
                    </a:lnTo>
                    <a:close/>
                  </a:path>
                </a:pathLst>
              </a:custGeom>
              <a:solidFill>
                <a:srgbClr val="E0E0E0"/>
              </a:solidFill>
              <a:ln w="9525">
                <a:noFill/>
                <a:round/>
                <a:headEnd/>
                <a:tailEnd/>
              </a:ln>
            </p:spPr>
            <p:txBody>
              <a:bodyPr/>
              <a:lstStyle/>
              <a:p>
                <a:endParaRPr lang="en-GB" dirty="0"/>
              </a:p>
            </p:txBody>
          </p:sp>
          <p:sp>
            <p:nvSpPr>
              <p:cNvPr id="309" name="Freeform 122"/>
              <p:cNvSpPr>
                <a:spLocks/>
              </p:cNvSpPr>
              <p:nvPr/>
            </p:nvSpPr>
            <p:spPr bwMode="auto">
              <a:xfrm>
                <a:off x="4751" y="1360"/>
                <a:ext cx="93" cy="245"/>
              </a:xfrm>
              <a:custGeom>
                <a:avLst/>
                <a:gdLst>
                  <a:gd name="T0" fmla="*/ 0 w 185"/>
                  <a:gd name="T1" fmla="*/ 0 h 488"/>
                  <a:gd name="T2" fmla="*/ 23 w 185"/>
                  <a:gd name="T3" fmla="*/ 17 h 488"/>
                  <a:gd name="T4" fmla="*/ 24 w 185"/>
                  <a:gd name="T5" fmla="*/ 19 h 488"/>
                  <a:gd name="T6" fmla="*/ 29 w 185"/>
                  <a:gd name="T7" fmla="*/ 22 h 488"/>
                  <a:gd name="T8" fmla="*/ 37 w 185"/>
                  <a:gd name="T9" fmla="*/ 28 h 488"/>
                  <a:gd name="T10" fmla="*/ 39 w 185"/>
                  <a:gd name="T11" fmla="*/ 32 h 488"/>
                  <a:gd name="T12" fmla="*/ 41 w 185"/>
                  <a:gd name="T13" fmla="*/ 37 h 488"/>
                  <a:gd name="T14" fmla="*/ 43 w 185"/>
                  <a:gd name="T15" fmla="*/ 44 h 488"/>
                  <a:gd name="T16" fmla="*/ 42 w 185"/>
                  <a:gd name="T17" fmla="*/ 50 h 488"/>
                  <a:gd name="T18" fmla="*/ 43 w 185"/>
                  <a:gd name="T19" fmla="*/ 60 h 488"/>
                  <a:gd name="T20" fmla="*/ 43 w 185"/>
                  <a:gd name="T21" fmla="*/ 69 h 488"/>
                  <a:gd name="T22" fmla="*/ 42 w 185"/>
                  <a:gd name="T23" fmla="*/ 80 h 488"/>
                  <a:gd name="T24" fmla="*/ 42 w 185"/>
                  <a:gd name="T25" fmla="*/ 92 h 488"/>
                  <a:gd name="T26" fmla="*/ 41 w 185"/>
                  <a:gd name="T27" fmla="*/ 101 h 488"/>
                  <a:gd name="T28" fmla="*/ 41 w 185"/>
                  <a:gd name="T29" fmla="*/ 108 h 488"/>
                  <a:gd name="T30" fmla="*/ 35 w 185"/>
                  <a:gd name="T31" fmla="*/ 121 h 488"/>
                  <a:gd name="T32" fmla="*/ 37 w 185"/>
                  <a:gd name="T33" fmla="*/ 122 h 488"/>
                  <a:gd name="T34" fmla="*/ 42 w 185"/>
                  <a:gd name="T35" fmla="*/ 112 h 488"/>
                  <a:gd name="T36" fmla="*/ 43 w 185"/>
                  <a:gd name="T37" fmla="*/ 107 h 488"/>
                  <a:gd name="T38" fmla="*/ 43 w 185"/>
                  <a:gd name="T39" fmla="*/ 98 h 488"/>
                  <a:gd name="T40" fmla="*/ 44 w 185"/>
                  <a:gd name="T41" fmla="*/ 105 h 488"/>
                  <a:gd name="T42" fmla="*/ 44 w 185"/>
                  <a:gd name="T43" fmla="*/ 111 h 488"/>
                  <a:gd name="T44" fmla="*/ 39 w 185"/>
                  <a:gd name="T45" fmla="*/ 123 h 488"/>
                  <a:gd name="T46" fmla="*/ 41 w 185"/>
                  <a:gd name="T47" fmla="*/ 123 h 488"/>
                  <a:gd name="T48" fmla="*/ 47 w 185"/>
                  <a:gd name="T49" fmla="*/ 111 h 488"/>
                  <a:gd name="T50" fmla="*/ 47 w 185"/>
                  <a:gd name="T51" fmla="*/ 104 h 488"/>
                  <a:gd name="T52" fmla="*/ 46 w 185"/>
                  <a:gd name="T53" fmla="*/ 97 h 488"/>
                  <a:gd name="T54" fmla="*/ 45 w 185"/>
                  <a:gd name="T55" fmla="*/ 90 h 488"/>
                  <a:gd name="T56" fmla="*/ 45 w 185"/>
                  <a:gd name="T57" fmla="*/ 81 h 488"/>
                  <a:gd name="T58" fmla="*/ 45 w 185"/>
                  <a:gd name="T59" fmla="*/ 70 h 488"/>
                  <a:gd name="T60" fmla="*/ 45 w 185"/>
                  <a:gd name="T61" fmla="*/ 59 h 488"/>
                  <a:gd name="T62" fmla="*/ 45 w 185"/>
                  <a:gd name="T63" fmla="*/ 50 h 488"/>
                  <a:gd name="T64" fmla="*/ 45 w 185"/>
                  <a:gd name="T65" fmla="*/ 47 h 488"/>
                  <a:gd name="T66" fmla="*/ 44 w 185"/>
                  <a:gd name="T67" fmla="*/ 40 h 488"/>
                  <a:gd name="T68" fmla="*/ 42 w 185"/>
                  <a:gd name="T69" fmla="*/ 34 h 488"/>
                  <a:gd name="T70" fmla="*/ 40 w 185"/>
                  <a:gd name="T71" fmla="*/ 30 h 488"/>
                  <a:gd name="T72" fmla="*/ 36 w 185"/>
                  <a:gd name="T73" fmla="*/ 26 h 488"/>
                  <a:gd name="T74" fmla="*/ 33 w 185"/>
                  <a:gd name="T75" fmla="*/ 23 h 488"/>
                  <a:gd name="T76" fmla="*/ 24 w 185"/>
                  <a:gd name="T77" fmla="*/ 15 h 488"/>
                  <a:gd name="T78" fmla="*/ 19 w 185"/>
                  <a:gd name="T79" fmla="*/ 11 h 488"/>
                  <a:gd name="T80" fmla="*/ 14 w 185"/>
                  <a:gd name="T81" fmla="*/ 8 h 488"/>
                  <a:gd name="T82" fmla="*/ 0 w 185"/>
                  <a:gd name="T83" fmla="*/ 0 h 4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5"/>
                  <a:gd name="T127" fmla="*/ 0 h 488"/>
                  <a:gd name="T128" fmla="*/ 185 w 185"/>
                  <a:gd name="T129" fmla="*/ 488 h 4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5" h="488">
                    <a:moveTo>
                      <a:pt x="0" y="0"/>
                    </a:moveTo>
                    <a:lnTo>
                      <a:pt x="89" y="68"/>
                    </a:lnTo>
                    <a:lnTo>
                      <a:pt x="96" y="73"/>
                    </a:lnTo>
                    <a:lnTo>
                      <a:pt x="115" y="85"/>
                    </a:lnTo>
                    <a:lnTo>
                      <a:pt x="147" y="112"/>
                    </a:lnTo>
                    <a:lnTo>
                      <a:pt x="155" y="127"/>
                    </a:lnTo>
                    <a:lnTo>
                      <a:pt x="164" y="146"/>
                    </a:lnTo>
                    <a:lnTo>
                      <a:pt x="169" y="176"/>
                    </a:lnTo>
                    <a:lnTo>
                      <a:pt x="168" y="199"/>
                    </a:lnTo>
                    <a:lnTo>
                      <a:pt x="169" y="239"/>
                    </a:lnTo>
                    <a:lnTo>
                      <a:pt x="169" y="274"/>
                    </a:lnTo>
                    <a:lnTo>
                      <a:pt x="166" y="316"/>
                    </a:lnTo>
                    <a:lnTo>
                      <a:pt x="166" y="366"/>
                    </a:lnTo>
                    <a:lnTo>
                      <a:pt x="164" y="401"/>
                    </a:lnTo>
                    <a:lnTo>
                      <a:pt x="162" y="429"/>
                    </a:lnTo>
                    <a:lnTo>
                      <a:pt x="138" y="481"/>
                    </a:lnTo>
                    <a:lnTo>
                      <a:pt x="148" y="487"/>
                    </a:lnTo>
                    <a:lnTo>
                      <a:pt x="168" y="447"/>
                    </a:lnTo>
                    <a:lnTo>
                      <a:pt x="171" y="426"/>
                    </a:lnTo>
                    <a:lnTo>
                      <a:pt x="171" y="389"/>
                    </a:lnTo>
                    <a:lnTo>
                      <a:pt x="176" y="419"/>
                    </a:lnTo>
                    <a:lnTo>
                      <a:pt x="176" y="440"/>
                    </a:lnTo>
                    <a:lnTo>
                      <a:pt x="155" y="488"/>
                    </a:lnTo>
                    <a:lnTo>
                      <a:pt x="162" y="488"/>
                    </a:lnTo>
                    <a:lnTo>
                      <a:pt x="185" y="440"/>
                    </a:lnTo>
                    <a:lnTo>
                      <a:pt x="185" y="415"/>
                    </a:lnTo>
                    <a:lnTo>
                      <a:pt x="182" y="387"/>
                    </a:lnTo>
                    <a:lnTo>
                      <a:pt x="178" y="356"/>
                    </a:lnTo>
                    <a:lnTo>
                      <a:pt x="178" y="321"/>
                    </a:lnTo>
                    <a:lnTo>
                      <a:pt x="180" y="276"/>
                    </a:lnTo>
                    <a:lnTo>
                      <a:pt x="178" y="235"/>
                    </a:lnTo>
                    <a:lnTo>
                      <a:pt x="178" y="199"/>
                    </a:lnTo>
                    <a:lnTo>
                      <a:pt x="180" y="188"/>
                    </a:lnTo>
                    <a:lnTo>
                      <a:pt x="175" y="159"/>
                    </a:lnTo>
                    <a:lnTo>
                      <a:pt x="168" y="136"/>
                    </a:lnTo>
                    <a:lnTo>
                      <a:pt x="159" y="120"/>
                    </a:lnTo>
                    <a:lnTo>
                      <a:pt x="141" y="103"/>
                    </a:lnTo>
                    <a:lnTo>
                      <a:pt x="129" y="89"/>
                    </a:lnTo>
                    <a:lnTo>
                      <a:pt x="93" y="57"/>
                    </a:lnTo>
                    <a:lnTo>
                      <a:pt x="73" y="44"/>
                    </a:lnTo>
                    <a:lnTo>
                      <a:pt x="56" y="30"/>
                    </a:lnTo>
                    <a:lnTo>
                      <a:pt x="0" y="0"/>
                    </a:lnTo>
                    <a:close/>
                  </a:path>
                </a:pathLst>
              </a:custGeom>
              <a:solidFill>
                <a:srgbClr val="E0E0E0"/>
              </a:solidFill>
              <a:ln w="9525">
                <a:noFill/>
                <a:round/>
                <a:headEnd/>
                <a:tailEnd/>
              </a:ln>
            </p:spPr>
            <p:txBody>
              <a:bodyPr/>
              <a:lstStyle/>
              <a:p>
                <a:endParaRPr lang="en-GB" dirty="0"/>
              </a:p>
            </p:txBody>
          </p:sp>
          <p:sp>
            <p:nvSpPr>
              <p:cNvPr id="310" name="Freeform 123"/>
              <p:cNvSpPr>
                <a:spLocks/>
              </p:cNvSpPr>
              <p:nvPr/>
            </p:nvSpPr>
            <p:spPr bwMode="auto">
              <a:xfrm>
                <a:off x="4595" y="1366"/>
                <a:ext cx="14" cy="28"/>
              </a:xfrm>
              <a:custGeom>
                <a:avLst/>
                <a:gdLst>
                  <a:gd name="T0" fmla="*/ 2 w 28"/>
                  <a:gd name="T1" fmla="*/ 0 h 56"/>
                  <a:gd name="T2" fmla="*/ 3 w 28"/>
                  <a:gd name="T3" fmla="*/ 4 h 56"/>
                  <a:gd name="T4" fmla="*/ 7 w 28"/>
                  <a:gd name="T5" fmla="*/ 6 h 56"/>
                  <a:gd name="T6" fmla="*/ 5 w 28"/>
                  <a:gd name="T7" fmla="*/ 14 h 56"/>
                  <a:gd name="T8" fmla="*/ 0 w 28"/>
                  <a:gd name="T9" fmla="*/ 8 h 56"/>
                  <a:gd name="T10" fmla="*/ 0 w 28"/>
                  <a:gd name="T11" fmla="*/ 6 h 56"/>
                  <a:gd name="T12" fmla="*/ 2 w 28"/>
                  <a:gd name="T13" fmla="*/ 0 h 56"/>
                  <a:gd name="T14" fmla="*/ 0 60000 65536"/>
                  <a:gd name="T15" fmla="*/ 0 60000 65536"/>
                  <a:gd name="T16" fmla="*/ 0 60000 65536"/>
                  <a:gd name="T17" fmla="*/ 0 60000 65536"/>
                  <a:gd name="T18" fmla="*/ 0 60000 65536"/>
                  <a:gd name="T19" fmla="*/ 0 60000 65536"/>
                  <a:gd name="T20" fmla="*/ 0 60000 65536"/>
                  <a:gd name="T21" fmla="*/ 0 w 28"/>
                  <a:gd name="T22" fmla="*/ 0 h 56"/>
                  <a:gd name="T23" fmla="*/ 28 w 28"/>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56">
                    <a:moveTo>
                      <a:pt x="5" y="0"/>
                    </a:moveTo>
                    <a:lnTo>
                      <a:pt x="12" y="14"/>
                    </a:lnTo>
                    <a:lnTo>
                      <a:pt x="28" y="21"/>
                    </a:lnTo>
                    <a:lnTo>
                      <a:pt x="19" y="56"/>
                    </a:lnTo>
                    <a:lnTo>
                      <a:pt x="0" y="32"/>
                    </a:lnTo>
                    <a:lnTo>
                      <a:pt x="0" y="23"/>
                    </a:lnTo>
                    <a:lnTo>
                      <a:pt x="5" y="0"/>
                    </a:lnTo>
                    <a:close/>
                  </a:path>
                </a:pathLst>
              </a:custGeom>
              <a:solidFill>
                <a:srgbClr val="E0E0E0"/>
              </a:solidFill>
              <a:ln w="9525">
                <a:noFill/>
                <a:round/>
                <a:headEnd/>
                <a:tailEnd/>
              </a:ln>
            </p:spPr>
            <p:txBody>
              <a:bodyPr/>
              <a:lstStyle/>
              <a:p>
                <a:endParaRPr lang="en-GB" dirty="0"/>
              </a:p>
            </p:txBody>
          </p:sp>
          <p:sp>
            <p:nvSpPr>
              <p:cNvPr id="311" name="Freeform 124"/>
              <p:cNvSpPr>
                <a:spLocks/>
              </p:cNvSpPr>
              <p:nvPr/>
            </p:nvSpPr>
            <p:spPr bwMode="auto">
              <a:xfrm>
                <a:off x="4568" y="1378"/>
                <a:ext cx="30" cy="103"/>
              </a:xfrm>
              <a:custGeom>
                <a:avLst/>
                <a:gdLst>
                  <a:gd name="T0" fmla="*/ 11 w 61"/>
                  <a:gd name="T1" fmla="*/ 0 h 206"/>
                  <a:gd name="T2" fmla="*/ 12 w 61"/>
                  <a:gd name="T3" fmla="*/ 6 h 206"/>
                  <a:gd name="T4" fmla="*/ 15 w 61"/>
                  <a:gd name="T5" fmla="*/ 12 h 206"/>
                  <a:gd name="T6" fmla="*/ 10 w 61"/>
                  <a:gd name="T7" fmla="*/ 19 h 206"/>
                  <a:gd name="T8" fmla="*/ 7 w 61"/>
                  <a:gd name="T9" fmla="*/ 21 h 206"/>
                  <a:gd name="T10" fmla="*/ 7 w 61"/>
                  <a:gd name="T11" fmla="*/ 26 h 206"/>
                  <a:gd name="T12" fmla="*/ 10 w 61"/>
                  <a:gd name="T13" fmla="*/ 49 h 206"/>
                  <a:gd name="T14" fmla="*/ 9 w 61"/>
                  <a:gd name="T15" fmla="*/ 52 h 206"/>
                  <a:gd name="T16" fmla="*/ 7 w 61"/>
                  <a:gd name="T17" fmla="*/ 47 h 206"/>
                  <a:gd name="T18" fmla="*/ 5 w 61"/>
                  <a:gd name="T19" fmla="*/ 44 h 206"/>
                  <a:gd name="T20" fmla="*/ 3 w 61"/>
                  <a:gd name="T21" fmla="*/ 43 h 206"/>
                  <a:gd name="T22" fmla="*/ 0 w 61"/>
                  <a:gd name="T23" fmla="*/ 20 h 206"/>
                  <a:gd name="T24" fmla="*/ 6 w 61"/>
                  <a:gd name="T25" fmla="*/ 15 h 206"/>
                  <a:gd name="T26" fmla="*/ 0 w 61"/>
                  <a:gd name="T27" fmla="*/ 14 h 206"/>
                  <a:gd name="T28" fmla="*/ 1 w 61"/>
                  <a:gd name="T29" fmla="*/ 7 h 206"/>
                  <a:gd name="T30" fmla="*/ 3 w 61"/>
                  <a:gd name="T31" fmla="*/ 2 h 206"/>
                  <a:gd name="T32" fmla="*/ 11 w 61"/>
                  <a:gd name="T33" fmla="*/ 0 h 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6"/>
                  <a:gd name="T53" fmla="*/ 61 w 61"/>
                  <a:gd name="T54" fmla="*/ 206 h 2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6">
                    <a:moveTo>
                      <a:pt x="47" y="0"/>
                    </a:moveTo>
                    <a:lnTo>
                      <a:pt x="50" y="26"/>
                    </a:lnTo>
                    <a:lnTo>
                      <a:pt x="61" y="45"/>
                    </a:lnTo>
                    <a:lnTo>
                      <a:pt x="42" y="73"/>
                    </a:lnTo>
                    <a:lnTo>
                      <a:pt x="31" y="84"/>
                    </a:lnTo>
                    <a:lnTo>
                      <a:pt x="29" y="104"/>
                    </a:lnTo>
                    <a:lnTo>
                      <a:pt x="42" y="193"/>
                    </a:lnTo>
                    <a:lnTo>
                      <a:pt x="38" y="206"/>
                    </a:lnTo>
                    <a:lnTo>
                      <a:pt x="29" y="188"/>
                    </a:lnTo>
                    <a:lnTo>
                      <a:pt x="22" y="174"/>
                    </a:lnTo>
                    <a:lnTo>
                      <a:pt x="14" y="169"/>
                    </a:lnTo>
                    <a:lnTo>
                      <a:pt x="1" y="77"/>
                    </a:lnTo>
                    <a:lnTo>
                      <a:pt x="24" y="63"/>
                    </a:lnTo>
                    <a:lnTo>
                      <a:pt x="0" y="57"/>
                    </a:lnTo>
                    <a:lnTo>
                      <a:pt x="7" y="28"/>
                    </a:lnTo>
                    <a:lnTo>
                      <a:pt x="12" y="7"/>
                    </a:lnTo>
                    <a:lnTo>
                      <a:pt x="47" y="0"/>
                    </a:lnTo>
                    <a:close/>
                  </a:path>
                </a:pathLst>
              </a:custGeom>
              <a:solidFill>
                <a:srgbClr val="E0E0E0"/>
              </a:solidFill>
              <a:ln w="9525">
                <a:noFill/>
                <a:round/>
                <a:headEnd/>
                <a:tailEnd/>
              </a:ln>
            </p:spPr>
            <p:txBody>
              <a:bodyPr/>
              <a:lstStyle/>
              <a:p>
                <a:endParaRPr lang="en-GB" dirty="0"/>
              </a:p>
            </p:txBody>
          </p:sp>
          <p:sp>
            <p:nvSpPr>
              <p:cNvPr id="312" name="Freeform 125"/>
              <p:cNvSpPr>
                <a:spLocks/>
              </p:cNvSpPr>
              <p:nvPr/>
            </p:nvSpPr>
            <p:spPr bwMode="auto">
              <a:xfrm>
                <a:off x="4547" y="1382"/>
                <a:ext cx="25" cy="84"/>
              </a:xfrm>
              <a:custGeom>
                <a:avLst/>
                <a:gdLst>
                  <a:gd name="T0" fmla="*/ 13 w 50"/>
                  <a:gd name="T1" fmla="*/ 40 h 167"/>
                  <a:gd name="T2" fmla="*/ 10 w 50"/>
                  <a:gd name="T3" fmla="*/ 23 h 167"/>
                  <a:gd name="T4" fmla="*/ 10 w 50"/>
                  <a:gd name="T5" fmla="*/ 16 h 167"/>
                  <a:gd name="T6" fmla="*/ 13 w 50"/>
                  <a:gd name="T7" fmla="*/ 15 h 167"/>
                  <a:gd name="T8" fmla="*/ 9 w 50"/>
                  <a:gd name="T9" fmla="*/ 14 h 167"/>
                  <a:gd name="T10" fmla="*/ 11 w 50"/>
                  <a:gd name="T11" fmla="*/ 8 h 167"/>
                  <a:gd name="T12" fmla="*/ 13 w 50"/>
                  <a:gd name="T13" fmla="*/ 0 h 167"/>
                  <a:gd name="T14" fmla="*/ 9 w 50"/>
                  <a:gd name="T15" fmla="*/ 4 h 167"/>
                  <a:gd name="T16" fmla="*/ 4 w 50"/>
                  <a:gd name="T17" fmla="*/ 8 h 167"/>
                  <a:gd name="T18" fmla="*/ 6 w 50"/>
                  <a:gd name="T19" fmla="*/ 18 h 167"/>
                  <a:gd name="T20" fmla="*/ 3 w 50"/>
                  <a:gd name="T21" fmla="*/ 11 h 167"/>
                  <a:gd name="T22" fmla="*/ 2 w 50"/>
                  <a:gd name="T23" fmla="*/ 15 h 167"/>
                  <a:gd name="T24" fmla="*/ 3 w 50"/>
                  <a:gd name="T25" fmla="*/ 16 h 167"/>
                  <a:gd name="T26" fmla="*/ 3 w 50"/>
                  <a:gd name="T27" fmla="*/ 20 h 167"/>
                  <a:gd name="T28" fmla="*/ 2 w 50"/>
                  <a:gd name="T29" fmla="*/ 26 h 167"/>
                  <a:gd name="T30" fmla="*/ 1 w 50"/>
                  <a:gd name="T31" fmla="*/ 32 h 167"/>
                  <a:gd name="T32" fmla="*/ 0 w 50"/>
                  <a:gd name="T33" fmla="*/ 35 h 167"/>
                  <a:gd name="T34" fmla="*/ 1 w 50"/>
                  <a:gd name="T35" fmla="*/ 39 h 167"/>
                  <a:gd name="T36" fmla="*/ 3 w 50"/>
                  <a:gd name="T37" fmla="*/ 42 h 167"/>
                  <a:gd name="T38" fmla="*/ 2 w 50"/>
                  <a:gd name="T39" fmla="*/ 36 h 167"/>
                  <a:gd name="T40" fmla="*/ 2 w 50"/>
                  <a:gd name="T41" fmla="*/ 31 h 167"/>
                  <a:gd name="T42" fmla="*/ 3 w 50"/>
                  <a:gd name="T43" fmla="*/ 26 h 167"/>
                  <a:gd name="T44" fmla="*/ 4 w 50"/>
                  <a:gd name="T45" fmla="*/ 25 h 167"/>
                  <a:gd name="T46" fmla="*/ 7 w 50"/>
                  <a:gd name="T47" fmla="*/ 24 h 167"/>
                  <a:gd name="T48" fmla="*/ 9 w 50"/>
                  <a:gd name="T49" fmla="*/ 26 h 167"/>
                  <a:gd name="T50" fmla="*/ 13 w 50"/>
                  <a:gd name="T51" fmla="*/ 40 h 1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167"/>
                  <a:gd name="T80" fmla="*/ 50 w 50"/>
                  <a:gd name="T81" fmla="*/ 167 h 1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167">
                    <a:moveTo>
                      <a:pt x="50" y="157"/>
                    </a:moveTo>
                    <a:lnTo>
                      <a:pt x="40" y="89"/>
                    </a:lnTo>
                    <a:lnTo>
                      <a:pt x="40" y="64"/>
                    </a:lnTo>
                    <a:lnTo>
                      <a:pt x="49" y="59"/>
                    </a:lnTo>
                    <a:lnTo>
                      <a:pt x="36" y="54"/>
                    </a:lnTo>
                    <a:lnTo>
                      <a:pt x="43" y="29"/>
                    </a:lnTo>
                    <a:lnTo>
                      <a:pt x="50" y="0"/>
                    </a:lnTo>
                    <a:lnTo>
                      <a:pt x="33" y="15"/>
                    </a:lnTo>
                    <a:lnTo>
                      <a:pt x="16" y="31"/>
                    </a:lnTo>
                    <a:lnTo>
                      <a:pt x="23" y="71"/>
                    </a:lnTo>
                    <a:lnTo>
                      <a:pt x="10" y="43"/>
                    </a:lnTo>
                    <a:lnTo>
                      <a:pt x="5" y="57"/>
                    </a:lnTo>
                    <a:lnTo>
                      <a:pt x="10" y="62"/>
                    </a:lnTo>
                    <a:lnTo>
                      <a:pt x="10" y="78"/>
                    </a:lnTo>
                    <a:lnTo>
                      <a:pt x="5" y="102"/>
                    </a:lnTo>
                    <a:lnTo>
                      <a:pt x="2" y="125"/>
                    </a:lnTo>
                    <a:lnTo>
                      <a:pt x="0" y="139"/>
                    </a:lnTo>
                    <a:lnTo>
                      <a:pt x="3" y="153"/>
                    </a:lnTo>
                    <a:lnTo>
                      <a:pt x="9" y="167"/>
                    </a:lnTo>
                    <a:lnTo>
                      <a:pt x="5" y="144"/>
                    </a:lnTo>
                    <a:lnTo>
                      <a:pt x="7" y="122"/>
                    </a:lnTo>
                    <a:lnTo>
                      <a:pt x="12" y="102"/>
                    </a:lnTo>
                    <a:lnTo>
                      <a:pt x="16" y="99"/>
                    </a:lnTo>
                    <a:lnTo>
                      <a:pt x="28" y="95"/>
                    </a:lnTo>
                    <a:lnTo>
                      <a:pt x="35" y="104"/>
                    </a:lnTo>
                    <a:lnTo>
                      <a:pt x="50" y="157"/>
                    </a:lnTo>
                    <a:close/>
                  </a:path>
                </a:pathLst>
              </a:custGeom>
              <a:solidFill>
                <a:srgbClr val="E0E0E0"/>
              </a:solidFill>
              <a:ln w="9525">
                <a:noFill/>
                <a:round/>
                <a:headEnd/>
                <a:tailEnd/>
              </a:ln>
            </p:spPr>
            <p:txBody>
              <a:bodyPr/>
              <a:lstStyle/>
              <a:p>
                <a:endParaRPr lang="en-GB" dirty="0"/>
              </a:p>
            </p:txBody>
          </p:sp>
          <p:sp>
            <p:nvSpPr>
              <p:cNvPr id="313" name="Freeform 126"/>
              <p:cNvSpPr>
                <a:spLocks/>
              </p:cNvSpPr>
              <p:nvPr/>
            </p:nvSpPr>
            <p:spPr bwMode="auto">
              <a:xfrm>
                <a:off x="4808" y="1602"/>
                <a:ext cx="26" cy="34"/>
              </a:xfrm>
              <a:custGeom>
                <a:avLst/>
                <a:gdLst>
                  <a:gd name="T0" fmla="*/ 0 w 52"/>
                  <a:gd name="T1" fmla="*/ 11 h 68"/>
                  <a:gd name="T2" fmla="*/ 3 w 52"/>
                  <a:gd name="T3" fmla="*/ 13 h 68"/>
                  <a:gd name="T4" fmla="*/ 7 w 52"/>
                  <a:gd name="T5" fmla="*/ 17 h 68"/>
                  <a:gd name="T6" fmla="*/ 13 w 52"/>
                  <a:gd name="T7" fmla="*/ 4 h 68"/>
                  <a:gd name="T8" fmla="*/ 7 w 52"/>
                  <a:gd name="T9" fmla="*/ 1 h 68"/>
                  <a:gd name="T10" fmla="*/ 6 w 52"/>
                  <a:gd name="T11" fmla="*/ 0 h 68"/>
                  <a:gd name="T12" fmla="*/ 0 w 52"/>
                  <a:gd name="T13" fmla="*/ 11 h 68"/>
                  <a:gd name="T14" fmla="*/ 0 60000 65536"/>
                  <a:gd name="T15" fmla="*/ 0 60000 65536"/>
                  <a:gd name="T16" fmla="*/ 0 60000 65536"/>
                  <a:gd name="T17" fmla="*/ 0 60000 65536"/>
                  <a:gd name="T18" fmla="*/ 0 60000 65536"/>
                  <a:gd name="T19" fmla="*/ 0 60000 65536"/>
                  <a:gd name="T20" fmla="*/ 0 60000 65536"/>
                  <a:gd name="T21" fmla="*/ 0 w 52"/>
                  <a:gd name="T22" fmla="*/ 0 h 68"/>
                  <a:gd name="T23" fmla="*/ 52 w 52"/>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68">
                    <a:moveTo>
                      <a:pt x="0" y="46"/>
                    </a:moveTo>
                    <a:lnTo>
                      <a:pt x="13" y="54"/>
                    </a:lnTo>
                    <a:lnTo>
                      <a:pt x="29" y="68"/>
                    </a:lnTo>
                    <a:lnTo>
                      <a:pt x="52" y="19"/>
                    </a:lnTo>
                    <a:lnTo>
                      <a:pt x="31" y="5"/>
                    </a:lnTo>
                    <a:lnTo>
                      <a:pt x="22" y="0"/>
                    </a:lnTo>
                    <a:lnTo>
                      <a:pt x="0" y="46"/>
                    </a:lnTo>
                    <a:close/>
                  </a:path>
                </a:pathLst>
              </a:custGeom>
              <a:solidFill>
                <a:srgbClr val="E0E0E0"/>
              </a:solidFill>
              <a:ln w="9525">
                <a:noFill/>
                <a:round/>
                <a:headEnd/>
                <a:tailEnd/>
              </a:ln>
            </p:spPr>
            <p:txBody>
              <a:bodyPr/>
              <a:lstStyle/>
              <a:p>
                <a:endParaRPr lang="en-GB" dirty="0"/>
              </a:p>
            </p:txBody>
          </p:sp>
          <p:sp>
            <p:nvSpPr>
              <p:cNvPr id="314" name="Freeform 127"/>
              <p:cNvSpPr>
                <a:spLocks/>
              </p:cNvSpPr>
              <p:nvPr/>
            </p:nvSpPr>
            <p:spPr bwMode="auto">
              <a:xfrm>
                <a:off x="4553" y="1556"/>
                <a:ext cx="267" cy="155"/>
              </a:xfrm>
              <a:custGeom>
                <a:avLst/>
                <a:gdLst>
                  <a:gd name="T0" fmla="*/ 17 w 534"/>
                  <a:gd name="T1" fmla="*/ 5 h 310"/>
                  <a:gd name="T2" fmla="*/ 7 w 534"/>
                  <a:gd name="T3" fmla="*/ 0 h 310"/>
                  <a:gd name="T4" fmla="*/ 4 w 534"/>
                  <a:gd name="T5" fmla="*/ 10 h 310"/>
                  <a:gd name="T6" fmla="*/ 3 w 534"/>
                  <a:gd name="T7" fmla="*/ 21 h 310"/>
                  <a:gd name="T8" fmla="*/ 1 w 534"/>
                  <a:gd name="T9" fmla="*/ 36 h 310"/>
                  <a:gd name="T10" fmla="*/ 1 w 534"/>
                  <a:gd name="T11" fmla="*/ 51 h 310"/>
                  <a:gd name="T12" fmla="*/ 0 w 534"/>
                  <a:gd name="T13" fmla="*/ 78 h 310"/>
                  <a:gd name="T14" fmla="*/ 11 w 534"/>
                  <a:gd name="T15" fmla="*/ 78 h 310"/>
                  <a:gd name="T16" fmla="*/ 11 w 534"/>
                  <a:gd name="T17" fmla="*/ 67 h 310"/>
                  <a:gd name="T18" fmla="*/ 11 w 534"/>
                  <a:gd name="T19" fmla="*/ 48 h 310"/>
                  <a:gd name="T20" fmla="*/ 12 w 534"/>
                  <a:gd name="T21" fmla="*/ 34 h 310"/>
                  <a:gd name="T22" fmla="*/ 14 w 534"/>
                  <a:gd name="T23" fmla="*/ 24 h 310"/>
                  <a:gd name="T24" fmla="*/ 17 w 534"/>
                  <a:gd name="T25" fmla="*/ 25 h 310"/>
                  <a:gd name="T26" fmla="*/ 14 w 534"/>
                  <a:gd name="T27" fmla="*/ 43 h 310"/>
                  <a:gd name="T28" fmla="*/ 13 w 534"/>
                  <a:gd name="T29" fmla="*/ 55 h 310"/>
                  <a:gd name="T30" fmla="*/ 12 w 534"/>
                  <a:gd name="T31" fmla="*/ 67 h 310"/>
                  <a:gd name="T32" fmla="*/ 12 w 534"/>
                  <a:gd name="T33" fmla="*/ 78 h 310"/>
                  <a:gd name="T34" fmla="*/ 45 w 534"/>
                  <a:gd name="T35" fmla="*/ 78 h 310"/>
                  <a:gd name="T36" fmla="*/ 44 w 534"/>
                  <a:gd name="T37" fmla="*/ 69 h 310"/>
                  <a:gd name="T38" fmla="*/ 40 w 534"/>
                  <a:gd name="T39" fmla="*/ 54 h 310"/>
                  <a:gd name="T40" fmla="*/ 40 w 534"/>
                  <a:gd name="T41" fmla="*/ 46 h 310"/>
                  <a:gd name="T42" fmla="*/ 45 w 534"/>
                  <a:gd name="T43" fmla="*/ 55 h 310"/>
                  <a:gd name="T44" fmla="*/ 48 w 534"/>
                  <a:gd name="T45" fmla="*/ 69 h 310"/>
                  <a:gd name="T46" fmla="*/ 51 w 534"/>
                  <a:gd name="T47" fmla="*/ 78 h 310"/>
                  <a:gd name="T48" fmla="*/ 89 w 534"/>
                  <a:gd name="T49" fmla="*/ 78 h 310"/>
                  <a:gd name="T50" fmla="*/ 86 w 534"/>
                  <a:gd name="T51" fmla="*/ 71 h 310"/>
                  <a:gd name="T52" fmla="*/ 83 w 534"/>
                  <a:gd name="T53" fmla="*/ 60 h 310"/>
                  <a:gd name="T54" fmla="*/ 86 w 534"/>
                  <a:gd name="T55" fmla="*/ 64 h 310"/>
                  <a:gd name="T56" fmla="*/ 98 w 534"/>
                  <a:gd name="T57" fmla="*/ 74 h 310"/>
                  <a:gd name="T58" fmla="*/ 107 w 534"/>
                  <a:gd name="T59" fmla="*/ 78 h 310"/>
                  <a:gd name="T60" fmla="*/ 133 w 534"/>
                  <a:gd name="T61" fmla="*/ 78 h 310"/>
                  <a:gd name="T62" fmla="*/ 129 w 534"/>
                  <a:gd name="T63" fmla="*/ 72 h 310"/>
                  <a:gd name="T64" fmla="*/ 121 w 534"/>
                  <a:gd name="T65" fmla="*/ 62 h 310"/>
                  <a:gd name="T66" fmla="*/ 119 w 534"/>
                  <a:gd name="T67" fmla="*/ 55 h 310"/>
                  <a:gd name="T68" fmla="*/ 123 w 534"/>
                  <a:gd name="T69" fmla="*/ 61 h 310"/>
                  <a:gd name="T70" fmla="*/ 127 w 534"/>
                  <a:gd name="T71" fmla="*/ 67 h 310"/>
                  <a:gd name="T72" fmla="*/ 134 w 534"/>
                  <a:gd name="T73" fmla="*/ 73 h 310"/>
                  <a:gd name="T74" fmla="*/ 134 w 534"/>
                  <a:gd name="T75" fmla="*/ 63 h 310"/>
                  <a:gd name="T76" fmla="*/ 127 w 534"/>
                  <a:gd name="T77" fmla="*/ 55 h 310"/>
                  <a:gd name="T78" fmla="*/ 124 w 534"/>
                  <a:gd name="T79" fmla="*/ 46 h 310"/>
                  <a:gd name="T80" fmla="*/ 123 w 534"/>
                  <a:gd name="T81" fmla="*/ 44 h 310"/>
                  <a:gd name="T82" fmla="*/ 125 w 534"/>
                  <a:gd name="T83" fmla="*/ 46 h 310"/>
                  <a:gd name="T84" fmla="*/ 129 w 534"/>
                  <a:gd name="T85" fmla="*/ 53 h 310"/>
                  <a:gd name="T86" fmla="*/ 134 w 534"/>
                  <a:gd name="T87" fmla="*/ 58 h 310"/>
                  <a:gd name="T88" fmla="*/ 133 w 534"/>
                  <a:gd name="T89" fmla="*/ 48 h 310"/>
                  <a:gd name="T90" fmla="*/ 133 w 534"/>
                  <a:gd name="T91" fmla="*/ 44 h 310"/>
                  <a:gd name="T92" fmla="*/ 132 w 534"/>
                  <a:gd name="T93" fmla="*/ 41 h 310"/>
                  <a:gd name="T94" fmla="*/ 126 w 534"/>
                  <a:gd name="T95" fmla="*/ 37 h 310"/>
                  <a:gd name="T96" fmla="*/ 122 w 534"/>
                  <a:gd name="T97" fmla="*/ 40 h 310"/>
                  <a:gd name="T98" fmla="*/ 118 w 534"/>
                  <a:gd name="T99" fmla="*/ 47 h 310"/>
                  <a:gd name="T100" fmla="*/ 115 w 534"/>
                  <a:gd name="T101" fmla="*/ 51 h 310"/>
                  <a:gd name="T102" fmla="*/ 108 w 534"/>
                  <a:gd name="T103" fmla="*/ 51 h 310"/>
                  <a:gd name="T104" fmla="*/ 102 w 534"/>
                  <a:gd name="T105" fmla="*/ 51 h 310"/>
                  <a:gd name="T106" fmla="*/ 93 w 534"/>
                  <a:gd name="T107" fmla="*/ 49 h 310"/>
                  <a:gd name="T108" fmla="*/ 83 w 534"/>
                  <a:gd name="T109" fmla="*/ 46 h 310"/>
                  <a:gd name="T110" fmla="*/ 67 w 534"/>
                  <a:gd name="T111" fmla="*/ 41 h 310"/>
                  <a:gd name="T112" fmla="*/ 52 w 534"/>
                  <a:gd name="T113" fmla="*/ 36 h 310"/>
                  <a:gd name="T114" fmla="*/ 11 w 534"/>
                  <a:gd name="T115" fmla="*/ 21 h 310"/>
                  <a:gd name="T116" fmla="*/ 14 w 534"/>
                  <a:gd name="T117" fmla="*/ 10 h 310"/>
                  <a:gd name="T118" fmla="*/ 17 w 534"/>
                  <a:gd name="T119" fmla="*/ 5 h 3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4"/>
                  <a:gd name="T181" fmla="*/ 0 h 310"/>
                  <a:gd name="T182" fmla="*/ 534 w 534"/>
                  <a:gd name="T183" fmla="*/ 310 h 3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4" h="310">
                    <a:moveTo>
                      <a:pt x="65" y="17"/>
                    </a:moveTo>
                    <a:lnTo>
                      <a:pt x="28" y="0"/>
                    </a:lnTo>
                    <a:lnTo>
                      <a:pt x="18" y="42"/>
                    </a:lnTo>
                    <a:lnTo>
                      <a:pt x="12" y="84"/>
                    </a:lnTo>
                    <a:lnTo>
                      <a:pt x="5" y="141"/>
                    </a:lnTo>
                    <a:lnTo>
                      <a:pt x="4" y="207"/>
                    </a:lnTo>
                    <a:lnTo>
                      <a:pt x="0" y="310"/>
                    </a:lnTo>
                    <a:lnTo>
                      <a:pt x="44" y="310"/>
                    </a:lnTo>
                    <a:lnTo>
                      <a:pt x="44" y="267"/>
                    </a:lnTo>
                    <a:lnTo>
                      <a:pt x="47" y="193"/>
                    </a:lnTo>
                    <a:lnTo>
                      <a:pt x="51" y="136"/>
                    </a:lnTo>
                    <a:lnTo>
                      <a:pt x="58" y="96"/>
                    </a:lnTo>
                    <a:lnTo>
                      <a:pt x="65" y="101"/>
                    </a:lnTo>
                    <a:lnTo>
                      <a:pt x="56" y="174"/>
                    </a:lnTo>
                    <a:lnTo>
                      <a:pt x="54" y="221"/>
                    </a:lnTo>
                    <a:lnTo>
                      <a:pt x="49" y="267"/>
                    </a:lnTo>
                    <a:lnTo>
                      <a:pt x="51" y="310"/>
                    </a:lnTo>
                    <a:lnTo>
                      <a:pt x="183" y="310"/>
                    </a:lnTo>
                    <a:lnTo>
                      <a:pt x="176" y="274"/>
                    </a:lnTo>
                    <a:lnTo>
                      <a:pt x="162" y="216"/>
                    </a:lnTo>
                    <a:lnTo>
                      <a:pt x="162" y="185"/>
                    </a:lnTo>
                    <a:lnTo>
                      <a:pt x="180" y="223"/>
                    </a:lnTo>
                    <a:lnTo>
                      <a:pt x="192" y="275"/>
                    </a:lnTo>
                    <a:lnTo>
                      <a:pt x="206" y="310"/>
                    </a:lnTo>
                    <a:lnTo>
                      <a:pt x="356" y="310"/>
                    </a:lnTo>
                    <a:lnTo>
                      <a:pt x="346" y="282"/>
                    </a:lnTo>
                    <a:lnTo>
                      <a:pt x="333" y="242"/>
                    </a:lnTo>
                    <a:lnTo>
                      <a:pt x="346" y="256"/>
                    </a:lnTo>
                    <a:lnTo>
                      <a:pt x="393" y="295"/>
                    </a:lnTo>
                    <a:lnTo>
                      <a:pt x="428" y="310"/>
                    </a:lnTo>
                    <a:lnTo>
                      <a:pt x="530" y="310"/>
                    </a:lnTo>
                    <a:lnTo>
                      <a:pt x="513" y="288"/>
                    </a:lnTo>
                    <a:lnTo>
                      <a:pt x="485" y="248"/>
                    </a:lnTo>
                    <a:lnTo>
                      <a:pt x="478" y="221"/>
                    </a:lnTo>
                    <a:lnTo>
                      <a:pt x="492" y="244"/>
                    </a:lnTo>
                    <a:lnTo>
                      <a:pt x="510" y="265"/>
                    </a:lnTo>
                    <a:lnTo>
                      <a:pt x="534" y="289"/>
                    </a:lnTo>
                    <a:lnTo>
                      <a:pt x="534" y="253"/>
                    </a:lnTo>
                    <a:lnTo>
                      <a:pt x="508" y="221"/>
                    </a:lnTo>
                    <a:lnTo>
                      <a:pt x="496" y="186"/>
                    </a:lnTo>
                    <a:lnTo>
                      <a:pt x="494" y="176"/>
                    </a:lnTo>
                    <a:lnTo>
                      <a:pt x="501" y="186"/>
                    </a:lnTo>
                    <a:lnTo>
                      <a:pt x="515" y="213"/>
                    </a:lnTo>
                    <a:lnTo>
                      <a:pt x="534" y="235"/>
                    </a:lnTo>
                    <a:lnTo>
                      <a:pt x="530" y="192"/>
                    </a:lnTo>
                    <a:lnTo>
                      <a:pt x="532" y="176"/>
                    </a:lnTo>
                    <a:lnTo>
                      <a:pt x="527" y="164"/>
                    </a:lnTo>
                    <a:lnTo>
                      <a:pt x="504" y="148"/>
                    </a:lnTo>
                    <a:lnTo>
                      <a:pt x="490" y="162"/>
                    </a:lnTo>
                    <a:lnTo>
                      <a:pt x="475" y="188"/>
                    </a:lnTo>
                    <a:lnTo>
                      <a:pt x="461" y="204"/>
                    </a:lnTo>
                    <a:lnTo>
                      <a:pt x="433" y="207"/>
                    </a:lnTo>
                    <a:lnTo>
                      <a:pt x="410" y="207"/>
                    </a:lnTo>
                    <a:lnTo>
                      <a:pt x="375" y="197"/>
                    </a:lnTo>
                    <a:lnTo>
                      <a:pt x="332" y="186"/>
                    </a:lnTo>
                    <a:lnTo>
                      <a:pt x="267" y="166"/>
                    </a:lnTo>
                    <a:lnTo>
                      <a:pt x="208" y="143"/>
                    </a:lnTo>
                    <a:lnTo>
                      <a:pt x="44" y="87"/>
                    </a:lnTo>
                    <a:lnTo>
                      <a:pt x="56" y="42"/>
                    </a:lnTo>
                    <a:lnTo>
                      <a:pt x="65" y="17"/>
                    </a:lnTo>
                    <a:close/>
                  </a:path>
                </a:pathLst>
              </a:custGeom>
              <a:solidFill>
                <a:srgbClr val="E0E0E0"/>
              </a:solidFill>
              <a:ln w="9525">
                <a:noFill/>
                <a:round/>
                <a:headEnd/>
                <a:tailEnd/>
              </a:ln>
            </p:spPr>
            <p:txBody>
              <a:bodyPr/>
              <a:lstStyle/>
              <a:p>
                <a:endParaRPr lang="en-GB" dirty="0"/>
              </a:p>
            </p:txBody>
          </p:sp>
          <p:sp>
            <p:nvSpPr>
              <p:cNvPr id="315" name="Freeform 128"/>
              <p:cNvSpPr>
                <a:spLocks/>
              </p:cNvSpPr>
              <p:nvPr/>
            </p:nvSpPr>
            <p:spPr bwMode="auto">
              <a:xfrm>
                <a:off x="4542" y="1548"/>
                <a:ext cx="21" cy="118"/>
              </a:xfrm>
              <a:custGeom>
                <a:avLst/>
                <a:gdLst>
                  <a:gd name="T0" fmla="*/ 5 w 42"/>
                  <a:gd name="T1" fmla="*/ 59 h 236"/>
                  <a:gd name="T2" fmla="*/ 5 w 42"/>
                  <a:gd name="T3" fmla="*/ 43 h 236"/>
                  <a:gd name="T4" fmla="*/ 5 w 42"/>
                  <a:gd name="T5" fmla="*/ 35 h 236"/>
                  <a:gd name="T6" fmla="*/ 4 w 42"/>
                  <a:gd name="T7" fmla="*/ 25 h 236"/>
                  <a:gd name="T8" fmla="*/ 6 w 42"/>
                  <a:gd name="T9" fmla="*/ 20 h 236"/>
                  <a:gd name="T10" fmla="*/ 9 w 42"/>
                  <a:gd name="T11" fmla="*/ 10 h 236"/>
                  <a:gd name="T12" fmla="*/ 11 w 42"/>
                  <a:gd name="T13" fmla="*/ 5 h 236"/>
                  <a:gd name="T14" fmla="*/ 7 w 42"/>
                  <a:gd name="T15" fmla="*/ 2 h 236"/>
                  <a:gd name="T16" fmla="*/ 0 w 42"/>
                  <a:gd name="T17" fmla="*/ 0 h 236"/>
                  <a:gd name="T18" fmla="*/ 3 w 42"/>
                  <a:gd name="T19" fmla="*/ 6 h 236"/>
                  <a:gd name="T20" fmla="*/ 1 w 42"/>
                  <a:gd name="T21" fmla="*/ 13 h 236"/>
                  <a:gd name="T22" fmla="*/ 1 w 42"/>
                  <a:gd name="T23" fmla="*/ 15 h 236"/>
                  <a:gd name="T24" fmla="*/ 1 w 42"/>
                  <a:gd name="T25" fmla="*/ 21 h 236"/>
                  <a:gd name="T26" fmla="*/ 1 w 42"/>
                  <a:gd name="T27" fmla="*/ 23 h 236"/>
                  <a:gd name="T28" fmla="*/ 3 w 42"/>
                  <a:gd name="T29" fmla="*/ 27 h 236"/>
                  <a:gd name="T30" fmla="*/ 3 w 42"/>
                  <a:gd name="T31" fmla="*/ 34 h 236"/>
                  <a:gd name="T32" fmla="*/ 3 w 42"/>
                  <a:gd name="T33" fmla="*/ 40 h 236"/>
                  <a:gd name="T34" fmla="*/ 5 w 42"/>
                  <a:gd name="T35" fmla="*/ 59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36"/>
                  <a:gd name="T56" fmla="*/ 42 w 42"/>
                  <a:gd name="T57" fmla="*/ 236 h 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36">
                    <a:moveTo>
                      <a:pt x="20" y="236"/>
                    </a:moveTo>
                    <a:lnTo>
                      <a:pt x="21" y="169"/>
                    </a:lnTo>
                    <a:lnTo>
                      <a:pt x="23" y="140"/>
                    </a:lnTo>
                    <a:lnTo>
                      <a:pt x="16" y="100"/>
                    </a:lnTo>
                    <a:lnTo>
                      <a:pt x="27" y="77"/>
                    </a:lnTo>
                    <a:lnTo>
                      <a:pt x="34" y="38"/>
                    </a:lnTo>
                    <a:lnTo>
                      <a:pt x="42" y="19"/>
                    </a:lnTo>
                    <a:lnTo>
                      <a:pt x="30" y="7"/>
                    </a:lnTo>
                    <a:lnTo>
                      <a:pt x="0" y="0"/>
                    </a:lnTo>
                    <a:lnTo>
                      <a:pt x="11" y="24"/>
                    </a:lnTo>
                    <a:lnTo>
                      <a:pt x="2" y="52"/>
                    </a:lnTo>
                    <a:lnTo>
                      <a:pt x="7" y="61"/>
                    </a:lnTo>
                    <a:lnTo>
                      <a:pt x="4" y="82"/>
                    </a:lnTo>
                    <a:lnTo>
                      <a:pt x="4" y="91"/>
                    </a:lnTo>
                    <a:lnTo>
                      <a:pt x="9" y="108"/>
                    </a:lnTo>
                    <a:lnTo>
                      <a:pt x="14" y="133"/>
                    </a:lnTo>
                    <a:lnTo>
                      <a:pt x="14" y="159"/>
                    </a:lnTo>
                    <a:lnTo>
                      <a:pt x="20" y="236"/>
                    </a:lnTo>
                    <a:close/>
                  </a:path>
                </a:pathLst>
              </a:custGeom>
              <a:solidFill>
                <a:srgbClr val="E0E0E0"/>
              </a:solidFill>
              <a:ln w="9525">
                <a:noFill/>
                <a:round/>
                <a:headEnd/>
                <a:tailEnd/>
              </a:ln>
            </p:spPr>
            <p:txBody>
              <a:bodyPr/>
              <a:lstStyle/>
              <a:p>
                <a:endParaRPr lang="en-GB" dirty="0"/>
              </a:p>
            </p:txBody>
          </p:sp>
          <p:sp>
            <p:nvSpPr>
              <p:cNvPr id="316" name="Oval 129"/>
              <p:cNvSpPr>
                <a:spLocks noChangeArrowheads="1"/>
              </p:cNvSpPr>
              <p:nvPr/>
            </p:nvSpPr>
            <p:spPr bwMode="auto">
              <a:xfrm>
                <a:off x="4564" y="1620"/>
                <a:ext cx="15" cy="21"/>
              </a:xfrm>
              <a:prstGeom prst="ellipse">
                <a:avLst/>
              </a:prstGeom>
              <a:solidFill>
                <a:srgbClr val="C0C0C0"/>
              </a:solidFill>
              <a:ln w="9525">
                <a:noFill/>
                <a:round/>
                <a:headEnd/>
                <a:tailEnd/>
              </a:ln>
            </p:spPr>
            <p:txBody>
              <a:bodyPr/>
              <a:lstStyle/>
              <a:p>
                <a:endParaRPr lang="en-GB" dirty="0"/>
              </a:p>
            </p:txBody>
          </p:sp>
          <p:sp>
            <p:nvSpPr>
              <p:cNvPr id="317" name="Freeform 130"/>
              <p:cNvSpPr>
                <a:spLocks/>
              </p:cNvSpPr>
              <p:nvPr/>
            </p:nvSpPr>
            <p:spPr bwMode="auto">
              <a:xfrm>
                <a:off x="4816" y="1475"/>
                <a:ext cx="14" cy="31"/>
              </a:xfrm>
              <a:custGeom>
                <a:avLst/>
                <a:gdLst>
                  <a:gd name="T0" fmla="*/ 7 w 28"/>
                  <a:gd name="T1" fmla="*/ 0 h 63"/>
                  <a:gd name="T2" fmla="*/ 1 w 28"/>
                  <a:gd name="T3" fmla="*/ 4 h 63"/>
                  <a:gd name="T4" fmla="*/ 0 w 28"/>
                  <a:gd name="T5" fmla="*/ 8 h 63"/>
                  <a:gd name="T6" fmla="*/ 3 w 28"/>
                  <a:gd name="T7" fmla="*/ 12 h 63"/>
                  <a:gd name="T8" fmla="*/ 7 w 28"/>
                  <a:gd name="T9" fmla="*/ 15 h 63"/>
                  <a:gd name="T10" fmla="*/ 7 w 28"/>
                  <a:gd name="T11" fmla="*/ 0 h 63"/>
                  <a:gd name="T12" fmla="*/ 0 60000 65536"/>
                  <a:gd name="T13" fmla="*/ 0 60000 65536"/>
                  <a:gd name="T14" fmla="*/ 0 60000 65536"/>
                  <a:gd name="T15" fmla="*/ 0 60000 65536"/>
                  <a:gd name="T16" fmla="*/ 0 60000 65536"/>
                  <a:gd name="T17" fmla="*/ 0 60000 65536"/>
                  <a:gd name="T18" fmla="*/ 0 w 28"/>
                  <a:gd name="T19" fmla="*/ 0 h 63"/>
                  <a:gd name="T20" fmla="*/ 28 w 2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28" h="63">
                    <a:moveTo>
                      <a:pt x="28" y="0"/>
                    </a:moveTo>
                    <a:lnTo>
                      <a:pt x="3" y="16"/>
                    </a:lnTo>
                    <a:lnTo>
                      <a:pt x="0" y="32"/>
                    </a:lnTo>
                    <a:lnTo>
                      <a:pt x="10" y="49"/>
                    </a:lnTo>
                    <a:lnTo>
                      <a:pt x="28" y="63"/>
                    </a:lnTo>
                    <a:lnTo>
                      <a:pt x="28" y="0"/>
                    </a:lnTo>
                    <a:close/>
                  </a:path>
                </a:pathLst>
              </a:custGeom>
              <a:solidFill>
                <a:srgbClr val="E0E0E0"/>
              </a:solidFill>
              <a:ln w="9525">
                <a:noFill/>
                <a:round/>
                <a:headEnd/>
                <a:tailEnd/>
              </a:ln>
            </p:spPr>
            <p:txBody>
              <a:bodyPr/>
              <a:lstStyle/>
              <a:p>
                <a:endParaRPr lang="en-GB" dirty="0"/>
              </a:p>
            </p:txBody>
          </p:sp>
          <p:sp>
            <p:nvSpPr>
              <p:cNvPr id="318" name="Freeform 131"/>
              <p:cNvSpPr>
                <a:spLocks/>
              </p:cNvSpPr>
              <p:nvPr/>
            </p:nvSpPr>
            <p:spPr bwMode="auto">
              <a:xfrm>
                <a:off x="4428" y="1426"/>
                <a:ext cx="15" cy="27"/>
              </a:xfrm>
              <a:custGeom>
                <a:avLst/>
                <a:gdLst>
                  <a:gd name="T0" fmla="*/ 8 w 29"/>
                  <a:gd name="T1" fmla="*/ 0 h 54"/>
                  <a:gd name="T2" fmla="*/ 4 w 29"/>
                  <a:gd name="T3" fmla="*/ 3 h 54"/>
                  <a:gd name="T4" fmla="*/ 1 w 29"/>
                  <a:gd name="T5" fmla="*/ 7 h 54"/>
                  <a:gd name="T6" fmla="*/ 0 w 29"/>
                  <a:gd name="T7" fmla="*/ 11 h 54"/>
                  <a:gd name="T8" fmla="*/ 0 w 29"/>
                  <a:gd name="T9" fmla="*/ 14 h 54"/>
                  <a:gd name="T10" fmla="*/ 4 w 29"/>
                  <a:gd name="T11" fmla="*/ 14 h 54"/>
                  <a:gd name="T12" fmla="*/ 8 w 29"/>
                  <a:gd name="T13" fmla="*/ 13 h 54"/>
                  <a:gd name="T14" fmla="*/ 8 w 29"/>
                  <a:gd name="T15" fmla="*/ 9 h 54"/>
                  <a:gd name="T16" fmla="*/ 8 w 2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4"/>
                  <a:gd name="T29" fmla="*/ 29 w 2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4">
                    <a:moveTo>
                      <a:pt x="29" y="0"/>
                    </a:moveTo>
                    <a:lnTo>
                      <a:pt x="15" y="14"/>
                    </a:lnTo>
                    <a:lnTo>
                      <a:pt x="3" y="29"/>
                    </a:lnTo>
                    <a:lnTo>
                      <a:pt x="0" y="42"/>
                    </a:lnTo>
                    <a:lnTo>
                      <a:pt x="0" y="54"/>
                    </a:lnTo>
                    <a:lnTo>
                      <a:pt x="14" y="54"/>
                    </a:lnTo>
                    <a:lnTo>
                      <a:pt x="29" y="52"/>
                    </a:lnTo>
                    <a:lnTo>
                      <a:pt x="29" y="33"/>
                    </a:lnTo>
                    <a:lnTo>
                      <a:pt x="29" y="0"/>
                    </a:lnTo>
                    <a:close/>
                  </a:path>
                </a:pathLst>
              </a:custGeom>
              <a:solidFill>
                <a:srgbClr val="E0E0E0"/>
              </a:solidFill>
              <a:ln w="9525">
                <a:noFill/>
                <a:round/>
                <a:headEnd/>
                <a:tailEnd/>
              </a:ln>
            </p:spPr>
            <p:txBody>
              <a:bodyPr/>
              <a:lstStyle/>
              <a:p>
                <a:endParaRPr lang="en-GB" dirty="0"/>
              </a:p>
            </p:txBody>
          </p:sp>
          <p:sp>
            <p:nvSpPr>
              <p:cNvPr id="319" name="Freeform 132"/>
              <p:cNvSpPr>
                <a:spLocks/>
              </p:cNvSpPr>
              <p:nvPr/>
            </p:nvSpPr>
            <p:spPr bwMode="auto">
              <a:xfrm>
                <a:off x="4446" y="1430"/>
                <a:ext cx="37" cy="22"/>
              </a:xfrm>
              <a:custGeom>
                <a:avLst/>
                <a:gdLst>
                  <a:gd name="T0" fmla="*/ 0 w 75"/>
                  <a:gd name="T1" fmla="*/ 0 h 44"/>
                  <a:gd name="T2" fmla="*/ 0 w 75"/>
                  <a:gd name="T3" fmla="*/ 7 h 44"/>
                  <a:gd name="T4" fmla="*/ 0 w 75"/>
                  <a:gd name="T5" fmla="*/ 11 h 44"/>
                  <a:gd name="T6" fmla="*/ 1 w 75"/>
                  <a:gd name="T7" fmla="*/ 11 h 44"/>
                  <a:gd name="T8" fmla="*/ 5 w 75"/>
                  <a:gd name="T9" fmla="*/ 10 h 44"/>
                  <a:gd name="T10" fmla="*/ 13 w 75"/>
                  <a:gd name="T11" fmla="*/ 8 h 44"/>
                  <a:gd name="T12" fmla="*/ 18 w 75"/>
                  <a:gd name="T13" fmla="*/ 3 h 44"/>
                  <a:gd name="T14" fmla="*/ 12 w 75"/>
                  <a:gd name="T15" fmla="*/ 3 h 44"/>
                  <a:gd name="T16" fmla="*/ 6 w 75"/>
                  <a:gd name="T17" fmla="*/ 3 h 44"/>
                  <a:gd name="T18" fmla="*/ 5 w 75"/>
                  <a:gd name="T19" fmla="*/ 8 h 44"/>
                  <a:gd name="T20" fmla="*/ 4 w 75"/>
                  <a:gd name="T21" fmla="*/ 9 h 44"/>
                  <a:gd name="T22" fmla="*/ 5 w 75"/>
                  <a:gd name="T23" fmla="*/ 3 h 44"/>
                  <a:gd name="T24" fmla="*/ 0 w 75"/>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44"/>
                  <a:gd name="T41" fmla="*/ 75 w 75"/>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44">
                    <a:moveTo>
                      <a:pt x="0" y="0"/>
                    </a:moveTo>
                    <a:lnTo>
                      <a:pt x="0" y="28"/>
                    </a:lnTo>
                    <a:lnTo>
                      <a:pt x="0" y="42"/>
                    </a:lnTo>
                    <a:lnTo>
                      <a:pt x="4" y="44"/>
                    </a:lnTo>
                    <a:lnTo>
                      <a:pt x="21" y="39"/>
                    </a:lnTo>
                    <a:lnTo>
                      <a:pt x="53" y="32"/>
                    </a:lnTo>
                    <a:lnTo>
                      <a:pt x="75" y="11"/>
                    </a:lnTo>
                    <a:lnTo>
                      <a:pt x="49" y="14"/>
                    </a:lnTo>
                    <a:lnTo>
                      <a:pt x="27" y="11"/>
                    </a:lnTo>
                    <a:lnTo>
                      <a:pt x="23" y="32"/>
                    </a:lnTo>
                    <a:lnTo>
                      <a:pt x="16" y="34"/>
                    </a:lnTo>
                    <a:lnTo>
                      <a:pt x="20" y="11"/>
                    </a:lnTo>
                    <a:lnTo>
                      <a:pt x="0" y="0"/>
                    </a:lnTo>
                    <a:close/>
                  </a:path>
                </a:pathLst>
              </a:custGeom>
              <a:solidFill>
                <a:srgbClr val="E0E0E0"/>
              </a:solidFill>
              <a:ln w="9525">
                <a:noFill/>
                <a:round/>
                <a:headEnd/>
                <a:tailEnd/>
              </a:ln>
            </p:spPr>
            <p:txBody>
              <a:bodyPr/>
              <a:lstStyle/>
              <a:p>
                <a:endParaRPr lang="en-GB" dirty="0"/>
              </a:p>
            </p:txBody>
          </p:sp>
          <p:sp>
            <p:nvSpPr>
              <p:cNvPr id="320" name="Freeform 133"/>
              <p:cNvSpPr>
                <a:spLocks/>
              </p:cNvSpPr>
              <p:nvPr/>
            </p:nvSpPr>
            <p:spPr bwMode="auto">
              <a:xfrm>
                <a:off x="4432" y="1415"/>
                <a:ext cx="111" cy="174"/>
              </a:xfrm>
              <a:custGeom>
                <a:avLst/>
                <a:gdLst>
                  <a:gd name="T0" fmla="*/ 33 w 221"/>
                  <a:gd name="T1" fmla="*/ 5 h 347"/>
                  <a:gd name="T2" fmla="*/ 22 w 221"/>
                  <a:gd name="T3" fmla="*/ 16 h 347"/>
                  <a:gd name="T4" fmla="*/ 5 w 221"/>
                  <a:gd name="T5" fmla="*/ 21 h 347"/>
                  <a:gd name="T6" fmla="*/ 2 w 221"/>
                  <a:gd name="T7" fmla="*/ 28 h 347"/>
                  <a:gd name="T8" fmla="*/ 16 w 221"/>
                  <a:gd name="T9" fmla="*/ 38 h 347"/>
                  <a:gd name="T10" fmla="*/ 17 w 221"/>
                  <a:gd name="T11" fmla="*/ 46 h 347"/>
                  <a:gd name="T12" fmla="*/ 17 w 221"/>
                  <a:gd name="T13" fmla="*/ 61 h 347"/>
                  <a:gd name="T14" fmla="*/ 24 w 221"/>
                  <a:gd name="T15" fmla="*/ 62 h 347"/>
                  <a:gd name="T16" fmla="*/ 31 w 221"/>
                  <a:gd name="T17" fmla="*/ 53 h 347"/>
                  <a:gd name="T18" fmla="*/ 36 w 221"/>
                  <a:gd name="T19" fmla="*/ 51 h 347"/>
                  <a:gd name="T20" fmla="*/ 33 w 221"/>
                  <a:gd name="T21" fmla="*/ 62 h 347"/>
                  <a:gd name="T22" fmla="*/ 26 w 221"/>
                  <a:gd name="T23" fmla="*/ 72 h 347"/>
                  <a:gd name="T24" fmla="*/ 29 w 221"/>
                  <a:gd name="T25" fmla="*/ 81 h 347"/>
                  <a:gd name="T26" fmla="*/ 35 w 221"/>
                  <a:gd name="T27" fmla="*/ 87 h 347"/>
                  <a:gd name="T28" fmla="*/ 44 w 221"/>
                  <a:gd name="T29" fmla="*/ 87 h 347"/>
                  <a:gd name="T30" fmla="*/ 54 w 221"/>
                  <a:gd name="T31" fmla="*/ 87 h 347"/>
                  <a:gd name="T32" fmla="*/ 56 w 221"/>
                  <a:gd name="T33" fmla="*/ 74 h 347"/>
                  <a:gd name="T34" fmla="*/ 49 w 221"/>
                  <a:gd name="T35" fmla="*/ 63 h 347"/>
                  <a:gd name="T36" fmla="*/ 50 w 221"/>
                  <a:gd name="T37" fmla="*/ 74 h 347"/>
                  <a:gd name="T38" fmla="*/ 49 w 221"/>
                  <a:gd name="T39" fmla="*/ 83 h 347"/>
                  <a:gd name="T40" fmla="*/ 48 w 221"/>
                  <a:gd name="T41" fmla="*/ 69 h 347"/>
                  <a:gd name="T42" fmla="*/ 46 w 221"/>
                  <a:gd name="T43" fmla="*/ 66 h 347"/>
                  <a:gd name="T44" fmla="*/ 43 w 221"/>
                  <a:gd name="T45" fmla="*/ 81 h 347"/>
                  <a:gd name="T46" fmla="*/ 44 w 221"/>
                  <a:gd name="T47" fmla="*/ 65 h 347"/>
                  <a:gd name="T48" fmla="*/ 41 w 221"/>
                  <a:gd name="T49" fmla="*/ 69 h 347"/>
                  <a:gd name="T50" fmla="*/ 35 w 221"/>
                  <a:gd name="T51" fmla="*/ 78 h 347"/>
                  <a:gd name="T52" fmla="*/ 41 w 221"/>
                  <a:gd name="T53" fmla="*/ 65 h 347"/>
                  <a:gd name="T54" fmla="*/ 38 w 221"/>
                  <a:gd name="T55" fmla="*/ 66 h 347"/>
                  <a:gd name="T56" fmla="*/ 37 w 221"/>
                  <a:gd name="T57" fmla="*/ 64 h 347"/>
                  <a:gd name="T58" fmla="*/ 40 w 221"/>
                  <a:gd name="T59" fmla="*/ 56 h 347"/>
                  <a:gd name="T60" fmla="*/ 36 w 221"/>
                  <a:gd name="T61" fmla="*/ 50 h 347"/>
                  <a:gd name="T62" fmla="*/ 35 w 221"/>
                  <a:gd name="T63" fmla="*/ 43 h 347"/>
                  <a:gd name="T64" fmla="*/ 34 w 221"/>
                  <a:gd name="T65" fmla="*/ 38 h 347"/>
                  <a:gd name="T66" fmla="*/ 36 w 221"/>
                  <a:gd name="T67" fmla="*/ 29 h 347"/>
                  <a:gd name="T68" fmla="*/ 30 w 221"/>
                  <a:gd name="T69" fmla="*/ 39 h 347"/>
                  <a:gd name="T70" fmla="*/ 28 w 221"/>
                  <a:gd name="T71" fmla="*/ 39 h 347"/>
                  <a:gd name="T72" fmla="*/ 34 w 221"/>
                  <a:gd name="T73" fmla="*/ 28 h 347"/>
                  <a:gd name="T74" fmla="*/ 36 w 221"/>
                  <a:gd name="T75" fmla="*/ 20 h 347"/>
                  <a:gd name="T76" fmla="*/ 35 w 221"/>
                  <a:gd name="T77" fmla="*/ 15 h 347"/>
                  <a:gd name="T78" fmla="*/ 38 w 221"/>
                  <a:gd name="T79" fmla="*/ 9 h 347"/>
                  <a:gd name="T80" fmla="*/ 33 w 221"/>
                  <a:gd name="T81" fmla="*/ 0 h 3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1"/>
                  <a:gd name="T124" fmla="*/ 0 h 347"/>
                  <a:gd name="T125" fmla="*/ 221 w 221"/>
                  <a:gd name="T126" fmla="*/ 347 h 3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1" h="347">
                    <a:moveTo>
                      <a:pt x="132" y="0"/>
                    </a:moveTo>
                    <a:lnTo>
                      <a:pt x="129" y="19"/>
                    </a:lnTo>
                    <a:lnTo>
                      <a:pt x="102" y="49"/>
                    </a:lnTo>
                    <a:lnTo>
                      <a:pt x="87" y="64"/>
                    </a:lnTo>
                    <a:lnTo>
                      <a:pt x="55" y="75"/>
                    </a:lnTo>
                    <a:lnTo>
                      <a:pt x="17" y="84"/>
                    </a:lnTo>
                    <a:lnTo>
                      <a:pt x="0" y="84"/>
                    </a:lnTo>
                    <a:lnTo>
                      <a:pt x="8" y="110"/>
                    </a:lnTo>
                    <a:lnTo>
                      <a:pt x="41" y="143"/>
                    </a:lnTo>
                    <a:lnTo>
                      <a:pt x="61" y="152"/>
                    </a:lnTo>
                    <a:lnTo>
                      <a:pt x="64" y="164"/>
                    </a:lnTo>
                    <a:lnTo>
                      <a:pt x="68" y="183"/>
                    </a:lnTo>
                    <a:lnTo>
                      <a:pt x="62" y="204"/>
                    </a:lnTo>
                    <a:lnTo>
                      <a:pt x="68" y="244"/>
                    </a:lnTo>
                    <a:lnTo>
                      <a:pt x="75" y="260"/>
                    </a:lnTo>
                    <a:lnTo>
                      <a:pt x="94" y="248"/>
                    </a:lnTo>
                    <a:lnTo>
                      <a:pt x="109" y="228"/>
                    </a:lnTo>
                    <a:lnTo>
                      <a:pt x="122" y="209"/>
                    </a:lnTo>
                    <a:lnTo>
                      <a:pt x="132" y="187"/>
                    </a:lnTo>
                    <a:lnTo>
                      <a:pt x="143" y="204"/>
                    </a:lnTo>
                    <a:lnTo>
                      <a:pt x="132" y="225"/>
                    </a:lnTo>
                    <a:lnTo>
                      <a:pt x="129" y="246"/>
                    </a:lnTo>
                    <a:lnTo>
                      <a:pt x="115" y="269"/>
                    </a:lnTo>
                    <a:lnTo>
                      <a:pt x="101" y="286"/>
                    </a:lnTo>
                    <a:lnTo>
                      <a:pt x="99" y="296"/>
                    </a:lnTo>
                    <a:lnTo>
                      <a:pt x="113" y="323"/>
                    </a:lnTo>
                    <a:lnTo>
                      <a:pt x="127" y="344"/>
                    </a:lnTo>
                    <a:lnTo>
                      <a:pt x="137" y="347"/>
                    </a:lnTo>
                    <a:lnTo>
                      <a:pt x="160" y="347"/>
                    </a:lnTo>
                    <a:lnTo>
                      <a:pt x="176" y="347"/>
                    </a:lnTo>
                    <a:lnTo>
                      <a:pt x="197" y="345"/>
                    </a:lnTo>
                    <a:lnTo>
                      <a:pt x="216" y="345"/>
                    </a:lnTo>
                    <a:lnTo>
                      <a:pt x="214" y="321"/>
                    </a:lnTo>
                    <a:lnTo>
                      <a:pt x="221" y="293"/>
                    </a:lnTo>
                    <a:lnTo>
                      <a:pt x="216" y="260"/>
                    </a:lnTo>
                    <a:lnTo>
                      <a:pt x="193" y="251"/>
                    </a:lnTo>
                    <a:lnTo>
                      <a:pt x="200" y="279"/>
                    </a:lnTo>
                    <a:lnTo>
                      <a:pt x="200" y="295"/>
                    </a:lnTo>
                    <a:lnTo>
                      <a:pt x="198" y="323"/>
                    </a:lnTo>
                    <a:lnTo>
                      <a:pt x="193" y="330"/>
                    </a:lnTo>
                    <a:lnTo>
                      <a:pt x="191" y="303"/>
                    </a:lnTo>
                    <a:lnTo>
                      <a:pt x="191" y="274"/>
                    </a:lnTo>
                    <a:lnTo>
                      <a:pt x="184" y="242"/>
                    </a:lnTo>
                    <a:lnTo>
                      <a:pt x="181" y="263"/>
                    </a:lnTo>
                    <a:lnTo>
                      <a:pt x="178" y="298"/>
                    </a:lnTo>
                    <a:lnTo>
                      <a:pt x="172" y="321"/>
                    </a:lnTo>
                    <a:lnTo>
                      <a:pt x="172" y="296"/>
                    </a:lnTo>
                    <a:lnTo>
                      <a:pt x="176" y="260"/>
                    </a:lnTo>
                    <a:lnTo>
                      <a:pt x="176" y="241"/>
                    </a:lnTo>
                    <a:lnTo>
                      <a:pt x="164" y="276"/>
                    </a:lnTo>
                    <a:lnTo>
                      <a:pt x="160" y="296"/>
                    </a:lnTo>
                    <a:lnTo>
                      <a:pt x="139" y="310"/>
                    </a:lnTo>
                    <a:lnTo>
                      <a:pt x="155" y="288"/>
                    </a:lnTo>
                    <a:lnTo>
                      <a:pt x="162" y="258"/>
                    </a:lnTo>
                    <a:lnTo>
                      <a:pt x="167" y="234"/>
                    </a:lnTo>
                    <a:lnTo>
                      <a:pt x="150" y="263"/>
                    </a:lnTo>
                    <a:lnTo>
                      <a:pt x="136" y="272"/>
                    </a:lnTo>
                    <a:lnTo>
                      <a:pt x="148" y="255"/>
                    </a:lnTo>
                    <a:lnTo>
                      <a:pt x="157" y="235"/>
                    </a:lnTo>
                    <a:lnTo>
                      <a:pt x="157" y="223"/>
                    </a:lnTo>
                    <a:lnTo>
                      <a:pt x="150" y="209"/>
                    </a:lnTo>
                    <a:lnTo>
                      <a:pt x="143" y="197"/>
                    </a:lnTo>
                    <a:lnTo>
                      <a:pt x="136" y="185"/>
                    </a:lnTo>
                    <a:lnTo>
                      <a:pt x="137" y="171"/>
                    </a:lnTo>
                    <a:lnTo>
                      <a:pt x="139" y="167"/>
                    </a:lnTo>
                    <a:lnTo>
                      <a:pt x="134" y="150"/>
                    </a:lnTo>
                    <a:lnTo>
                      <a:pt x="141" y="136"/>
                    </a:lnTo>
                    <a:lnTo>
                      <a:pt x="141" y="113"/>
                    </a:lnTo>
                    <a:lnTo>
                      <a:pt x="129" y="136"/>
                    </a:lnTo>
                    <a:lnTo>
                      <a:pt x="120" y="153"/>
                    </a:lnTo>
                    <a:lnTo>
                      <a:pt x="101" y="178"/>
                    </a:lnTo>
                    <a:lnTo>
                      <a:pt x="109" y="153"/>
                    </a:lnTo>
                    <a:lnTo>
                      <a:pt x="127" y="131"/>
                    </a:lnTo>
                    <a:lnTo>
                      <a:pt x="134" y="110"/>
                    </a:lnTo>
                    <a:lnTo>
                      <a:pt x="141" y="99"/>
                    </a:lnTo>
                    <a:lnTo>
                      <a:pt x="141" y="80"/>
                    </a:lnTo>
                    <a:lnTo>
                      <a:pt x="137" y="68"/>
                    </a:lnTo>
                    <a:lnTo>
                      <a:pt x="137" y="59"/>
                    </a:lnTo>
                    <a:lnTo>
                      <a:pt x="141" y="45"/>
                    </a:lnTo>
                    <a:lnTo>
                      <a:pt x="150" y="35"/>
                    </a:lnTo>
                    <a:lnTo>
                      <a:pt x="144" y="23"/>
                    </a:lnTo>
                    <a:lnTo>
                      <a:pt x="132" y="0"/>
                    </a:lnTo>
                    <a:close/>
                  </a:path>
                </a:pathLst>
              </a:custGeom>
              <a:solidFill>
                <a:srgbClr val="E0E0E0"/>
              </a:solidFill>
              <a:ln w="9525">
                <a:noFill/>
                <a:round/>
                <a:headEnd/>
                <a:tailEnd/>
              </a:ln>
            </p:spPr>
            <p:txBody>
              <a:bodyPr/>
              <a:lstStyle/>
              <a:p>
                <a:endParaRPr lang="en-GB" dirty="0"/>
              </a:p>
            </p:txBody>
          </p:sp>
          <p:sp>
            <p:nvSpPr>
              <p:cNvPr id="321" name="Freeform 134"/>
              <p:cNvSpPr>
                <a:spLocks/>
              </p:cNvSpPr>
              <p:nvPr/>
            </p:nvSpPr>
            <p:spPr bwMode="auto">
              <a:xfrm>
                <a:off x="4473" y="1519"/>
                <a:ext cx="25" cy="40"/>
              </a:xfrm>
              <a:custGeom>
                <a:avLst/>
                <a:gdLst>
                  <a:gd name="T0" fmla="*/ 13 w 50"/>
                  <a:gd name="T1" fmla="*/ 0 h 81"/>
                  <a:gd name="T2" fmla="*/ 7 w 50"/>
                  <a:gd name="T3" fmla="*/ 7 h 81"/>
                  <a:gd name="T4" fmla="*/ 3 w 50"/>
                  <a:gd name="T5" fmla="*/ 12 h 81"/>
                  <a:gd name="T6" fmla="*/ 0 w 50"/>
                  <a:gd name="T7" fmla="*/ 15 h 81"/>
                  <a:gd name="T8" fmla="*/ 2 w 50"/>
                  <a:gd name="T9" fmla="*/ 20 h 81"/>
                  <a:gd name="T10" fmla="*/ 6 w 50"/>
                  <a:gd name="T11" fmla="*/ 13 h 81"/>
                  <a:gd name="T12" fmla="*/ 7 w 50"/>
                  <a:gd name="T13" fmla="*/ 10 h 81"/>
                  <a:gd name="T14" fmla="*/ 13 w 50"/>
                  <a:gd name="T15" fmla="*/ 0 h 81"/>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81"/>
                  <a:gd name="T26" fmla="*/ 50 w 50"/>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81">
                    <a:moveTo>
                      <a:pt x="50" y="0"/>
                    </a:moveTo>
                    <a:lnTo>
                      <a:pt x="31" y="30"/>
                    </a:lnTo>
                    <a:lnTo>
                      <a:pt x="12" y="49"/>
                    </a:lnTo>
                    <a:lnTo>
                      <a:pt x="0" y="60"/>
                    </a:lnTo>
                    <a:lnTo>
                      <a:pt x="8" y="81"/>
                    </a:lnTo>
                    <a:lnTo>
                      <a:pt x="26" y="55"/>
                    </a:lnTo>
                    <a:lnTo>
                      <a:pt x="31" y="42"/>
                    </a:lnTo>
                    <a:lnTo>
                      <a:pt x="50" y="0"/>
                    </a:lnTo>
                    <a:close/>
                  </a:path>
                </a:pathLst>
              </a:custGeom>
              <a:solidFill>
                <a:srgbClr val="E0E0E0"/>
              </a:solidFill>
              <a:ln w="9525">
                <a:noFill/>
                <a:round/>
                <a:headEnd/>
                <a:tailEnd/>
              </a:ln>
            </p:spPr>
            <p:txBody>
              <a:bodyPr/>
              <a:lstStyle/>
              <a:p>
                <a:endParaRPr lang="en-GB" dirty="0"/>
              </a:p>
            </p:txBody>
          </p:sp>
          <p:sp>
            <p:nvSpPr>
              <p:cNvPr id="322" name="Freeform 135"/>
              <p:cNvSpPr>
                <a:spLocks/>
              </p:cNvSpPr>
              <p:nvPr/>
            </p:nvSpPr>
            <p:spPr bwMode="auto">
              <a:xfrm>
                <a:off x="4447" y="1489"/>
                <a:ext cx="14" cy="25"/>
              </a:xfrm>
              <a:custGeom>
                <a:avLst/>
                <a:gdLst>
                  <a:gd name="T0" fmla="*/ 0 w 28"/>
                  <a:gd name="T1" fmla="*/ 0 h 51"/>
                  <a:gd name="T2" fmla="*/ 4 w 28"/>
                  <a:gd name="T3" fmla="*/ 2 h 51"/>
                  <a:gd name="T4" fmla="*/ 7 w 28"/>
                  <a:gd name="T5" fmla="*/ 4 h 51"/>
                  <a:gd name="T6" fmla="*/ 7 w 28"/>
                  <a:gd name="T7" fmla="*/ 8 h 51"/>
                  <a:gd name="T8" fmla="*/ 7 w 28"/>
                  <a:gd name="T9" fmla="*/ 12 h 51"/>
                  <a:gd name="T10" fmla="*/ 0 w 28"/>
                  <a:gd name="T11" fmla="*/ 0 h 51"/>
                  <a:gd name="T12" fmla="*/ 0 60000 65536"/>
                  <a:gd name="T13" fmla="*/ 0 60000 65536"/>
                  <a:gd name="T14" fmla="*/ 0 60000 65536"/>
                  <a:gd name="T15" fmla="*/ 0 60000 65536"/>
                  <a:gd name="T16" fmla="*/ 0 60000 65536"/>
                  <a:gd name="T17" fmla="*/ 0 60000 65536"/>
                  <a:gd name="T18" fmla="*/ 0 w 28"/>
                  <a:gd name="T19" fmla="*/ 0 h 51"/>
                  <a:gd name="T20" fmla="*/ 28 w 28"/>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8" h="51">
                    <a:moveTo>
                      <a:pt x="0" y="0"/>
                    </a:moveTo>
                    <a:lnTo>
                      <a:pt x="14" y="9"/>
                    </a:lnTo>
                    <a:lnTo>
                      <a:pt x="26" y="18"/>
                    </a:lnTo>
                    <a:lnTo>
                      <a:pt x="28" y="35"/>
                    </a:lnTo>
                    <a:lnTo>
                      <a:pt x="28" y="51"/>
                    </a:lnTo>
                    <a:lnTo>
                      <a:pt x="0" y="0"/>
                    </a:lnTo>
                    <a:close/>
                  </a:path>
                </a:pathLst>
              </a:custGeom>
              <a:solidFill>
                <a:srgbClr val="E0E0E0"/>
              </a:solidFill>
              <a:ln w="9525">
                <a:noFill/>
                <a:round/>
                <a:headEnd/>
                <a:tailEnd/>
              </a:ln>
            </p:spPr>
            <p:txBody>
              <a:bodyPr/>
              <a:lstStyle/>
              <a:p>
                <a:endParaRPr lang="en-GB" dirty="0"/>
              </a:p>
            </p:txBody>
          </p:sp>
          <p:sp>
            <p:nvSpPr>
              <p:cNvPr id="323" name="Freeform 136"/>
              <p:cNvSpPr>
                <a:spLocks/>
              </p:cNvSpPr>
              <p:nvPr/>
            </p:nvSpPr>
            <p:spPr bwMode="auto">
              <a:xfrm>
                <a:off x="4443" y="1316"/>
                <a:ext cx="28" cy="32"/>
              </a:xfrm>
              <a:custGeom>
                <a:avLst/>
                <a:gdLst>
                  <a:gd name="T0" fmla="*/ 7 w 56"/>
                  <a:gd name="T1" fmla="*/ 0 h 64"/>
                  <a:gd name="T2" fmla="*/ 0 w 56"/>
                  <a:gd name="T3" fmla="*/ 4 h 64"/>
                  <a:gd name="T4" fmla="*/ 7 w 56"/>
                  <a:gd name="T5" fmla="*/ 16 h 64"/>
                  <a:gd name="T6" fmla="*/ 10 w 56"/>
                  <a:gd name="T7" fmla="*/ 16 h 64"/>
                  <a:gd name="T8" fmla="*/ 12 w 56"/>
                  <a:gd name="T9" fmla="*/ 15 h 64"/>
                  <a:gd name="T10" fmla="*/ 14 w 56"/>
                  <a:gd name="T11" fmla="*/ 14 h 64"/>
                  <a:gd name="T12" fmla="*/ 14 w 56"/>
                  <a:gd name="T13" fmla="*/ 12 h 64"/>
                  <a:gd name="T14" fmla="*/ 7 w 56"/>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64"/>
                  <a:gd name="T26" fmla="*/ 56 w 56"/>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64">
                    <a:moveTo>
                      <a:pt x="28" y="0"/>
                    </a:moveTo>
                    <a:lnTo>
                      <a:pt x="0" y="16"/>
                    </a:lnTo>
                    <a:lnTo>
                      <a:pt x="30" y="64"/>
                    </a:lnTo>
                    <a:lnTo>
                      <a:pt x="37" y="64"/>
                    </a:lnTo>
                    <a:lnTo>
                      <a:pt x="47" y="61"/>
                    </a:lnTo>
                    <a:lnTo>
                      <a:pt x="54" y="56"/>
                    </a:lnTo>
                    <a:lnTo>
                      <a:pt x="56" y="51"/>
                    </a:lnTo>
                    <a:lnTo>
                      <a:pt x="28" y="0"/>
                    </a:lnTo>
                    <a:close/>
                  </a:path>
                </a:pathLst>
              </a:custGeom>
              <a:solidFill>
                <a:srgbClr val="808080"/>
              </a:solidFill>
              <a:ln w="11113">
                <a:solidFill>
                  <a:srgbClr val="000000"/>
                </a:solidFill>
                <a:round/>
                <a:headEnd/>
                <a:tailEnd/>
              </a:ln>
            </p:spPr>
            <p:txBody>
              <a:bodyPr/>
              <a:lstStyle/>
              <a:p>
                <a:endParaRPr lang="en-GB" dirty="0"/>
              </a:p>
            </p:txBody>
          </p:sp>
          <p:grpSp>
            <p:nvGrpSpPr>
              <p:cNvPr id="21" name="Group 137"/>
              <p:cNvGrpSpPr>
                <a:grpSpLocks/>
              </p:cNvGrpSpPr>
              <p:nvPr/>
            </p:nvGrpSpPr>
            <p:grpSpPr bwMode="auto">
              <a:xfrm>
                <a:off x="4521" y="1423"/>
                <a:ext cx="40" cy="30"/>
                <a:chOff x="4521" y="1423"/>
                <a:chExt cx="40" cy="30"/>
              </a:xfrm>
            </p:grpSpPr>
            <p:sp>
              <p:nvSpPr>
                <p:cNvPr id="346" name="Freeform 138"/>
                <p:cNvSpPr>
                  <a:spLocks/>
                </p:cNvSpPr>
                <p:nvPr/>
              </p:nvSpPr>
              <p:spPr bwMode="auto">
                <a:xfrm>
                  <a:off x="4547" y="1435"/>
                  <a:ext cx="14" cy="18"/>
                </a:xfrm>
                <a:custGeom>
                  <a:avLst/>
                  <a:gdLst>
                    <a:gd name="T0" fmla="*/ 2 w 28"/>
                    <a:gd name="T1" fmla="*/ 0 h 35"/>
                    <a:gd name="T2" fmla="*/ 7 w 28"/>
                    <a:gd name="T3" fmla="*/ 4 h 35"/>
                    <a:gd name="T4" fmla="*/ 7 w 28"/>
                    <a:gd name="T5" fmla="*/ 6 h 35"/>
                    <a:gd name="T6" fmla="*/ 3 w 28"/>
                    <a:gd name="T7" fmla="*/ 9 h 35"/>
                    <a:gd name="T8" fmla="*/ 0 w 28"/>
                    <a:gd name="T9" fmla="*/ 9 h 35"/>
                    <a:gd name="T10" fmla="*/ 0 w 28"/>
                    <a:gd name="T11" fmla="*/ 4 h 35"/>
                    <a:gd name="T12" fmla="*/ 2 w 28"/>
                    <a:gd name="T13" fmla="*/ 0 h 35"/>
                    <a:gd name="T14" fmla="*/ 0 60000 65536"/>
                    <a:gd name="T15" fmla="*/ 0 60000 65536"/>
                    <a:gd name="T16" fmla="*/ 0 60000 65536"/>
                    <a:gd name="T17" fmla="*/ 0 60000 65536"/>
                    <a:gd name="T18" fmla="*/ 0 60000 65536"/>
                    <a:gd name="T19" fmla="*/ 0 60000 65536"/>
                    <a:gd name="T20" fmla="*/ 0 60000 65536"/>
                    <a:gd name="T21" fmla="*/ 0 w 28"/>
                    <a:gd name="T22" fmla="*/ 0 h 35"/>
                    <a:gd name="T23" fmla="*/ 28 w 28"/>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5">
                      <a:moveTo>
                        <a:pt x="5" y="0"/>
                      </a:moveTo>
                      <a:lnTo>
                        <a:pt x="28" y="14"/>
                      </a:lnTo>
                      <a:lnTo>
                        <a:pt x="28" y="24"/>
                      </a:lnTo>
                      <a:lnTo>
                        <a:pt x="9" y="35"/>
                      </a:lnTo>
                      <a:lnTo>
                        <a:pt x="0" y="35"/>
                      </a:lnTo>
                      <a:lnTo>
                        <a:pt x="0" y="16"/>
                      </a:lnTo>
                      <a:lnTo>
                        <a:pt x="5" y="0"/>
                      </a:lnTo>
                      <a:close/>
                    </a:path>
                  </a:pathLst>
                </a:custGeom>
                <a:solidFill>
                  <a:srgbClr val="808080"/>
                </a:solidFill>
                <a:ln w="11113">
                  <a:solidFill>
                    <a:srgbClr val="000000"/>
                  </a:solidFill>
                  <a:round/>
                  <a:headEnd/>
                  <a:tailEnd/>
                </a:ln>
              </p:spPr>
              <p:txBody>
                <a:bodyPr/>
                <a:lstStyle/>
                <a:p>
                  <a:endParaRPr lang="en-GB" dirty="0"/>
                </a:p>
              </p:txBody>
            </p:sp>
            <p:sp>
              <p:nvSpPr>
                <p:cNvPr id="347" name="Freeform 139"/>
                <p:cNvSpPr>
                  <a:spLocks/>
                </p:cNvSpPr>
                <p:nvPr/>
              </p:nvSpPr>
              <p:spPr bwMode="auto">
                <a:xfrm>
                  <a:off x="4521" y="1423"/>
                  <a:ext cx="36" cy="23"/>
                </a:xfrm>
                <a:custGeom>
                  <a:avLst/>
                  <a:gdLst>
                    <a:gd name="T0" fmla="*/ 14 w 73"/>
                    <a:gd name="T1" fmla="*/ 2 h 45"/>
                    <a:gd name="T2" fmla="*/ 18 w 73"/>
                    <a:gd name="T3" fmla="*/ 0 h 45"/>
                    <a:gd name="T4" fmla="*/ 17 w 73"/>
                    <a:gd name="T5" fmla="*/ 4 h 45"/>
                    <a:gd name="T6" fmla="*/ 0 w 73"/>
                    <a:gd name="T7" fmla="*/ 12 h 45"/>
                    <a:gd name="T8" fmla="*/ 1 w 73"/>
                    <a:gd name="T9" fmla="*/ 7 h 45"/>
                    <a:gd name="T10" fmla="*/ 14 w 73"/>
                    <a:gd name="T11" fmla="*/ 2 h 45"/>
                    <a:gd name="T12" fmla="*/ 0 60000 65536"/>
                    <a:gd name="T13" fmla="*/ 0 60000 65536"/>
                    <a:gd name="T14" fmla="*/ 0 60000 65536"/>
                    <a:gd name="T15" fmla="*/ 0 60000 65536"/>
                    <a:gd name="T16" fmla="*/ 0 60000 65536"/>
                    <a:gd name="T17" fmla="*/ 0 60000 65536"/>
                    <a:gd name="T18" fmla="*/ 0 w 73"/>
                    <a:gd name="T19" fmla="*/ 0 h 45"/>
                    <a:gd name="T20" fmla="*/ 73 w 7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3" h="45">
                      <a:moveTo>
                        <a:pt x="59" y="5"/>
                      </a:moveTo>
                      <a:lnTo>
                        <a:pt x="73" y="0"/>
                      </a:lnTo>
                      <a:lnTo>
                        <a:pt x="71" y="15"/>
                      </a:lnTo>
                      <a:lnTo>
                        <a:pt x="0" y="45"/>
                      </a:lnTo>
                      <a:lnTo>
                        <a:pt x="6" y="26"/>
                      </a:lnTo>
                      <a:lnTo>
                        <a:pt x="59" y="5"/>
                      </a:lnTo>
                      <a:close/>
                    </a:path>
                  </a:pathLst>
                </a:custGeom>
                <a:solidFill>
                  <a:srgbClr val="808080"/>
                </a:solidFill>
                <a:ln w="11113">
                  <a:solidFill>
                    <a:srgbClr val="000000"/>
                  </a:solidFill>
                  <a:round/>
                  <a:headEnd/>
                  <a:tailEnd/>
                </a:ln>
              </p:spPr>
              <p:txBody>
                <a:bodyPr/>
                <a:lstStyle/>
                <a:p>
                  <a:endParaRPr lang="en-GB" dirty="0"/>
                </a:p>
              </p:txBody>
            </p:sp>
          </p:grpSp>
          <p:grpSp>
            <p:nvGrpSpPr>
              <p:cNvPr id="22" name="Group 140"/>
              <p:cNvGrpSpPr>
                <a:grpSpLocks/>
              </p:cNvGrpSpPr>
              <p:nvPr/>
            </p:nvGrpSpPr>
            <p:grpSpPr bwMode="auto">
              <a:xfrm>
                <a:off x="4503" y="1414"/>
                <a:ext cx="114" cy="157"/>
                <a:chOff x="4503" y="1414"/>
                <a:chExt cx="114" cy="157"/>
              </a:xfrm>
            </p:grpSpPr>
            <p:sp>
              <p:nvSpPr>
                <p:cNvPr id="333" name="Freeform 141"/>
                <p:cNvSpPr>
                  <a:spLocks/>
                </p:cNvSpPr>
                <p:nvPr/>
              </p:nvSpPr>
              <p:spPr bwMode="auto">
                <a:xfrm>
                  <a:off x="4503" y="1414"/>
                  <a:ext cx="114" cy="157"/>
                </a:xfrm>
                <a:custGeom>
                  <a:avLst/>
                  <a:gdLst>
                    <a:gd name="T0" fmla="*/ 40 w 226"/>
                    <a:gd name="T1" fmla="*/ 74 h 314"/>
                    <a:gd name="T2" fmla="*/ 29 w 226"/>
                    <a:gd name="T3" fmla="*/ 68 h 314"/>
                    <a:gd name="T4" fmla="*/ 15 w 226"/>
                    <a:gd name="T5" fmla="*/ 62 h 314"/>
                    <a:gd name="T6" fmla="*/ 6 w 226"/>
                    <a:gd name="T7" fmla="*/ 54 h 314"/>
                    <a:gd name="T8" fmla="*/ 0 w 226"/>
                    <a:gd name="T9" fmla="*/ 48 h 314"/>
                    <a:gd name="T10" fmla="*/ 2 w 226"/>
                    <a:gd name="T11" fmla="*/ 42 h 314"/>
                    <a:gd name="T12" fmla="*/ 2 w 226"/>
                    <a:gd name="T13" fmla="*/ 37 h 314"/>
                    <a:gd name="T14" fmla="*/ 1 w 226"/>
                    <a:gd name="T15" fmla="*/ 32 h 314"/>
                    <a:gd name="T16" fmla="*/ 2 w 226"/>
                    <a:gd name="T17" fmla="*/ 26 h 314"/>
                    <a:gd name="T18" fmla="*/ 1 w 226"/>
                    <a:gd name="T19" fmla="*/ 19 h 314"/>
                    <a:gd name="T20" fmla="*/ 2 w 226"/>
                    <a:gd name="T21" fmla="*/ 13 h 314"/>
                    <a:gd name="T22" fmla="*/ 5 w 226"/>
                    <a:gd name="T23" fmla="*/ 10 h 314"/>
                    <a:gd name="T24" fmla="*/ 8 w 226"/>
                    <a:gd name="T25" fmla="*/ 6 h 314"/>
                    <a:gd name="T26" fmla="*/ 12 w 226"/>
                    <a:gd name="T27" fmla="*/ 5 h 314"/>
                    <a:gd name="T28" fmla="*/ 15 w 226"/>
                    <a:gd name="T29" fmla="*/ 6 h 314"/>
                    <a:gd name="T30" fmla="*/ 14 w 226"/>
                    <a:gd name="T31" fmla="*/ 10 h 314"/>
                    <a:gd name="T32" fmla="*/ 10 w 226"/>
                    <a:gd name="T33" fmla="*/ 15 h 314"/>
                    <a:gd name="T34" fmla="*/ 12 w 226"/>
                    <a:gd name="T35" fmla="*/ 19 h 314"/>
                    <a:gd name="T36" fmla="*/ 13 w 226"/>
                    <a:gd name="T37" fmla="*/ 13 h 314"/>
                    <a:gd name="T38" fmla="*/ 16 w 226"/>
                    <a:gd name="T39" fmla="*/ 9 h 314"/>
                    <a:gd name="T40" fmla="*/ 18 w 226"/>
                    <a:gd name="T41" fmla="*/ 2 h 314"/>
                    <a:gd name="T42" fmla="*/ 21 w 226"/>
                    <a:gd name="T43" fmla="*/ 0 h 314"/>
                    <a:gd name="T44" fmla="*/ 23 w 226"/>
                    <a:gd name="T45" fmla="*/ 2 h 314"/>
                    <a:gd name="T46" fmla="*/ 23 w 226"/>
                    <a:gd name="T47" fmla="*/ 6 h 314"/>
                    <a:gd name="T48" fmla="*/ 23 w 226"/>
                    <a:gd name="T49" fmla="*/ 10 h 314"/>
                    <a:gd name="T50" fmla="*/ 22 w 226"/>
                    <a:gd name="T51" fmla="*/ 18 h 314"/>
                    <a:gd name="T52" fmla="*/ 22 w 226"/>
                    <a:gd name="T53" fmla="*/ 22 h 314"/>
                    <a:gd name="T54" fmla="*/ 24 w 226"/>
                    <a:gd name="T55" fmla="*/ 26 h 314"/>
                    <a:gd name="T56" fmla="*/ 26 w 226"/>
                    <a:gd name="T57" fmla="*/ 23 h 314"/>
                    <a:gd name="T58" fmla="*/ 25 w 226"/>
                    <a:gd name="T59" fmla="*/ 19 h 314"/>
                    <a:gd name="T60" fmla="*/ 25 w 226"/>
                    <a:gd name="T61" fmla="*/ 13 h 314"/>
                    <a:gd name="T62" fmla="*/ 26 w 226"/>
                    <a:gd name="T63" fmla="*/ 10 h 314"/>
                    <a:gd name="T64" fmla="*/ 30 w 226"/>
                    <a:gd name="T65" fmla="*/ 10 h 314"/>
                    <a:gd name="T66" fmla="*/ 31 w 226"/>
                    <a:gd name="T67" fmla="*/ 11 h 314"/>
                    <a:gd name="T68" fmla="*/ 32 w 226"/>
                    <a:gd name="T69" fmla="*/ 17 h 314"/>
                    <a:gd name="T70" fmla="*/ 33 w 226"/>
                    <a:gd name="T71" fmla="*/ 20 h 314"/>
                    <a:gd name="T72" fmla="*/ 37 w 226"/>
                    <a:gd name="T73" fmla="*/ 25 h 314"/>
                    <a:gd name="T74" fmla="*/ 40 w 226"/>
                    <a:gd name="T75" fmla="*/ 29 h 314"/>
                    <a:gd name="T76" fmla="*/ 42 w 226"/>
                    <a:gd name="T77" fmla="*/ 35 h 314"/>
                    <a:gd name="T78" fmla="*/ 44 w 226"/>
                    <a:gd name="T79" fmla="*/ 40 h 314"/>
                    <a:gd name="T80" fmla="*/ 46 w 226"/>
                    <a:gd name="T81" fmla="*/ 48 h 314"/>
                    <a:gd name="T82" fmla="*/ 58 w 226"/>
                    <a:gd name="T83" fmla="*/ 55 h 3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6"/>
                    <a:gd name="T127" fmla="*/ 0 h 314"/>
                    <a:gd name="T128" fmla="*/ 226 w 226"/>
                    <a:gd name="T129" fmla="*/ 314 h 3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6" h="314">
                      <a:moveTo>
                        <a:pt x="181" y="314"/>
                      </a:moveTo>
                      <a:lnTo>
                        <a:pt x="158" y="295"/>
                      </a:lnTo>
                      <a:lnTo>
                        <a:pt x="130" y="281"/>
                      </a:lnTo>
                      <a:lnTo>
                        <a:pt x="113" y="269"/>
                      </a:lnTo>
                      <a:lnTo>
                        <a:pt x="83" y="266"/>
                      </a:lnTo>
                      <a:lnTo>
                        <a:pt x="57" y="250"/>
                      </a:lnTo>
                      <a:lnTo>
                        <a:pt x="43" y="239"/>
                      </a:lnTo>
                      <a:lnTo>
                        <a:pt x="24" y="218"/>
                      </a:lnTo>
                      <a:lnTo>
                        <a:pt x="8" y="199"/>
                      </a:lnTo>
                      <a:lnTo>
                        <a:pt x="0" y="192"/>
                      </a:lnTo>
                      <a:lnTo>
                        <a:pt x="0" y="182"/>
                      </a:lnTo>
                      <a:lnTo>
                        <a:pt x="5" y="171"/>
                      </a:lnTo>
                      <a:lnTo>
                        <a:pt x="1" y="156"/>
                      </a:lnTo>
                      <a:lnTo>
                        <a:pt x="8" y="147"/>
                      </a:lnTo>
                      <a:lnTo>
                        <a:pt x="5" y="135"/>
                      </a:lnTo>
                      <a:lnTo>
                        <a:pt x="3" y="128"/>
                      </a:lnTo>
                      <a:lnTo>
                        <a:pt x="5" y="121"/>
                      </a:lnTo>
                      <a:lnTo>
                        <a:pt x="7" y="105"/>
                      </a:lnTo>
                      <a:lnTo>
                        <a:pt x="7" y="91"/>
                      </a:lnTo>
                      <a:lnTo>
                        <a:pt x="3" y="74"/>
                      </a:lnTo>
                      <a:lnTo>
                        <a:pt x="1" y="63"/>
                      </a:lnTo>
                      <a:lnTo>
                        <a:pt x="5" y="54"/>
                      </a:lnTo>
                      <a:lnTo>
                        <a:pt x="10" y="46"/>
                      </a:lnTo>
                      <a:lnTo>
                        <a:pt x="19" y="40"/>
                      </a:lnTo>
                      <a:lnTo>
                        <a:pt x="28" y="32"/>
                      </a:lnTo>
                      <a:lnTo>
                        <a:pt x="31" y="27"/>
                      </a:lnTo>
                      <a:lnTo>
                        <a:pt x="40" y="23"/>
                      </a:lnTo>
                      <a:lnTo>
                        <a:pt x="45" y="20"/>
                      </a:lnTo>
                      <a:lnTo>
                        <a:pt x="54" y="20"/>
                      </a:lnTo>
                      <a:lnTo>
                        <a:pt x="57" y="25"/>
                      </a:lnTo>
                      <a:lnTo>
                        <a:pt x="57" y="32"/>
                      </a:lnTo>
                      <a:lnTo>
                        <a:pt x="54" y="37"/>
                      </a:lnTo>
                      <a:lnTo>
                        <a:pt x="45" y="51"/>
                      </a:lnTo>
                      <a:lnTo>
                        <a:pt x="40" y="61"/>
                      </a:lnTo>
                      <a:lnTo>
                        <a:pt x="43" y="88"/>
                      </a:lnTo>
                      <a:lnTo>
                        <a:pt x="48" y="75"/>
                      </a:lnTo>
                      <a:lnTo>
                        <a:pt x="52" y="63"/>
                      </a:lnTo>
                      <a:lnTo>
                        <a:pt x="52" y="54"/>
                      </a:lnTo>
                      <a:lnTo>
                        <a:pt x="54" y="44"/>
                      </a:lnTo>
                      <a:lnTo>
                        <a:pt x="61" y="33"/>
                      </a:lnTo>
                      <a:lnTo>
                        <a:pt x="64" y="21"/>
                      </a:lnTo>
                      <a:lnTo>
                        <a:pt x="71" y="11"/>
                      </a:lnTo>
                      <a:lnTo>
                        <a:pt x="76" y="4"/>
                      </a:lnTo>
                      <a:lnTo>
                        <a:pt x="83" y="0"/>
                      </a:lnTo>
                      <a:lnTo>
                        <a:pt x="90" y="2"/>
                      </a:lnTo>
                      <a:lnTo>
                        <a:pt x="92" y="9"/>
                      </a:lnTo>
                      <a:lnTo>
                        <a:pt x="94" y="16"/>
                      </a:lnTo>
                      <a:lnTo>
                        <a:pt x="92" y="25"/>
                      </a:lnTo>
                      <a:lnTo>
                        <a:pt x="90" y="32"/>
                      </a:lnTo>
                      <a:lnTo>
                        <a:pt x="89" y="42"/>
                      </a:lnTo>
                      <a:lnTo>
                        <a:pt x="87" y="56"/>
                      </a:lnTo>
                      <a:lnTo>
                        <a:pt x="87" y="72"/>
                      </a:lnTo>
                      <a:lnTo>
                        <a:pt x="87" y="84"/>
                      </a:lnTo>
                      <a:lnTo>
                        <a:pt x="87" y="91"/>
                      </a:lnTo>
                      <a:lnTo>
                        <a:pt x="90" y="100"/>
                      </a:lnTo>
                      <a:lnTo>
                        <a:pt x="96" y="107"/>
                      </a:lnTo>
                      <a:lnTo>
                        <a:pt x="106" y="110"/>
                      </a:lnTo>
                      <a:lnTo>
                        <a:pt x="101" y="93"/>
                      </a:lnTo>
                      <a:lnTo>
                        <a:pt x="97" y="82"/>
                      </a:lnTo>
                      <a:lnTo>
                        <a:pt x="97" y="74"/>
                      </a:lnTo>
                      <a:lnTo>
                        <a:pt x="97" y="63"/>
                      </a:lnTo>
                      <a:lnTo>
                        <a:pt x="99" y="54"/>
                      </a:lnTo>
                      <a:lnTo>
                        <a:pt x="103" y="47"/>
                      </a:lnTo>
                      <a:lnTo>
                        <a:pt x="104" y="42"/>
                      </a:lnTo>
                      <a:lnTo>
                        <a:pt x="110" y="39"/>
                      </a:lnTo>
                      <a:lnTo>
                        <a:pt x="117" y="37"/>
                      </a:lnTo>
                      <a:lnTo>
                        <a:pt x="120" y="42"/>
                      </a:lnTo>
                      <a:lnTo>
                        <a:pt x="122" y="47"/>
                      </a:lnTo>
                      <a:lnTo>
                        <a:pt x="123" y="58"/>
                      </a:lnTo>
                      <a:lnTo>
                        <a:pt x="125" y="65"/>
                      </a:lnTo>
                      <a:lnTo>
                        <a:pt x="129" y="74"/>
                      </a:lnTo>
                      <a:lnTo>
                        <a:pt x="129" y="82"/>
                      </a:lnTo>
                      <a:lnTo>
                        <a:pt x="134" y="96"/>
                      </a:lnTo>
                      <a:lnTo>
                        <a:pt x="144" y="103"/>
                      </a:lnTo>
                      <a:lnTo>
                        <a:pt x="153" y="109"/>
                      </a:lnTo>
                      <a:lnTo>
                        <a:pt x="157" y="119"/>
                      </a:lnTo>
                      <a:lnTo>
                        <a:pt x="162" y="128"/>
                      </a:lnTo>
                      <a:lnTo>
                        <a:pt x="164" y="138"/>
                      </a:lnTo>
                      <a:lnTo>
                        <a:pt x="171" y="156"/>
                      </a:lnTo>
                      <a:lnTo>
                        <a:pt x="174" y="163"/>
                      </a:lnTo>
                      <a:lnTo>
                        <a:pt x="179" y="171"/>
                      </a:lnTo>
                      <a:lnTo>
                        <a:pt x="181" y="192"/>
                      </a:lnTo>
                      <a:lnTo>
                        <a:pt x="206" y="210"/>
                      </a:lnTo>
                      <a:lnTo>
                        <a:pt x="226" y="222"/>
                      </a:lnTo>
                      <a:lnTo>
                        <a:pt x="181" y="314"/>
                      </a:lnTo>
                      <a:close/>
                    </a:path>
                  </a:pathLst>
                </a:custGeom>
                <a:solidFill>
                  <a:srgbClr val="804000"/>
                </a:solidFill>
                <a:ln w="11113">
                  <a:solidFill>
                    <a:srgbClr val="402000"/>
                  </a:solidFill>
                  <a:round/>
                  <a:headEnd/>
                  <a:tailEnd/>
                </a:ln>
              </p:spPr>
              <p:txBody>
                <a:bodyPr/>
                <a:lstStyle/>
                <a:p>
                  <a:endParaRPr lang="en-GB" dirty="0"/>
                </a:p>
              </p:txBody>
            </p:sp>
            <p:sp>
              <p:nvSpPr>
                <p:cNvPr id="334" name="Freeform 142"/>
                <p:cNvSpPr>
                  <a:spLocks/>
                </p:cNvSpPr>
                <p:nvPr/>
              </p:nvSpPr>
              <p:spPr bwMode="auto">
                <a:xfrm>
                  <a:off x="4516" y="1423"/>
                  <a:ext cx="16" cy="47"/>
                </a:xfrm>
                <a:custGeom>
                  <a:avLst/>
                  <a:gdLst>
                    <a:gd name="T0" fmla="*/ 7 w 31"/>
                    <a:gd name="T1" fmla="*/ 0 h 92"/>
                    <a:gd name="T2" fmla="*/ 6 w 31"/>
                    <a:gd name="T3" fmla="*/ 2 h 92"/>
                    <a:gd name="T4" fmla="*/ 5 w 31"/>
                    <a:gd name="T5" fmla="*/ 5 h 92"/>
                    <a:gd name="T6" fmla="*/ 3 w 31"/>
                    <a:gd name="T7" fmla="*/ 5 h 92"/>
                    <a:gd name="T8" fmla="*/ 4 w 31"/>
                    <a:gd name="T9" fmla="*/ 5 h 92"/>
                    <a:gd name="T10" fmla="*/ 3 w 31"/>
                    <a:gd name="T11" fmla="*/ 7 h 92"/>
                    <a:gd name="T12" fmla="*/ 2 w 31"/>
                    <a:gd name="T13" fmla="*/ 9 h 92"/>
                    <a:gd name="T14" fmla="*/ 0 w 31"/>
                    <a:gd name="T15" fmla="*/ 9 h 92"/>
                    <a:gd name="T16" fmla="*/ 1 w 31"/>
                    <a:gd name="T17" fmla="*/ 10 h 92"/>
                    <a:gd name="T18" fmla="*/ 1 w 31"/>
                    <a:gd name="T19" fmla="*/ 13 h 92"/>
                    <a:gd name="T20" fmla="*/ 1 w 31"/>
                    <a:gd name="T21" fmla="*/ 16 h 92"/>
                    <a:gd name="T22" fmla="*/ 1 w 31"/>
                    <a:gd name="T23" fmla="*/ 18 h 92"/>
                    <a:gd name="T24" fmla="*/ 2 w 31"/>
                    <a:gd name="T25" fmla="*/ 21 h 92"/>
                    <a:gd name="T26" fmla="*/ 3 w 31"/>
                    <a:gd name="T27" fmla="*/ 23 h 92"/>
                    <a:gd name="T28" fmla="*/ 3 w 31"/>
                    <a:gd name="T29" fmla="*/ 24 h 92"/>
                    <a:gd name="T30" fmla="*/ 3 w 31"/>
                    <a:gd name="T31" fmla="*/ 21 h 92"/>
                    <a:gd name="T32" fmla="*/ 4 w 31"/>
                    <a:gd name="T33" fmla="*/ 19 h 92"/>
                    <a:gd name="T34" fmla="*/ 5 w 31"/>
                    <a:gd name="T35" fmla="*/ 18 h 92"/>
                    <a:gd name="T36" fmla="*/ 4 w 31"/>
                    <a:gd name="T37" fmla="*/ 14 h 92"/>
                    <a:gd name="T38" fmla="*/ 3 w 31"/>
                    <a:gd name="T39" fmla="*/ 11 h 92"/>
                    <a:gd name="T40" fmla="*/ 5 w 31"/>
                    <a:gd name="T41" fmla="*/ 9 h 92"/>
                    <a:gd name="T42" fmla="*/ 6 w 31"/>
                    <a:gd name="T43" fmla="*/ 7 h 92"/>
                    <a:gd name="T44" fmla="*/ 6 w 31"/>
                    <a:gd name="T45" fmla="*/ 5 h 92"/>
                    <a:gd name="T46" fmla="*/ 8 w 31"/>
                    <a:gd name="T47" fmla="*/ 3 h 92"/>
                    <a:gd name="T48" fmla="*/ 8 w 31"/>
                    <a:gd name="T49" fmla="*/ 1 h 92"/>
                    <a:gd name="T50" fmla="*/ 7 w 31"/>
                    <a:gd name="T51" fmla="*/ 0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
                    <a:gd name="T79" fmla="*/ 0 h 92"/>
                    <a:gd name="T80" fmla="*/ 31 w 31"/>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 h="92">
                      <a:moveTo>
                        <a:pt x="26" y="0"/>
                      </a:moveTo>
                      <a:lnTo>
                        <a:pt x="22" y="8"/>
                      </a:lnTo>
                      <a:lnTo>
                        <a:pt x="19" y="19"/>
                      </a:lnTo>
                      <a:lnTo>
                        <a:pt x="12" y="17"/>
                      </a:lnTo>
                      <a:lnTo>
                        <a:pt x="15" y="20"/>
                      </a:lnTo>
                      <a:lnTo>
                        <a:pt x="12" y="27"/>
                      </a:lnTo>
                      <a:lnTo>
                        <a:pt x="7" y="33"/>
                      </a:lnTo>
                      <a:lnTo>
                        <a:pt x="0" y="33"/>
                      </a:lnTo>
                      <a:lnTo>
                        <a:pt x="3" y="38"/>
                      </a:lnTo>
                      <a:lnTo>
                        <a:pt x="2" y="50"/>
                      </a:lnTo>
                      <a:lnTo>
                        <a:pt x="3" y="62"/>
                      </a:lnTo>
                      <a:lnTo>
                        <a:pt x="3" y="69"/>
                      </a:lnTo>
                      <a:lnTo>
                        <a:pt x="7" y="82"/>
                      </a:lnTo>
                      <a:lnTo>
                        <a:pt x="9" y="89"/>
                      </a:lnTo>
                      <a:lnTo>
                        <a:pt x="12" y="92"/>
                      </a:lnTo>
                      <a:lnTo>
                        <a:pt x="12" y="83"/>
                      </a:lnTo>
                      <a:lnTo>
                        <a:pt x="14" y="73"/>
                      </a:lnTo>
                      <a:lnTo>
                        <a:pt x="17" y="68"/>
                      </a:lnTo>
                      <a:lnTo>
                        <a:pt x="14" y="52"/>
                      </a:lnTo>
                      <a:lnTo>
                        <a:pt x="12" y="41"/>
                      </a:lnTo>
                      <a:lnTo>
                        <a:pt x="17" y="34"/>
                      </a:lnTo>
                      <a:lnTo>
                        <a:pt x="21" y="26"/>
                      </a:lnTo>
                      <a:lnTo>
                        <a:pt x="24" y="20"/>
                      </a:lnTo>
                      <a:lnTo>
                        <a:pt x="31" y="10"/>
                      </a:lnTo>
                      <a:lnTo>
                        <a:pt x="31" y="3"/>
                      </a:lnTo>
                      <a:lnTo>
                        <a:pt x="26" y="0"/>
                      </a:lnTo>
                      <a:close/>
                    </a:path>
                  </a:pathLst>
                </a:custGeom>
                <a:solidFill>
                  <a:srgbClr val="402000"/>
                </a:solidFill>
                <a:ln w="9525">
                  <a:noFill/>
                  <a:round/>
                  <a:headEnd/>
                  <a:tailEnd/>
                </a:ln>
              </p:spPr>
              <p:txBody>
                <a:bodyPr/>
                <a:lstStyle/>
                <a:p>
                  <a:endParaRPr lang="en-GB" dirty="0"/>
                </a:p>
              </p:txBody>
            </p:sp>
            <p:sp>
              <p:nvSpPr>
                <p:cNvPr id="335" name="Freeform 143"/>
                <p:cNvSpPr>
                  <a:spLocks/>
                </p:cNvSpPr>
                <p:nvPr/>
              </p:nvSpPr>
              <p:spPr bwMode="auto">
                <a:xfrm>
                  <a:off x="4529" y="1465"/>
                  <a:ext cx="14" cy="16"/>
                </a:xfrm>
                <a:custGeom>
                  <a:avLst/>
                  <a:gdLst>
                    <a:gd name="T0" fmla="*/ 0 w 28"/>
                    <a:gd name="T1" fmla="*/ 0 h 32"/>
                    <a:gd name="T2" fmla="*/ 1 w 28"/>
                    <a:gd name="T3" fmla="*/ 2 h 32"/>
                    <a:gd name="T4" fmla="*/ 4 w 28"/>
                    <a:gd name="T5" fmla="*/ 5 h 32"/>
                    <a:gd name="T6" fmla="*/ 7 w 28"/>
                    <a:gd name="T7" fmla="*/ 8 h 32"/>
                    <a:gd name="T8" fmla="*/ 6 w 28"/>
                    <a:gd name="T9" fmla="*/ 4 h 32"/>
                    <a:gd name="T10" fmla="*/ 0 w 28"/>
                    <a:gd name="T11" fmla="*/ 0 h 32"/>
                    <a:gd name="T12" fmla="*/ 0 60000 65536"/>
                    <a:gd name="T13" fmla="*/ 0 60000 65536"/>
                    <a:gd name="T14" fmla="*/ 0 60000 65536"/>
                    <a:gd name="T15" fmla="*/ 0 60000 65536"/>
                    <a:gd name="T16" fmla="*/ 0 60000 65536"/>
                    <a:gd name="T17" fmla="*/ 0 60000 65536"/>
                    <a:gd name="T18" fmla="*/ 0 w 28"/>
                    <a:gd name="T19" fmla="*/ 0 h 32"/>
                    <a:gd name="T20" fmla="*/ 28 w 2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8" h="32">
                      <a:moveTo>
                        <a:pt x="0" y="0"/>
                      </a:moveTo>
                      <a:lnTo>
                        <a:pt x="3" y="9"/>
                      </a:lnTo>
                      <a:lnTo>
                        <a:pt x="14" y="23"/>
                      </a:lnTo>
                      <a:lnTo>
                        <a:pt x="28" y="32"/>
                      </a:lnTo>
                      <a:lnTo>
                        <a:pt x="21" y="16"/>
                      </a:lnTo>
                      <a:lnTo>
                        <a:pt x="0" y="0"/>
                      </a:lnTo>
                      <a:close/>
                    </a:path>
                  </a:pathLst>
                </a:custGeom>
                <a:solidFill>
                  <a:srgbClr val="402000"/>
                </a:solidFill>
                <a:ln w="9525">
                  <a:noFill/>
                  <a:round/>
                  <a:headEnd/>
                  <a:tailEnd/>
                </a:ln>
              </p:spPr>
              <p:txBody>
                <a:bodyPr/>
                <a:lstStyle/>
                <a:p>
                  <a:endParaRPr lang="en-GB" dirty="0"/>
                </a:p>
              </p:txBody>
            </p:sp>
            <p:sp>
              <p:nvSpPr>
                <p:cNvPr id="336" name="Freeform 144"/>
                <p:cNvSpPr>
                  <a:spLocks/>
                </p:cNvSpPr>
                <p:nvPr/>
              </p:nvSpPr>
              <p:spPr bwMode="auto">
                <a:xfrm>
                  <a:off x="4506" y="1487"/>
                  <a:ext cx="14" cy="14"/>
                </a:xfrm>
                <a:custGeom>
                  <a:avLst/>
                  <a:gdLst>
                    <a:gd name="T0" fmla="*/ 2 w 28"/>
                    <a:gd name="T1" fmla="*/ 0 h 28"/>
                    <a:gd name="T2" fmla="*/ 3 w 28"/>
                    <a:gd name="T3" fmla="*/ 3 h 28"/>
                    <a:gd name="T4" fmla="*/ 7 w 28"/>
                    <a:gd name="T5" fmla="*/ 7 h 28"/>
                    <a:gd name="T6" fmla="*/ 3 w 28"/>
                    <a:gd name="T7" fmla="*/ 5 h 28"/>
                    <a:gd name="T8" fmla="*/ 0 w 28"/>
                    <a:gd name="T9" fmla="*/ 3 h 28"/>
                    <a:gd name="T10" fmla="*/ 2 w 28"/>
                    <a:gd name="T11" fmla="*/ 0 h 28"/>
                    <a:gd name="T12" fmla="*/ 0 60000 65536"/>
                    <a:gd name="T13" fmla="*/ 0 60000 65536"/>
                    <a:gd name="T14" fmla="*/ 0 60000 65536"/>
                    <a:gd name="T15" fmla="*/ 0 60000 65536"/>
                    <a:gd name="T16" fmla="*/ 0 60000 65536"/>
                    <a:gd name="T17" fmla="*/ 0 60000 65536"/>
                    <a:gd name="T18" fmla="*/ 0 w 28"/>
                    <a:gd name="T19" fmla="*/ 0 h 28"/>
                    <a:gd name="T20" fmla="*/ 28 w 2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8" h="28">
                      <a:moveTo>
                        <a:pt x="5" y="0"/>
                      </a:moveTo>
                      <a:lnTo>
                        <a:pt x="12" y="9"/>
                      </a:lnTo>
                      <a:lnTo>
                        <a:pt x="28" y="28"/>
                      </a:lnTo>
                      <a:lnTo>
                        <a:pt x="12" y="19"/>
                      </a:lnTo>
                      <a:lnTo>
                        <a:pt x="0" y="9"/>
                      </a:lnTo>
                      <a:lnTo>
                        <a:pt x="5" y="0"/>
                      </a:lnTo>
                      <a:close/>
                    </a:path>
                  </a:pathLst>
                </a:custGeom>
                <a:solidFill>
                  <a:srgbClr val="402000"/>
                </a:solidFill>
                <a:ln w="9525">
                  <a:noFill/>
                  <a:round/>
                  <a:headEnd/>
                  <a:tailEnd/>
                </a:ln>
              </p:spPr>
              <p:txBody>
                <a:bodyPr/>
                <a:lstStyle/>
                <a:p>
                  <a:endParaRPr lang="en-GB" dirty="0"/>
                </a:p>
              </p:txBody>
            </p:sp>
            <p:sp>
              <p:nvSpPr>
                <p:cNvPr id="337" name="Freeform 145"/>
                <p:cNvSpPr>
                  <a:spLocks/>
                </p:cNvSpPr>
                <p:nvPr/>
              </p:nvSpPr>
              <p:spPr bwMode="auto">
                <a:xfrm>
                  <a:off x="4511" y="1475"/>
                  <a:ext cx="14" cy="14"/>
                </a:xfrm>
                <a:custGeom>
                  <a:avLst/>
                  <a:gdLst>
                    <a:gd name="T0" fmla="*/ 0 w 28"/>
                    <a:gd name="T1" fmla="*/ 0 h 28"/>
                    <a:gd name="T2" fmla="*/ 0 w 28"/>
                    <a:gd name="T3" fmla="*/ 3 h 28"/>
                    <a:gd name="T4" fmla="*/ 2 w 28"/>
                    <a:gd name="T5" fmla="*/ 7 h 28"/>
                    <a:gd name="T6" fmla="*/ 7 w 28"/>
                    <a:gd name="T7" fmla="*/ 7 h 28"/>
                    <a:gd name="T8" fmla="*/ 0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0"/>
                      </a:moveTo>
                      <a:lnTo>
                        <a:pt x="0" y="11"/>
                      </a:lnTo>
                      <a:lnTo>
                        <a:pt x="6" y="25"/>
                      </a:lnTo>
                      <a:lnTo>
                        <a:pt x="28" y="28"/>
                      </a:lnTo>
                      <a:lnTo>
                        <a:pt x="0" y="0"/>
                      </a:lnTo>
                      <a:close/>
                    </a:path>
                  </a:pathLst>
                </a:custGeom>
                <a:solidFill>
                  <a:srgbClr val="402000"/>
                </a:solidFill>
                <a:ln w="9525">
                  <a:noFill/>
                  <a:round/>
                  <a:headEnd/>
                  <a:tailEnd/>
                </a:ln>
              </p:spPr>
              <p:txBody>
                <a:bodyPr/>
                <a:lstStyle/>
                <a:p>
                  <a:endParaRPr lang="en-GB" dirty="0"/>
                </a:p>
              </p:txBody>
            </p:sp>
            <p:sp>
              <p:nvSpPr>
                <p:cNvPr id="338" name="Freeform 146"/>
                <p:cNvSpPr>
                  <a:spLocks/>
                </p:cNvSpPr>
                <p:nvPr/>
              </p:nvSpPr>
              <p:spPr bwMode="auto">
                <a:xfrm>
                  <a:off x="4540" y="1419"/>
                  <a:ext cx="14" cy="14"/>
                </a:xfrm>
                <a:custGeom>
                  <a:avLst/>
                  <a:gdLst>
                    <a:gd name="T0" fmla="*/ 0 w 28"/>
                    <a:gd name="T1" fmla="*/ 7 h 28"/>
                    <a:gd name="T2" fmla="*/ 4 w 28"/>
                    <a:gd name="T3" fmla="*/ 7 h 28"/>
                    <a:gd name="T4" fmla="*/ 7 w 28"/>
                    <a:gd name="T5" fmla="*/ 4 h 28"/>
                    <a:gd name="T6" fmla="*/ 7 w 28"/>
                    <a:gd name="T7" fmla="*/ 0 h 28"/>
                    <a:gd name="T8" fmla="*/ 0 w 28"/>
                    <a:gd name="T9" fmla="*/ 7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28"/>
                      </a:moveTo>
                      <a:lnTo>
                        <a:pt x="16" y="28"/>
                      </a:lnTo>
                      <a:lnTo>
                        <a:pt x="28" y="14"/>
                      </a:lnTo>
                      <a:lnTo>
                        <a:pt x="28" y="0"/>
                      </a:lnTo>
                      <a:lnTo>
                        <a:pt x="0" y="28"/>
                      </a:lnTo>
                      <a:close/>
                    </a:path>
                  </a:pathLst>
                </a:custGeom>
                <a:solidFill>
                  <a:srgbClr val="402000"/>
                </a:solidFill>
                <a:ln w="9525">
                  <a:noFill/>
                  <a:round/>
                  <a:headEnd/>
                  <a:tailEnd/>
                </a:ln>
              </p:spPr>
              <p:txBody>
                <a:bodyPr/>
                <a:lstStyle/>
                <a:p>
                  <a:endParaRPr lang="en-GB" dirty="0"/>
                </a:p>
              </p:txBody>
            </p:sp>
            <p:sp>
              <p:nvSpPr>
                <p:cNvPr id="339" name="Freeform 147"/>
                <p:cNvSpPr>
                  <a:spLocks/>
                </p:cNvSpPr>
                <p:nvPr/>
              </p:nvSpPr>
              <p:spPr bwMode="auto">
                <a:xfrm>
                  <a:off x="4537" y="1416"/>
                  <a:ext cx="21" cy="58"/>
                </a:xfrm>
                <a:custGeom>
                  <a:avLst/>
                  <a:gdLst>
                    <a:gd name="T0" fmla="*/ 6 w 42"/>
                    <a:gd name="T1" fmla="*/ 0 h 115"/>
                    <a:gd name="T2" fmla="*/ 6 w 42"/>
                    <a:gd name="T3" fmla="*/ 2 h 115"/>
                    <a:gd name="T4" fmla="*/ 6 w 42"/>
                    <a:gd name="T5" fmla="*/ 4 h 115"/>
                    <a:gd name="T6" fmla="*/ 5 w 42"/>
                    <a:gd name="T7" fmla="*/ 6 h 115"/>
                    <a:gd name="T8" fmla="*/ 5 w 42"/>
                    <a:gd name="T9" fmla="*/ 9 h 115"/>
                    <a:gd name="T10" fmla="*/ 5 w 42"/>
                    <a:gd name="T11" fmla="*/ 10 h 115"/>
                    <a:gd name="T12" fmla="*/ 5 w 42"/>
                    <a:gd name="T13" fmla="*/ 13 h 115"/>
                    <a:gd name="T14" fmla="*/ 5 w 42"/>
                    <a:gd name="T15" fmla="*/ 15 h 115"/>
                    <a:gd name="T16" fmla="*/ 5 w 42"/>
                    <a:gd name="T17" fmla="*/ 19 h 115"/>
                    <a:gd name="T18" fmla="*/ 5 w 42"/>
                    <a:gd name="T19" fmla="*/ 21 h 115"/>
                    <a:gd name="T20" fmla="*/ 6 w 42"/>
                    <a:gd name="T21" fmla="*/ 26 h 115"/>
                    <a:gd name="T22" fmla="*/ 9 w 42"/>
                    <a:gd name="T23" fmla="*/ 26 h 115"/>
                    <a:gd name="T24" fmla="*/ 11 w 42"/>
                    <a:gd name="T25" fmla="*/ 29 h 115"/>
                    <a:gd name="T26" fmla="*/ 7 w 42"/>
                    <a:gd name="T27" fmla="*/ 27 h 115"/>
                    <a:gd name="T28" fmla="*/ 5 w 42"/>
                    <a:gd name="T29" fmla="*/ 27 h 115"/>
                    <a:gd name="T30" fmla="*/ 2 w 42"/>
                    <a:gd name="T31" fmla="*/ 24 h 115"/>
                    <a:gd name="T32" fmla="*/ 2 w 42"/>
                    <a:gd name="T33" fmla="*/ 22 h 115"/>
                    <a:gd name="T34" fmla="*/ 1 w 42"/>
                    <a:gd name="T35" fmla="*/ 20 h 115"/>
                    <a:gd name="T36" fmla="*/ 0 w 42"/>
                    <a:gd name="T37" fmla="*/ 19 h 115"/>
                    <a:gd name="T38" fmla="*/ 1 w 42"/>
                    <a:gd name="T39" fmla="*/ 16 h 115"/>
                    <a:gd name="T40" fmla="*/ 2 w 42"/>
                    <a:gd name="T41" fmla="*/ 13 h 115"/>
                    <a:gd name="T42" fmla="*/ 2 w 42"/>
                    <a:gd name="T43" fmla="*/ 11 h 115"/>
                    <a:gd name="T44" fmla="*/ 1 w 42"/>
                    <a:gd name="T45" fmla="*/ 10 h 115"/>
                    <a:gd name="T46" fmla="*/ 3 w 42"/>
                    <a:gd name="T47" fmla="*/ 10 h 115"/>
                    <a:gd name="T48" fmla="*/ 3 w 42"/>
                    <a:gd name="T49" fmla="*/ 8 h 115"/>
                    <a:gd name="T50" fmla="*/ 3 w 42"/>
                    <a:gd name="T51" fmla="*/ 5 h 115"/>
                    <a:gd name="T52" fmla="*/ 5 w 42"/>
                    <a:gd name="T53" fmla="*/ 3 h 115"/>
                    <a:gd name="T54" fmla="*/ 6 w 42"/>
                    <a:gd name="T55" fmla="*/ 0 h 1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2"/>
                    <a:gd name="T85" fmla="*/ 0 h 115"/>
                    <a:gd name="T86" fmla="*/ 42 w 42"/>
                    <a:gd name="T87" fmla="*/ 115 h 1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2" h="115">
                      <a:moveTo>
                        <a:pt x="24" y="0"/>
                      </a:moveTo>
                      <a:lnTo>
                        <a:pt x="26" y="8"/>
                      </a:lnTo>
                      <a:lnTo>
                        <a:pt x="24" y="15"/>
                      </a:lnTo>
                      <a:lnTo>
                        <a:pt x="22" y="24"/>
                      </a:lnTo>
                      <a:lnTo>
                        <a:pt x="21" y="33"/>
                      </a:lnTo>
                      <a:lnTo>
                        <a:pt x="17" y="40"/>
                      </a:lnTo>
                      <a:lnTo>
                        <a:pt x="17" y="50"/>
                      </a:lnTo>
                      <a:lnTo>
                        <a:pt x="17" y="59"/>
                      </a:lnTo>
                      <a:lnTo>
                        <a:pt x="17" y="73"/>
                      </a:lnTo>
                      <a:lnTo>
                        <a:pt x="17" y="83"/>
                      </a:lnTo>
                      <a:lnTo>
                        <a:pt x="26" y="103"/>
                      </a:lnTo>
                      <a:lnTo>
                        <a:pt x="36" y="104"/>
                      </a:lnTo>
                      <a:lnTo>
                        <a:pt x="42" y="115"/>
                      </a:lnTo>
                      <a:lnTo>
                        <a:pt x="28" y="108"/>
                      </a:lnTo>
                      <a:lnTo>
                        <a:pt x="19" y="106"/>
                      </a:lnTo>
                      <a:lnTo>
                        <a:pt x="8" y="96"/>
                      </a:lnTo>
                      <a:lnTo>
                        <a:pt x="8" y="85"/>
                      </a:lnTo>
                      <a:lnTo>
                        <a:pt x="5" y="78"/>
                      </a:lnTo>
                      <a:lnTo>
                        <a:pt x="0" y="76"/>
                      </a:lnTo>
                      <a:lnTo>
                        <a:pt x="5" y="64"/>
                      </a:lnTo>
                      <a:lnTo>
                        <a:pt x="8" y="52"/>
                      </a:lnTo>
                      <a:lnTo>
                        <a:pt x="8" y="43"/>
                      </a:lnTo>
                      <a:lnTo>
                        <a:pt x="5" y="40"/>
                      </a:lnTo>
                      <a:lnTo>
                        <a:pt x="12" y="38"/>
                      </a:lnTo>
                      <a:lnTo>
                        <a:pt x="15" y="31"/>
                      </a:lnTo>
                      <a:lnTo>
                        <a:pt x="15" y="19"/>
                      </a:lnTo>
                      <a:lnTo>
                        <a:pt x="21" y="12"/>
                      </a:lnTo>
                      <a:lnTo>
                        <a:pt x="24" y="0"/>
                      </a:lnTo>
                      <a:close/>
                    </a:path>
                  </a:pathLst>
                </a:custGeom>
                <a:solidFill>
                  <a:srgbClr val="402000"/>
                </a:solidFill>
                <a:ln w="9525">
                  <a:noFill/>
                  <a:round/>
                  <a:headEnd/>
                  <a:tailEnd/>
                </a:ln>
              </p:spPr>
              <p:txBody>
                <a:bodyPr/>
                <a:lstStyle/>
                <a:p>
                  <a:endParaRPr lang="en-GB" dirty="0"/>
                </a:p>
              </p:txBody>
            </p:sp>
            <p:sp>
              <p:nvSpPr>
                <p:cNvPr id="340" name="Freeform 148"/>
                <p:cNvSpPr>
                  <a:spLocks/>
                </p:cNvSpPr>
                <p:nvPr/>
              </p:nvSpPr>
              <p:spPr bwMode="auto">
                <a:xfrm>
                  <a:off x="4555" y="1437"/>
                  <a:ext cx="23" cy="33"/>
                </a:xfrm>
                <a:custGeom>
                  <a:avLst/>
                  <a:gdLst>
                    <a:gd name="T0" fmla="*/ 1 w 47"/>
                    <a:gd name="T1" fmla="*/ 0 h 67"/>
                    <a:gd name="T2" fmla="*/ 1 w 47"/>
                    <a:gd name="T3" fmla="*/ 1 h 67"/>
                    <a:gd name="T4" fmla="*/ 2 w 47"/>
                    <a:gd name="T5" fmla="*/ 2 h 67"/>
                    <a:gd name="T6" fmla="*/ 3 w 47"/>
                    <a:gd name="T7" fmla="*/ 3 h 67"/>
                    <a:gd name="T8" fmla="*/ 4 w 47"/>
                    <a:gd name="T9" fmla="*/ 3 h 67"/>
                    <a:gd name="T10" fmla="*/ 5 w 47"/>
                    <a:gd name="T11" fmla="*/ 5 h 67"/>
                    <a:gd name="T12" fmla="*/ 5 w 47"/>
                    <a:gd name="T13" fmla="*/ 6 h 67"/>
                    <a:gd name="T14" fmla="*/ 5 w 47"/>
                    <a:gd name="T15" fmla="*/ 7 h 67"/>
                    <a:gd name="T16" fmla="*/ 5 w 47"/>
                    <a:gd name="T17" fmla="*/ 9 h 67"/>
                    <a:gd name="T18" fmla="*/ 7 w 47"/>
                    <a:gd name="T19" fmla="*/ 12 h 67"/>
                    <a:gd name="T20" fmla="*/ 9 w 47"/>
                    <a:gd name="T21" fmla="*/ 13 h 67"/>
                    <a:gd name="T22" fmla="*/ 11 w 47"/>
                    <a:gd name="T23" fmla="*/ 15 h 67"/>
                    <a:gd name="T24" fmla="*/ 7 w 47"/>
                    <a:gd name="T25" fmla="*/ 13 h 67"/>
                    <a:gd name="T26" fmla="*/ 5 w 47"/>
                    <a:gd name="T27" fmla="*/ 14 h 67"/>
                    <a:gd name="T28" fmla="*/ 2 w 47"/>
                    <a:gd name="T29" fmla="*/ 16 h 67"/>
                    <a:gd name="T30" fmla="*/ 0 w 47"/>
                    <a:gd name="T31" fmla="*/ 15 h 67"/>
                    <a:gd name="T32" fmla="*/ 0 w 47"/>
                    <a:gd name="T33" fmla="*/ 12 h 67"/>
                    <a:gd name="T34" fmla="*/ 0 w 47"/>
                    <a:gd name="T35" fmla="*/ 10 h 67"/>
                    <a:gd name="T36" fmla="*/ 0 w 47"/>
                    <a:gd name="T37" fmla="*/ 8 h 67"/>
                    <a:gd name="T38" fmla="*/ 2 w 47"/>
                    <a:gd name="T39" fmla="*/ 7 h 67"/>
                    <a:gd name="T40" fmla="*/ 0 w 47"/>
                    <a:gd name="T41" fmla="*/ 7 h 67"/>
                    <a:gd name="T42" fmla="*/ 0 w 47"/>
                    <a:gd name="T43" fmla="*/ 7 h 67"/>
                    <a:gd name="T44" fmla="*/ 1 w 47"/>
                    <a:gd name="T45" fmla="*/ 6 h 67"/>
                    <a:gd name="T46" fmla="*/ 2 w 47"/>
                    <a:gd name="T47" fmla="*/ 5 h 67"/>
                    <a:gd name="T48" fmla="*/ 1 w 47"/>
                    <a:gd name="T49" fmla="*/ 3 h 67"/>
                    <a:gd name="T50" fmla="*/ 1 w 47"/>
                    <a:gd name="T51" fmla="*/ 2 h 67"/>
                    <a:gd name="T52" fmla="*/ 1 w 47"/>
                    <a:gd name="T53" fmla="*/ 0 h 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
                    <a:gd name="T82" fmla="*/ 0 h 67"/>
                    <a:gd name="T83" fmla="*/ 47 w 47"/>
                    <a:gd name="T84" fmla="*/ 67 h 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 h="67">
                      <a:moveTo>
                        <a:pt x="7" y="0"/>
                      </a:moveTo>
                      <a:lnTo>
                        <a:pt x="7" y="6"/>
                      </a:lnTo>
                      <a:lnTo>
                        <a:pt x="8" y="9"/>
                      </a:lnTo>
                      <a:lnTo>
                        <a:pt x="15" y="13"/>
                      </a:lnTo>
                      <a:lnTo>
                        <a:pt x="19" y="14"/>
                      </a:lnTo>
                      <a:lnTo>
                        <a:pt x="20" y="20"/>
                      </a:lnTo>
                      <a:lnTo>
                        <a:pt x="22" y="25"/>
                      </a:lnTo>
                      <a:lnTo>
                        <a:pt x="22" y="28"/>
                      </a:lnTo>
                      <a:lnTo>
                        <a:pt x="22" y="39"/>
                      </a:lnTo>
                      <a:lnTo>
                        <a:pt x="29" y="51"/>
                      </a:lnTo>
                      <a:lnTo>
                        <a:pt x="36" y="53"/>
                      </a:lnTo>
                      <a:lnTo>
                        <a:pt x="47" y="63"/>
                      </a:lnTo>
                      <a:lnTo>
                        <a:pt x="29" y="55"/>
                      </a:lnTo>
                      <a:lnTo>
                        <a:pt x="20" y="56"/>
                      </a:lnTo>
                      <a:lnTo>
                        <a:pt x="10" y="67"/>
                      </a:lnTo>
                      <a:lnTo>
                        <a:pt x="1" y="63"/>
                      </a:lnTo>
                      <a:lnTo>
                        <a:pt x="0" y="51"/>
                      </a:lnTo>
                      <a:lnTo>
                        <a:pt x="0" y="41"/>
                      </a:lnTo>
                      <a:lnTo>
                        <a:pt x="3" y="32"/>
                      </a:lnTo>
                      <a:lnTo>
                        <a:pt x="10" y="28"/>
                      </a:lnTo>
                      <a:lnTo>
                        <a:pt x="3" y="28"/>
                      </a:lnTo>
                      <a:lnTo>
                        <a:pt x="0" y="30"/>
                      </a:lnTo>
                      <a:lnTo>
                        <a:pt x="7" y="27"/>
                      </a:lnTo>
                      <a:lnTo>
                        <a:pt x="10" y="20"/>
                      </a:lnTo>
                      <a:lnTo>
                        <a:pt x="7" y="13"/>
                      </a:lnTo>
                      <a:lnTo>
                        <a:pt x="5" y="11"/>
                      </a:lnTo>
                      <a:lnTo>
                        <a:pt x="7" y="0"/>
                      </a:lnTo>
                      <a:close/>
                    </a:path>
                  </a:pathLst>
                </a:custGeom>
                <a:solidFill>
                  <a:srgbClr val="402000"/>
                </a:solidFill>
                <a:ln w="9525">
                  <a:noFill/>
                  <a:round/>
                  <a:headEnd/>
                  <a:tailEnd/>
                </a:ln>
              </p:spPr>
              <p:txBody>
                <a:bodyPr/>
                <a:lstStyle/>
                <a:p>
                  <a:endParaRPr lang="en-GB" dirty="0"/>
                </a:p>
              </p:txBody>
            </p:sp>
            <p:sp>
              <p:nvSpPr>
                <p:cNvPr id="341" name="Freeform 149"/>
                <p:cNvSpPr>
                  <a:spLocks/>
                </p:cNvSpPr>
                <p:nvPr/>
              </p:nvSpPr>
              <p:spPr bwMode="auto">
                <a:xfrm>
                  <a:off x="4570" y="1471"/>
                  <a:ext cx="46" cy="68"/>
                </a:xfrm>
                <a:custGeom>
                  <a:avLst/>
                  <a:gdLst>
                    <a:gd name="T0" fmla="*/ 20 w 91"/>
                    <a:gd name="T1" fmla="*/ 34 h 137"/>
                    <a:gd name="T2" fmla="*/ 23 w 91"/>
                    <a:gd name="T3" fmla="*/ 26 h 137"/>
                    <a:gd name="T4" fmla="*/ 18 w 91"/>
                    <a:gd name="T5" fmla="*/ 23 h 137"/>
                    <a:gd name="T6" fmla="*/ 12 w 91"/>
                    <a:gd name="T7" fmla="*/ 19 h 137"/>
                    <a:gd name="T8" fmla="*/ 11 w 91"/>
                    <a:gd name="T9" fmla="*/ 14 h 137"/>
                    <a:gd name="T10" fmla="*/ 10 w 91"/>
                    <a:gd name="T11" fmla="*/ 11 h 137"/>
                    <a:gd name="T12" fmla="*/ 7 w 91"/>
                    <a:gd name="T13" fmla="*/ 6 h 137"/>
                    <a:gd name="T14" fmla="*/ 7 w 91"/>
                    <a:gd name="T15" fmla="*/ 4 h 137"/>
                    <a:gd name="T16" fmla="*/ 6 w 91"/>
                    <a:gd name="T17" fmla="*/ 1 h 137"/>
                    <a:gd name="T18" fmla="*/ 6 w 91"/>
                    <a:gd name="T19" fmla="*/ 5 h 137"/>
                    <a:gd name="T20" fmla="*/ 5 w 91"/>
                    <a:gd name="T21" fmla="*/ 6 h 137"/>
                    <a:gd name="T22" fmla="*/ 5 w 91"/>
                    <a:gd name="T23" fmla="*/ 4 h 137"/>
                    <a:gd name="T24" fmla="*/ 4 w 91"/>
                    <a:gd name="T25" fmla="*/ 1 h 137"/>
                    <a:gd name="T26" fmla="*/ 3 w 91"/>
                    <a:gd name="T27" fmla="*/ 0 h 137"/>
                    <a:gd name="T28" fmla="*/ 3 w 91"/>
                    <a:gd name="T29" fmla="*/ 2 h 137"/>
                    <a:gd name="T30" fmla="*/ 3 w 91"/>
                    <a:gd name="T31" fmla="*/ 4 h 137"/>
                    <a:gd name="T32" fmla="*/ 3 w 91"/>
                    <a:gd name="T33" fmla="*/ 6 h 137"/>
                    <a:gd name="T34" fmla="*/ 0 w 91"/>
                    <a:gd name="T35" fmla="*/ 5 h 137"/>
                    <a:gd name="T36" fmla="*/ 1 w 91"/>
                    <a:gd name="T37" fmla="*/ 7 h 137"/>
                    <a:gd name="T38" fmla="*/ 2 w 91"/>
                    <a:gd name="T39" fmla="*/ 11 h 137"/>
                    <a:gd name="T40" fmla="*/ 2 w 91"/>
                    <a:gd name="T41" fmla="*/ 15 h 137"/>
                    <a:gd name="T42" fmla="*/ 1 w 91"/>
                    <a:gd name="T43" fmla="*/ 17 h 137"/>
                    <a:gd name="T44" fmla="*/ 3 w 91"/>
                    <a:gd name="T45" fmla="*/ 17 h 137"/>
                    <a:gd name="T46" fmla="*/ 6 w 91"/>
                    <a:gd name="T47" fmla="*/ 18 h 137"/>
                    <a:gd name="T48" fmla="*/ 10 w 91"/>
                    <a:gd name="T49" fmla="*/ 19 h 137"/>
                    <a:gd name="T50" fmla="*/ 10 w 91"/>
                    <a:gd name="T51" fmla="*/ 22 h 137"/>
                    <a:gd name="T52" fmla="*/ 11 w 91"/>
                    <a:gd name="T53" fmla="*/ 25 h 137"/>
                    <a:gd name="T54" fmla="*/ 20 w 91"/>
                    <a:gd name="T55" fmla="*/ 34 h 13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1"/>
                    <a:gd name="T85" fmla="*/ 0 h 137"/>
                    <a:gd name="T86" fmla="*/ 91 w 91"/>
                    <a:gd name="T87" fmla="*/ 137 h 13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1" h="137">
                      <a:moveTo>
                        <a:pt x="77" y="137"/>
                      </a:moveTo>
                      <a:lnTo>
                        <a:pt x="91" y="107"/>
                      </a:lnTo>
                      <a:lnTo>
                        <a:pt x="70" y="95"/>
                      </a:lnTo>
                      <a:lnTo>
                        <a:pt x="45" y="77"/>
                      </a:lnTo>
                      <a:lnTo>
                        <a:pt x="44" y="58"/>
                      </a:lnTo>
                      <a:lnTo>
                        <a:pt x="38" y="46"/>
                      </a:lnTo>
                      <a:lnTo>
                        <a:pt x="26" y="25"/>
                      </a:lnTo>
                      <a:lnTo>
                        <a:pt x="26" y="16"/>
                      </a:lnTo>
                      <a:lnTo>
                        <a:pt x="23" y="7"/>
                      </a:lnTo>
                      <a:lnTo>
                        <a:pt x="23" y="20"/>
                      </a:lnTo>
                      <a:lnTo>
                        <a:pt x="19" y="27"/>
                      </a:lnTo>
                      <a:lnTo>
                        <a:pt x="19" y="16"/>
                      </a:lnTo>
                      <a:lnTo>
                        <a:pt x="16" y="6"/>
                      </a:lnTo>
                      <a:lnTo>
                        <a:pt x="10" y="0"/>
                      </a:lnTo>
                      <a:lnTo>
                        <a:pt x="12" y="9"/>
                      </a:lnTo>
                      <a:lnTo>
                        <a:pt x="12" y="18"/>
                      </a:lnTo>
                      <a:lnTo>
                        <a:pt x="12" y="27"/>
                      </a:lnTo>
                      <a:lnTo>
                        <a:pt x="0" y="23"/>
                      </a:lnTo>
                      <a:lnTo>
                        <a:pt x="3" y="30"/>
                      </a:lnTo>
                      <a:lnTo>
                        <a:pt x="5" y="46"/>
                      </a:lnTo>
                      <a:lnTo>
                        <a:pt x="5" y="62"/>
                      </a:lnTo>
                      <a:lnTo>
                        <a:pt x="2" y="69"/>
                      </a:lnTo>
                      <a:lnTo>
                        <a:pt x="10" y="70"/>
                      </a:lnTo>
                      <a:lnTo>
                        <a:pt x="24" y="72"/>
                      </a:lnTo>
                      <a:lnTo>
                        <a:pt x="37" y="79"/>
                      </a:lnTo>
                      <a:lnTo>
                        <a:pt x="38" y="91"/>
                      </a:lnTo>
                      <a:lnTo>
                        <a:pt x="42" y="102"/>
                      </a:lnTo>
                      <a:lnTo>
                        <a:pt x="77" y="137"/>
                      </a:lnTo>
                      <a:close/>
                    </a:path>
                  </a:pathLst>
                </a:custGeom>
                <a:solidFill>
                  <a:srgbClr val="402000"/>
                </a:solidFill>
                <a:ln w="9525">
                  <a:noFill/>
                  <a:round/>
                  <a:headEnd/>
                  <a:tailEnd/>
                </a:ln>
              </p:spPr>
              <p:txBody>
                <a:bodyPr/>
                <a:lstStyle/>
                <a:p>
                  <a:endParaRPr lang="en-GB" dirty="0"/>
                </a:p>
              </p:txBody>
            </p:sp>
            <p:sp>
              <p:nvSpPr>
                <p:cNvPr id="342" name="Freeform 150"/>
                <p:cNvSpPr>
                  <a:spLocks/>
                </p:cNvSpPr>
                <p:nvPr/>
              </p:nvSpPr>
              <p:spPr bwMode="auto">
                <a:xfrm>
                  <a:off x="4570" y="1538"/>
                  <a:ext cx="35" cy="17"/>
                </a:xfrm>
                <a:custGeom>
                  <a:avLst/>
                  <a:gdLst>
                    <a:gd name="T0" fmla="*/ 0 w 70"/>
                    <a:gd name="T1" fmla="*/ 0 h 35"/>
                    <a:gd name="T2" fmla="*/ 5 w 70"/>
                    <a:gd name="T3" fmla="*/ 1 h 35"/>
                    <a:gd name="T4" fmla="*/ 9 w 70"/>
                    <a:gd name="T5" fmla="*/ 3 h 35"/>
                    <a:gd name="T6" fmla="*/ 18 w 70"/>
                    <a:gd name="T7" fmla="*/ 6 h 35"/>
                    <a:gd name="T8" fmla="*/ 15 w 70"/>
                    <a:gd name="T9" fmla="*/ 8 h 35"/>
                    <a:gd name="T10" fmla="*/ 11 w 70"/>
                    <a:gd name="T11" fmla="*/ 5 h 35"/>
                    <a:gd name="T12" fmla="*/ 4 w 70"/>
                    <a:gd name="T13" fmla="*/ 2 h 35"/>
                    <a:gd name="T14" fmla="*/ 0 w 70"/>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35"/>
                    <a:gd name="T26" fmla="*/ 70 w 70"/>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35">
                      <a:moveTo>
                        <a:pt x="0" y="0"/>
                      </a:moveTo>
                      <a:lnTo>
                        <a:pt x="21" y="7"/>
                      </a:lnTo>
                      <a:lnTo>
                        <a:pt x="39" y="12"/>
                      </a:lnTo>
                      <a:lnTo>
                        <a:pt x="70" y="25"/>
                      </a:lnTo>
                      <a:lnTo>
                        <a:pt x="61" y="35"/>
                      </a:lnTo>
                      <a:lnTo>
                        <a:pt x="47" y="23"/>
                      </a:lnTo>
                      <a:lnTo>
                        <a:pt x="19" y="11"/>
                      </a:lnTo>
                      <a:lnTo>
                        <a:pt x="0" y="0"/>
                      </a:lnTo>
                      <a:close/>
                    </a:path>
                  </a:pathLst>
                </a:custGeom>
                <a:solidFill>
                  <a:srgbClr val="402000"/>
                </a:solidFill>
                <a:ln w="9525">
                  <a:noFill/>
                  <a:round/>
                  <a:headEnd/>
                  <a:tailEnd/>
                </a:ln>
              </p:spPr>
              <p:txBody>
                <a:bodyPr/>
                <a:lstStyle/>
                <a:p>
                  <a:endParaRPr lang="en-GB" dirty="0"/>
                </a:p>
              </p:txBody>
            </p:sp>
            <p:sp>
              <p:nvSpPr>
                <p:cNvPr id="343" name="Freeform 151"/>
                <p:cNvSpPr>
                  <a:spLocks/>
                </p:cNvSpPr>
                <p:nvPr/>
              </p:nvSpPr>
              <p:spPr bwMode="auto">
                <a:xfrm>
                  <a:off x="4516" y="1504"/>
                  <a:ext cx="32" cy="23"/>
                </a:xfrm>
                <a:custGeom>
                  <a:avLst/>
                  <a:gdLst>
                    <a:gd name="T0" fmla="*/ 0 w 65"/>
                    <a:gd name="T1" fmla="*/ 0 h 45"/>
                    <a:gd name="T2" fmla="*/ 3 w 65"/>
                    <a:gd name="T3" fmla="*/ 4 h 45"/>
                    <a:gd name="T4" fmla="*/ 6 w 65"/>
                    <a:gd name="T5" fmla="*/ 7 h 45"/>
                    <a:gd name="T6" fmla="*/ 16 w 65"/>
                    <a:gd name="T7" fmla="*/ 12 h 45"/>
                    <a:gd name="T8" fmla="*/ 7 w 65"/>
                    <a:gd name="T9" fmla="*/ 9 h 45"/>
                    <a:gd name="T10" fmla="*/ 3 w 65"/>
                    <a:gd name="T11" fmla="*/ 5 h 45"/>
                    <a:gd name="T12" fmla="*/ 0 w 65"/>
                    <a:gd name="T13" fmla="*/ 0 h 45"/>
                    <a:gd name="T14" fmla="*/ 0 60000 65536"/>
                    <a:gd name="T15" fmla="*/ 0 60000 65536"/>
                    <a:gd name="T16" fmla="*/ 0 60000 65536"/>
                    <a:gd name="T17" fmla="*/ 0 60000 65536"/>
                    <a:gd name="T18" fmla="*/ 0 60000 65536"/>
                    <a:gd name="T19" fmla="*/ 0 60000 65536"/>
                    <a:gd name="T20" fmla="*/ 0 60000 65536"/>
                    <a:gd name="T21" fmla="*/ 0 w 65"/>
                    <a:gd name="T22" fmla="*/ 0 h 45"/>
                    <a:gd name="T23" fmla="*/ 65 w 6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45">
                      <a:moveTo>
                        <a:pt x="0" y="0"/>
                      </a:moveTo>
                      <a:lnTo>
                        <a:pt x="14" y="16"/>
                      </a:lnTo>
                      <a:lnTo>
                        <a:pt x="26" y="26"/>
                      </a:lnTo>
                      <a:lnTo>
                        <a:pt x="65" y="45"/>
                      </a:lnTo>
                      <a:lnTo>
                        <a:pt x="30" y="33"/>
                      </a:lnTo>
                      <a:lnTo>
                        <a:pt x="12" y="19"/>
                      </a:lnTo>
                      <a:lnTo>
                        <a:pt x="0" y="0"/>
                      </a:lnTo>
                      <a:close/>
                    </a:path>
                  </a:pathLst>
                </a:custGeom>
                <a:solidFill>
                  <a:srgbClr val="402000"/>
                </a:solidFill>
                <a:ln w="9525">
                  <a:noFill/>
                  <a:round/>
                  <a:headEnd/>
                  <a:tailEnd/>
                </a:ln>
              </p:spPr>
              <p:txBody>
                <a:bodyPr/>
                <a:lstStyle/>
                <a:p>
                  <a:endParaRPr lang="en-GB" dirty="0"/>
                </a:p>
              </p:txBody>
            </p:sp>
            <p:sp>
              <p:nvSpPr>
                <p:cNvPr id="344" name="Freeform 152"/>
                <p:cNvSpPr>
                  <a:spLocks/>
                </p:cNvSpPr>
                <p:nvPr/>
              </p:nvSpPr>
              <p:spPr bwMode="auto">
                <a:xfrm>
                  <a:off x="4531" y="1496"/>
                  <a:ext cx="24" cy="14"/>
                </a:xfrm>
                <a:custGeom>
                  <a:avLst/>
                  <a:gdLst>
                    <a:gd name="T0" fmla="*/ 0 w 48"/>
                    <a:gd name="T1" fmla="*/ 0 h 28"/>
                    <a:gd name="T2" fmla="*/ 5 w 48"/>
                    <a:gd name="T3" fmla="*/ 0 h 28"/>
                    <a:gd name="T4" fmla="*/ 8 w 48"/>
                    <a:gd name="T5" fmla="*/ 2 h 28"/>
                    <a:gd name="T6" fmla="*/ 12 w 48"/>
                    <a:gd name="T7" fmla="*/ 7 h 28"/>
                    <a:gd name="T8" fmla="*/ 7 w 48"/>
                    <a:gd name="T9" fmla="*/ 4 h 28"/>
                    <a:gd name="T10" fmla="*/ 0 w 48"/>
                    <a:gd name="T11" fmla="*/ 0 h 28"/>
                    <a:gd name="T12" fmla="*/ 0 60000 65536"/>
                    <a:gd name="T13" fmla="*/ 0 60000 65536"/>
                    <a:gd name="T14" fmla="*/ 0 60000 65536"/>
                    <a:gd name="T15" fmla="*/ 0 60000 65536"/>
                    <a:gd name="T16" fmla="*/ 0 60000 65536"/>
                    <a:gd name="T17" fmla="*/ 0 60000 65536"/>
                    <a:gd name="T18" fmla="*/ 0 w 48"/>
                    <a:gd name="T19" fmla="*/ 0 h 28"/>
                    <a:gd name="T20" fmla="*/ 48 w 4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8" h="28">
                      <a:moveTo>
                        <a:pt x="0" y="0"/>
                      </a:moveTo>
                      <a:lnTo>
                        <a:pt x="18" y="0"/>
                      </a:lnTo>
                      <a:lnTo>
                        <a:pt x="32" y="7"/>
                      </a:lnTo>
                      <a:lnTo>
                        <a:pt x="48" y="28"/>
                      </a:lnTo>
                      <a:lnTo>
                        <a:pt x="30" y="13"/>
                      </a:lnTo>
                      <a:lnTo>
                        <a:pt x="0" y="0"/>
                      </a:lnTo>
                      <a:close/>
                    </a:path>
                  </a:pathLst>
                </a:custGeom>
                <a:solidFill>
                  <a:srgbClr val="402000"/>
                </a:solidFill>
                <a:ln w="9525">
                  <a:noFill/>
                  <a:round/>
                  <a:headEnd/>
                  <a:tailEnd/>
                </a:ln>
              </p:spPr>
              <p:txBody>
                <a:bodyPr/>
                <a:lstStyle/>
                <a:p>
                  <a:endParaRPr lang="en-GB" dirty="0"/>
                </a:p>
              </p:txBody>
            </p:sp>
            <p:sp>
              <p:nvSpPr>
                <p:cNvPr id="345" name="Freeform 153"/>
                <p:cNvSpPr>
                  <a:spLocks/>
                </p:cNvSpPr>
                <p:nvPr/>
              </p:nvSpPr>
              <p:spPr bwMode="auto">
                <a:xfrm>
                  <a:off x="4536" y="1535"/>
                  <a:ext cx="35" cy="14"/>
                </a:xfrm>
                <a:custGeom>
                  <a:avLst/>
                  <a:gdLst>
                    <a:gd name="T0" fmla="*/ 0 w 72"/>
                    <a:gd name="T1" fmla="*/ 0 h 28"/>
                    <a:gd name="T2" fmla="*/ 6 w 72"/>
                    <a:gd name="T3" fmla="*/ 3 h 28"/>
                    <a:gd name="T4" fmla="*/ 10 w 72"/>
                    <a:gd name="T5" fmla="*/ 4 h 28"/>
                    <a:gd name="T6" fmla="*/ 16 w 72"/>
                    <a:gd name="T7" fmla="*/ 6 h 28"/>
                    <a:gd name="T8" fmla="*/ 17 w 72"/>
                    <a:gd name="T9" fmla="*/ 7 h 28"/>
                    <a:gd name="T10" fmla="*/ 14 w 72"/>
                    <a:gd name="T11" fmla="*/ 6 h 28"/>
                    <a:gd name="T12" fmla="*/ 9 w 72"/>
                    <a:gd name="T13" fmla="*/ 5 h 28"/>
                    <a:gd name="T14" fmla="*/ 4 w 72"/>
                    <a:gd name="T15" fmla="*/ 4 h 28"/>
                    <a:gd name="T16" fmla="*/ 0 w 72"/>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28"/>
                    <a:gd name="T29" fmla="*/ 72 w 72"/>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28">
                      <a:moveTo>
                        <a:pt x="0" y="0"/>
                      </a:moveTo>
                      <a:lnTo>
                        <a:pt x="25" y="12"/>
                      </a:lnTo>
                      <a:lnTo>
                        <a:pt x="42" y="16"/>
                      </a:lnTo>
                      <a:lnTo>
                        <a:pt x="65" y="23"/>
                      </a:lnTo>
                      <a:lnTo>
                        <a:pt x="72" y="28"/>
                      </a:lnTo>
                      <a:lnTo>
                        <a:pt x="59" y="23"/>
                      </a:lnTo>
                      <a:lnTo>
                        <a:pt x="39" y="19"/>
                      </a:lnTo>
                      <a:lnTo>
                        <a:pt x="18" y="14"/>
                      </a:lnTo>
                      <a:lnTo>
                        <a:pt x="0" y="0"/>
                      </a:lnTo>
                      <a:close/>
                    </a:path>
                  </a:pathLst>
                </a:custGeom>
                <a:solidFill>
                  <a:srgbClr val="402000"/>
                </a:solidFill>
                <a:ln w="9525">
                  <a:noFill/>
                  <a:round/>
                  <a:headEnd/>
                  <a:tailEnd/>
                </a:ln>
              </p:spPr>
              <p:txBody>
                <a:bodyPr/>
                <a:lstStyle/>
                <a:p>
                  <a:endParaRPr lang="en-GB" dirty="0"/>
                </a:p>
              </p:txBody>
            </p:sp>
          </p:grpSp>
          <p:grpSp>
            <p:nvGrpSpPr>
              <p:cNvPr id="23" name="Group 154"/>
              <p:cNvGrpSpPr>
                <a:grpSpLocks/>
              </p:cNvGrpSpPr>
              <p:nvPr/>
            </p:nvGrpSpPr>
            <p:grpSpPr bwMode="auto">
              <a:xfrm>
                <a:off x="4446" y="1319"/>
                <a:ext cx="90" cy="116"/>
                <a:chOff x="4446" y="1319"/>
                <a:chExt cx="90" cy="116"/>
              </a:xfrm>
            </p:grpSpPr>
            <p:sp>
              <p:nvSpPr>
                <p:cNvPr id="328" name="Freeform 155"/>
                <p:cNvSpPr>
                  <a:spLocks/>
                </p:cNvSpPr>
                <p:nvPr/>
              </p:nvSpPr>
              <p:spPr bwMode="auto">
                <a:xfrm>
                  <a:off x="4446" y="1319"/>
                  <a:ext cx="22" cy="27"/>
                </a:xfrm>
                <a:custGeom>
                  <a:avLst/>
                  <a:gdLst>
                    <a:gd name="T0" fmla="*/ 0 w 46"/>
                    <a:gd name="T1" fmla="*/ 3 h 54"/>
                    <a:gd name="T2" fmla="*/ 3 w 46"/>
                    <a:gd name="T3" fmla="*/ 2 h 54"/>
                    <a:gd name="T4" fmla="*/ 5 w 46"/>
                    <a:gd name="T5" fmla="*/ 0 h 54"/>
                    <a:gd name="T6" fmla="*/ 11 w 46"/>
                    <a:gd name="T7" fmla="*/ 11 h 54"/>
                    <a:gd name="T8" fmla="*/ 10 w 46"/>
                    <a:gd name="T9" fmla="*/ 12 h 54"/>
                    <a:gd name="T10" fmla="*/ 9 w 46"/>
                    <a:gd name="T11" fmla="*/ 13 h 54"/>
                    <a:gd name="T12" fmla="*/ 6 w 46"/>
                    <a:gd name="T13" fmla="*/ 14 h 54"/>
                    <a:gd name="T14" fmla="*/ 0 w 46"/>
                    <a:gd name="T15" fmla="*/ 3 h 54"/>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54"/>
                    <a:gd name="T26" fmla="*/ 46 w 46"/>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54">
                      <a:moveTo>
                        <a:pt x="0" y="10"/>
                      </a:moveTo>
                      <a:lnTo>
                        <a:pt x="13" y="7"/>
                      </a:lnTo>
                      <a:lnTo>
                        <a:pt x="23" y="0"/>
                      </a:lnTo>
                      <a:lnTo>
                        <a:pt x="46" y="42"/>
                      </a:lnTo>
                      <a:lnTo>
                        <a:pt x="44" y="47"/>
                      </a:lnTo>
                      <a:lnTo>
                        <a:pt x="37" y="50"/>
                      </a:lnTo>
                      <a:lnTo>
                        <a:pt x="25" y="54"/>
                      </a:lnTo>
                      <a:lnTo>
                        <a:pt x="0" y="10"/>
                      </a:lnTo>
                      <a:close/>
                    </a:path>
                  </a:pathLst>
                </a:custGeom>
                <a:solidFill>
                  <a:srgbClr val="C0C0C0"/>
                </a:solidFill>
                <a:ln w="9525">
                  <a:noFill/>
                  <a:round/>
                  <a:headEnd/>
                  <a:tailEnd/>
                </a:ln>
              </p:spPr>
              <p:txBody>
                <a:bodyPr/>
                <a:lstStyle/>
                <a:p>
                  <a:endParaRPr lang="en-GB" dirty="0"/>
                </a:p>
              </p:txBody>
            </p:sp>
            <p:sp>
              <p:nvSpPr>
                <p:cNvPr id="329" name="Line 156"/>
                <p:cNvSpPr>
                  <a:spLocks noChangeShapeType="1"/>
                </p:cNvSpPr>
                <p:nvPr/>
              </p:nvSpPr>
              <p:spPr bwMode="auto">
                <a:xfrm flipH="1" flipV="1">
                  <a:off x="4467" y="1347"/>
                  <a:ext cx="20" cy="25"/>
                </a:xfrm>
                <a:prstGeom prst="line">
                  <a:avLst/>
                </a:prstGeom>
                <a:noFill/>
                <a:ln w="11113">
                  <a:solidFill>
                    <a:srgbClr val="000000"/>
                  </a:solidFill>
                  <a:round/>
                  <a:headEnd/>
                  <a:tailEnd/>
                </a:ln>
              </p:spPr>
              <p:txBody>
                <a:bodyPr/>
                <a:lstStyle/>
                <a:p>
                  <a:endParaRPr lang="da-DK" dirty="0"/>
                </a:p>
              </p:txBody>
            </p:sp>
            <p:grpSp>
              <p:nvGrpSpPr>
                <p:cNvPr id="24" name="Group 157"/>
                <p:cNvGrpSpPr>
                  <a:grpSpLocks/>
                </p:cNvGrpSpPr>
                <p:nvPr/>
              </p:nvGrpSpPr>
              <p:grpSpPr bwMode="auto">
                <a:xfrm>
                  <a:off x="4482" y="1366"/>
                  <a:ext cx="54" cy="69"/>
                  <a:chOff x="4482" y="1366"/>
                  <a:chExt cx="54" cy="69"/>
                </a:xfrm>
              </p:grpSpPr>
              <p:sp>
                <p:nvSpPr>
                  <p:cNvPr id="331" name="Freeform 158"/>
                  <p:cNvSpPr>
                    <a:spLocks/>
                  </p:cNvSpPr>
                  <p:nvPr/>
                </p:nvSpPr>
                <p:spPr bwMode="auto">
                  <a:xfrm>
                    <a:off x="4482" y="1366"/>
                    <a:ext cx="54" cy="69"/>
                  </a:xfrm>
                  <a:custGeom>
                    <a:avLst/>
                    <a:gdLst>
                      <a:gd name="T0" fmla="*/ 25 w 108"/>
                      <a:gd name="T1" fmla="*/ 35 h 138"/>
                      <a:gd name="T2" fmla="*/ 0 w 108"/>
                      <a:gd name="T3" fmla="*/ 4 h 138"/>
                      <a:gd name="T4" fmla="*/ 1 w 108"/>
                      <a:gd name="T5" fmla="*/ 2 h 138"/>
                      <a:gd name="T6" fmla="*/ 2 w 108"/>
                      <a:gd name="T7" fmla="*/ 1 h 138"/>
                      <a:gd name="T8" fmla="*/ 3 w 108"/>
                      <a:gd name="T9" fmla="*/ 1 h 138"/>
                      <a:gd name="T10" fmla="*/ 6 w 108"/>
                      <a:gd name="T11" fmla="*/ 0 h 138"/>
                      <a:gd name="T12" fmla="*/ 27 w 108"/>
                      <a:gd name="T13" fmla="*/ 28 h 138"/>
                      <a:gd name="T14" fmla="*/ 27 w 108"/>
                      <a:gd name="T15" fmla="*/ 32 h 138"/>
                      <a:gd name="T16" fmla="*/ 25 w 108"/>
                      <a:gd name="T17" fmla="*/ 35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38"/>
                      <a:gd name="T29" fmla="*/ 108 w 108"/>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38">
                        <a:moveTo>
                          <a:pt x="98" y="138"/>
                        </a:moveTo>
                        <a:lnTo>
                          <a:pt x="0" y="16"/>
                        </a:lnTo>
                        <a:lnTo>
                          <a:pt x="3" y="11"/>
                        </a:lnTo>
                        <a:lnTo>
                          <a:pt x="5" y="6"/>
                        </a:lnTo>
                        <a:lnTo>
                          <a:pt x="12" y="2"/>
                        </a:lnTo>
                        <a:lnTo>
                          <a:pt x="21" y="0"/>
                        </a:lnTo>
                        <a:lnTo>
                          <a:pt x="108" y="114"/>
                        </a:lnTo>
                        <a:lnTo>
                          <a:pt x="105" y="128"/>
                        </a:lnTo>
                        <a:lnTo>
                          <a:pt x="98" y="138"/>
                        </a:lnTo>
                        <a:close/>
                      </a:path>
                    </a:pathLst>
                  </a:custGeom>
                  <a:solidFill>
                    <a:srgbClr val="808080"/>
                  </a:solidFill>
                  <a:ln w="11113">
                    <a:solidFill>
                      <a:srgbClr val="000000"/>
                    </a:solidFill>
                    <a:round/>
                    <a:headEnd/>
                    <a:tailEnd/>
                  </a:ln>
                </p:spPr>
                <p:txBody>
                  <a:bodyPr/>
                  <a:lstStyle/>
                  <a:p>
                    <a:endParaRPr lang="en-GB" dirty="0"/>
                  </a:p>
                </p:txBody>
              </p:sp>
              <p:sp>
                <p:nvSpPr>
                  <p:cNvPr id="332" name="Freeform 159"/>
                  <p:cNvSpPr>
                    <a:spLocks/>
                  </p:cNvSpPr>
                  <p:nvPr/>
                </p:nvSpPr>
                <p:spPr bwMode="auto">
                  <a:xfrm>
                    <a:off x="4484" y="1370"/>
                    <a:ext cx="50" cy="63"/>
                  </a:xfrm>
                  <a:custGeom>
                    <a:avLst/>
                    <a:gdLst>
                      <a:gd name="T0" fmla="*/ 0 w 100"/>
                      <a:gd name="T1" fmla="*/ 3 h 126"/>
                      <a:gd name="T2" fmla="*/ 3 w 100"/>
                      <a:gd name="T3" fmla="*/ 2 h 126"/>
                      <a:gd name="T4" fmla="*/ 3 w 100"/>
                      <a:gd name="T5" fmla="*/ 0 h 126"/>
                      <a:gd name="T6" fmla="*/ 25 w 100"/>
                      <a:gd name="T7" fmla="*/ 27 h 126"/>
                      <a:gd name="T8" fmla="*/ 24 w 100"/>
                      <a:gd name="T9" fmla="*/ 32 h 126"/>
                      <a:gd name="T10" fmla="*/ 0 w 100"/>
                      <a:gd name="T11" fmla="*/ 3 h 126"/>
                      <a:gd name="T12" fmla="*/ 0 60000 65536"/>
                      <a:gd name="T13" fmla="*/ 0 60000 65536"/>
                      <a:gd name="T14" fmla="*/ 0 60000 65536"/>
                      <a:gd name="T15" fmla="*/ 0 60000 65536"/>
                      <a:gd name="T16" fmla="*/ 0 60000 65536"/>
                      <a:gd name="T17" fmla="*/ 0 60000 65536"/>
                      <a:gd name="T18" fmla="*/ 0 w 100"/>
                      <a:gd name="T19" fmla="*/ 0 h 126"/>
                      <a:gd name="T20" fmla="*/ 100 w 100"/>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00" h="126">
                        <a:moveTo>
                          <a:pt x="0" y="9"/>
                        </a:moveTo>
                        <a:lnTo>
                          <a:pt x="9" y="7"/>
                        </a:lnTo>
                        <a:lnTo>
                          <a:pt x="14" y="0"/>
                        </a:lnTo>
                        <a:lnTo>
                          <a:pt x="100" y="107"/>
                        </a:lnTo>
                        <a:lnTo>
                          <a:pt x="93" y="126"/>
                        </a:lnTo>
                        <a:lnTo>
                          <a:pt x="0" y="9"/>
                        </a:lnTo>
                        <a:close/>
                      </a:path>
                    </a:pathLst>
                  </a:custGeom>
                  <a:solidFill>
                    <a:srgbClr val="C0C0C0"/>
                  </a:solidFill>
                  <a:ln w="9525">
                    <a:noFill/>
                    <a:round/>
                    <a:headEnd/>
                    <a:tailEnd/>
                  </a:ln>
                </p:spPr>
                <p:txBody>
                  <a:bodyPr/>
                  <a:lstStyle/>
                  <a:p>
                    <a:endParaRPr lang="en-GB" dirty="0"/>
                  </a:p>
                </p:txBody>
              </p:sp>
            </p:grpSp>
          </p:grpSp>
          <p:sp>
            <p:nvSpPr>
              <p:cNvPr id="327" name="Freeform 160"/>
              <p:cNvSpPr>
                <a:spLocks/>
              </p:cNvSpPr>
              <p:nvPr/>
            </p:nvSpPr>
            <p:spPr bwMode="auto">
              <a:xfrm>
                <a:off x="4577" y="1513"/>
                <a:ext cx="182" cy="142"/>
              </a:xfrm>
              <a:custGeom>
                <a:avLst/>
                <a:gdLst>
                  <a:gd name="T0" fmla="*/ 16 w 363"/>
                  <a:gd name="T1" fmla="*/ 0 h 285"/>
                  <a:gd name="T2" fmla="*/ 15 w 363"/>
                  <a:gd name="T3" fmla="*/ 5 h 285"/>
                  <a:gd name="T4" fmla="*/ 12 w 363"/>
                  <a:gd name="T5" fmla="*/ 15 h 285"/>
                  <a:gd name="T6" fmla="*/ 9 w 363"/>
                  <a:gd name="T7" fmla="*/ 24 h 285"/>
                  <a:gd name="T8" fmla="*/ 6 w 363"/>
                  <a:gd name="T9" fmla="*/ 29 h 285"/>
                  <a:gd name="T10" fmla="*/ 0 w 363"/>
                  <a:gd name="T11" fmla="*/ 41 h 285"/>
                  <a:gd name="T12" fmla="*/ 15 w 363"/>
                  <a:gd name="T13" fmla="*/ 46 h 285"/>
                  <a:gd name="T14" fmla="*/ 16 w 363"/>
                  <a:gd name="T15" fmla="*/ 45 h 285"/>
                  <a:gd name="T16" fmla="*/ 17 w 363"/>
                  <a:gd name="T17" fmla="*/ 47 h 285"/>
                  <a:gd name="T18" fmla="*/ 44 w 363"/>
                  <a:gd name="T19" fmla="*/ 56 h 285"/>
                  <a:gd name="T20" fmla="*/ 66 w 363"/>
                  <a:gd name="T21" fmla="*/ 63 h 285"/>
                  <a:gd name="T22" fmla="*/ 80 w 363"/>
                  <a:gd name="T23" fmla="*/ 68 h 285"/>
                  <a:gd name="T24" fmla="*/ 91 w 363"/>
                  <a:gd name="T25" fmla="*/ 71 h 285"/>
                  <a:gd name="T26" fmla="*/ 85 w 363"/>
                  <a:gd name="T27" fmla="*/ 66 h 285"/>
                  <a:gd name="T28" fmla="*/ 78 w 363"/>
                  <a:gd name="T29" fmla="*/ 58 h 285"/>
                  <a:gd name="T30" fmla="*/ 75 w 363"/>
                  <a:gd name="T31" fmla="*/ 51 h 285"/>
                  <a:gd name="T32" fmla="*/ 71 w 363"/>
                  <a:gd name="T33" fmla="*/ 42 h 285"/>
                  <a:gd name="T34" fmla="*/ 69 w 363"/>
                  <a:gd name="T35" fmla="*/ 35 h 285"/>
                  <a:gd name="T36" fmla="*/ 68 w 363"/>
                  <a:gd name="T37" fmla="*/ 25 h 285"/>
                  <a:gd name="T38" fmla="*/ 70 w 363"/>
                  <a:gd name="T39" fmla="*/ 19 h 285"/>
                  <a:gd name="T40" fmla="*/ 69 w 363"/>
                  <a:gd name="T41" fmla="*/ 17 h 285"/>
                  <a:gd name="T42" fmla="*/ 67 w 363"/>
                  <a:gd name="T43" fmla="*/ 18 h 285"/>
                  <a:gd name="T44" fmla="*/ 64 w 363"/>
                  <a:gd name="T45" fmla="*/ 22 h 285"/>
                  <a:gd name="T46" fmla="*/ 63 w 363"/>
                  <a:gd name="T47" fmla="*/ 26 h 285"/>
                  <a:gd name="T48" fmla="*/ 62 w 363"/>
                  <a:gd name="T49" fmla="*/ 20 h 285"/>
                  <a:gd name="T50" fmla="*/ 62 w 363"/>
                  <a:gd name="T51" fmla="*/ 15 h 285"/>
                  <a:gd name="T52" fmla="*/ 60 w 363"/>
                  <a:gd name="T53" fmla="*/ 10 h 285"/>
                  <a:gd name="T54" fmla="*/ 58 w 363"/>
                  <a:gd name="T55" fmla="*/ 9 h 285"/>
                  <a:gd name="T56" fmla="*/ 54 w 363"/>
                  <a:gd name="T57" fmla="*/ 8 h 285"/>
                  <a:gd name="T58" fmla="*/ 55 w 363"/>
                  <a:gd name="T59" fmla="*/ 12 h 285"/>
                  <a:gd name="T60" fmla="*/ 57 w 363"/>
                  <a:gd name="T61" fmla="*/ 19 h 285"/>
                  <a:gd name="T62" fmla="*/ 55 w 363"/>
                  <a:gd name="T63" fmla="*/ 22 h 285"/>
                  <a:gd name="T64" fmla="*/ 52 w 363"/>
                  <a:gd name="T65" fmla="*/ 20 h 285"/>
                  <a:gd name="T66" fmla="*/ 51 w 363"/>
                  <a:gd name="T67" fmla="*/ 16 h 285"/>
                  <a:gd name="T68" fmla="*/ 49 w 363"/>
                  <a:gd name="T69" fmla="*/ 10 h 285"/>
                  <a:gd name="T70" fmla="*/ 46 w 363"/>
                  <a:gd name="T71" fmla="*/ 7 h 285"/>
                  <a:gd name="T72" fmla="*/ 40 w 363"/>
                  <a:gd name="T73" fmla="*/ 6 h 285"/>
                  <a:gd name="T74" fmla="*/ 32 w 363"/>
                  <a:gd name="T75" fmla="*/ 4 h 285"/>
                  <a:gd name="T76" fmla="*/ 38 w 363"/>
                  <a:gd name="T77" fmla="*/ 8 h 285"/>
                  <a:gd name="T78" fmla="*/ 40 w 363"/>
                  <a:gd name="T79" fmla="*/ 14 h 285"/>
                  <a:gd name="T80" fmla="*/ 41 w 363"/>
                  <a:gd name="T81" fmla="*/ 20 h 285"/>
                  <a:gd name="T82" fmla="*/ 41 w 363"/>
                  <a:gd name="T83" fmla="*/ 23 h 285"/>
                  <a:gd name="T84" fmla="*/ 40 w 363"/>
                  <a:gd name="T85" fmla="*/ 25 h 285"/>
                  <a:gd name="T86" fmla="*/ 35 w 363"/>
                  <a:gd name="T87" fmla="*/ 24 h 285"/>
                  <a:gd name="T88" fmla="*/ 36 w 363"/>
                  <a:gd name="T89" fmla="*/ 20 h 285"/>
                  <a:gd name="T90" fmla="*/ 34 w 363"/>
                  <a:gd name="T91" fmla="*/ 14 h 285"/>
                  <a:gd name="T92" fmla="*/ 31 w 363"/>
                  <a:gd name="T93" fmla="*/ 7 h 285"/>
                  <a:gd name="T94" fmla="*/ 29 w 363"/>
                  <a:gd name="T95" fmla="*/ 4 h 285"/>
                  <a:gd name="T96" fmla="*/ 27 w 363"/>
                  <a:gd name="T97" fmla="*/ 3 h 285"/>
                  <a:gd name="T98" fmla="*/ 16 w 363"/>
                  <a:gd name="T99" fmla="*/ 0 h 2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3"/>
                  <a:gd name="T151" fmla="*/ 0 h 285"/>
                  <a:gd name="T152" fmla="*/ 363 w 363"/>
                  <a:gd name="T153" fmla="*/ 285 h 2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3" h="285">
                    <a:moveTo>
                      <a:pt x="63" y="0"/>
                    </a:moveTo>
                    <a:lnTo>
                      <a:pt x="59" y="21"/>
                    </a:lnTo>
                    <a:lnTo>
                      <a:pt x="47" y="61"/>
                    </a:lnTo>
                    <a:lnTo>
                      <a:pt x="35" y="96"/>
                    </a:lnTo>
                    <a:lnTo>
                      <a:pt x="21" y="117"/>
                    </a:lnTo>
                    <a:lnTo>
                      <a:pt x="0" y="164"/>
                    </a:lnTo>
                    <a:lnTo>
                      <a:pt x="58" y="185"/>
                    </a:lnTo>
                    <a:lnTo>
                      <a:pt x="63" y="180"/>
                    </a:lnTo>
                    <a:lnTo>
                      <a:pt x="68" y="190"/>
                    </a:lnTo>
                    <a:lnTo>
                      <a:pt x="173" y="225"/>
                    </a:lnTo>
                    <a:lnTo>
                      <a:pt x="262" y="255"/>
                    </a:lnTo>
                    <a:lnTo>
                      <a:pt x="319" y="272"/>
                    </a:lnTo>
                    <a:lnTo>
                      <a:pt x="363" y="285"/>
                    </a:lnTo>
                    <a:lnTo>
                      <a:pt x="338" y="264"/>
                    </a:lnTo>
                    <a:lnTo>
                      <a:pt x="312" y="232"/>
                    </a:lnTo>
                    <a:lnTo>
                      <a:pt x="297" y="204"/>
                    </a:lnTo>
                    <a:lnTo>
                      <a:pt x="284" y="170"/>
                    </a:lnTo>
                    <a:lnTo>
                      <a:pt x="276" y="140"/>
                    </a:lnTo>
                    <a:lnTo>
                      <a:pt x="272" y="100"/>
                    </a:lnTo>
                    <a:lnTo>
                      <a:pt x="279" y="77"/>
                    </a:lnTo>
                    <a:lnTo>
                      <a:pt x="274" y="70"/>
                    </a:lnTo>
                    <a:lnTo>
                      <a:pt x="267" y="75"/>
                    </a:lnTo>
                    <a:lnTo>
                      <a:pt x="256" y="91"/>
                    </a:lnTo>
                    <a:lnTo>
                      <a:pt x="251" y="107"/>
                    </a:lnTo>
                    <a:lnTo>
                      <a:pt x="248" y="82"/>
                    </a:lnTo>
                    <a:lnTo>
                      <a:pt x="248" y="63"/>
                    </a:lnTo>
                    <a:lnTo>
                      <a:pt x="237" y="42"/>
                    </a:lnTo>
                    <a:lnTo>
                      <a:pt x="230" y="37"/>
                    </a:lnTo>
                    <a:lnTo>
                      <a:pt x="215" y="35"/>
                    </a:lnTo>
                    <a:lnTo>
                      <a:pt x="218" y="49"/>
                    </a:lnTo>
                    <a:lnTo>
                      <a:pt x="225" y="79"/>
                    </a:lnTo>
                    <a:lnTo>
                      <a:pt x="218" y="89"/>
                    </a:lnTo>
                    <a:lnTo>
                      <a:pt x="206" y="82"/>
                    </a:lnTo>
                    <a:lnTo>
                      <a:pt x="202" y="67"/>
                    </a:lnTo>
                    <a:lnTo>
                      <a:pt x="194" y="40"/>
                    </a:lnTo>
                    <a:lnTo>
                      <a:pt x="183" y="30"/>
                    </a:lnTo>
                    <a:lnTo>
                      <a:pt x="157" y="25"/>
                    </a:lnTo>
                    <a:lnTo>
                      <a:pt x="127" y="19"/>
                    </a:lnTo>
                    <a:lnTo>
                      <a:pt x="152" y="35"/>
                    </a:lnTo>
                    <a:lnTo>
                      <a:pt x="159" y="56"/>
                    </a:lnTo>
                    <a:lnTo>
                      <a:pt x="162" y="82"/>
                    </a:lnTo>
                    <a:lnTo>
                      <a:pt x="162" y="93"/>
                    </a:lnTo>
                    <a:lnTo>
                      <a:pt x="157" y="101"/>
                    </a:lnTo>
                    <a:lnTo>
                      <a:pt x="138" y="98"/>
                    </a:lnTo>
                    <a:lnTo>
                      <a:pt x="141" y="82"/>
                    </a:lnTo>
                    <a:lnTo>
                      <a:pt x="134" y="58"/>
                    </a:lnTo>
                    <a:lnTo>
                      <a:pt x="124" y="30"/>
                    </a:lnTo>
                    <a:lnTo>
                      <a:pt x="115" y="19"/>
                    </a:lnTo>
                    <a:lnTo>
                      <a:pt x="105" y="14"/>
                    </a:lnTo>
                    <a:lnTo>
                      <a:pt x="63" y="0"/>
                    </a:lnTo>
                    <a:close/>
                  </a:path>
                </a:pathLst>
              </a:custGeom>
              <a:solidFill>
                <a:srgbClr val="E0E0E0"/>
              </a:solidFill>
              <a:ln w="9525">
                <a:noFill/>
                <a:round/>
                <a:headEnd/>
                <a:tailEnd/>
              </a:ln>
            </p:spPr>
            <p:txBody>
              <a:bodyPr/>
              <a:lstStyle/>
              <a:p>
                <a:endParaRPr lang="en-GB" dirty="0"/>
              </a:p>
            </p:txBody>
          </p:sp>
        </p:grpSp>
        <p:grpSp>
          <p:nvGrpSpPr>
            <p:cNvPr id="25" name="Group 161"/>
            <p:cNvGrpSpPr>
              <a:grpSpLocks/>
            </p:cNvGrpSpPr>
            <p:nvPr/>
          </p:nvGrpSpPr>
          <p:grpSpPr bwMode="auto">
            <a:xfrm>
              <a:off x="4144" y="432"/>
              <a:ext cx="221" cy="506"/>
              <a:chOff x="4144" y="1205"/>
              <a:chExt cx="221" cy="506"/>
            </a:xfrm>
          </p:grpSpPr>
          <p:grpSp>
            <p:nvGrpSpPr>
              <p:cNvPr id="26" name="Group 162"/>
              <p:cNvGrpSpPr>
                <a:grpSpLocks/>
              </p:cNvGrpSpPr>
              <p:nvPr/>
            </p:nvGrpSpPr>
            <p:grpSpPr bwMode="auto">
              <a:xfrm>
                <a:off x="4144" y="1205"/>
                <a:ext cx="221" cy="505"/>
                <a:chOff x="4144" y="1205"/>
                <a:chExt cx="221" cy="505"/>
              </a:xfrm>
            </p:grpSpPr>
            <p:sp>
              <p:nvSpPr>
                <p:cNvPr id="293" name="Freeform 163"/>
                <p:cNvSpPr>
                  <a:spLocks/>
                </p:cNvSpPr>
                <p:nvPr/>
              </p:nvSpPr>
              <p:spPr bwMode="auto">
                <a:xfrm>
                  <a:off x="4147" y="1206"/>
                  <a:ext cx="206" cy="497"/>
                </a:xfrm>
                <a:custGeom>
                  <a:avLst/>
                  <a:gdLst>
                    <a:gd name="T0" fmla="*/ 55 w 414"/>
                    <a:gd name="T1" fmla="*/ 72 h 995"/>
                    <a:gd name="T2" fmla="*/ 60 w 414"/>
                    <a:gd name="T3" fmla="*/ 72 h 995"/>
                    <a:gd name="T4" fmla="*/ 66 w 414"/>
                    <a:gd name="T5" fmla="*/ 73 h 995"/>
                    <a:gd name="T6" fmla="*/ 69 w 414"/>
                    <a:gd name="T7" fmla="*/ 71 h 995"/>
                    <a:gd name="T8" fmla="*/ 69 w 414"/>
                    <a:gd name="T9" fmla="*/ 68 h 995"/>
                    <a:gd name="T10" fmla="*/ 68 w 414"/>
                    <a:gd name="T11" fmla="*/ 66 h 995"/>
                    <a:gd name="T12" fmla="*/ 68 w 414"/>
                    <a:gd name="T13" fmla="*/ 63 h 995"/>
                    <a:gd name="T14" fmla="*/ 69 w 414"/>
                    <a:gd name="T15" fmla="*/ 60 h 995"/>
                    <a:gd name="T16" fmla="*/ 70 w 414"/>
                    <a:gd name="T17" fmla="*/ 58 h 995"/>
                    <a:gd name="T18" fmla="*/ 69 w 414"/>
                    <a:gd name="T19" fmla="*/ 55 h 995"/>
                    <a:gd name="T20" fmla="*/ 69 w 414"/>
                    <a:gd name="T21" fmla="*/ 52 h 995"/>
                    <a:gd name="T22" fmla="*/ 74 w 414"/>
                    <a:gd name="T23" fmla="*/ 51 h 995"/>
                    <a:gd name="T24" fmla="*/ 76 w 414"/>
                    <a:gd name="T25" fmla="*/ 47 h 995"/>
                    <a:gd name="T26" fmla="*/ 73 w 414"/>
                    <a:gd name="T27" fmla="*/ 44 h 995"/>
                    <a:gd name="T28" fmla="*/ 65 w 414"/>
                    <a:gd name="T29" fmla="*/ 37 h 995"/>
                    <a:gd name="T30" fmla="*/ 64 w 414"/>
                    <a:gd name="T31" fmla="*/ 32 h 995"/>
                    <a:gd name="T32" fmla="*/ 64 w 414"/>
                    <a:gd name="T33" fmla="*/ 28 h 995"/>
                    <a:gd name="T34" fmla="*/ 63 w 414"/>
                    <a:gd name="T35" fmla="*/ 23 h 995"/>
                    <a:gd name="T36" fmla="*/ 59 w 414"/>
                    <a:gd name="T37" fmla="*/ 18 h 995"/>
                    <a:gd name="T38" fmla="*/ 59 w 414"/>
                    <a:gd name="T39" fmla="*/ 12 h 995"/>
                    <a:gd name="T40" fmla="*/ 59 w 414"/>
                    <a:gd name="T41" fmla="*/ 4 h 995"/>
                    <a:gd name="T42" fmla="*/ 55 w 414"/>
                    <a:gd name="T43" fmla="*/ 1 h 995"/>
                    <a:gd name="T44" fmla="*/ 48 w 414"/>
                    <a:gd name="T45" fmla="*/ 0 h 995"/>
                    <a:gd name="T46" fmla="*/ 33 w 414"/>
                    <a:gd name="T47" fmla="*/ 1 h 995"/>
                    <a:gd name="T48" fmla="*/ 17 w 414"/>
                    <a:gd name="T49" fmla="*/ 5 h 995"/>
                    <a:gd name="T50" fmla="*/ 8 w 414"/>
                    <a:gd name="T51" fmla="*/ 9 h 995"/>
                    <a:gd name="T52" fmla="*/ 1 w 414"/>
                    <a:gd name="T53" fmla="*/ 21 h 995"/>
                    <a:gd name="T54" fmla="*/ 0 w 414"/>
                    <a:gd name="T55" fmla="*/ 36 h 995"/>
                    <a:gd name="T56" fmla="*/ 3 w 414"/>
                    <a:gd name="T57" fmla="*/ 49 h 995"/>
                    <a:gd name="T58" fmla="*/ 8 w 414"/>
                    <a:gd name="T59" fmla="*/ 59 h 995"/>
                    <a:gd name="T60" fmla="*/ 15 w 414"/>
                    <a:gd name="T61" fmla="*/ 69 h 995"/>
                    <a:gd name="T62" fmla="*/ 17 w 414"/>
                    <a:gd name="T63" fmla="*/ 82 h 995"/>
                    <a:gd name="T64" fmla="*/ 14 w 414"/>
                    <a:gd name="T65" fmla="*/ 93 h 995"/>
                    <a:gd name="T66" fmla="*/ 3 w 414"/>
                    <a:gd name="T67" fmla="*/ 112 h 995"/>
                    <a:gd name="T68" fmla="*/ 0 w 414"/>
                    <a:gd name="T69" fmla="*/ 127 h 995"/>
                    <a:gd name="T70" fmla="*/ 1 w 414"/>
                    <a:gd name="T71" fmla="*/ 142 h 995"/>
                    <a:gd name="T72" fmla="*/ 11 w 414"/>
                    <a:gd name="T73" fmla="*/ 199 h 995"/>
                    <a:gd name="T74" fmla="*/ 26 w 414"/>
                    <a:gd name="T75" fmla="*/ 248 h 995"/>
                    <a:gd name="T76" fmla="*/ 101 w 414"/>
                    <a:gd name="T77" fmla="*/ 217 h 995"/>
                    <a:gd name="T78" fmla="*/ 91 w 414"/>
                    <a:gd name="T79" fmla="*/ 175 h 995"/>
                    <a:gd name="T80" fmla="*/ 83 w 414"/>
                    <a:gd name="T81" fmla="*/ 152 h 995"/>
                    <a:gd name="T82" fmla="*/ 70 w 414"/>
                    <a:gd name="T83" fmla="*/ 127 h 995"/>
                    <a:gd name="T84" fmla="*/ 60 w 414"/>
                    <a:gd name="T85" fmla="*/ 111 h 995"/>
                    <a:gd name="T86" fmla="*/ 57 w 414"/>
                    <a:gd name="T87" fmla="*/ 104 h 995"/>
                    <a:gd name="T88" fmla="*/ 53 w 414"/>
                    <a:gd name="T89" fmla="*/ 98 h 995"/>
                    <a:gd name="T90" fmla="*/ 52 w 414"/>
                    <a:gd name="T91" fmla="*/ 91 h 995"/>
                    <a:gd name="T92" fmla="*/ 54 w 414"/>
                    <a:gd name="T93" fmla="*/ 85 h 995"/>
                    <a:gd name="T94" fmla="*/ 53 w 414"/>
                    <a:gd name="T95" fmla="*/ 79 h 995"/>
                    <a:gd name="T96" fmla="*/ 53 w 414"/>
                    <a:gd name="T97" fmla="*/ 75 h 9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4"/>
                    <a:gd name="T148" fmla="*/ 0 h 995"/>
                    <a:gd name="T149" fmla="*/ 414 w 414"/>
                    <a:gd name="T150" fmla="*/ 995 h 9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4" h="995">
                      <a:moveTo>
                        <a:pt x="218" y="295"/>
                      </a:moveTo>
                      <a:lnTo>
                        <a:pt x="223" y="291"/>
                      </a:lnTo>
                      <a:lnTo>
                        <a:pt x="232" y="288"/>
                      </a:lnTo>
                      <a:lnTo>
                        <a:pt x="243" y="290"/>
                      </a:lnTo>
                      <a:lnTo>
                        <a:pt x="257" y="293"/>
                      </a:lnTo>
                      <a:lnTo>
                        <a:pt x="267" y="293"/>
                      </a:lnTo>
                      <a:lnTo>
                        <a:pt x="270" y="291"/>
                      </a:lnTo>
                      <a:lnTo>
                        <a:pt x="277" y="286"/>
                      </a:lnTo>
                      <a:lnTo>
                        <a:pt x="279" y="281"/>
                      </a:lnTo>
                      <a:lnTo>
                        <a:pt x="279" y="274"/>
                      </a:lnTo>
                      <a:lnTo>
                        <a:pt x="277" y="267"/>
                      </a:lnTo>
                      <a:lnTo>
                        <a:pt x="276" y="264"/>
                      </a:lnTo>
                      <a:lnTo>
                        <a:pt x="274" y="260"/>
                      </a:lnTo>
                      <a:lnTo>
                        <a:pt x="274" y="253"/>
                      </a:lnTo>
                      <a:lnTo>
                        <a:pt x="279" y="248"/>
                      </a:lnTo>
                      <a:lnTo>
                        <a:pt x="277" y="241"/>
                      </a:lnTo>
                      <a:lnTo>
                        <a:pt x="272" y="237"/>
                      </a:lnTo>
                      <a:lnTo>
                        <a:pt x="281" y="232"/>
                      </a:lnTo>
                      <a:lnTo>
                        <a:pt x="279" y="225"/>
                      </a:lnTo>
                      <a:lnTo>
                        <a:pt x="277" y="220"/>
                      </a:lnTo>
                      <a:lnTo>
                        <a:pt x="276" y="213"/>
                      </a:lnTo>
                      <a:lnTo>
                        <a:pt x="279" y="208"/>
                      </a:lnTo>
                      <a:lnTo>
                        <a:pt x="290" y="206"/>
                      </a:lnTo>
                      <a:lnTo>
                        <a:pt x="298" y="204"/>
                      </a:lnTo>
                      <a:lnTo>
                        <a:pt x="307" y="199"/>
                      </a:lnTo>
                      <a:lnTo>
                        <a:pt x="307" y="190"/>
                      </a:lnTo>
                      <a:lnTo>
                        <a:pt x="302" y="185"/>
                      </a:lnTo>
                      <a:lnTo>
                        <a:pt x="293" y="178"/>
                      </a:lnTo>
                      <a:lnTo>
                        <a:pt x="281" y="166"/>
                      </a:lnTo>
                      <a:lnTo>
                        <a:pt x="263" y="150"/>
                      </a:lnTo>
                      <a:lnTo>
                        <a:pt x="257" y="138"/>
                      </a:lnTo>
                      <a:lnTo>
                        <a:pt x="260" y="131"/>
                      </a:lnTo>
                      <a:lnTo>
                        <a:pt x="263" y="122"/>
                      </a:lnTo>
                      <a:lnTo>
                        <a:pt x="260" y="113"/>
                      </a:lnTo>
                      <a:lnTo>
                        <a:pt x="255" y="105"/>
                      </a:lnTo>
                      <a:lnTo>
                        <a:pt x="253" y="94"/>
                      </a:lnTo>
                      <a:lnTo>
                        <a:pt x="246" y="82"/>
                      </a:lnTo>
                      <a:lnTo>
                        <a:pt x="237" y="72"/>
                      </a:lnTo>
                      <a:lnTo>
                        <a:pt x="229" y="65"/>
                      </a:lnTo>
                      <a:lnTo>
                        <a:pt x="239" y="49"/>
                      </a:lnTo>
                      <a:lnTo>
                        <a:pt x="239" y="35"/>
                      </a:lnTo>
                      <a:lnTo>
                        <a:pt x="237" y="19"/>
                      </a:lnTo>
                      <a:lnTo>
                        <a:pt x="232" y="11"/>
                      </a:lnTo>
                      <a:lnTo>
                        <a:pt x="222" y="4"/>
                      </a:lnTo>
                      <a:lnTo>
                        <a:pt x="208" y="2"/>
                      </a:lnTo>
                      <a:lnTo>
                        <a:pt x="192" y="2"/>
                      </a:lnTo>
                      <a:lnTo>
                        <a:pt x="162" y="0"/>
                      </a:lnTo>
                      <a:lnTo>
                        <a:pt x="134" y="4"/>
                      </a:lnTo>
                      <a:lnTo>
                        <a:pt x="99" y="11"/>
                      </a:lnTo>
                      <a:lnTo>
                        <a:pt x="68" y="21"/>
                      </a:lnTo>
                      <a:lnTo>
                        <a:pt x="49" y="30"/>
                      </a:lnTo>
                      <a:lnTo>
                        <a:pt x="33" y="38"/>
                      </a:lnTo>
                      <a:lnTo>
                        <a:pt x="19" y="59"/>
                      </a:lnTo>
                      <a:lnTo>
                        <a:pt x="5" y="87"/>
                      </a:lnTo>
                      <a:lnTo>
                        <a:pt x="2" y="117"/>
                      </a:lnTo>
                      <a:lnTo>
                        <a:pt x="0" y="147"/>
                      </a:lnTo>
                      <a:lnTo>
                        <a:pt x="5" y="183"/>
                      </a:lnTo>
                      <a:lnTo>
                        <a:pt x="12" y="199"/>
                      </a:lnTo>
                      <a:lnTo>
                        <a:pt x="21" y="213"/>
                      </a:lnTo>
                      <a:lnTo>
                        <a:pt x="35" y="236"/>
                      </a:lnTo>
                      <a:lnTo>
                        <a:pt x="51" y="255"/>
                      </a:lnTo>
                      <a:lnTo>
                        <a:pt x="63" y="279"/>
                      </a:lnTo>
                      <a:lnTo>
                        <a:pt x="70" y="305"/>
                      </a:lnTo>
                      <a:lnTo>
                        <a:pt x="70" y="328"/>
                      </a:lnTo>
                      <a:lnTo>
                        <a:pt x="65" y="356"/>
                      </a:lnTo>
                      <a:lnTo>
                        <a:pt x="58" y="372"/>
                      </a:lnTo>
                      <a:lnTo>
                        <a:pt x="24" y="424"/>
                      </a:lnTo>
                      <a:lnTo>
                        <a:pt x="12" y="450"/>
                      </a:lnTo>
                      <a:lnTo>
                        <a:pt x="2" y="482"/>
                      </a:lnTo>
                      <a:lnTo>
                        <a:pt x="0" y="510"/>
                      </a:lnTo>
                      <a:lnTo>
                        <a:pt x="2" y="537"/>
                      </a:lnTo>
                      <a:lnTo>
                        <a:pt x="4" y="569"/>
                      </a:lnTo>
                      <a:lnTo>
                        <a:pt x="19" y="689"/>
                      </a:lnTo>
                      <a:lnTo>
                        <a:pt x="47" y="799"/>
                      </a:lnTo>
                      <a:lnTo>
                        <a:pt x="82" y="932"/>
                      </a:lnTo>
                      <a:lnTo>
                        <a:pt x="105" y="995"/>
                      </a:lnTo>
                      <a:lnTo>
                        <a:pt x="414" y="995"/>
                      </a:lnTo>
                      <a:lnTo>
                        <a:pt x="405" y="869"/>
                      </a:lnTo>
                      <a:lnTo>
                        <a:pt x="377" y="754"/>
                      </a:lnTo>
                      <a:lnTo>
                        <a:pt x="366" y="703"/>
                      </a:lnTo>
                      <a:lnTo>
                        <a:pt x="352" y="653"/>
                      </a:lnTo>
                      <a:lnTo>
                        <a:pt x="335" y="609"/>
                      </a:lnTo>
                      <a:lnTo>
                        <a:pt x="307" y="555"/>
                      </a:lnTo>
                      <a:lnTo>
                        <a:pt x="284" y="511"/>
                      </a:lnTo>
                      <a:lnTo>
                        <a:pt x="262" y="478"/>
                      </a:lnTo>
                      <a:lnTo>
                        <a:pt x="243" y="447"/>
                      </a:lnTo>
                      <a:lnTo>
                        <a:pt x="239" y="431"/>
                      </a:lnTo>
                      <a:lnTo>
                        <a:pt x="232" y="419"/>
                      </a:lnTo>
                      <a:lnTo>
                        <a:pt x="223" y="415"/>
                      </a:lnTo>
                      <a:lnTo>
                        <a:pt x="213" y="393"/>
                      </a:lnTo>
                      <a:lnTo>
                        <a:pt x="209" y="379"/>
                      </a:lnTo>
                      <a:lnTo>
                        <a:pt x="211" y="365"/>
                      </a:lnTo>
                      <a:lnTo>
                        <a:pt x="218" y="353"/>
                      </a:lnTo>
                      <a:lnTo>
                        <a:pt x="220" y="340"/>
                      </a:lnTo>
                      <a:lnTo>
                        <a:pt x="218" y="330"/>
                      </a:lnTo>
                      <a:lnTo>
                        <a:pt x="215" y="318"/>
                      </a:lnTo>
                      <a:lnTo>
                        <a:pt x="213" y="307"/>
                      </a:lnTo>
                      <a:lnTo>
                        <a:pt x="215" y="300"/>
                      </a:lnTo>
                      <a:lnTo>
                        <a:pt x="218" y="295"/>
                      </a:lnTo>
                      <a:close/>
                    </a:path>
                  </a:pathLst>
                </a:custGeom>
                <a:solidFill>
                  <a:srgbClr val="FFBFBF"/>
                </a:solidFill>
                <a:ln w="11113">
                  <a:solidFill>
                    <a:srgbClr val="000000"/>
                  </a:solidFill>
                  <a:round/>
                  <a:headEnd/>
                  <a:tailEnd/>
                </a:ln>
              </p:spPr>
              <p:txBody>
                <a:bodyPr/>
                <a:lstStyle/>
                <a:p>
                  <a:endParaRPr lang="en-GB" dirty="0"/>
                </a:p>
              </p:txBody>
            </p:sp>
            <p:sp>
              <p:nvSpPr>
                <p:cNvPr id="294" name="Freeform 164"/>
                <p:cNvSpPr>
                  <a:spLocks/>
                </p:cNvSpPr>
                <p:nvPr/>
              </p:nvSpPr>
              <p:spPr bwMode="auto">
                <a:xfrm>
                  <a:off x="4170" y="1605"/>
                  <a:ext cx="195" cy="105"/>
                </a:xfrm>
                <a:custGeom>
                  <a:avLst/>
                  <a:gdLst>
                    <a:gd name="T0" fmla="*/ 2 w 389"/>
                    <a:gd name="T1" fmla="*/ 17 h 212"/>
                    <a:gd name="T2" fmla="*/ 10 w 389"/>
                    <a:gd name="T3" fmla="*/ 10 h 212"/>
                    <a:gd name="T4" fmla="*/ 23 w 389"/>
                    <a:gd name="T5" fmla="*/ 3 h 212"/>
                    <a:gd name="T6" fmla="*/ 37 w 389"/>
                    <a:gd name="T7" fmla="*/ 0 h 212"/>
                    <a:gd name="T8" fmla="*/ 50 w 389"/>
                    <a:gd name="T9" fmla="*/ 0 h 212"/>
                    <a:gd name="T10" fmla="*/ 60 w 389"/>
                    <a:gd name="T11" fmla="*/ 0 h 212"/>
                    <a:gd name="T12" fmla="*/ 74 w 389"/>
                    <a:gd name="T13" fmla="*/ 1 h 212"/>
                    <a:gd name="T14" fmla="*/ 85 w 389"/>
                    <a:gd name="T15" fmla="*/ 3 h 212"/>
                    <a:gd name="T16" fmla="*/ 95 w 389"/>
                    <a:gd name="T17" fmla="*/ 10 h 212"/>
                    <a:gd name="T18" fmla="*/ 94 w 389"/>
                    <a:gd name="T19" fmla="*/ 14 h 212"/>
                    <a:gd name="T20" fmla="*/ 93 w 389"/>
                    <a:gd name="T21" fmla="*/ 18 h 212"/>
                    <a:gd name="T22" fmla="*/ 92 w 389"/>
                    <a:gd name="T23" fmla="*/ 22 h 212"/>
                    <a:gd name="T24" fmla="*/ 96 w 389"/>
                    <a:gd name="T25" fmla="*/ 24 h 212"/>
                    <a:gd name="T26" fmla="*/ 98 w 389"/>
                    <a:gd name="T27" fmla="*/ 27 h 212"/>
                    <a:gd name="T28" fmla="*/ 98 w 389"/>
                    <a:gd name="T29" fmla="*/ 31 h 212"/>
                    <a:gd name="T30" fmla="*/ 96 w 389"/>
                    <a:gd name="T31" fmla="*/ 36 h 212"/>
                    <a:gd name="T32" fmla="*/ 93 w 389"/>
                    <a:gd name="T33" fmla="*/ 40 h 212"/>
                    <a:gd name="T34" fmla="*/ 95 w 389"/>
                    <a:gd name="T35" fmla="*/ 46 h 212"/>
                    <a:gd name="T36" fmla="*/ 95 w 389"/>
                    <a:gd name="T37" fmla="*/ 48 h 212"/>
                    <a:gd name="T38" fmla="*/ 95 w 389"/>
                    <a:gd name="T39" fmla="*/ 52 h 212"/>
                    <a:gd name="T40" fmla="*/ 9 w 389"/>
                    <a:gd name="T41" fmla="*/ 52 h 212"/>
                    <a:gd name="T42" fmla="*/ 7 w 389"/>
                    <a:gd name="T43" fmla="*/ 50 h 212"/>
                    <a:gd name="T44" fmla="*/ 5 w 389"/>
                    <a:gd name="T45" fmla="*/ 46 h 212"/>
                    <a:gd name="T46" fmla="*/ 6 w 389"/>
                    <a:gd name="T47" fmla="*/ 42 h 212"/>
                    <a:gd name="T48" fmla="*/ 7 w 389"/>
                    <a:gd name="T49" fmla="*/ 39 h 212"/>
                    <a:gd name="T50" fmla="*/ 4 w 389"/>
                    <a:gd name="T51" fmla="*/ 36 h 212"/>
                    <a:gd name="T52" fmla="*/ 1 w 389"/>
                    <a:gd name="T53" fmla="*/ 32 h 212"/>
                    <a:gd name="T54" fmla="*/ 0 w 389"/>
                    <a:gd name="T55" fmla="*/ 28 h 212"/>
                    <a:gd name="T56" fmla="*/ 1 w 389"/>
                    <a:gd name="T57" fmla="*/ 25 h 212"/>
                    <a:gd name="T58" fmla="*/ 1 w 389"/>
                    <a:gd name="T59" fmla="*/ 21 h 212"/>
                    <a:gd name="T60" fmla="*/ 2 w 389"/>
                    <a:gd name="T61" fmla="*/ 17 h 2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9"/>
                    <a:gd name="T94" fmla="*/ 0 h 212"/>
                    <a:gd name="T95" fmla="*/ 389 w 389"/>
                    <a:gd name="T96" fmla="*/ 212 h 2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9" h="212">
                      <a:moveTo>
                        <a:pt x="5" y="70"/>
                      </a:moveTo>
                      <a:lnTo>
                        <a:pt x="40" y="41"/>
                      </a:lnTo>
                      <a:lnTo>
                        <a:pt x="89" y="14"/>
                      </a:lnTo>
                      <a:lnTo>
                        <a:pt x="147" y="0"/>
                      </a:lnTo>
                      <a:lnTo>
                        <a:pt x="199" y="0"/>
                      </a:lnTo>
                      <a:lnTo>
                        <a:pt x="239" y="0"/>
                      </a:lnTo>
                      <a:lnTo>
                        <a:pt x="295" y="6"/>
                      </a:lnTo>
                      <a:lnTo>
                        <a:pt x="340" y="14"/>
                      </a:lnTo>
                      <a:lnTo>
                        <a:pt x="377" y="41"/>
                      </a:lnTo>
                      <a:lnTo>
                        <a:pt x="375" y="58"/>
                      </a:lnTo>
                      <a:lnTo>
                        <a:pt x="372" y="72"/>
                      </a:lnTo>
                      <a:lnTo>
                        <a:pt x="368" y="88"/>
                      </a:lnTo>
                      <a:lnTo>
                        <a:pt x="384" y="96"/>
                      </a:lnTo>
                      <a:lnTo>
                        <a:pt x="389" y="110"/>
                      </a:lnTo>
                      <a:lnTo>
                        <a:pt x="389" y="128"/>
                      </a:lnTo>
                      <a:lnTo>
                        <a:pt x="382" y="145"/>
                      </a:lnTo>
                      <a:lnTo>
                        <a:pt x="372" y="164"/>
                      </a:lnTo>
                      <a:lnTo>
                        <a:pt x="380" y="185"/>
                      </a:lnTo>
                      <a:lnTo>
                        <a:pt x="377" y="196"/>
                      </a:lnTo>
                      <a:lnTo>
                        <a:pt x="380" y="212"/>
                      </a:lnTo>
                      <a:lnTo>
                        <a:pt x="35" y="212"/>
                      </a:lnTo>
                      <a:lnTo>
                        <a:pt x="26" y="203"/>
                      </a:lnTo>
                      <a:lnTo>
                        <a:pt x="18" y="187"/>
                      </a:lnTo>
                      <a:lnTo>
                        <a:pt x="23" y="170"/>
                      </a:lnTo>
                      <a:lnTo>
                        <a:pt x="26" y="159"/>
                      </a:lnTo>
                      <a:lnTo>
                        <a:pt x="14" y="147"/>
                      </a:lnTo>
                      <a:lnTo>
                        <a:pt x="4" y="130"/>
                      </a:lnTo>
                      <a:lnTo>
                        <a:pt x="0" y="114"/>
                      </a:lnTo>
                      <a:lnTo>
                        <a:pt x="2" y="100"/>
                      </a:lnTo>
                      <a:lnTo>
                        <a:pt x="4" y="86"/>
                      </a:lnTo>
                      <a:lnTo>
                        <a:pt x="5" y="70"/>
                      </a:lnTo>
                      <a:close/>
                    </a:path>
                  </a:pathLst>
                </a:custGeom>
                <a:solidFill>
                  <a:srgbClr val="FFFFFF"/>
                </a:solidFill>
                <a:ln w="11113">
                  <a:solidFill>
                    <a:srgbClr val="000000"/>
                  </a:solidFill>
                  <a:round/>
                  <a:headEnd/>
                  <a:tailEnd/>
                </a:ln>
              </p:spPr>
              <p:txBody>
                <a:bodyPr/>
                <a:lstStyle/>
                <a:p>
                  <a:endParaRPr lang="en-GB" dirty="0"/>
                </a:p>
              </p:txBody>
            </p:sp>
            <p:sp>
              <p:nvSpPr>
                <p:cNvPr id="295" name="Freeform 165"/>
                <p:cNvSpPr>
                  <a:spLocks/>
                </p:cNvSpPr>
                <p:nvPr/>
              </p:nvSpPr>
              <p:spPr bwMode="auto">
                <a:xfrm>
                  <a:off x="4144" y="1205"/>
                  <a:ext cx="123" cy="125"/>
                </a:xfrm>
                <a:custGeom>
                  <a:avLst/>
                  <a:gdLst>
                    <a:gd name="T0" fmla="*/ 61 w 246"/>
                    <a:gd name="T1" fmla="*/ 13 h 250"/>
                    <a:gd name="T2" fmla="*/ 58 w 246"/>
                    <a:gd name="T3" fmla="*/ 16 h 250"/>
                    <a:gd name="T4" fmla="*/ 55 w 246"/>
                    <a:gd name="T5" fmla="*/ 18 h 250"/>
                    <a:gd name="T6" fmla="*/ 50 w 246"/>
                    <a:gd name="T7" fmla="*/ 19 h 250"/>
                    <a:gd name="T8" fmla="*/ 44 w 246"/>
                    <a:gd name="T9" fmla="*/ 19 h 250"/>
                    <a:gd name="T10" fmla="*/ 41 w 246"/>
                    <a:gd name="T11" fmla="*/ 22 h 250"/>
                    <a:gd name="T12" fmla="*/ 41 w 246"/>
                    <a:gd name="T13" fmla="*/ 24 h 250"/>
                    <a:gd name="T14" fmla="*/ 43 w 246"/>
                    <a:gd name="T15" fmla="*/ 26 h 250"/>
                    <a:gd name="T16" fmla="*/ 42 w 246"/>
                    <a:gd name="T17" fmla="*/ 28 h 250"/>
                    <a:gd name="T18" fmla="*/ 40 w 246"/>
                    <a:gd name="T19" fmla="*/ 30 h 250"/>
                    <a:gd name="T20" fmla="*/ 38 w 246"/>
                    <a:gd name="T21" fmla="*/ 31 h 250"/>
                    <a:gd name="T22" fmla="*/ 37 w 246"/>
                    <a:gd name="T23" fmla="*/ 34 h 250"/>
                    <a:gd name="T24" fmla="*/ 37 w 246"/>
                    <a:gd name="T25" fmla="*/ 38 h 250"/>
                    <a:gd name="T26" fmla="*/ 30 w 246"/>
                    <a:gd name="T27" fmla="*/ 38 h 250"/>
                    <a:gd name="T28" fmla="*/ 29 w 246"/>
                    <a:gd name="T29" fmla="*/ 36 h 250"/>
                    <a:gd name="T30" fmla="*/ 26 w 246"/>
                    <a:gd name="T31" fmla="*/ 35 h 250"/>
                    <a:gd name="T32" fmla="*/ 23 w 246"/>
                    <a:gd name="T33" fmla="*/ 34 h 250"/>
                    <a:gd name="T34" fmla="*/ 20 w 246"/>
                    <a:gd name="T35" fmla="*/ 41 h 250"/>
                    <a:gd name="T36" fmla="*/ 23 w 246"/>
                    <a:gd name="T37" fmla="*/ 49 h 250"/>
                    <a:gd name="T38" fmla="*/ 24 w 246"/>
                    <a:gd name="T39" fmla="*/ 52 h 250"/>
                    <a:gd name="T40" fmla="*/ 24 w 246"/>
                    <a:gd name="T41" fmla="*/ 55 h 250"/>
                    <a:gd name="T42" fmla="*/ 22 w 246"/>
                    <a:gd name="T43" fmla="*/ 57 h 250"/>
                    <a:gd name="T44" fmla="*/ 19 w 246"/>
                    <a:gd name="T45" fmla="*/ 61 h 250"/>
                    <a:gd name="T46" fmla="*/ 15 w 246"/>
                    <a:gd name="T47" fmla="*/ 62 h 250"/>
                    <a:gd name="T48" fmla="*/ 12 w 246"/>
                    <a:gd name="T49" fmla="*/ 63 h 250"/>
                    <a:gd name="T50" fmla="*/ 7 w 246"/>
                    <a:gd name="T51" fmla="*/ 56 h 250"/>
                    <a:gd name="T52" fmla="*/ 4 w 246"/>
                    <a:gd name="T53" fmla="*/ 50 h 250"/>
                    <a:gd name="T54" fmla="*/ 1 w 246"/>
                    <a:gd name="T55" fmla="*/ 44 h 250"/>
                    <a:gd name="T56" fmla="*/ 0 w 246"/>
                    <a:gd name="T57" fmla="*/ 36 h 250"/>
                    <a:gd name="T58" fmla="*/ 1 w 246"/>
                    <a:gd name="T59" fmla="*/ 30 h 250"/>
                    <a:gd name="T60" fmla="*/ 1 w 246"/>
                    <a:gd name="T61" fmla="*/ 24 h 250"/>
                    <a:gd name="T62" fmla="*/ 3 w 246"/>
                    <a:gd name="T63" fmla="*/ 19 h 250"/>
                    <a:gd name="T64" fmla="*/ 5 w 246"/>
                    <a:gd name="T65" fmla="*/ 14 h 250"/>
                    <a:gd name="T66" fmla="*/ 8 w 246"/>
                    <a:gd name="T67" fmla="*/ 10 h 250"/>
                    <a:gd name="T68" fmla="*/ 13 w 246"/>
                    <a:gd name="T69" fmla="*/ 7 h 250"/>
                    <a:gd name="T70" fmla="*/ 20 w 246"/>
                    <a:gd name="T71" fmla="*/ 5 h 250"/>
                    <a:gd name="T72" fmla="*/ 26 w 246"/>
                    <a:gd name="T73" fmla="*/ 4 h 250"/>
                    <a:gd name="T74" fmla="*/ 31 w 246"/>
                    <a:gd name="T75" fmla="*/ 1 h 250"/>
                    <a:gd name="T76" fmla="*/ 40 w 246"/>
                    <a:gd name="T77" fmla="*/ 1 h 250"/>
                    <a:gd name="T78" fmla="*/ 49 w 246"/>
                    <a:gd name="T79" fmla="*/ 0 h 250"/>
                    <a:gd name="T80" fmla="*/ 55 w 246"/>
                    <a:gd name="T81" fmla="*/ 1 h 250"/>
                    <a:gd name="T82" fmla="*/ 59 w 246"/>
                    <a:gd name="T83" fmla="*/ 3 h 250"/>
                    <a:gd name="T84" fmla="*/ 61 w 246"/>
                    <a:gd name="T85" fmla="*/ 5 h 250"/>
                    <a:gd name="T86" fmla="*/ 62 w 246"/>
                    <a:gd name="T87" fmla="*/ 9 h 250"/>
                    <a:gd name="T88" fmla="*/ 61 w 246"/>
                    <a:gd name="T89" fmla="*/ 13 h 2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6"/>
                    <a:gd name="T136" fmla="*/ 0 h 250"/>
                    <a:gd name="T137" fmla="*/ 246 w 246"/>
                    <a:gd name="T138" fmla="*/ 250 h 2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6" h="250">
                      <a:moveTo>
                        <a:pt x="244" y="51"/>
                      </a:moveTo>
                      <a:lnTo>
                        <a:pt x="230" y="61"/>
                      </a:lnTo>
                      <a:lnTo>
                        <a:pt x="220" y="70"/>
                      </a:lnTo>
                      <a:lnTo>
                        <a:pt x="200" y="75"/>
                      </a:lnTo>
                      <a:lnTo>
                        <a:pt x="176" y="75"/>
                      </a:lnTo>
                      <a:lnTo>
                        <a:pt x="162" y="86"/>
                      </a:lnTo>
                      <a:lnTo>
                        <a:pt x="162" y="95"/>
                      </a:lnTo>
                      <a:lnTo>
                        <a:pt x="169" y="103"/>
                      </a:lnTo>
                      <a:lnTo>
                        <a:pt x="167" y="110"/>
                      </a:lnTo>
                      <a:lnTo>
                        <a:pt x="159" y="117"/>
                      </a:lnTo>
                      <a:lnTo>
                        <a:pt x="152" y="126"/>
                      </a:lnTo>
                      <a:lnTo>
                        <a:pt x="146" y="135"/>
                      </a:lnTo>
                      <a:lnTo>
                        <a:pt x="148" y="149"/>
                      </a:lnTo>
                      <a:lnTo>
                        <a:pt x="117" y="152"/>
                      </a:lnTo>
                      <a:lnTo>
                        <a:pt x="115" y="142"/>
                      </a:lnTo>
                      <a:lnTo>
                        <a:pt x="104" y="138"/>
                      </a:lnTo>
                      <a:lnTo>
                        <a:pt x="92" y="135"/>
                      </a:lnTo>
                      <a:lnTo>
                        <a:pt x="78" y="161"/>
                      </a:lnTo>
                      <a:lnTo>
                        <a:pt x="91" y="196"/>
                      </a:lnTo>
                      <a:lnTo>
                        <a:pt x="94" y="206"/>
                      </a:lnTo>
                      <a:lnTo>
                        <a:pt x="94" y="218"/>
                      </a:lnTo>
                      <a:lnTo>
                        <a:pt x="87" y="225"/>
                      </a:lnTo>
                      <a:lnTo>
                        <a:pt x="75" y="241"/>
                      </a:lnTo>
                      <a:lnTo>
                        <a:pt x="59" y="246"/>
                      </a:lnTo>
                      <a:lnTo>
                        <a:pt x="45" y="250"/>
                      </a:lnTo>
                      <a:lnTo>
                        <a:pt x="26" y="222"/>
                      </a:lnTo>
                      <a:lnTo>
                        <a:pt x="14" y="199"/>
                      </a:lnTo>
                      <a:lnTo>
                        <a:pt x="3" y="175"/>
                      </a:lnTo>
                      <a:lnTo>
                        <a:pt x="0" y="143"/>
                      </a:lnTo>
                      <a:lnTo>
                        <a:pt x="2" y="119"/>
                      </a:lnTo>
                      <a:lnTo>
                        <a:pt x="3" y="93"/>
                      </a:lnTo>
                      <a:lnTo>
                        <a:pt x="10" y="74"/>
                      </a:lnTo>
                      <a:lnTo>
                        <a:pt x="17" y="54"/>
                      </a:lnTo>
                      <a:lnTo>
                        <a:pt x="31" y="39"/>
                      </a:lnTo>
                      <a:lnTo>
                        <a:pt x="50" y="28"/>
                      </a:lnTo>
                      <a:lnTo>
                        <a:pt x="78" y="18"/>
                      </a:lnTo>
                      <a:lnTo>
                        <a:pt x="101" y="13"/>
                      </a:lnTo>
                      <a:lnTo>
                        <a:pt x="122" y="4"/>
                      </a:lnTo>
                      <a:lnTo>
                        <a:pt x="157" y="2"/>
                      </a:lnTo>
                      <a:lnTo>
                        <a:pt x="193" y="0"/>
                      </a:lnTo>
                      <a:lnTo>
                        <a:pt x="218" y="4"/>
                      </a:lnTo>
                      <a:lnTo>
                        <a:pt x="234" y="9"/>
                      </a:lnTo>
                      <a:lnTo>
                        <a:pt x="242" y="20"/>
                      </a:lnTo>
                      <a:lnTo>
                        <a:pt x="246" y="35"/>
                      </a:lnTo>
                      <a:lnTo>
                        <a:pt x="244" y="51"/>
                      </a:lnTo>
                      <a:close/>
                    </a:path>
                  </a:pathLst>
                </a:custGeom>
                <a:solidFill>
                  <a:srgbClr val="7F0000"/>
                </a:solidFill>
                <a:ln w="11113">
                  <a:solidFill>
                    <a:srgbClr val="000000"/>
                  </a:solidFill>
                  <a:round/>
                  <a:headEnd/>
                  <a:tailEnd/>
                </a:ln>
              </p:spPr>
              <p:txBody>
                <a:bodyPr/>
                <a:lstStyle/>
                <a:p>
                  <a:endParaRPr lang="en-GB" dirty="0"/>
                </a:p>
              </p:txBody>
            </p:sp>
            <p:sp>
              <p:nvSpPr>
                <p:cNvPr id="296" name="Freeform 166"/>
                <p:cNvSpPr>
                  <a:spLocks/>
                </p:cNvSpPr>
                <p:nvPr/>
              </p:nvSpPr>
              <p:spPr bwMode="auto">
                <a:xfrm>
                  <a:off x="4183" y="1668"/>
                  <a:ext cx="64" cy="18"/>
                </a:xfrm>
                <a:custGeom>
                  <a:avLst/>
                  <a:gdLst>
                    <a:gd name="T0" fmla="*/ 0 w 128"/>
                    <a:gd name="T1" fmla="*/ 9 h 35"/>
                    <a:gd name="T2" fmla="*/ 11 w 128"/>
                    <a:gd name="T3" fmla="*/ 3 h 35"/>
                    <a:gd name="T4" fmla="*/ 27 w 128"/>
                    <a:gd name="T5" fmla="*/ 0 h 35"/>
                    <a:gd name="T6" fmla="*/ 32 w 128"/>
                    <a:gd name="T7" fmla="*/ 1 h 35"/>
                    <a:gd name="T8" fmla="*/ 0 60000 65536"/>
                    <a:gd name="T9" fmla="*/ 0 60000 65536"/>
                    <a:gd name="T10" fmla="*/ 0 60000 65536"/>
                    <a:gd name="T11" fmla="*/ 0 60000 65536"/>
                    <a:gd name="T12" fmla="*/ 0 w 128"/>
                    <a:gd name="T13" fmla="*/ 0 h 35"/>
                    <a:gd name="T14" fmla="*/ 128 w 128"/>
                    <a:gd name="T15" fmla="*/ 35 h 35"/>
                  </a:gdLst>
                  <a:ahLst/>
                  <a:cxnLst>
                    <a:cxn ang="T8">
                      <a:pos x="T0" y="T1"/>
                    </a:cxn>
                    <a:cxn ang="T9">
                      <a:pos x="T2" y="T3"/>
                    </a:cxn>
                    <a:cxn ang="T10">
                      <a:pos x="T4" y="T5"/>
                    </a:cxn>
                    <a:cxn ang="T11">
                      <a:pos x="T6" y="T7"/>
                    </a:cxn>
                  </a:cxnLst>
                  <a:rect l="T12" t="T13" r="T14" b="T15"/>
                  <a:pathLst>
                    <a:path w="128" h="35">
                      <a:moveTo>
                        <a:pt x="0" y="35"/>
                      </a:moveTo>
                      <a:lnTo>
                        <a:pt x="46" y="10"/>
                      </a:lnTo>
                      <a:lnTo>
                        <a:pt x="110" y="0"/>
                      </a:lnTo>
                      <a:lnTo>
                        <a:pt x="128" y="2"/>
                      </a:lnTo>
                    </a:path>
                  </a:pathLst>
                </a:custGeom>
                <a:noFill/>
                <a:ln w="11113">
                  <a:solidFill>
                    <a:srgbClr val="000000"/>
                  </a:solidFill>
                  <a:round/>
                  <a:headEnd/>
                  <a:tailEnd/>
                </a:ln>
              </p:spPr>
              <p:txBody>
                <a:bodyPr/>
                <a:lstStyle/>
                <a:p>
                  <a:endParaRPr lang="en-GB" dirty="0"/>
                </a:p>
              </p:txBody>
            </p:sp>
            <p:sp>
              <p:nvSpPr>
                <p:cNvPr id="297" name="Freeform 167"/>
                <p:cNvSpPr>
                  <a:spLocks/>
                </p:cNvSpPr>
                <p:nvPr/>
              </p:nvSpPr>
              <p:spPr bwMode="auto">
                <a:xfrm>
                  <a:off x="4259" y="1628"/>
                  <a:ext cx="96" cy="19"/>
                </a:xfrm>
                <a:custGeom>
                  <a:avLst/>
                  <a:gdLst>
                    <a:gd name="T0" fmla="*/ 48 w 192"/>
                    <a:gd name="T1" fmla="*/ 10 h 38"/>
                    <a:gd name="T2" fmla="*/ 40 w 192"/>
                    <a:gd name="T3" fmla="*/ 6 h 38"/>
                    <a:gd name="T4" fmla="*/ 28 w 192"/>
                    <a:gd name="T5" fmla="*/ 2 h 38"/>
                    <a:gd name="T6" fmla="*/ 14 w 192"/>
                    <a:gd name="T7" fmla="*/ 1 h 38"/>
                    <a:gd name="T8" fmla="*/ 6 w 192"/>
                    <a:gd name="T9" fmla="*/ 0 h 38"/>
                    <a:gd name="T10" fmla="*/ 0 w 192"/>
                    <a:gd name="T11" fmla="*/ 1 h 38"/>
                    <a:gd name="T12" fmla="*/ 0 60000 65536"/>
                    <a:gd name="T13" fmla="*/ 0 60000 65536"/>
                    <a:gd name="T14" fmla="*/ 0 60000 65536"/>
                    <a:gd name="T15" fmla="*/ 0 60000 65536"/>
                    <a:gd name="T16" fmla="*/ 0 60000 65536"/>
                    <a:gd name="T17" fmla="*/ 0 60000 65536"/>
                    <a:gd name="T18" fmla="*/ 0 w 192"/>
                    <a:gd name="T19" fmla="*/ 0 h 38"/>
                    <a:gd name="T20" fmla="*/ 192 w 19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92" h="38">
                      <a:moveTo>
                        <a:pt x="192" y="38"/>
                      </a:moveTo>
                      <a:lnTo>
                        <a:pt x="157" y="24"/>
                      </a:lnTo>
                      <a:lnTo>
                        <a:pt x="112" y="8"/>
                      </a:lnTo>
                      <a:lnTo>
                        <a:pt x="58" y="3"/>
                      </a:lnTo>
                      <a:lnTo>
                        <a:pt x="23" y="0"/>
                      </a:lnTo>
                      <a:lnTo>
                        <a:pt x="0" y="3"/>
                      </a:lnTo>
                    </a:path>
                  </a:pathLst>
                </a:custGeom>
                <a:noFill/>
                <a:ln w="11113">
                  <a:solidFill>
                    <a:srgbClr val="000000"/>
                  </a:solidFill>
                  <a:round/>
                  <a:headEnd/>
                  <a:tailEnd/>
                </a:ln>
              </p:spPr>
              <p:txBody>
                <a:bodyPr/>
                <a:lstStyle/>
                <a:p>
                  <a:endParaRPr lang="en-GB" dirty="0"/>
                </a:p>
              </p:txBody>
            </p:sp>
          </p:grpSp>
          <p:sp>
            <p:nvSpPr>
              <p:cNvPr id="292" name="Freeform 168"/>
              <p:cNvSpPr>
                <a:spLocks/>
              </p:cNvSpPr>
              <p:nvPr/>
            </p:nvSpPr>
            <p:spPr bwMode="auto">
              <a:xfrm>
                <a:off x="4154" y="1408"/>
                <a:ext cx="163" cy="303"/>
              </a:xfrm>
              <a:custGeom>
                <a:avLst/>
                <a:gdLst>
                  <a:gd name="T0" fmla="*/ 4 w 324"/>
                  <a:gd name="T1" fmla="*/ 42 h 605"/>
                  <a:gd name="T2" fmla="*/ 7 w 324"/>
                  <a:gd name="T3" fmla="*/ 55 h 605"/>
                  <a:gd name="T4" fmla="*/ 10 w 324"/>
                  <a:gd name="T5" fmla="*/ 65 h 605"/>
                  <a:gd name="T6" fmla="*/ 16 w 324"/>
                  <a:gd name="T7" fmla="*/ 79 h 605"/>
                  <a:gd name="T8" fmla="*/ 20 w 324"/>
                  <a:gd name="T9" fmla="*/ 88 h 605"/>
                  <a:gd name="T10" fmla="*/ 32 w 324"/>
                  <a:gd name="T11" fmla="*/ 118 h 605"/>
                  <a:gd name="T12" fmla="*/ 44 w 324"/>
                  <a:gd name="T13" fmla="*/ 144 h 605"/>
                  <a:gd name="T14" fmla="*/ 46 w 324"/>
                  <a:gd name="T15" fmla="*/ 152 h 605"/>
                  <a:gd name="T16" fmla="*/ 82 w 324"/>
                  <a:gd name="T17" fmla="*/ 152 h 605"/>
                  <a:gd name="T18" fmla="*/ 75 w 324"/>
                  <a:gd name="T19" fmla="*/ 138 h 605"/>
                  <a:gd name="T20" fmla="*/ 68 w 324"/>
                  <a:gd name="T21" fmla="*/ 125 h 605"/>
                  <a:gd name="T22" fmla="*/ 68 w 324"/>
                  <a:gd name="T23" fmla="*/ 111 h 605"/>
                  <a:gd name="T24" fmla="*/ 64 w 324"/>
                  <a:gd name="T25" fmla="*/ 88 h 605"/>
                  <a:gd name="T26" fmla="*/ 59 w 324"/>
                  <a:gd name="T27" fmla="*/ 75 h 605"/>
                  <a:gd name="T28" fmla="*/ 51 w 324"/>
                  <a:gd name="T29" fmla="*/ 48 h 605"/>
                  <a:gd name="T30" fmla="*/ 44 w 324"/>
                  <a:gd name="T31" fmla="*/ 26 h 605"/>
                  <a:gd name="T32" fmla="*/ 40 w 324"/>
                  <a:gd name="T33" fmla="*/ 16 h 605"/>
                  <a:gd name="T34" fmla="*/ 34 w 324"/>
                  <a:gd name="T35" fmla="*/ 8 h 605"/>
                  <a:gd name="T36" fmla="*/ 30 w 324"/>
                  <a:gd name="T37" fmla="*/ 4 h 605"/>
                  <a:gd name="T38" fmla="*/ 26 w 324"/>
                  <a:gd name="T39" fmla="*/ 1 h 605"/>
                  <a:gd name="T40" fmla="*/ 21 w 324"/>
                  <a:gd name="T41" fmla="*/ 0 h 605"/>
                  <a:gd name="T42" fmla="*/ 13 w 324"/>
                  <a:gd name="T43" fmla="*/ 0 h 605"/>
                  <a:gd name="T44" fmla="*/ 9 w 324"/>
                  <a:gd name="T45" fmla="*/ 2 h 605"/>
                  <a:gd name="T46" fmla="*/ 6 w 324"/>
                  <a:gd name="T47" fmla="*/ 5 h 605"/>
                  <a:gd name="T48" fmla="*/ 3 w 324"/>
                  <a:gd name="T49" fmla="*/ 9 h 605"/>
                  <a:gd name="T50" fmla="*/ 1 w 324"/>
                  <a:gd name="T51" fmla="*/ 12 h 605"/>
                  <a:gd name="T52" fmla="*/ 0 w 324"/>
                  <a:gd name="T53" fmla="*/ 17 h 605"/>
                  <a:gd name="T54" fmla="*/ 1 w 324"/>
                  <a:gd name="T55" fmla="*/ 23 h 605"/>
                  <a:gd name="T56" fmla="*/ 1 w 324"/>
                  <a:gd name="T57" fmla="*/ 28 h 605"/>
                  <a:gd name="T58" fmla="*/ 2 w 324"/>
                  <a:gd name="T59" fmla="*/ 34 h 605"/>
                  <a:gd name="T60" fmla="*/ 4 w 324"/>
                  <a:gd name="T61" fmla="*/ 42 h 6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4"/>
                  <a:gd name="T94" fmla="*/ 0 h 605"/>
                  <a:gd name="T95" fmla="*/ 324 w 324"/>
                  <a:gd name="T96" fmla="*/ 605 h 60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4" h="605">
                    <a:moveTo>
                      <a:pt x="15" y="167"/>
                    </a:moveTo>
                    <a:lnTo>
                      <a:pt x="28" y="220"/>
                    </a:lnTo>
                    <a:lnTo>
                      <a:pt x="38" y="260"/>
                    </a:lnTo>
                    <a:lnTo>
                      <a:pt x="61" y="314"/>
                    </a:lnTo>
                    <a:lnTo>
                      <a:pt x="78" y="351"/>
                    </a:lnTo>
                    <a:lnTo>
                      <a:pt x="125" y="469"/>
                    </a:lnTo>
                    <a:lnTo>
                      <a:pt x="174" y="574"/>
                    </a:lnTo>
                    <a:lnTo>
                      <a:pt x="183" y="605"/>
                    </a:lnTo>
                    <a:lnTo>
                      <a:pt x="324" y="605"/>
                    </a:lnTo>
                    <a:lnTo>
                      <a:pt x="298" y="550"/>
                    </a:lnTo>
                    <a:lnTo>
                      <a:pt x="270" y="497"/>
                    </a:lnTo>
                    <a:lnTo>
                      <a:pt x="270" y="443"/>
                    </a:lnTo>
                    <a:lnTo>
                      <a:pt x="253" y="351"/>
                    </a:lnTo>
                    <a:lnTo>
                      <a:pt x="235" y="300"/>
                    </a:lnTo>
                    <a:lnTo>
                      <a:pt x="202" y="190"/>
                    </a:lnTo>
                    <a:lnTo>
                      <a:pt x="174" y="101"/>
                    </a:lnTo>
                    <a:lnTo>
                      <a:pt x="159" y="63"/>
                    </a:lnTo>
                    <a:lnTo>
                      <a:pt x="136" y="30"/>
                    </a:lnTo>
                    <a:lnTo>
                      <a:pt x="120" y="14"/>
                    </a:lnTo>
                    <a:lnTo>
                      <a:pt x="101" y="3"/>
                    </a:lnTo>
                    <a:lnTo>
                      <a:pt x="82" y="0"/>
                    </a:lnTo>
                    <a:lnTo>
                      <a:pt x="52" y="0"/>
                    </a:lnTo>
                    <a:lnTo>
                      <a:pt x="33" y="7"/>
                    </a:lnTo>
                    <a:lnTo>
                      <a:pt x="21" y="19"/>
                    </a:lnTo>
                    <a:lnTo>
                      <a:pt x="10" y="33"/>
                    </a:lnTo>
                    <a:lnTo>
                      <a:pt x="3" y="47"/>
                    </a:lnTo>
                    <a:lnTo>
                      <a:pt x="0" y="68"/>
                    </a:lnTo>
                    <a:lnTo>
                      <a:pt x="1" y="89"/>
                    </a:lnTo>
                    <a:lnTo>
                      <a:pt x="3" y="110"/>
                    </a:lnTo>
                    <a:lnTo>
                      <a:pt x="8" y="136"/>
                    </a:lnTo>
                    <a:lnTo>
                      <a:pt x="15" y="167"/>
                    </a:lnTo>
                    <a:close/>
                  </a:path>
                </a:pathLst>
              </a:custGeom>
              <a:solidFill>
                <a:srgbClr val="FFBFBF"/>
              </a:solidFill>
              <a:ln w="11113">
                <a:solidFill>
                  <a:srgbClr val="000000"/>
                </a:solidFill>
                <a:round/>
                <a:headEnd/>
                <a:tailEnd/>
              </a:ln>
            </p:spPr>
            <p:txBody>
              <a:bodyPr/>
              <a:lstStyle/>
              <a:p>
                <a:endParaRPr lang="en-GB" dirty="0"/>
              </a:p>
            </p:txBody>
          </p:sp>
        </p:grpSp>
        <p:sp>
          <p:nvSpPr>
            <p:cNvPr id="286" name="Rectangle 171"/>
            <p:cNvSpPr>
              <a:spLocks noChangeArrowheads="1"/>
            </p:cNvSpPr>
            <p:nvPr/>
          </p:nvSpPr>
          <p:spPr bwMode="auto">
            <a:xfrm>
              <a:off x="4019" y="2387"/>
              <a:ext cx="1174" cy="324"/>
            </a:xfrm>
            <a:prstGeom prst="rect">
              <a:avLst/>
            </a:prstGeom>
            <a:solidFill>
              <a:srgbClr val="B2B2B2"/>
            </a:solidFill>
            <a:ln w="9525">
              <a:noFill/>
              <a:miter lim="800000"/>
              <a:headEnd/>
              <a:tailEnd/>
            </a:ln>
          </p:spPr>
          <p:txBody>
            <a:bodyPr/>
            <a:lstStyle/>
            <a:p>
              <a:endParaRPr lang="en-GB" dirty="0"/>
            </a:p>
          </p:txBody>
        </p:sp>
        <p:sp>
          <p:nvSpPr>
            <p:cNvPr id="287" name="Rectangle 172"/>
            <p:cNvSpPr>
              <a:spLocks noChangeArrowheads="1"/>
            </p:cNvSpPr>
            <p:nvPr/>
          </p:nvSpPr>
          <p:spPr bwMode="auto">
            <a:xfrm>
              <a:off x="4230" y="2469"/>
              <a:ext cx="740" cy="155"/>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terminology</a:t>
              </a:r>
              <a:endParaRPr lang="en-GB" sz="2400" dirty="0"/>
            </a:p>
          </p:txBody>
        </p:sp>
        <p:sp>
          <p:nvSpPr>
            <p:cNvPr id="288" name="Line 173"/>
            <p:cNvSpPr>
              <a:spLocks noChangeShapeType="1"/>
            </p:cNvSpPr>
            <p:nvPr/>
          </p:nvSpPr>
          <p:spPr bwMode="auto">
            <a:xfrm>
              <a:off x="3969" y="1990"/>
              <a:ext cx="0" cy="1108"/>
            </a:xfrm>
            <a:prstGeom prst="line">
              <a:avLst/>
            </a:prstGeom>
            <a:noFill/>
            <a:ln w="111125">
              <a:solidFill>
                <a:srgbClr val="008000"/>
              </a:solidFill>
              <a:round/>
              <a:headEnd/>
              <a:tailEnd/>
            </a:ln>
          </p:spPr>
          <p:txBody>
            <a:bodyPr/>
            <a:lstStyle/>
            <a:p>
              <a:endParaRPr lang="da-DK" dirty="0"/>
            </a:p>
          </p:txBody>
        </p:sp>
        <p:sp>
          <p:nvSpPr>
            <p:cNvPr id="289" name="Rectangle 177"/>
            <p:cNvSpPr>
              <a:spLocks noChangeArrowheads="1"/>
            </p:cNvSpPr>
            <p:nvPr/>
          </p:nvSpPr>
          <p:spPr bwMode="auto">
            <a:xfrm>
              <a:off x="4019" y="1525"/>
              <a:ext cx="1174" cy="323"/>
            </a:xfrm>
            <a:prstGeom prst="rect">
              <a:avLst/>
            </a:prstGeom>
            <a:solidFill>
              <a:srgbClr val="B2B2B2"/>
            </a:solidFill>
            <a:ln w="9525">
              <a:noFill/>
              <a:miter lim="800000"/>
              <a:headEnd/>
              <a:tailEnd/>
            </a:ln>
          </p:spPr>
          <p:txBody>
            <a:bodyPr/>
            <a:lstStyle/>
            <a:p>
              <a:endParaRPr lang="en-GB" dirty="0"/>
            </a:p>
          </p:txBody>
        </p:sp>
        <p:sp>
          <p:nvSpPr>
            <p:cNvPr id="290" name="Rectangle 178"/>
            <p:cNvSpPr>
              <a:spLocks noChangeArrowheads="1"/>
            </p:cNvSpPr>
            <p:nvPr/>
          </p:nvSpPr>
          <p:spPr bwMode="auto">
            <a:xfrm>
              <a:off x="4207" y="1607"/>
              <a:ext cx="769" cy="155"/>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functionality</a:t>
              </a:r>
              <a:endParaRPr lang="en-GB" sz="2400" dirty="0"/>
            </a:p>
          </p:txBody>
        </p:sp>
      </p:grpSp>
      <p:grpSp>
        <p:nvGrpSpPr>
          <p:cNvPr id="27" name="Group 184"/>
          <p:cNvGrpSpPr>
            <a:grpSpLocks/>
          </p:cNvGrpSpPr>
          <p:nvPr/>
        </p:nvGrpSpPr>
        <p:grpSpPr bwMode="auto">
          <a:xfrm>
            <a:off x="4153741" y="2144533"/>
            <a:ext cx="2260600" cy="784226"/>
            <a:chOff x="2502" y="1166"/>
            <a:chExt cx="1424" cy="494"/>
          </a:xfrm>
        </p:grpSpPr>
        <p:sp>
          <p:nvSpPr>
            <p:cNvPr id="378" name="Rectangle 73"/>
            <p:cNvSpPr>
              <a:spLocks noChangeArrowheads="1"/>
            </p:cNvSpPr>
            <p:nvPr/>
          </p:nvSpPr>
          <p:spPr bwMode="auto">
            <a:xfrm>
              <a:off x="2743" y="1350"/>
              <a:ext cx="935" cy="310"/>
            </a:xfrm>
            <a:prstGeom prst="rect">
              <a:avLst/>
            </a:prstGeom>
            <a:solidFill>
              <a:schemeClr val="bg1"/>
            </a:solidFill>
            <a:ln w="9525">
              <a:noFill/>
              <a:miter lim="800000"/>
              <a:headEnd/>
              <a:tailEnd/>
            </a:ln>
          </p:spPr>
          <p:txBody>
            <a:bodyPr wrap="none" lIns="0" tIns="0" rIns="0" bIns="0">
              <a:spAutoFit/>
            </a:bodyPr>
            <a:lstStyle/>
            <a:p>
              <a:pPr algn="ctr" eaLnBrk="0" hangingPunct="0"/>
              <a:r>
                <a:rPr lang="en-GB" sz="1600" b="1" dirty="0" smtClean="0">
                  <a:solidFill>
                    <a:schemeClr val="accent2">
                      <a:lumMod val="75000"/>
                    </a:schemeClr>
                  </a:solidFill>
                  <a:latin typeface="Arial" pitchFamily="34" charset="0"/>
                </a:rPr>
                <a:t>Clinical</a:t>
              </a:r>
            </a:p>
            <a:p>
              <a:pPr algn="ctr" eaLnBrk="0" hangingPunct="0"/>
              <a:r>
                <a:rPr lang="en-GB" sz="1600" b="1" dirty="0" smtClean="0">
                  <a:solidFill>
                    <a:schemeClr val="accent2">
                      <a:lumMod val="75000"/>
                    </a:schemeClr>
                  </a:solidFill>
                  <a:latin typeface="Arial" pitchFamily="34" charset="0"/>
                </a:rPr>
                <a:t>Interoperability</a:t>
              </a:r>
            </a:p>
          </p:txBody>
        </p:sp>
        <p:grpSp>
          <p:nvGrpSpPr>
            <p:cNvPr id="28" name="Group 76"/>
            <p:cNvGrpSpPr>
              <a:grpSpLocks/>
            </p:cNvGrpSpPr>
            <p:nvPr/>
          </p:nvGrpSpPr>
          <p:grpSpPr bwMode="auto">
            <a:xfrm>
              <a:off x="2502" y="1166"/>
              <a:ext cx="1424" cy="192"/>
              <a:chOff x="2502" y="510"/>
              <a:chExt cx="1424" cy="192"/>
            </a:xfrm>
          </p:grpSpPr>
          <p:sp>
            <p:nvSpPr>
              <p:cNvPr id="380" name="Line 77"/>
              <p:cNvSpPr>
                <a:spLocks noChangeShapeType="1"/>
              </p:cNvSpPr>
              <p:nvPr/>
            </p:nvSpPr>
            <p:spPr bwMode="auto">
              <a:xfrm>
                <a:off x="2719" y="606"/>
                <a:ext cx="982" cy="1"/>
              </a:xfrm>
              <a:prstGeom prst="line">
                <a:avLst/>
              </a:prstGeom>
              <a:noFill/>
              <a:ln w="111125">
                <a:solidFill>
                  <a:schemeClr val="accent2"/>
                </a:solidFill>
                <a:round/>
                <a:headEnd/>
                <a:tailEnd/>
              </a:ln>
            </p:spPr>
            <p:txBody>
              <a:bodyPr/>
              <a:lstStyle/>
              <a:p>
                <a:endParaRPr lang="da-DK" dirty="0"/>
              </a:p>
            </p:txBody>
          </p:sp>
          <p:sp>
            <p:nvSpPr>
              <p:cNvPr id="381" name="Freeform 78"/>
              <p:cNvSpPr>
                <a:spLocks/>
              </p:cNvSpPr>
              <p:nvPr/>
            </p:nvSpPr>
            <p:spPr bwMode="auto">
              <a:xfrm>
                <a:off x="2502" y="510"/>
                <a:ext cx="307" cy="192"/>
              </a:xfrm>
              <a:custGeom>
                <a:avLst/>
                <a:gdLst>
                  <a:gd name="T0" fmla="*/ 154 w 614"/>
                  <a:gd name="T1" fmla="*/ 0 h 383"/>
                  <a:gd name="T2" fmla="*/ 135 w 614"/>
                  <a:gd name="T3" fmla="*/ 48 h 383"/>
                  <a:gd name="T4" fmla="*/ 154 w 614"/>
                  <a:gd name="T5" fmla="*/ 96 h 383"/>
                  <a:gd name="T6" fmla="*/ 0 w 614"/>
                  <a:gd name="T7" fmla="*/ 48 h 383"/>
                  <a:gd name="T8" fmla="*/ 154 w 614"/>
                  <a:gd name="T9" fmla="*/ 0 h 383"/>
                  <a:gd name="T10" fmla="*/ 0 60000 65536"/>
                  <a:gd name="T11" fmla="*/ 0 60000 65536"/>
                  <a:gd name="T12" fmla="*/ 0 60000 65536"/>
                  <a:gd name="T13" fmla="*/ 0 60000 65536"/>
                  <a:gd name="T14" fmla="*/ 0 60000 65536"/>
                  <a:gd name="T15" fmla="*/ 0 w 614"/>
                  <a:gd name="T16" fmla="*/ 0 h 383"/>
                  <a:gd name="T17" fmla="*/ 614 w 614"/>
                  <a:gd name="T18" fmla="*/ 383 h 383"/>
                </a:gdLst>
                <a:ahLst/>
                <a:cxnLst>
                  <a:cxn ang="T10">
                    <a:pos x="T0" y="T1"/>
                  </a:cxn>
                  <a:cxn ang="T11">
                    <a:pos x="T2" y="T3"/>
                  </a:cxn>
                  <a:cxn ang="T12">
                    <a:pos x="T4" y="T5"/>
                  </a:cxn>
                  <a:cxn ang="T13">
                    <a:pos x="T6" y="T7"/>
                  </a:cxn>
                  <a:cxn ang="T14">
                    <a:pos x="T8" y="T9"/>
                  </a:cxn>
                </a:cxnLst>
                <a:rect l="T15" t="T16" r="T17" b="T18"/>
                <a:pathLst>
                  <a:path w="614" h="383">
                    <a:moveTo>
                      <a:pt x="614" y="0"/>
                    </a:moveTo>
                    <a:lnTo>
                      <a:pt x="538" y="192"/>
                    </a:lnTo>
                    <a:lnTo>
                      <a:pt x="614" y="383"/>
                    </a:lnTo>
                    <a:lnTo>
                      <a:pt x="0" y="192"/>
                    </a:lnTo>
                    <a:lnTo>
                      <a:pt x="614" y="0"/>
                    </a:lnTo>
                    <a:close/>
                  </a:path>
                </a:pathLst>
              </a:custGeom>
              <a:solidFill>
                <a:schemeClr val="accent2"/>
              </a:solidFill>
              <a:ln w="9525">
                <a:solidFill>
                  <a:schemeClr val="accent2"/>
                </a:solidFill>
                <a:round/>
                <a:headEnd/>
                <a:tailEnd/>
              </a:ln>
            </p:spPr>
            <p:txBody>
              <a:bodyPr/>
              <a:lstStyle/>
              <a:p>
                <a:endParaRPr lang="en-GB" dirty="0"/>
              </a:p>
            </p:txBody>
          </p:sp>
          <p:sp>
            <p:nvSpPr>
              <p:cNvPr id="382" name="Freeform 79"/>
              <p:cNvSpPr>
                <a:spLocks/>
              </p:cNvSpPr>
              <p:nvPr/>
            </p:nvSpPr>
            <p:spPr bwMode="auto">
              <a:xfrm>
                <a:off x="3619" y="510"/>
                <a:ext cx="307" cy="192"/>
              </a:xfrm>
              <a:custGeom>
                <a:avLst/>
                <a:gdLst>
                  <a:gd name="T0" fmla="*/ 0 w 614"/>
                  <a:gd name="T1" fmla="*/ 96 h 383"/>
                  <a:gd name="T2" fmla="*/ 19 w 614"/>
                  <a:gd name="T3" fmla="*/ 48 h 383"/>
                  <a:gd name="T4" fmla="*/ 0 w 614"/>
                  <a:gd name="T5" fmla="*/ 0 h 383"/>
                  <a:gd name="T6" fmla="*/ 154 w 614"/>
                  <a:gd name="T7" fmla="*/ 48 h 383"/>
                  <a:gd name="T8" fmla="*/ 0 w 614"/>
                  <a:gd name="T9" fmla="*/ 96 h 383"/>
                  <a:gd name="T10" fmla="*/ 0 60000 65536"/>
                  <a:gd name="T11" fmla="*/ 0 60000 65536"/>
                  <a:gd name="T12" fmla="*/ 0 60000 65536"/>
                  <a:gd name="T13" fmla="*/ 0 60000 65536"/>
                  <a:gd name="T14" fmla="*/ 0 60000 65536"/>
                  <a:gd name="T15" fmla="*/ 0 w 614"/>
                  <a:gd name="T16" fmla="*/ 0 h 383"/>
                  <a:gd name="T17" fmla="*/ 614 w 614"/>
                  <a:gd name="T18" fmla="*/ 383 h 383"/>
                </a:gdLst>
                <a:ahLst/>
                <a:cxnLst>
                  <a:cxn ang="T10">
                    <a:pos x="T0" y="T1"/>
                  </a:cxn>
                  <a:cxn ang="T11">
                    <a:pos x="T2" y="T3"/>
                  </a:cxn>
                  <a:cxn ang="T12">
                    <a:pos x="T4" y="T5"/>
                  </a:cxn>
                  <a:cxn ang="T13">
                    <a:pos x="T6" y="T7"/>
                  </a:cxn>
                  <a:cxn ang="T14">
                    <a:pos x="T8" y="T9"/>
                  </a:cxn>
                </a:cxnLst>
                <a:rect l="T15" t="T16" r="T17" b="T18"/>
                <a:pathLst>
                  <a:path w="614" h="383">
                    <a:moveTo>
                      <a:pt x="0" y="383"/>
                    </a:moveTo>
                    <a:lnTo>
                      <a:pt x="76" y="192"/>
                    </a:lnTo>
                    <a:lnTo>
                      <a:pt x="0" y="0"/>
                    </a:lnTo>
                    <a:lnTo>
                      <a:pt x="614" y="192"/>
                    </a:lnTo>
                    <a:lnTo>
                      <a:pt x="0" y="383"/>
                    </a:lnTo>
                    <a:close/>
                  </a:path>
                </a:pathLst>
              </a:custGeom>
              <a:solidFill>
                <a:schemeClr val="accent2"/>
              </a:solidFill>
              <a:ln w="9525">
                <a:solidFill>
                  <a:schemeClr val="accent2"/>
                </a:solidFill>
                <a:round/>
                <a:headEnd/>
                <a:tailEnd/>
              </a:ln>
            </p:spPr>
            <p:txBody>
              <a:bodyPr/>
              <a:lstStyle/>
              <a:p>
                <a:endParaRPr lang="en-GB" dirty="0"/>
              </a:p>
            </p:txBody>
          </p:sp>
        </p:grpSp>
      </p:grpSp>
      <p:grpSp>
        <p:nvGrpSpPr>
          <p:cNvPr id="29" name="Gruppe 382"/>
          <p:cNvGrpSpPr/>
          <p:nvPr/>
        </p:nvGrpSpPr>
        <p:grpSpPr>
          <a:xfrm>
            <a:off x="4155844" y="619373"/>
            <a:ext cx="2260600" cy="877316"/>
            <a:chOff x="3974028" y="633399"/>
            <a:chExt cx="2260600" cy="877316"/>
          </a:xfrm>
        </p:grpSpPr>
        <p:sp>
          <p:nvSpPr>
            <p:cNvPr id="384" name="Rectangle 73"/>
            <p:cNvSpPr>
              <a:spLocks noChangeArrowheads="1"/>
            </p:cNvSpPr>
            <p:nvPr/>
          </p:nvSpPr>
          <p:spPr bwMode="auto">
            <a:xfrm>
              <a:off x="4286248" y="1018272"/>
              <a:ext cx="1609736" cy="492443"/>
            </a:xfrm>
            <a:prstGeom prst="rect">
              <a:avLst/>
            </a:prstGeom>
            <a:solidFill>
              <a:schemeClr val="bg1"/>
            </a:solidFill>
            <a:ln w="9525">
              <a:noFill/>
              <a:miter lim="800000"/>
              <a:headEnd/>
              <a:tailEnd/>
            </a:ln>
          </p:spPr>
          <p:txBody>
            <a:bodyPr wrap="square" lIns="0" tIns="0" rIns="0" bIns="0">
              <a:spAutoFit/>
            </a:bodyPr>
            <a:lstStyle/>
            <a:p>
              <a:pPr algn="ctr" eaLnBrk="0" hangingPunct="0"/>
              <a:r>
                <a:rPr lang="en-GB" sz="1600" b="1" dirty="0" smtClean="0">
                  <a:solidFill>
                    <a:srgbClr val="FFC000"/>
                  </a:solidFill>
                  <a:latin typeface="Arial" pitchFamily="34" charset="0"/>
                </a:rPr>
                <a:t>Continuity and quality</a:t>
              </a:r>
              <a:endParaRPr lang="en-GB" sz="1600" b="1" dirty="0">
                <a:solidFill>
                  <a:srgbClr val="FFC000"/>
                </a:solidFill>
                <a:latin typeface="Arial" pitchFamily="34" charset="0"/>
              </a:endParaRPr>
            </a:p>
          </p:txBody>
        </p:sp>
        <p:grpSp>
          <p:nvGrpSpPr>
            <p:cNvPr id="30" name="Group 76"/>
            <p:cNvGrpSpPr>
              <a:grpSpLocks/>
            </p:cNvGrpSpPr>
            <p:nvPr/>
          </p:nvGrpSpPr>
          <p:grpSpPr bwMode="auto">
            <a:xfrm>
              <a:off x="3974033" y="633654"/>
              <a:ext cx="2260602" cy="304896"/>
              <a:chOff x="2502" y="510"/>
              <a:chExt cx="1424" cy="192"/>
            </a:xfrm>
            <a:solidFill>
              <a:srgbClr val="FFC000"/>
            </a:solidFill>
          </p:grpSpPr>
          <p:sp>
            <p:nvSpPr>
              <p:cNvPr id="386" name="Line 77"/>
              <p:cNvSpPr>
                <a:spLocks noChangeShapeType="1"/>
              </p:cNvSpPr>
              <p:nvPr/>
            </p:nvSpPr>
            <p:spPr bwMode="auto">
              <a:xfrm>
                <a:off x="2719" y="606"/>
                <a:ext cx="982" cy="1"/>
              </a:xfrm>
              <a:prstGeom prst="line">
                <a:avLst/>
              </a:prstGeom>
              <a:grpFill/>
              <a:ln w="111125">
                <a:solidFill>
                  <a:srgbClr val="FFC000"/>
                </a:solidFill>
                <a:round/>
                <a:headEnd/>
                <a:tailEnd/>
              </a:ln>
            </p:spPr>
            <p:txBody>
              <a:bodyPr/>
              <a:lstStyle/>
              <a:p>
                <a:endParaRPr lang="da-DK" dirty="0"/>
              </a:p>
            </p:txBody>
          </p:sp>
          <p:sp>
            <p:nvSpPr>
              <p:cNvPr id="387" name="Freeform 78"/>
              <p:cNvSpPr>
                <a:spLocks/>
              </p:cNvSpPr>
              <p:nvPr/>
            </p:nvSpPr>
            <p:spPr bwMode="auto">
              <a:xfrm>
                <a:off x="2502" y="510"/>
                <a:ext cx="307" cy="192"/>
              </a:xfrm>
              <a:custGeom>
                <a:avLst/>
                <a:gdLst>
                  <a:gd name="T0" fmla="*/ 154 w 614"/>
                  <a:gd name="T1" fmla="*/ 0 h 383"/>
                  <a:gd name="T2" fmla="*/ 135 w 614"/>
                  <a:gd name="T3" fmla="*/ 48 h 383"/>
                  <a:gd name="T4" fmla="*/ 154 w 614"/>
                  <a:gd name="T5" fmla="*/ 96 h 383"/>
                  <a:gd name="T6" fmla="*/ 0 w 614"/>
                  <a:gd name="T7" fmla="*/ 48 h 383"/>
                  <a:gd name="T8" fmla="*/ 154 w 614"/>
                  <a:gd name="T9" fmla="*/ 0 h 383"/>
                  <a:gd name="T10" fmla="*/ 0 60000 65536"/>
                  <a:gd name="T11" fmla="*/ 0 60000 65536"/>
                  <a:gd name="T12" fmla="*/ 0 60000 65536"/>
                  <a:gd name="T13" fmla="*/ 0 60000 65536"/>
                  <a:gd name="T14" fmla="*/ 0 60000 65536"/>
                  <a:gd name="T15" fmla="*/ 0 w 614"/>
                  <a:gd name="T16" fmla="*/ 0 h 383"/>
                  <a:gd name="T17" fmla="*/ 614 w 614"/>
                  <a:gd name="T18" fmla="*/ 383 h 383"/>
                </a:gdLst>
                <a:ahLst/>
                <a:cxnLst>
                  <a:cxn ang="T10">
                    <a:pos x="T0" y="T1"/>
                  </a:cxn>
                  <a:cxn ang="T11">
                    <a:pos x="T2" y="T3"/>
                  </a:cxn>
                  <a:cxn ang="T12">
                    <a:pos x="T4" y="T5"/>
                  </a:cxn>
                  <a:cxn ang="T13">
                    <a:pos x="T6" y="T7"/>
                  </a:cxn>
                  <a:cxn ang="T14">
                    <a:pos x="T8" y="T9"/>
                  </a:cxn>
                </a:cxnLst>
                <a:rect l="T15" t="T16" r="T17" b="T18"/>
                <a:pathLst>
                  <a:path w="614" h="383">
                    <a:moveTo>
                      <a:pt x="614" y="0"/>
                    </a:moveTo>
                    <a:lnTo>
                      <a:pt x="538" y="192"/>
                    </a:lnTo>
                    <a:lnTo>
                      <a:pt x="614" y="383"/>
                    </a:lnTo>
                    <a:lnTo>
                      <a:pt x="0" y="192"/>
                    </a:lnTo>
                    <a:lnTo>
                      <a:pt x="614" y="0"/>
                    </a:lnTo>
                    <a:close/>
                  </a:path>
                </a:pathLst>
              </a:custGeom>
              <a:grpFill/>
              <a:ln w="9525">
                <a:solidFill>
                  <a:srgbClr val="FFC000"/>
                </a:solidFill>
                <a:round/>
                <a:headEnd/>
                <a:tailEnd/>
              </a:ln>
            </p:spPr>
            <p:txBody>
              <a:bodyPr/>
              <a:lstStyle/>
              <a:p>
                <a:endParaRPr lang="en-GB" dirty="0"/>
              </a:p>
            </p:txBody>
          </p:sp>
          <p:sp>
            <p:nvSpPr>
              <p:cNvPr id="388" name="Freeform 79"/>
              <p:cNvSpPr>
                <a:spLocks/>
              </p:cNvSpPr>
              <p:nvPr/>
            </p:nvSpPr>
            <p:spPr bwMode="auto">
              <a:xfrm>
                <a:off x="3619" y="510"/>
                <a:ext cx="307" cy="192"/>
              </a:xfrm>
              <a:custGeom>
                <a:avLst/>
                <a:gdLst>
                  <a:gd name="T0" fmla="*/ 0 w 614"/>
                  <a:gd name="T1" fmla="*/ 96 h 383"/>
                  <a:gd name="T2" fmla="*/ 19 w 614"/>
                  <a:gd name="T3" fmla="*/ 48 h 383"/>
                  <a:gd name="T4" fmla="*/ 0 w 614"/>
                  <a:gd name="T5" fmla="*/ 0 h 383"/>
                  <a:gd name="T6" fmla="*/ 154 w 614"/>
                  <a:gd name="T7" fmla="*/ 48 h 383"/>
                  <a:gd name="T8" fmla="*/ 0 w 614"/>
                  <a:gd name="T9" fmla="*/ 96 h 383"/>
                  <a:gd name="T10" fmla="*/ 0 60000 65536"/>
                  <a:gd name="T11" fmla="*/ 0 60000 65536"/>
                  <a:gd name="T12" fmla="*/ 0 60000 65536"/>
                  <a:gd name="T13" fmla="*/ 0 60000 65536"/>
                  <a:gd name="T14" fmla="*/ 0 60000 65536"/>
                  <a:gd name="T15" fmla="*/ 0 w 614"/>
                  <a:gd name="T16" fmla="*/ 0 h 383"/>
                  <a:gd name="T17" fmla="*/ 614 w 614"/>
                  <a:gd name="T18" fmla="*/ 383 h 383"/>
                </a:gdLst>
                <a:ahLst/>
                <a:cxnLst>
                  <a:cxn ang="T10">
                    <a:pos x="T0" y="T1"/>
                  </a:cxn>
                  <a:cxn ang="T11">
                    <a:pos x="T2" y="T3"/>
                  </a:cxn>
                  <a:cxn ang="T12">
                    <a:pos x="T4" y="T5"/>
                  </a:cxn>
                  <a:cxn ang="T13">
                    <a:pos x="T6" y="T7"/>
                  </a:cxn>
                  <a:cxn ang="T14">
                    <a:pos x="T8" y="T9"/>
                  </a:cxn>
                </a:cxnLst>
                <a:rect l="T15" t="T16" r="T17" b="T18"/>
                <a:pathLst>
                  <a:path w="614" h="383">
                    <a:moveTo>
                      <a:pt x="0" y="383"/>
                    </a:moveTo>
                    <a:lnTo>
                      <a:pt x="76" y="192"/>
                    </a:lnTo>
                    <a:lnTo>
                      <a:pt x="0" y="0"/>
                    </a:lnTo>
                    <a:lnTo>
                      <a:pt x="614" y="192"/>
                    </a:lnTo>
                    <a:lnTo>
                      <a:pt x="0" y="383"/>
                    </a:lnTo>
                    <a:close/>
                  </a:path>
                </a:pathLst>
              </a:custGeom>
              <a:grpFill/>
              <a:ln w="9525">
                <a:solidFill>
                  <a:srgbClr val="FFC000"/>
                </a:solidFill>
                <a:round/>
                <a:headEnd/>
                <a:tailEnd/>
              </a:ln>
            </p:spPr>
            <p:txBody>
              <a:bodyPr/>
              <a:lstStyle/>
              <a:p>
                <a:endParaRPr lang="en-GB" dirty="0"/>
              </a:p>
            </p:txBody>
          </p:sp>
        </p:grpSp>
      </p:grpSp>
      <p:sp>
        <p:nvSpPr>
          <p:cNvPr id="389" name="Line 74"/>
          <p:cNvSpPr>
            <a:spLocks noChangeShapeType="1"/>
          </p:cNvSpPr>
          <p:nvPr/>
        </p:nvSpPr>
        <p:spPr bwMode="auto">
          <a:xfrm>
            <a:off x="4079751" y="693988"/>
            <a:ext cx="1587" cy="1077912"/>
          </a:xfrm>
          <a:prstGeom prst="line">
            <a:avLst/>
          </a:prstGeom>
          <a:noFill/>
          <a:ln w="111125">
            <a:solidFill>
              <a:srgbClr val="FFC000"/>
            </a:solidFill>
            <a:round/>
            <a:headEnd/>
            <a:tailEnd/>
          </a:ln>
        </p:spPr>
        <p:txBody>
          <a:bodyPr/>
          <a:lstStyle/>
          <a:p>
            <a:endParaRPr lang="da-DK" dirty="0"/>
          </a:p>
        </p:txBody>
      </p:sp>
      <p:sp>
        <p:nvSpPr>
          <p:cNvPr id="390" name="Line 74"/>
          <p:cNvSpPr>
            <a:spLocks noChangeShapeType="1"/>
          </p:cNvSpPr>
          <p:nvPr/>
        </p:nvSpPr>
        <p:spPr bwMode="auto">
          <a:xfrm>
            <a:off x="6481731" y="693988"/>
            <a:ext cx="1587" cy="1077912"/>
          </a:xfrm>
          <a:prstGeom prst="line">
            <a:avLst/>
          </a:prstGeom>
          <a:noFill/>
          <a:ln w="111125">
            <a:solidFill>
              <a:srgbClr val="FFC000"/>
            </a:solidFill>
            <a:round/>
            <a:headEnd/>
            <a:tailEnd/>
          </a:ln>
        </p:spPr>
        <p:txBody>
          <a:bodyPr/>
          <a:lstStyle/>
          <a:p>
            <a:endParaRPr lang="da-DK" dirty="0"/>
          </a:p>
        </p:txBody>
      </p:sp>
      <p:sp>
        <p:nvSpPr>
          <p:cNvPr id="391" name="Rectangle 2"/>
          <p:cNvSpPr>
            <a:spLocks noChangeArrowheads="1"/>
          </p:cNvSpPr>
          <p:nvPr/>
        </p:nvSpPr>
        <p:spPr bwMode="auto">
          <a:xfrm>
            <a:off x="538974" y="771768"/>
            <a:ext cx="1615827" cy="553998"/>
          </a:xfrm>
          <a:prstGeom prst="rect">
            <a:avLst/>
          </a:prstGeom>
          <a:noFill/>
          <a:ln w="9525">
            <a:noFill/>
            <a:miter lim="800000"/>
            <a:headEnd/>
            <a:tailEnd/>
          </a:ln>
        </p:spPr>
        <p:txBody>
          <a:bodyPr wrap="none" lIns="0" tIns="0" rIns="0" bIns="0">
            <a:spAutoFit/>
          </a:bodyPr>
          <a:lstStyle/>
          <a:p>
            <a:pPr algn="l" eaLnBrk="0" hangingPunct="0"/>
            <a:r>
              <a:rPr lang="en-GB" sz="1800" b="1" dirty="0" smtClean="0">
                <a:solidFill>
                  <a:srgbClr val="000000"/>
                </a:solidFill>
                <a:latin typeface="Arial" pitchFamily="34" charset="0"/>
              </a:rPr>
              <a:t>Organisational</a:t>
            </a:r>
            <a:endParaRPr lang="en-GB" sz="1800" b="1" dirty="0">
              <a:solidFill>
                <a:srgbClr val="000000"/>
              </a:solidFill>
              <a:latin typeface="Arial" pitchFamily="34" charset="0"/>
            </a:endParaRPr>
          </a:p>
          <a:p>
            <a:pPr algn="l" eaLnBrk="0" hangingPunct="0"/>
            <a:r>
              <a:rPr lang="en-GB" sz="1800" b="1" dirty="0">
                <a:solidFill>
                  <a:srgbClr val="000000"/>
                </a:solidFill>
                <a:latin typeface="Arial" pitchFamily="34" charset="0"/>
              </a:rPr>
              <a:t>level</a:t>
            </a:r>
            <a:endParaRPr lang="en-GB" sz="3200" dirty="0"/>
          </a:p>
        </p:txBody>
      </p:sp>
      <p:sp>
        <p:nvSpPr>
          <p:cNvPr id="392" name="Line 23"/>
          <p:cNvSpPr>
            <a:spLocks noChangeShapeType="1"/>
          </p:cNvSpPr>
          <p:nvPr/>
        </p:nvSpPr>
        <p:spPr bwMode="auto">
          <a:xfrm>
            <a:off x="504576" y="1844502"/>
            <a:ext cx="7955856" cy="322"/>
          </a:xfrm>
          <a:prstGeom prst="line">
            <a:avLst/>
          </a:prstGeom>
          <a:noFill/>
          <a:ln w="22225">
            <a:solidFill>
              <a:srgbClr val="FFC000"/>
            </a:solidFill>
            <a:round/>
            <a:headEnd/>
            <a:tailEnd/>
          </a:ln>
        </p:spPr>
        <p:txBody>
          <a:bodyPr/>
          <a:lstStyle/>
          <a:p>
            <a:endParaRPr lang="da-DK" dirty="0"/>
          </a:p>
        </p:txBody>
      </p:sp>
      <p:sp>
        <p:nvSpPr>
          <p:cNvPr id="393" name="Titel 390"/>
          <p:cNvSpPr txBox="1">
            <a:spLocks/>
          </p:cNvSpPr>
          <p:nvPr/>
        </p:nvSpPr>
        <p:spPr>
          <a:xfrm>
            <a:off x="576410" y="44624"/>
            <a:ext cx="7848600" cy="396280"/>
          </a:xfrm>
          <a:prstGeom prst="rect">
            <a:avLst/>
          </a:prstGeom>
        </p:spPr>
        <p:txBody>
          <a:bodyPr/>
          <a:lstStyle>
            <a:lvl1pPr algn="ctr" defTabSz="914400" rtl="0" eaLnBrk="1" latinLnBrk="0" hangingPunct="1">
              <a:spcBef>
                <a:spcPct val="0"/>
              </a:spcBef>
              <a:buNone/>
              <a:defRPr sz="4400" kern="1200">
                <a:solidFill>
                  <a:srgbClr val="002060"/>
                </a:solidFill>
                <a:latin typeface="+mj-lt"/>
                <a:ea typeface="+mj-ea"/>
                <a:cs typeface="+mj-cs"/>
              </a:defRPr>
            </a:lvl1pPr>
          </a:lstStyle>
          <a:p>
            <a:pPr algn="l"/>
            <a:r>
              <a:rPr lang="da-DK" sz="2800" dirty="0" err="1" smtClean="0"/>
              <a:t>Interoperability</a:t>
            </a:r>
            <a:r>
              <a:rPr lang="da-DK" sz="2800" dirty="0" smtClean="0"/>
              <a:t> and the ALT-model</a:t>
            </a:r>
            <a:endParaRPr lang="da-DK" sz="2800" dirty="0"/>
          </a:p>
        </p:txBody>
      </p:sp>
      <p:sp>
        <p:nvSpPr>
          <p:cNvPr id="394" name="Line 23"/>
          <p:cNvSpPr>
            <a:spLocks noChangeShapeType="1"/>
          </p:cNvSpPr>
          <p:nvPr/>
        </p:nvSpPr>
        <p:spPr bwMode="auto">
          <a:xfrm>
            <a:off x="504576" y="548680"/>
            <a:ext cx="7955856" cy="322"/>
          </a:xfrm>
          <a:prstGeom prst="line">
            <a:avLst/>
          </a:prstGeom>
          <a:noFill/>
          <a:ln w="22225">
            <a:solidFill>
              <a:srgbClr val="FFC000"/>
            </a:solidFill>
            <a:round/>
            <a:headEnd/>
            <a:tailEnd/>
          </a:ln>
        </p:spPr>
        <p:txBody>
          <a:bodyPr/>
          <a:lstStyle/>
          <a:p>
            <a:endParaRPr lang="da-DK"/>
          </a:p>
        </p:txBody>
      </p:sp>
      <p:sp>
        <p:nvSpPr>
          <p:cNvPr id="196" name="Footer Placeholder 195"/>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val="88976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90"/>
                                        </p:tgtEl>
                                        <p:attrNameLst>
                                          <p:attrName>style.visibility</p:attrName>
                                        </p:attrNameLst>
                                      </p:cBhvr>
                                      <p:to>
                                        <p:strVal val="visible"/>
                                      </p:to>
                                    </p:set>
                                    <p:animEffect transition="in" filter="wipe(down)">
                                      <p:cBhvr>
                                        <p:cTn id="11" dur="500"/>
                                        <p:tgtEl>
                                          <p:spTgt spid="39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8313" y="1412875"/>
            <a:ext cx="8207375" cy="4680421"/>
          </a:xfrm>
        </p:spPr>
        <p:txBody>
          <a:bodyPr>
            <a:normAutofit fontScale="92500" lnSpcReduction="10000"/>
          </a:bodyPr>
          <a:lstStyle/>
          <a:p>
            <a:r>
              <a:rPr lang="en-GB" dirty="0" smtClean="0">
                <a:solidFill>
                  <a:srgbClr val="00446A"/>
                </a:solidFill>
              </a:rPr>
              <a:t>To foster interoperability we need well defined use cases and the related standards and profiles identified / available </a:t>
            </a:r>
          </a:p>
          <a:p>
            <a:pPr lvl="1">
              <a:buFont typeface="Wingdings" pitchFamily="2" charset="2"/>
              <a:buChar char="Ø"/>
            </a:pPr>
            <a:r>
              <a:rPr lang="en-GB" dirty="0" smtClean="0">
                <a:solidFill>
                  <a:srgbClr val="00446A"/>
                </a:solidFill>
              </a:rPr>
              <a:t>Refined </a:t>
            </a:r>
            <a:r>
              <a:rPr lang="en-GB" dirty="0" err="1" smtClean="0">
                <a:solidFill>
                  <a:srgbClr val="00446A"/>
                </a:solidFill>
              </a:rPr>
              <a:t>eHealth</a:t>
            </a:r>
            <a:r>
              <a:rPr lang="en-GB" dirty="0">
                <a:solidFill>
                  <a:srgbClr val="00446A"/>
                </a:solidFill>
              </a:rPr>
              <a:t> </a:t>
            </a:r>
            <a:r>
              <a:rPr lang="en-GB" dirty="0" smtClean="0">
                <a:solidFill>
                  <a:srgbClr val="00446A"/>
                </a:solidFill>
              </a:rPr>
              <a:t>European Interoperability Framework</a:t>
            </a:r>
          </a:p>
          <a:p>
            <a:r>
              <a:rPr lang="en-GB" dirty="0" smtClean="0">
                <a:solidFill>
                  <a:srgbClr val="00446A"/>
                </a:solidFill>
              </a:rPr>
              <a:t>Quality and Interoperability needs to be proven in a trustworthy way.</a:t>
            </a:r>
          </a:p>
          <a:p>
            <a:pPr lvl="1">
              <a:buFont typeface="Wingdings" pitchFamily="2" charset="2"/>
              <a:buChar char="Ø"/>
            </a:pPr>
            <a:r>
              <a:rPr lang="en-GB" dirty="0" smtClean="0">
                <a:solidFill>
                  <a:srgbClr val="00446A"/>
                </a:solidFill>
              </a:rPr>
              <a:t>Quality Labelling and Certification</a:t>
            </a:r>
            <a:endParaRPr lang="en-GB" strike="sngStrike" dirty="0" smtClean="0">
              <a:solidFill>
                <a:srgbClr val="00446A"/>
              </a:solidFill>
            </a:endParaRPr>
          </a:p>
          <a:p>
            <a:r>
              <a:rPr lang="en-GB" dirty="0" smtClean="0">
                <a:solidFill>
                  <a:srgbClr val="00446A"/>
                </a:solidFill>
              </a:rPr>
              <a:t>Reliable tools are needed to assess interoperability services and products.</a:t>
            </a:r>
          </a:p>
          <a:p>
            <a:pPr lvl="1">
              <a:buFont typeface="Wingdings" pitchFamily="2" charset="2"/>
              <a:buChar char="Ø"/>
            </a:pPr>
            <a:r>
              <a:rPr lang="en-GB" dirty="0" smtClean="0">
                <a:solidFill>
                  <a:srgbClr val="00446A"/>
                </a:solidFill>
              </a:rPr>
              <a:t>Interoperability Testing Tools</a:t>
            </a:r>
          </a:p>
          <a:p>
            <a:r>
              <a:rPr lang="en-GB" dirty="0" smtClean="0">
                <a:solidFill>
                  <a:srgbClr val="00446A"/>
                </a:solidFill>
              </a:rPr>
              <a:t>Testing, testing procedures and testing tools are quality assessed on their own</a:t>
            </a:r>
          </a:p>
          <a:p>
            <a:pPr lvl="1">
              <a:buFont typeface="Wingdings" pitchFamily="2" charset="2"/>
              <a:buChar char="Ø"/>
            </a:pPr>
            <a:r>
              <a:rPr lang="en-GB" dirty="0" smtClean="0">
                <a:solidFill>
                  <a:srgbClr val="00446A"/>
                </a:solidFill>
              </a:rPr>
              <a:t>Quality Management System</a:t>
            </a:r>
          </a:p>
          <a:p>
            <a:r>
              <a:rPr lang="en-GB" dirty="0" smtClean="0">
                <a:solidFill>
                  <a:srgbClr val="00446A"/>
                </a:solidFill>
              </a:rPr>
              <a:t>How to realise in my country?</a:t>
            </a:r>
          </a:p>
          <a:p>
            <a:pPr lvl="1">
              <a:buFont typeface="Wingdings" pitchFamily="2" charset="2"/>
              <a:buChar char="Ø"/>
            </a:pPr>
            <a:r>
              <a:rPr lang="en-GB" dirty="0" smtClean="0">
                <a:solidFill>
                  <a:srgbClr val="00446A"/>
                </a:solidFill>
              </a:rPr>
              <a:t>Stepwise</a:t>
            </a:r>
            <a:endParaRPr lang="en-GB" dirty="0">
              <a:solidFill>
                <a:srgbClr val="00446A"/>
              </a:solidFill>
            </a:endParaRPr>
          </a:p>
        </p:txBody>
      </p:sp>
      <p:sp>
        <p:nvSpPr>
          <p:cNvPr id="3" name="Title 2"/>
          <p:cNvSpPr>
            <a:spLocks noGrp="1"/>
          </p:cNvSpPr>
          <p:nvPr>
            <p:ph type="title"/>
          </p:nvPr>
        </p:nvSpPr>
        <p:spPr/>
        <p:txBody>
          <a:bodyPr/>
          <a:lstStyle/>
          <a:p>
            <a:r>
              <a:rPr lang="en-GB" dirty="0" smtClean="0"/>
              <a:t>Main ANTILOPE topics</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13</a:t>
            </a:fld>
            <a:endParaRPr lang="nl-B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852936"/>
            <a:ext cx="8496944" cy="1470025"/>
          </a:xfrm>
        </p:spPr>
        <p:txBody>
          <a:bodyPr>
            <a:normAutofit/>
          </a:bodyPr>
          <a:lstStyle/>
          <a:p>
            <a:r>
              <a:rPr lang="en-US" dirty="0" smtClean="0"/>
              <a:t>Antilope – refinement of the eEIF</a:t>
            </a:r>
            <a:endParaRPr lang="nl-BE" dirty="0"/>
          </a:p>
        </p:txBody>
      </p:sp>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59066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32225" y="124842"/>
            <a:ext cx="5479550" cy="933681"/>
          </a:xfrm>
        </p:spPr>
        <p:txBody>
          <a:bodyPr>
            <a:normAutofit/>
          </a:bodyPr>
          <a:lstStyle/>
          <a:p>
            <a:pPr algn="ctr"/>
            <a:r>
              <a:rPr lang="en-GB" dirty="0" smtClean="0">
                <a:solidFill>
                  <a:schemeClr val="tx2">
                    <a:lumMod val="75000"/>
                  </a:schemeClr>
                </a:solidFill>
              </a:rPr>
              <a:t>Three key messages</a:t>
            </a:r>
            <a:endParaRPr lang="en-GB" dirty="0">
              <a:solidFill>
                <a:schemeClr val="tx2">
                  <a:lumMod val="75000"/>
                </a:schemeClr>
              </a:solidFill>
            </a:endParaRPr>
          </a:p>
        </p:txBody>
      </p:sp>
      <p:sp>
        <p:nvSpPr>
          <p:cNvPr id="6" name="Espace réservé du pied de page 4"/>
          <p:cNvSpPr>
            <a:spLocks noGrp="1"/>
          </p:cNvSpPr>
          <p:nvPr>
            <p:ph type="ftr" sz="quarter" idx="3"/>
          </p:nvPr>
        </p:nvSpPr>
        <p:spPr>
          <a:xfrm>
            <a:off x="2411760" y="6381328"/>
            <a:ext cx="4536504" cy="365125"/>
          </a:xfrm>
        </p:spPr>
        <p:txBody>
          <a:bodyPr/>
          <a:lstStyle/>
          <a:p>
            <a:r>
              <a:rPr lang="en-GB" smtClean="0"/>
              <a:t>Antilope Summit on eHealth Interoperability</a:t>
            </a:r>
            <a:endParaRPr lang="nl-NL" dirty="0"/>
          </a:p>
        </p:txBody>
      </p:sp>
      <p:graphicFrame>
        <p:nvGraphicFramePr>
          <p:cNvPr id="7" name="Tabel 6"/>
          <p:cNvGraphicFramePr>
            <a:graphicFrameLocks noGrp="1"/>
          </p:cNvGraphicFramePr>
          <p:nvPr/>
        </p:nvGraphicFramePr>
        <p:xfrm>
          <a:off x="539552" y="1484784"/>
          <a:ext cx="7920880" cy="4343640"/>
        </p:xfrm>
        <a:graphic>
          <a:graphicData uri="http://schemas.openxmlformats.org/drawingml/2006/table">
            <a:tbl>
              <a:tblPr firstRow="1" bandRow="1">
                <a:tableStyleId>{5940675A-B579-460E-94D1-54222C63F5DA}</a:tableStyleId>
              </a:tblPr>
              <a:tblGrid>
                <a:gridCol w="7920880"/>
              </a:tblGrid>
              <a:tr h="15504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noProof="0" dirty="0" smtClean="0">
                          <a:solidFill>
                            <a:schemeClr val="accent1">
                              <a:lumMod val="50000"/>
                            </a:schemeClr>
                          </a:solidFill>
                        </a:rPr>
                        <a:t>Interoperability requires a shared definition of interoperability levels, terms</a:t>
                      </a:r>
                      <a:r>
                        <a:rPr lang="en-GB" sz="2800" baseline="0" noProof="0" dirty="0" smtClean="0">
                          <a:solidFill>
                            <a:schemeClr val="accent1">
                              <a:lumMod val="50000"/>
                            </a:schemeClr>
                          </a:solidFill>
                        </a:rPr>
                        <a:t> </a:t>
                      </a:r>
                      <a:r>
                        <a:rPr lang="en-GB" sz="2800" noProof="0" dirty="0" smtClean="0">
                          <a:solidFill>
                            <a:schemeClr val="accent1">
                              <a:lumMod val="50000"/>
                            </a:schemeClr>
                          </a:solidFill>
                        </a:rPr>
                        <a:t>and use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216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noProof="0" dirty="0" smtClean="0">
                          <a:solidFill>
                            <a:schemeClr val="accent1">
                              <a:lumMod val="50000"/>
                            </a:schemeClr>
                          </a:solidFill>
                        </a:rPr>
                        <a:t>Use Cases are important building blocks in the realisation of interoperability.</a:t>
                      </a:r>
                      <a:endParaRPr lang="en-GB" sz="28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04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noProof="0" dirty="0" smtClean="0">
                          <a:solidFill>
                            <a:schemeClr val="accent1">
                              <a:lumMod val="50000"/>
                            </a:schemeClr>
                          </a:solidFill>
                        </a:rPr>
                        <a:t>Using</a:t>
                      </a:r>
                      <a:r>
                        <a:rPr lang="en-GB" sz="2800" baseline="0" noProof="0" dirty="0" smtClean="0">
                          <a:solidFill>
                            <a:schemeClr val="accent1">
                              <a:lumMod val="50000"/>
                            </a:schemeClr>
                          </a:solidFill>
                        </a:rPr>
                        <a:t> open, international standards and profiles in the implementation of Use Cases is a future-proof investment and facilitates cross-border solutions</a:t>
                      </a:r>
                      <a:endParaRPr lang="en-GB" sz="28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Slide Number Placeholder 4"/>
          <p:cNvSpPr>
            <a:spLocks noGrp="1"/>
          </p:cNvSpPr>
          <p:nvPr>
            <p:ph type="sldNum" sz="quarter" idx="4"/>
          </p:nvPr>
        </p:nvSpPr>
        <p:spPr/>
        <p:txBody>
          <a:bodyPr/>
          <a:lstStyle/>
          <a:p>
            <a:fld id="{03E47296-BEF6-4800-BEE8-E2788132C0A1}" type="slidenum">
              <a:rPr lang="nl-BE" smtClean="0"/>
              <a:pPr/>
              <a:t>15</a:t>
            </a:fld>
            <a:endParaRPr lang="nl-BE"/>
          </a:p>
        </p:txBody>
      </p:sp>
    </p:spTree>
    <p:extLst>
      <p:ext uri="{BB962C8B-B14F-4D97-AF65-F5344CB8AC3E}">
        <p14:creationId xmlns:p14="http://schemas.microsoft.com/office/powerpoint/2010/main" val="1745858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67544" y="1412776"/>
            <a:ext cx="8207375" cy="4392488"/>
          </a:xfrm>
        </p:spPr>
        <p:txBody>
          <a:bodyPr>
            <a:normAutofit/>
          </a:bodyPr>
          <a:lstStyle/>
          <a:p>
            <a:r>
              <a:rPr lang="en-GB" dirty="0" smtClean="0">
                <a:solidFill>
                  <a:schemeClr val="accent1">
                    <a:lumMod val="50000"/>
                  </a:schemeClr>
                </a:solidFill>
              </a:rPr>
              <a:t>Goals of Antilope regarding </a:t>
            </a:r>
            <a:r>
              <a:rPr lang="en-GB" dirty="0" err="1" smtClean="0">
                <a:solidFill>
                  <a:schemeClr val="accent1">
                    <a:lumMod val="50000"/>
                  </a:schemeClr>
                </a:solidFill>
              </a:rPr>
              <a:t>eEIF</a:t>
            </a:r>
            <a:endParaRPr lang="en-GB" dirty="0" smtClean="0">
              <a:solidFill>
                <a:schemeClr val="accent1">
                  <a:lumMod val="50000"/>
                </a:schemeClr>
              </a:solidFill>
            </a:endParaRPr>
          </a:p>
          <a:p>
            <a:pPr lvl="1"/>
            <a:r>
              <a:rPr lang="en-GB" dirty="0" smtClean="0">
                <a:solidFill>
                  <a:schemeClr val="accent1">
                    <a:lumMod val="50000"/>
                  </a:schemeClr>
                </a:solidFill>
              </a:rPr>
              <a:t>Refined interoperability schema</a:t>
            </a:r>
          </a:p>
          <a:p>
            <a:pPr lvl="1"/>
            <a:r>
              <a:rPr lang="en-GB" dirty="0" smtClean="0">
                <a:solidFill>
                  <a:schemeClr val="accent1">
                    <a:lumMod val="50000"/>
                  </a:schemeClr>
                </a:solidFill>
              </a:rPr>
              <a:t>Extend and refine </a:t>
            </a:r>
            <a:r>
              <a:rPr lang="en-GB" dirty="0" err="1" smtClean="0">
                <a:solidFill>
                  <a:schemeClr val="accent1">
                    <a:lumMod val="50000"/>
                  </a:schemeClr>
                </a:solidFill>
              </a:rPr>
              <a:t>eEIF</a:t>
            </a:r>
            <a:r>
              <a:rPr lang="en-GB" dirty="0" smtClean="0">
                <a:solidFill>
                  <a:schemeClr val="accent1">
                    <a:lumMod val="50000"/>
                  </a:schemeClr>
                </a:solidFill>
              </a:rPr>
              <a:t> use cases, adding Antilope use cases to realise a comprehensive set</a:t>
            </a:r>
          </a:p>
          <a:p>
            <a:pPr lvl="1"/>
            <a:r>
              <a:rPr lang="en-GB" dirty="0" smtClean="0">
                <a:solidFill>
                  <a:schemeClr val="accent1">
                    <a:lumMod val="50000"/>
                  </a:schemeClr>
                </a:solidFill>
              </a:rPr>
              <a:t>Link Use Cases to IHE and Continua Profiles</a:t>
            </a:r>
          </a:p>
          <a:p>
            <a:pPr lvl="1"/>
            <a:r>
              <a:rPr lang="en-GB" dirty="0" smtClean="0">
                <a:solidFill>
                  <a:schemeClr val="accent1">
                    <a:lumMod val="50000"/>
                  </a:schemeClr>
                </a:solidFill>
              </a:rPr>
              <a:t>Define templates for Use Cases definition and Realisation Scenarios</a:t>
            </a:r>
          </a:p>
          <a:p>
            <a:r>
              <a:rPr lang="en-GB" dirty="0" smtClean="0">
                <a:solidFill>
                  <a:schemeClr val="accent1">
                    <a:lumMod val="50000"/>
                  </a:schemeClr>
                </a:solidFill>
              </a:rPr>
              <a:t>Other related goals</a:t>
            </a:r>
          </a:p>
          <a:p>
            <a:pPr lvl="1"/>
            <a:r>
              <a:rPr lang="en-GB" dirty="0" smtClean="0">
                <a:solidFill>
                  <a:schemeClr val="accent1">
                    <a:lumMod val="50000"/>
                  </a:schemeClr>
                </a:solidFill>
              </a:rPr>
              <a:t>Model for interoperability levels</a:t>
            </a:r>
          </a:p>
          <a:p>
            <a:pPr lvl="1"/>
            <a:r>
              <a:rPr lang="en-GB" dirty="0" smtClean="0">
                <a:solidFill>
                  <a:schemeClr val="accent1">
                    <a:lumMod val="50000"/>
                  </a:schemeClr>
                </a:solidFill>
              </a:rPr>
              <a:t>Glossary of interoperability terms and definitions</a:t>
            </a:r>
          </a:p>
          <a:p>
            <a:pPr lvl="1"/>
            <a:r>
              <a:rPr lang="en-GB" dirty="0" smtClean="0">
                <a:solidFill>
                  <a:schemeClr val="accent1">
                    <a:lumMod val="50000"/>
                  </a:schemeClr>
                </a:solidFill>
              </a:rPr>
              <a:t>Overview of profiles (IHE, Continua) to be used in the use cases</a:t>
            </a:r>
          </a:p>
          <a:p>
            <a:pPr lvl="1"/>
            <a:r>
              <a:rPr lang="en-GB" dirty="0" smtClean="0">
                <a:solidFill>
                  <a:schemeClr val="accent1">
                    <a:lumMod val="50000"/>
                  </a:schemeClr>
                </a:solidFill>
              </a:rPr>
              <a:t>Recommendations for governance and lifecycle</a:t>
            </a:r>
          </a:p>
          <a:p>
            <a:pPr>
              <a:buNone/>
            </a:pPr>
            <a:endParaRPr lang="en-GB" dirty="0" smtClean="0">
              <a:solidFill>
                <a:schemeClr val="accent1">
                  <a:lumMod val="50000"/>
                </a:schemeClr>
              </a:solidFill>
            </a:endParaRPr>
          </a:p>
          <a:p>
            <a:endParaRPr lang="en-GB" dirty="0">
              <a:solidFill>
                <a:schemeClr val="accent1">
                  <a:lumMod val="50000"/>
                </a:schemeClr>
              </a:solidFill>
            </a:endParaRPr>
          </a:p>
        </p:txBody>
      </p:sp>
      <p:sp>
        <p:nvSpPr>
          <p:cNvPr id="6" name="Espace réservé du pied de page 4"/>
          <p:cNvSpPr>
            <a:spLocks noGrp="1"/>
          </p:cNvSpPr>
          <p:nvPr>
            <p:ph type="ftr" sz="quarter" idx="3"/>
          </p:nvPr>
        </p:nvSpPr>
        <p:spPr/>
        <p:txBody>
          <a:bodyPr/>
          <a:lstStyle/>
          <a:p>
            <a:r>
              <a:rPr lang="en-GB" smtClean="0"/>
              <a:t>Antilope Summit on eHealth Interoperability</a:t>
            </a:r>
            <a:endParaRPr lang="en-GB" dirty="0"/>
          </a:p>
        </p:txBody>
      </p:sp>
      <p:sp>
        <p:nvSpPr>
          <p:cNvPr id="11" name="Titre 2"/>
          <p:cNvSpPr txBox="1">
            <a:spLocks/>
          </p:cNvSpPr>
          <p:nvPr/>
        </p:nvSpPr>
        <p:spPr>
          <a:xfrm>
            <a:off x="2411760" y="231252"/>
            <a:ext cx="3927907" cy="720000"/>
          </a:xfrm>
          <a:prstGeom prst="rect">
            <a:avLst/>
          </a:prstGeom>
        </p:spPr>
        <p:txBody>
          <a:bodyPr vert="horz" lIns="91440" tIns="45720" rIns="91440" bIns="45720" rtlCol="0" anchor="ctr">
            <a:normAutofit fontScale="85000" lnSpcReduction="20000"/>
          </a:bodyPr>
          <a:lstStyle/>
          <a:p>
            <a:r>
              <a:rPr lang="en-GB" sz="2800" dirty="0" smtClean="0">
                <a:solidFill>
                  <a:schemeClr val="accent1">
                    <a:lumMod val="50000"/>
                  </a:schemeClr>
                </a:solidFill>
              </a:rPr>
              <a:t>eHealth European Interoperability Framework</a:t>
            </a:r>
          </a:p>
        </p:txBody>
      </p:sp>
      <p:sp>
        <p:nvSpPr>
          <p:cNvPr id="5" name="Slide Number Placeholder 4"/>
          <p:cNvSpPr>
            <a:spLocks noGrp="1"/>
          </p:cNvSpPr>
          <p:nvPr>
            <p:ph type="sldNum" sz="quarter" idx="4"/>
          </p:nvPr>
        </p:nvSpPr>
        <p:spPr/>
        <p:txBody>
          <a:bodyPr/>
          <a:lstStyle/>
          <a:p>
            <a:fld id="{03E47296-BEF6-4800-BEE8-E2788132C0A1}" type="slidenum">
              <a:rPr lang="nl-BE" smtClean="0"/>
              <a:pPr/>
              <a:t>16</a:t>
            </a:fld>
            <a:endParaRPr lang="nl-BE"/>
          </a:p>
        </p:txBody>
      </p:sp>
    </p:spTree>
    <p:extLst>
      <p:ext uri="{BB962C8B-B14F-4D97-AF65-F5344CB8AC3E}">
        <p14:creationId xmlns:p14="http://schemas.microsoft.com/office/powerpoint/2010/main" val="242920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015716" y="250095"/>
            <a:ext cx="5112568" cy="720000"/>
          </a:xfrm>
        </p:spPr>
        <p:txBody>
          <a:bodyPr>
            <a:normAutofit fontScale="90000"/>
          </a:bodyPr>
          <a:lstStyle/>
          <a:p>
            <a:pPr algn="ctr"/>
            <a:r>
              <a:rPr lang="en-GB" dirty="0" smtClean="0">
                <a:solidFill>
                  <a:schemeClr val="tx2">
                    <a:lumMod val="75000"/>
                  </a:schemeClr>
                </a:solidFill>
              </a:rPr>
              <a:t>Antilope Interoperability Framework</a:t>
            </a:r>
            <a:endParaRPr lang="en-GB" dirty="0">
              <a:solidFill>
                <a:schemeClr val="tx2">
                  <a:lumMod val="75000"/>
                </a:schemeClr>
              </a:solidFill>
            </a:endParaRPr>
          </a:p>
        </p:txBody>
      </p:sp>
      <p:sp>
        <p:nvSpPr>
          <p:cNvPr id="6" name="Espace réservé du pied de page 4"/>
          <p:cNvSpPr>
            <a:spLocks noGrp="1"/>
          </p:cNvSpPr>
          <p:nvPr>
            <p:ph type="ftr" sz="quarter" idx="3"/>
          </p:nvPr>
        </p:nvSpPr>
        <p:spPr>
          <a:xfrm>
            <a:off x="2411760" y="6381328"/>
            <a:ext cx="4536504" cy="365125"/>
          </a:xfrm>
        </p:spPr>
        <p:txBody>
          <a:bodyPr/>
          <a:lstStyle/>
          <a:p>
            <a:r>
              <a:rPr lang="en-GB" smtClean="0"/>
              <a:t>Antilope Summit on eHealth Interoperability</a:t>
            </a:r>
            <a:endParaRPr lang="nl-BE" dirty="0"/>
          </a:p>
        </p:txBody>
      </p:sp>
      <p:pic>
        <p:nvPicPr>
          <p:cNvPr id="5" name="Afbeelding 4" descr="eEIF Overview-v2.jpg"/>
          <p:cNvPicPr>
            <a:picLocks noChangeAspect="1"/>
          </p:cNvPicPr>
          <p:nvPr/>
        </p:nvPicPr>
        <p:blipFill>
          <a:blip r:embed="rId3" cstate="print"/>
          <a:stretch>
            <a:fillRect/>
          </a:stretch>
        </p:blipFill>
        <p:spPr>
          <a:xfrm>
            <a:off x="683568" y="2246734"/>
            <a:ext cx="5924550" cy="2838450"/>
          </a:xfrm>
          <a:prstGeom prst="rect">
            <a:avLst/>
          </a:prstGeom>
        </p:spPr>
      </p:pic>
      <p:sp>
        <p:nvSpPr>
          <p:cNvPr id="7" name="Slide Number Placeholder 6"/>
          <p:cNvSpPr>
            <a:spLocks noGrp="1"/>
          </p:cNvSpPr>
          <p:nvPr>
            <p:ph type="sldNum" sz="quarter" idx="4"/>
          </p:nvPr>
        </p:nvSpPr>
        <p:spPr/>
        <p:txBody>
          <a:bodyPr/>
          <a:lstStyle/>
          <a:p>
            <a:fld id="{03E47296-BEF6-4800-BEE8-E2788132C0A1}" type="slidenum">
              <a:rPr lang="nl-BE" smtClean="0"/>
              <a:pPr/>
              <a:t>17</a:t>
            </a:fld>
            <a:endParaRPr lang="nl-BE"/>
          </a:p>
        </p:txBody>
      </p:sp>
    </p:spTree>
    <p:extLst>
      <p:ext uri="{BB962C8B-B14F-4D97-AF65-F5344CB8AC3E}">
        <p14:creationId xmlns:p14="http://schemas.microsoft.com/office/powerpoint/2010/main" val="1708765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a:xfrm>
            <a:off x="1920172" y="178007"/>
            <a:ext cx="5303657" cy="720000"/>
          </a:xfrm>
          <a:prstGeom prst="rect">
            <a:avLst/>
          </a:prstGeom>
        </p:spPr>
        <p:txBody>
          <a:bodyPr/>
          <a:lstStyle>
            <a:lvl1pPr algn="ctr" defTabSz="914400" rtl="0" eaLnBrk="1" latinLnBrk="0" hangingPunct="1">
              <a:spcBef>
                <a:spcPct val="0"/>
              </a:spcBef>
              <a:buNone/>
              <a:defRPr sz="4400" kern="1200">
                <a:solidFill>
                  <a:srgbClr val="002060"/>
                </a:solidFill>
                <a:latin typeface="+mj-lt"/>
                <a:ea typeface="+mj-ea"/>
                <a:cs typeface="+mj-cs"/>
              </a:defRPr>
            </a:lvl1pPr>
          </a:lstStyle>
          <a:p>
            <a:pPr fontAlgn="auto">
              <a:spcAft>
                <a:spcPts val="0"/>
              </a:spcAft>
            </a:pPr>
            <a:r>
              <a:rPr lang="fr-FR" sz="2800" dirty="0" smtClean="0">
                <a:solidFill>
                  <a:schemeClr val="tx2">
                    <a:lumMod val="75000"/>
                  </a:schemeClr>
                </a:solidFill>
              </a:rPr>
              <a:t>Antilope Use Cases </a:t>
            </a:r>
            <a:endParaRPr lang="fr-FR" sz="2800" dirty="0">
              <a:solidFill>
                <a:schemeClr val="tx2">
                  <a:lumMod val="75000"/>
                </a:schemeClr>
              </a:solidFill>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956" y="155833"/>
            <a:ext cx="838200" cy="485775"/>
          </a:xfrm>
          <a:prstGeom prst="rect">
            <a:avLst/>
          </a:prstGeom>
        </p:spPr>
      </p:pic>
      <p:graphicFrame>
        <p:nvGraphicFramePr>
          <p:cNvPr id="5" name="Tabel 4"/>
          <p:cNvGraphicFramePr>
            <a:graphicFrameLocks noGrp="1"/>
          </p:cNvGraphicFramePr>
          <p:nvPr/>
        </p:nvGraphicFramePr>
        <p:xfrm>
          <a:off x="251520" y="692696"/>
          <a:ext cx="8424936" cy="5962887"/>
        </p:xfrm>
        <a:graphic>
          <a:graphicData uri="http://schemas.openxmlformats.org/drawingml/2006/table">
            <a:tbl>
              <a:tblPr/>
              <a:tblGrid>
                <a:gridCol w="355620"/>
                <a:gridCol w="1444580"/>
                <a:gridCol w="3816424"/>
                <a:gridCol w="2808312"/>
              </a:tblGrid>
              <a:tr h="354562">
                <a:tc>
                  <a:txBody>
                    <a:bodyPr/>
                    <a:lstStyle/>
                    <a:p>
                      <a:pPr>
                        <a:spcBef>
                          <a:spcPts val="600"/>
                        </a:spcBef>
                        <a:spcAft>
                          <a:spcPts val="0"/>
                        </a:spcAft>
                      </a:pPr>
                      <a:r>
                        <a:rPr lang="en-GB" sz="1200" dirty="0">
                          <a:latin typeface="Calibri"/>
                          <a:ea typeface="Times New Roman"/>
                          <a:cs typeface="Calibri"/>
                        </a:rPr>
                        <a:t>#</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8A6DE"/>
                    </a:solidFill>
                  </a:tcPr>
                </a:tc>
                <a:tc>
                  <a:txBody>
                    <a:bodyPr/>
                    <a:lstStyle/>
                    <a:p>
                      <a:pPr>
                        <a:spcBef>
                          <a:spcPts val="600"/>
                        </a:spcBef>
                        <a:spcAft>
                          <a:spcPts val="0"/>
                        </a:spcAft>
                      </a:pPr>
                      <a:r>
                        <a:rPr lang="en-GB" sz="1200" dirty="0">
                          <a:latin typeface="Calibri"/>
                          <a:ea typeface="Times New Roman"/>
                          <a:cs typeface="Calibri"/>
                        </a:rPr>
                        <a:t>Medical domain</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8A6DE"/>
                    </a:solidFill>
                  </a:tcPr>
                </a:tc>
                <a:tc>
                  <a:txBody>
                    <a:bodyPr/>
                    <a:lstStyle/>
                    <a:p>
                      <a:pPr marR="293370">
                        <a:spcBef>
                          <a:spcPts val="600"/>
                        </a:spcBef>
                        <a:spcAft>
                          <a:spcPts val="0"/>
                        </a:spcAft>
                      </a:pPr>
                      <a:r>
                        <a:rPr lang="en-GB" sz="1200">
                          <a:latin typeface="Calibri"/>
                          <a:ea typeface="Times New Roman"/>
                          <a:cs typeface="Calibri"/>
                        </a:rPr>
                        <a:t>Description</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8A6DE"/>
                    </a:solidFill>
                  </a:tcPr>
                </a:tc>
                <a:tc>
                  <a:txBody>
                    <a:bodyPr/>
                    <a:lstStyle/>
                    <a:p>
                      <a:pPr>
                        <a:spcBef>
                          <a:spcPts val="600"/>
                        </a:spcBef>
                        <a:spcAft>
                          <a:spcPts val="0"/>
                        </a:spcAft>
                      </a:pPr>
                      <a:r>
                        <a:rPr lang="en-GB" sz="1200">
                          <a:latin typeface="Calibri"/>
                          <a:ea typeface="Times New Roman"/>
                          <a:cs typeface="Calibri"/>
                        </a:rPr>
                        <a:t>Scale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8A6DE"/>
                    </a:solidFill>
                  </a:tcPr>
                </a:tc>
              </a:tr>
              <a:tr h="988896">
                <a:tc>
                  <a:txBody>
                    <a:bodyPr/>
                    <a:lstStyle/>
                    <a:p>
                      <a:pPr>
                        <a:spcBef>
                          <a:spcPts val="600"/>
                        </a:spcBef>
                        <a:spcAft>
                          <a:spcPts val="0"/>
                        </a:spcAft>
                      </a:pPr>
                      <a:r>
                        <a:rPr lang="en-GB" sz="1200">
                          <a:latin typeface="Calibri"/>
                          <a:ea typeface="Times New Roman"/>
                          <a:cs typeface="Calibri"/>
                        </a:rPr>
                        <a:t>1</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400" dirty="0">
                          <a:latin typeface="Calibri"/>
                          <a:ea typeface="Times New Roman"/>
                          <a:cs typeface="Calibri"/>
                        </a:rPr>
                        <a:t>Medication</a:t>
                      </a:r>
                      <a:endParaRPr lang="nl-NL" sz="14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600" dirty="0">
                          <a:latin typeface="Calibri"/>
                          <a:ea typeface="Times New Roman"/>
                          <a:cs typeface="Calibri"/>
                        </a:rPr>
                        <a:t>e-Prescription and e-Dispensing</a:t>
                      </a:r>
                      <a:endParaRPr lang="nl-NL" sz="16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dirty="0">
                          <a:latin typeface="Calibri"/>
                          <a:ea typeface="Times New Roman"/>
                          <a:cs typeface="Calibri"/>
                        </a:rPr>
                        <a:t> 1a) Cross-border</a:t>
                      </a:r>
                      <a:endParaRPr lang="nl-NL" sz="1200" dirty="0">
                        <a:latin typeface="Calibri"/>
                        <a:ea typeface="Times New Roman"/>
                        <a:cs typeface="Calibri"/>
                      </a:endParaRPr>
                    </a:p>
                    <a:p>
                      <a:pPr>
                        <a:spcBef>
                          <a:spcPts val="600"/>
                        </a:spcBef>
                        <a:spcAft>
                          <a:spcPts val="0"/>
                        </a:spcAft>
                      </a:pPr>
                      <a:r>
                        <a:rPr lang="en-GB" sz="1200" dirty="0">
                          <a:latin typeface="Calibri"/>
                          <a:ea typeface="Times New Roman"/>
                          <a:cs typeface="Calibri"/>
                        </a:rPr>
                        <a:t> 1b) </a:t>
                      </a:r>
                      <a:r>
                        <a:rPr lang="en-GB" sz="1200" dirty="0" smtClean="0">
                          <a:latin typeface="Calibri"/>
                          <a:ea typeface="Times New Roman"/>
                          <a:cs typeface="Calibri"/>
                        </a:rPr>
                        <a:t>National/Regional</a:t>
                      </a:r>
                      <a:endParaRPr lang="nl-NL" sz="1200" dirty="0">
                        <a:latin typeface="Calibri"/>
                        <a:ea typeface="Times New Roman"/>
                        <a:cs typeface="Calibri"/>
                      </a:endParaRPr>
                    </a:p>
                    <a:p>
                      <a:pPr>
                        <a:spcBef>
                          <a:spcPts val="600"/>
                        </a:spcBef>
                        <a:spcAft>
                          <a:spcPts val="0"/>
                        </a:spcAft>
                      </a:pPr>
                      <a:r>
                        <a:rPr lang="en-GB" sz="1200" dirty="0">
                          <a:latin typeface="Calibri"/>
                          <a:ea typeface="Times New Roman"/>
                          <a:cs typeface="Calibri"/>
                        </a:rPr>
                        <a:t> 1c) Intra-hospital </a:t>
                      </a:r>
                      <a:endParaRPr lang="nl-NL" sz="1200" dirty="0">
                        <a:latin typeface="Calibri"/>
                        <a:ea typeface="Times New Roman"/>
                        <a:cs typeface="Calibri"/>
                      </a:endParaRPr>
                    </a:p>
                    <a:p>
                      <a:pPr>
                        <a:spcBef>
                          <a:spcPts val="600"/>
                        </a:spcBef>
                        <a:spcAft>
                          <a:spcPts val="0"/>
                        </a:spcAft>
                      </a:pPr>
                      <a:r>
                        <a:rPr lang="en-GB" sz="1200" dirty="0">
                          <a:latin typeface="Calibri"/>
                          <a:ea typeface="Times New Roman"/>
                          <a:cs typeface="Calibri"/>
                        </a:rPr>
                        <a:t> 1d) Citizens at home</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451087">
                <a:tc>
                  <a:txBody>
                    <a:bodyPr/>
                    <a:lstStyle/>
                    <a:p>
                      <a:pPr>
                        <a:spcBef>
                          <a:spcPts val="600"/>
                        </a:spcBef>
                        <a:spcAft>
                          <a:spcPts val="0"/>
                        </a:spcAft>
                      </a:pPr>
                      <a:r>
                        <a:rPr lang="en-GB" sz="1200">
                          <a:latin typeface="Calibri"/>
                          <a:ea typeface="Times New Roman"/>
                          <a:cs typeface="Calibri"/>
                        </a:rPr>
                        <a:t>2</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400" dirty="0">
                          <a:latin typeface="Calibri"/>
                          <a:ea typeface="Times New Roman"/>
                          <a:cs typeface="Calibri"/>
                        </a:rPr>
                        <a:t>Radiology</a:t>
                      </a:r>
                      <a:endParaRPr lang="nl-NL" sz="14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600" dirty="0">
                          <a:latin typeface="Calibri"/>
                          <a:ea typeface="Times New Roman"/>
                          <a:cs typeface="Calibri"/>
                        </a:rPr>
                        <a:t>Request and results sharing workflow for radiology </a:t>
                      </a:r>
                      <a:endParaRPr lang="nl-NL" sz="16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dirty="0">
                          <a:latin typeface="Calibri"/>
                          <a:ea typeface="Times New Roman"/>
                          <a:cs typeface="Calibri"/>
                        </a:rPr>
                        <a:t>2a) National/Regional</a:t>
                      </a:r>
                      <a:endParaRPr lang="nl-NL" sz="1200" dirty="0">
                        <a:latin typeface="Calibri"/>
                        <a:ea typeface="Times New Roman"/>
                        <a:cs typeface="Calibri"/>
                      </a:endParaRPr>
                    </a:p>
                    <a:p>
                      <a:pPr>
                        <a:spcBef>
                          <a:spcPts val="600"/>
                        </a:spcBef>
                        <a:spcAft>
                          <a:spcPts val="0"/>
                        </a:spcAft>
                      </a:pPr>
                      <a:r>
                        <a:rPr lang="en-GB" sz="1200" dirty="0">
                          <a:latin typeface="Calibri"/>
                          <a:ea typeface="Times New Roman"/>
                          <a:cs typeface="Calibri"/>
                        </a:rPr>
                        <a:t>2b) Intra-hospital</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479410">
                <a:tc>
                  <a:txBody>
                    <a:bodyPr/>
                    <a:lstStyle/>
                    <a:p>
                      <a:pPr>
                        <a:spcBef>
                          <a:spcPts val="600"/>
                        </a:spcBef>
                        <a:spcAft>
                          <a:spcPts val="0"/>
                        </a:spcAft>
                      </a:pPr>
                      <a:r>
                        <a:rPr lang="en-GB" sz="1200">
                          <a:latin typeface="Calibri"/>
                          <a:ea typeface="Times New Roman"/>
                          <a:cs typeface="Calibri"/>
                        </a:rPr>
                        <a:t>3</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400" dirty="0">
                          <a:latin typeface="Calibri"/>
                          <a:ea typeface="Times New Roman"/>
                          <a:cs typeface="Calibri"/>
                        </a:rPr>
                        <a:t>Laboratory</a:t>
                      </a:r>
                      <a:endParaRPr lang="nl-NL" sz="14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600" dirty="0">
                          <a:latin typeface="Calibri"/>
                          <a:ea typeface="Times New Roman"/>
                          <a:cs typeface="Calibri"/>
                        </a:rPr>
                        <a:t>Request and results sharing workflow for laboratory </a:t>
                      </a:r>
                      <a:endParaRPr lang="nl-NL" sz="16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3a) National/Regional</a:t>
                      </a:r>
                      <a:endParaRPr lang="nl-NL" sz="1200">
                        <a:latin typeface="Calibri"/>
                        <a:ea typeface="Times New Roman"/>
                        <a:cs typeface="Calibri"/>
                      </a:endParaRPr>
                    </a:p>
                    <a:p>
                      <a:pPr>
                        <a:spcBef>
                          <a:spcPts val="600"/>
                        </a:spcBef>
                        <a:spcAft>
                          <a:spcPts val="0"/>
                        </a:spcAft>
                      </a:pPr>
                      <a:r>
                        <a:rPr lang="en-GB" sz="1200">
                          <a:latin typeface="Calibri"/>
                          <a:ea typeface="Times New Roman"/>
                          <a:cs typeface="Calibri"/>
                        </a:rPr>
                        <a:t>3b) Intra-Hospital</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719992">
                <a:tc>
                  <a:txBody>
                    <a:bodyPr/>
                    <a:lstStyle/>
                    <a:p>
                      <a:pPr>
                        <a:spcBef>
                          <a:spcPts val="600"/>
                        </a:spcBef>
                        <a:spcAft>
                          <a:spcPts val="0"/>
                        </a:spcAft>
                      </a:pPr>
                      <a:r>
                        <a:rPr lang="en-GB" sz="1200">
                          <a:latin typeface="Calibri"/>
                          <a:ea typeface="Times New Roman"/>
                          <a:cs typeface="Calibri"/>
                        </a:rPr>
                        <a:t>4</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400" dirty="0">
                          <a:latin typeface="Calibri"/>
                          <a:ea typeface="Times New Roman"/>
                          <a:cs typeface="Calibri"/>
                        </a:rPr>
                        <a:t>Patient Summary</a:t>
                      </a:r>
                      <a:endParaRPr lang="nl-NL" sz="14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600" dirty="0">
                          <a:latin typeface="Calibri"/>
                          <a:ea typeface="Times New Roman"/>
                          <a:cs typeface="Calibri"/>
                        </a:rPr>
                        <a:t>Patient Summary sharing</a:t>
                      </a:r>
                      <a:endParaRPr lang="nl-NL" sz="16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4a) Cross-border</a:t>
                      </a:r>
                      <a:endParaRPr lang="nl-NL" sz="1200">
                        <a:latin typeface="Calibri"/>
                        <a:ea typeface="Times New Roman"/>
                        <a:cs typeface="Calibri"/>
                      </a:endParaRPr>
                    </a:p>
                    <a:p>
                      <a:pPr>
                        <a:spcBef>
                          <a:spcPts val="600"/>
                        </a:spcBef>
                        <a:spcAft>
                          <a:spcPts val="0"/>
                        </a:spcAft>
                      </a:pPr>
                      <a:r>
                        <a:rPr lang="en-GB" sz="1200">
                          <a:latin typeface="Calibri"/>
                          <a:ea typeface="Times New Roman"/>
                          <a:cs typeface="Calibri"/>
                        </a:rPr>
                        <a:t>4b) National/regional</a:t>
                      </a:r>
                      <a:endParaRPr lang="nl-NL" sz="1200">
                        <a:latin typeface="Calibri"/>
                        <a:ea typeface="Times New Roman"/>
                        <a:cs typeface="Calibri"/>
                      </a:endParaRPr>
                    </a:p>
                    <a:p>
                      <a:pPr>
                        <a:spcBef>
                          <a:spcPts val="600"/>
                        </a:spcBef>
                        <a:spcAft>
                          <a:spcPts val="0"/>
                        </a:spcAft>
                      </a:pPr>
                      <a:r>
                        <a:rPr lang="en-GB" sz="1200">
                          <a:latin typeface="Calibri"/>
                          <a:ea typeface="Times New Roman"/>
                          <a:cs typeface="Calibri"/>
                        </a:rPr>
                        <a:t>4c) Citizens at home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1065725">
                <a:tc>
                  <a:txBody>
                    <a:bodyPr/>
                    <a:lstStyle/>
                    <a:p>
                      <a:pPr>
                        <a:spcBef>
                          <a:spcPts val="600"/>
                        </a:spcBef>
                        <a:spcAft>
                          <a:spcPts val="0"/>
                        </a:spcAft>
                      </a:pPr>
                      <a:r>
                        <a:rPr lang="en-GB" sz="1200">
                          <a:latin typeface="Calibri"/>
                          <a:ea typeface="Times New Roman"/>
                          <a:cs typeface="Calibri"/>
                        </a:rPr>
                        <a:t>5</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400" dirty="0">
                          <a:latin typeface="Calibri"/>
                          <a:ea typeface="Times New Roman"/>
                          <a:cs typeface="Calibri"/>
                        </a:rPr>
                        <a:t>Referral- and Discharge reporting</a:t>
                      </a:r>
                      <a:endParaRPr lang="nl-NL" sz="14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600" dirty="0">
                          <a:latin typeface="Calibri"/>
                          <a:ea typeface="Times New Roman"/>
                          <a:cs typeface="Calibri"/>
                        </a:rPr>
                        <a:t>Cross-enterprise Referral and Discharge Reporting </a:t>
                      </a:r>
                      <a:endParaRPr lang="nl-NL" sz="16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National /Regional</a:t>
                      </a:r>
                      <a:endParaRPr lang="nl-NL" sz="1200">
                        <a:latin typeface="Calibri"/>
                        <a:ea typeface="Times New Roman"/>
                        <a:cs typeface="Calibri"/>
                      </a:endParaRPr>
                    </a:p>
                    <a:p>
                      <a:pPr>
                        <a:spcBef>
                          <a:spcPts val="600"/>
                        </a:spcBef>
                        <a:spcAft>
                          <a:spcPts val="0"/>
                        </a:spcAft>
                      </a:pPr>
                      <a:r>
                        <a:rPr lang="en-GB" sz="1200">
                          <a:latin typeface="Calibri"/>
                          <a:ea typeface="Times New Roman"/>
                          <a:cs typeface="Calibri"/>
                        </a:rPr>
                        <a:t>5a) Referral of patient from primary to secondary care</a:t>
                      </a:r>
                      <a:endParaRPr lang="nl-NL" sz="1200">
                        <a:latin typeface="Calibri"/>
                        <a:ea typeface="Times New Roman"/>
                        <a:cs typeface="Calibri"/>
                      </a:endParaRPr>
                    </a:p>
                    <a:p>
                      <a:pPr>
                        <a:spcBef>
                          <a:spcPts val="600"/>
                        </a:spcBef>
                        <a:spcAft>
                          <a:spcPts val="0"/>
                        </a:spcAft>
                      </a:pPr>
                      <a:r>
                        <a:rPr lang="en-GB" sz="1200">
                          <a:latin typeface="Calibri"/>
                          <a:ea typeface="Times New Roman"/>
                          <a:cs typeface="Calibri"/>
                        </a:rPr>
                        <a:t>5b) Discharge report from secondary care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527917">
                <a:tc>
                  <a:txBody>
                    <a:bodyPr/>
                    <a:lstStyle/>
                    <a:p>
                      <a:pPr>
                        <a:spcBef>
                          <a:spcPts val="600"/>
                        </a:spcBef>
                        <a:spcAft>
                          <a:spcPts val="0"/>
                        </a:spcAft>
                      </a:pPr>
                      <a:r>
                        <a:rPr lang="en-GB" sz="1200">
                          <a:latin typeface="Calibri"/>
                          <a:ea typeface="Times New Roman"/>
                          <a:cs typeface="Calibri"/>
                        </a:rPr>
                        <a:t>6</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400" dirty="0">
                          <a:latin typeface="Calibri"/>
                          <a:ea typeface="Times New Roman"/>
                          <a:cs typeface="Calibri"/>
                        </a:rPr>
                        <a:t>Participatory healthcare</a:t>
                      </a:r>
                      <a:endParaRPr lang="nl-NL" sz="14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600" dirty="0">
                          <a:latin typeface="Calibri"/>
                          <a:ea typeface="Times New Roman"/>
                          <a:cs typeface="Calibri"/>
                        </a:rPr>
                        <a:t>Involvement by chronic patients in electronic documentation of healthcare information</a:t>
                      </a:r>
                      <a:endParaRPr lang="nl-NL" sz="16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Citizens at home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527917">
                <a:tc>
                  <a:txBody>
                    <a:bodyPr/>
                    <a:lstStyle/>
                    <a:p>
                      <a:pPr>
                        <a:spcBef>
                          <a:spcPts val="600"/>
                        </a:spcBef>
                        <a:spcAft>
                          <a:spcPts val="0"/>
                        </a:spcAft>
                      </a:pPr>
                      <a:r>
                        <a:rPr lang="en-GB" sz="1200">
                          <a:latin typeface="Calibri"/>
                          <a:ea typeface="Times New Roman"/>
                          <a:cs typeface="Calibri"/>
                        </a:rPr>
                        <a:t>7</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400" dirty="0" err="1">
                          <a:latin typeface="Calibri"/>
                          <a:ea typeface="Times New Roman"/>
                          <a:cs typeface="Calibri"/>
                        </a:rPr>
                        <a:t>Telemonitoring</a:t>
                      </a:r>
                      <a:endParaRPr lang="nl-NL" sz="14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600" dirty="0">
                          <a:latin typeface="Calibri"/>
                          <a:ea typeface="Times New Roman"/>
                          <a:cs typeface="Calibri"/>
                        </a:rPr>
                        <a:t>Remote monitoring and care of people at home or on the move using sensor devices</a:t>
                      </a:r>
                      <a:endParaRPr lang="nl-NL" sz="16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Citizens at home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429110">
                <a:tc>
                  <a:txBody>
                    <a:bodyPr/>
                    <a:lstStyle/>
                    <a:p>
                      <a:pPr>
                        <a:spcBef>
                          <a:spcPts val="600"/>
                        </a:spcBef>
                        <a:spcAft>
                          <a:spcPts val="0"/>
                        </a:spcAft>
                      </a:pPr>
                      <a:r>
                        <a:rPr lang="en-GB" sz="1200">
                          <a:latin typeface="Calibri"/>
                          <a:ea typeface="Times New Roman"/>
                          <a:cs typeface="Calibri"/>
                        </a:rPr>
                        <a:t>8</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400" dirty="0">
                          <a:latin typeface="Calibri"/>
                          <a:ea typeface="Times New Roman"/>
                          <a:cs typeface="Calibri"/>
                        </a:rPr>
                        <a:t>Multidisciplinary consultation</a:t>
                      </a:r>
                      <a:endParaRPr lang="nl-NL" sz="14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600" dirty="0">
                          <a:latin typeface="Calibri"/>
                          <a:ea typeface="Times New Roman"/>
                          <a:cs typeface="Calibri"/>
                        </a:rPr>
                        <a:t>Medical Board Review</a:t>
                      </a:r>
                      <a:endParaRPr lang="nl-NL" sz="16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dirty="0">
                          <a:latin typeface="Calibri"/>
                          <a:ea typeface="Times New Roman"/>
                          <a:cs typeface="Calibri"/>
                        </a:rPr>
                        <a:t>National/Regional</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bl>
          </a:graphicData>
        </a:graphic>
      </p:graphicFrame>
      <p:sp>
        <p:nvSpPr>
          <p:cNvPr id="7" name="Slide Number Placeholder 6"/>
          <p:cNvSpPr>
            <a:spLocks noGrp="1"/>
          </p:cNvSpPr>
          <p:nvPr>
            <p:ph type="sldNum" sz="quarter" idx="4"/>
          </p:nvPr>
        </p:nvSpPr>
        <p:spPr/>
        <p:txBody>
          <a:bodyPr/>
          <a:lstStyle/>
          <a:p>
            <a:fld id="{03E47296-BEF6-4800-BEE8-E2788132C0A1}" type="slidenum">
              <a:rPr lang="nl-BE" smtClean="0"/>
              <a:pPr/>
              <a:t>18</a:t>
            </a:fld>
            <a:endParaRPr lang="nl-BE"/>
          </a:p>
        </p:txBody>
      </p:sp>
      <p:sp>
        <p:nvSpPr>
          <p:cNvPr id="8" name="Footer Placeholder 7"/>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val="217160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68313" y="1412875"/>
            <a:ext cx="8352159" cy="4104357"/>
          </a:xfrm>
        </p:spPr>
        <p:txBody>
          <a:bodyPr>
            <a:normAutofit/>
          </a:bodyPr>
          <a:lstStyle/>
          <a:p>
            <a:r>
              <a:rPr lang="en-GB" dirty="0" smtClean="0">
                <a:solidFill>
                  <a:schemeClr val="accent1">
                    <a:lumMod val="50000"/>
                  </a:schemeClr>
                </a:solidFill>
              </a:rPr>
              <a:t>High-level Use Case Functional Description</a:t>
            </a:r>
          </a:p>
          <a:p>
            <a:pPr lvl="1"/>
            <a:r>
              <a:rPr lang="en-GB" dirty="0" smtClean="0">
                <a:solidFill>
                  <a:schemeClr val="accent1">
                    <a:lumMod val="50000"/>
                  </a:schemeClr>
                </a:solidFill>
              </a:rPr>
              <a:t>Is the first step towards implementation</a:t>
            </a:r>
          </a:p>
          <a:p>
            <a:pPr lvl="1"/>
            <a:r>
              <a:rPr lang="en-GB" dirty="0" smtClean="0">
                <a:solidFill>
                  <a:schemeClr val="accent1">
                    <a:lumMod val="50000"/>
                  </a:schemeClr>
                </a:solidFill>
              </a:rPr>
              <a:t>Functional description of the interactions between the participants in a process, for a certain purpose. </a:t>
            </a:r>
          </a:p>
          <a:p>
            <a:pPr lvl="1"/>
            <a:r>
              <a:rPr lang="en-GB" dirty="0" smtClean="0">
                <a:solidFill>
                  <a:schemeClr val="accent1">
                    <a:lumMod val="50000"/>
                  </a:schemeClr>
                </a:solidFill>
              </a:rPr>
              <a:t>Implementation-agnostic.</a:t>
            </a:r>
            <a:br>
              <a:rPr lang="en-GB" dirty="0" smtClean="0">
                <a:solidFill>
                  <a:schemeClr val="accent1">
                    <a:lumMod val="50000"/>
                  </a:schemeClr>
                </a:solidFill>
              </a:rPr>
            </a:br>
            <a:endParaRPr lang="en-GB" dirty="0" smtClean="0">
              <a:solidFill>
                <a:schemeClr val="accent1">
                  <a:lumMod val="50000"/>
                </a:schemeClr>
              </a:solidFill>
            </a:endParaRPr>
          </a:p>
          <a:p>
            <a:r>
              <a:rPr lang="en-GB" dirty="0" smtClean="0">
                <a:solidFill>
                  <a:schemeClr val="accent1">
                    <a:lumMod val="50000"/>
                  </a:schemeClr>
                </a:solidFill>
              </a:rPr>
              <a:t>Realisation Scenario </a:t>
            </a:r>
          </a:p>
          <a:p>
            <a:pPr lvl="1"/>
            <a:r>
              <a:rPr lang="en-GB" dirty="0" smtClean="0">
                <a:solidFill>
                  <a:schemeClr val="accent1">
                    <a:lumMod val="50000"/>
                  </a:schemeClr>
                </a:solidFill>
              </a:rPr>
              <a:t>High level direction / options for the realisation of a Use Case</a:t>
            </a:r>
          </a:p>
          <a:p>
            <a:pPr lvl="1"/>
            <a:r>
              <a:rPr lang="en-GB" dirty="0" smtClean="0">
                <a:solidFill>
                  <a:schemeClr val="accent1">
                    <a:lumMod val="50000"/>
                  </a:schemeClr>
                </a:solidFill>
              </a:rPr>
              <a:t>Implementation guidelines for concrete realisation</a:t>
            </a:r>
          </a:p>
          <a:p>
            <a:pPr lvl="1"/>
            <a:r>
              <a:rPr lang="en-GB" dirty="0" smtClean="0">
                <a:solidFill>
                  <a:schemeClr val="accent1">
                    <a:lumMod val="50000"/>
                  </a:schemeClr>
                </a:solidFill>
              </a:rPr>
              <a:t>Can be linked to Interoperability Profiles.</a:t>
            </a:r>
            <a:br>
              <a:rPr lang="en-GB" dirty="0" smtClean="0">
                <a:solidFill>
                  <a:schemeClr val="accent1">
                    <a:lumMod val="50000"/>
                  </a:schemeClr>
                </a:solidFill>
              </a:rPr>
            </a:br>
            <a:endParaRPr lang="en-GB" dirty="0" smtClean="0">
              <a:solidFill>
                <a:schemeClr val="accent1">
                  <a:lumMod val="50000"/>
                </a:schemeClr>
              </a:solidFill>
            </a:endParaRPr>
          </a:p>
          <a:p>
            <a:pPr marL="0" indent="0">
              <a:buNone/>
            </a:pPr>
            <a:endParaRPr lang="en-GB" dirty="0">
              <a:solidFill>
                <a:schemeClr val="accent1">
                  <a:lumMod val="50000"/>
                </a:schemeClr>
              </a:solidFill>
            </a:endParaRPr>
          </a:p>
        </p:txBody>
      </p:sp>
      <p:sp>
        <p:nvSpPr>
          <p:cNvPr id="3" name="Titre 2"/>
          <p:cNvSpPr>
            <a:spLocks noGrp="1"/>
          </p:cNvSpPr>
          <p:nvPr>
            <p:ph type="title"/>
          </p:nvPr>
        </p:nvSpPr>
        <p:spPr>
          <a:xfrm>
            <a:off x="2156261" y="231172"/>
            <a:ext cx="4831478" cy="720000"/>
          </a:xfrm>
        </p:spPr>
        <p:txBody>
          <a:bodyPr>
            <a:normAutofit fontScale="90000"/>
          </a:bodyPr>
          <a:lstStyle/>
          <a:p>
            <a:pPr algn="ctr"/>
            <a:r>
              <a:rPr lang="en-GB" dirty="0" smtClean="0">
                <a:solidFill>
                  <a:schemeClr val="tx2">
                    <a:lumMod val="75000"/>
                  </a:schemeClr>
                </a:solidFill>
              </a:rPr>
              <a:t>Initial steps for implementing use cases</a:t>
            </a:r>
            <a:endParaRPr lang="en-GB" dirty="0">
              <a:solidFill>
                <a:schemeClr val="tx2">
                  <a:lumMod val="75000"/>
                </a:schemeClr>
              </a:solidFill>
            </a:endParaRPr>
          </a:p>
        </p:txBody>
      </p:sp>
      <p:sp>
        <p:nvSpPr>
          <p:cNvPr id="6" name="Espace réservé du pied de page 4"/>
          <p:cNvSpPr>
            <a:spLocks noGrp="1"/>
          </p:cNvSpPr>
          <p:nvPr>
            <p:ph type="ftr" sz="quarter" idx="3"/>
          </p:nvPr>
        </p:nvSpPr>
        <p:spPr>
          <a:xfrm>
            <a:off x="2411760" y="6381328"/>
            <a:ext cx="4536504" cy="365125"/>
          </a:xfrm>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19</a:t>
            </a:fld>
            <a:endParaRPr lang="nl-BE"/>
          </a:p>
        </p:txBody>
      </p:sp>
    </p:spTree>
    <p:extLst>
      <p:ext uri="{BB962C8B-B14F-4D97-AF65-F5344CB8AC3E}">
        <p14:creationId xmlns:p14="http://schemas.microsoft.com/office/powerpoint/2010/main" val="2476191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68313" y="1412875"/>
            <a:ext cx="8352159" cy="4392613"/>
          </a:xfrm>
        </p:spPr>
        <p:txBody>
          <a:bodyPr/>
          <a:lstStyle/>
          <a:p>
            <a:r>
              <a:rPr lang="en-GB" dirty="0" smtClean="0">
                <a:solidFill>
                  <a:srgbClr val="002060"/>
                </a:solidFill>
              </a:rPr>
              <a:t>Why ANTILOPE?</a:t>
            </a:r>
          </a:p>
          <a:p>
            <a:r>
              <a:rPr lang="en-GB" dirty="0" smtClean="0">
                <a:solidFill>
                  <a:srgbClr val="002060"/>
                </a:solidFill>
              </a:rPr>
              <a:t>The ANTILOPE Consortium</a:t>
            </a:r>
          </a:p>
          <a:p>
            <a:r>
              <a:rPr lang="en-GB" dirty="0" smtClean="0">
                <a:solidFill>
                  <a:srgbClr val="002060"/>
                </a:solidFill>
              </a:rPr>
              <a:t>Requirements for Interoperability</a:t>
            </a:r>
          </a:p>
          <a:p>
            <a:r>
              <a:rPr lang="en-GB" dirty="0" smtClean="0">
                <a:solidFill>
                  <a:srgbClr val="002060"/>
                </a:solidFill>
              </a:rPr>
              <a:t>The ANTILOPE Approach towards interoperability</a:t>
            </a:r>
          </a:p>
          <a:p>
            <a:pPr lvl="1"/>
            <a:r>
              <a:rPr lang="en-GB" dirty="0" smtClean="0">
                <a:solidFill>
                  <a:srgbClr val="002060"/>
                </a:solidFill>
              </a:rPr>
              <a:t>In </a:t>
            </a:r>
            <a:r>
              <a:rPr lang="en-GB" dirty="0">
                <a:solidFill>
                  <a:srgbClr val="002060"/>
                </a:solidFill>
              </a:rPr>
              <a:t>a stepwise approach (use case per use case</a:t>
            </a:r>
            <a:r>
              <a:rPr lang="en-GB" dirty="0" smtClean="0">
                <a:solidFill>
                  <a:srgbClr val="002060"/>
                </a:solidFill>
              </a:rPr>
              <a:t>)</a:t>
            </a:r>
            <a:endParaRPr lang="en-GB" dirty="0">
              <a:solidFill>
                <a:srgbClr val="002060"/>
              </a:solidFill>
            </a:endParaRPr>
          </a:p>
          <a:p>
            <a:pPr lvl="1"/>
            <a:r>
              <a:rPr lang="en-GB" dirty="0" smtClean="0">
                <a:solidFill>
                  <a:srgbClr val="002060"/>
                </a:solidFill>
              </a:rPr>
              <a:t>Proving quality and interoperability of eHealth solutions</a:t>
            </a:r>
            <a:endParaRPr lang="en-GB" strike="sngStrike" dirty="0" smtClean="0">
              <a:solidFill>
                <a:srgbClr val="002060"/>
              </a:solidFill>
            </a:endParaRPr>
          </a:p>
          <a:p>
            <a:pPr lvl="1"/>
            <a:r>
              <a:rPr lang="en-GB" dirty="0" smtClean="0">
                <a:solidFill>
                  <a:srgbClr val="002060"/>
                </a:solidFill>
              </a:rPr>
              <a:t>Using quality assessed tools and procedures</a:t>
            </a:r>
            <a:endParaRPr lang="en-GB" strike="sngStrike" dirty="0" smtClean="0">
              <a:solidFill>
                <a:srgbClr val="002060"/>
              </a:solidFill>
            </a:endParaRPr>
          </a:p>
          <a:p>
            <a:r>
              <a:rPr lang="en-GB" dirty="0" smtClean="0">
                <a:solidFill>
                  <a:srgbClr val="002060"/>
                </a:solidFill>
              </a:rPr>
              <a:t>Purpose of the Summit</a:t>
            </a:r>
          </a:p>
          <a:p>
            <a:endParaRPr lang="en-GB" dirty="0" smtClean="0"/>
          </a:p>
          <a:p>
            <a:endParaRPr lang="en-GB" dirty="0" smtClean="0"/>
          </a:p>
          <a:p>
            <a:endParaRPr lang="en-GB" dirty="0"/>
          </a:p>
        </p:txBody>
      </p:sp>
      <p:sp>
        <p:nvSpPr>
          <p:cNvPr id="5" name="Title 4"/>
          <p:cNvSpPr>
            <a:spLocks noGrp="1"/>
          </p:cNvSpPr>
          <p:nvPr>
            <p:ph type="title"/>
          </p:nvPr>
        </p:nvSpPr>
        <p:spPr/>
        <p:txBody>
          <a:bodyPr/>
          <a:lstStyle/>
          <a:p>
            <a:r>
              <a:rPr lang="en-GB" dirty="0" smtClean="0"/>
              <a:t>Topics addressed</a:t>
            </a:r>
            <a:endParaRPr lang="en-GB" dirty="0"/>
          </a:p>
        </p:txBody>
      </p:sp>
      <p:sp>
        <p:nvSpPr>
          <p:cNvPr id="4" name="Pladsholder til diasnummer 3"/>
          <p:cNvSpPr>
            <a:spLocks noGrp="1"/>
          </p:cNvSpPr>
          <p:nvPr>
            <p:ph type="sldNum" sz="quarter" idx="4"/>
          </p:nvPr>
        </p:nvSpPr>
        <p:spPr/>
        <p:txBody>
          <a:bodyPr/>
          <a:lstStyle/>
          <a:p>
            <a:fld id="{03E47296-BEF6-4800-BEE8-E2788132C0A1}" type="slidenum">
              <a:rPr lang="nl-BE" smtClean="0"/>
              <a:pPr/>
              <a:t>2</a:t>
            </a:fld>
            <a:endParaRPr lang="nl-BE"/>
          </a:p>
        </p:txBody>
      </p:sp>
      <p:sp>
        <p:nvSpPr>
          <p:cNvPr id="7" name="Tekstboks 6"/>
          <p:cNvSpPr txBox="1"/>
          <p:nvPr/>
        </p:nvSpPr>
        <p:spPr>
          <a:xfrm>
            <a:off x="827584" y="1556792"/>
            <a:ext cx="7488832" cy="1077218"/>
          </a:xfrm>
          <a:prstGeom prst="rect">
            <a:avLst/>
          </a:prstGeom>
          <a:noFill/>
        </p:spPr>
        <p:txBody>
          <a:bodyPr wrap="square" rtlCol="0">
            <a:spAutoFit/>
          </a:bodyPr>
          <a:lstStyle/>
          <a:p>
            <a:pPr algn="ctr"/>
            <a:endParaRPr lang="en-US" sz="3200" dirty="0" smtClean="0"/>
          </a:p>
          <a:p>
            <a:pPr algn="ctr"/>
            <a:endParaRPr lang="en-US" sz="3200" dirty="0"/>
          </a:p>
        </p:txBody>
      </p:sp>
      <p:sp>
        <p:nvSpPr>
          <p:cNvPr id="9" name="Footer Placeholder 8"/>
          <p:cNvSpPr>
            <a:spLocks noGrp="1"/>
          </p:cNvSpPr>
          <p:nvPr>
            <p:ph type="ftr" sz="quarter" idx="3"/>
          </p:nvPr>
        </p:nvSpPr>
        <p:spPr/>
        <p:txBody>
          <a:bodyPr/>
          <a:lstStyle/>
          <a:p>
            <a:r>
              <a:rPr lang="en-GB" dirty="0" smtClean="0">
                <a:solidFill>
                  <a:schemeClr val="tx1"/>
                </a:solidFill>
              </a:rPr>
              <a:t>Antilope Summit on eHealth Interoperability</a:t>
            </a:r>
            <a:endParaRPr lang="nl-BE" dirty="0">
              <a:solidFill>
                <a:schemeClr val="tx1"/>
              </a:solidFill>
            </a:endParaRPr>
          </a:p>
        </p:txBody>
      </p:sp>
    </p:spTree>
    <p:extLst>
      <p:ext uri="{BB962C8B-B14F-4D97-AF65-F5344CB8AC3E}">
        <p14:creationId xmlns:p14="http://schemas.microsoft.com/office/powerpoint/2010/main" val="3779643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Rechte verbindingslijn met pijl 8"/>
          <p:cNvCxnSpPr>
            <a:stCxn id="7" idx="2"/>
            <a:endCxn id="14" idx="0"/>
          </p:cNvCxnSpPr>
          <p:nvPr/>
        </p:nvCxnSpPr>
        <p:spPr>
          <a:xfrm>
            <a:off x="2519608" y="2132824"/>
            <a:ext cx="0" cy="624101"/>
          </a:xfrm>
          <a:prstGeom prst="straightConnector1">
            <a:avLst/>
          </a:prstGeom>
          <a:ln w="190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a:stCxn id="6" idx="2"/>
            <a:endCxn id="8" idx="0"/>
          </p:cNvCxnSpPr>
          <p:nvPr/>
        </p:nvCxnSpPr>
        <p:spPr>
          <a:xfrm>
            <a:off x="2519608" y="4533058"/>
            <a:ext cx="0" cy="624134"/>
          </a:xfrm>
          <a:prstGeom prst="straightConnector1">
            <a:avLst/>
          </a:prstGeom>
          <a:ln w="190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ijdelijke aanduiding voor voettekst 3"/>
          <p:cNvSpPr>
            <a:spLocks noGrp="1"/>
          </p:cNvSpPr>
          <p:nvPr>
            <p:ph type="ftr" sz="quarter" idx="3"/>
          </p:nvPr>
        </p:nvSpPr>
        <p:spPr/>
        <p:txBody>
          <a:bodyPr/>
          <a:lstStyle/>
          <a:p>
            <a:r>
              <a:rPr lang="en-GB" smtClean="0"/>
              <a:t>Antilope Summit on eHealth Interoperability</a:t>
            </a:r>
            <a:endParaRPr lang="nl-BE" dirty="0"/>
          </a:p>
        </p:txBody>
      </p:sp>
      <p:sp>
        <p:nvSpPr>
          <p:cNvPr id="6" name="Afgeronde rechthoek 5"/>
          <p:cNvSpPr/>
          <p:nvPr/>
        </p:nvSpPr>
        <p:spPr>
          <a:xfrm>
            <a:off x="1043608" y="3957058"/>
            <a:ext cx="2952000" cy="576000"/>
          </a:xfrm>
          <a:prstGeom prst="roundRect">
            <a:avLst>
              <a:gd name="adj" fmla="val 3002"/>
            </a:avLst>
          </a:prstGeom>
          <a:solidFill>
            <a:srgbClr val="DBE5F1"/>
          </a:solidFill>
          <a:ln w="9525" cap="flat" cmpd="sng" algn="ctr">
            <a:solidFill>
              <a:schemeClr val="accent1">
                <a:lumMod val="50000"/>
              </a:schemeClr>
            </a:solidFill>
            <a:prstDash val="solid"/>
          </a:ln>
          <a:effectLst>
            <a:outerShdw blurRad="101600" dist="114300" dir="2700000" algn="tl" rotWithShape="0">
              <a:prstClr val="black">
                <a:alpha val="30000"/>
              </a:prstClr>
            </a:outerShdw>
          </a:effectLst>
          <a:scene3d>
            <a:camera prst="orthographicFront"/>
            <a:lightRig rig="soft" dir="t"/>
          </a:scene3d>
          <a:sp3d prstMaterial="metal"/>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Functionalities, transactions</a:t>
            </a:r>
            <a:endParaRPr kumimoji="0" lang="en-US" sz="1600" b="0" i="0" u="none" strike="noStrike" kern="0" cap="none" spc="0" normalizeH="0" baseline="0" dirty="0">
              <a:ln>
                <a:noFill/>
              </a:ln>
              <a:solidFill>
                <a:schemeClr val="bg2">
                  <a:lumMod val="10000"/>
                </a:schemeClr>
              </a:solidFill>
              <a:effectLst/>
              <a:uLnTx/>
              <a:uFillTx/>
              <a:latin typeface="Calibri" pitchFamily="34" charset="0"/>
              <a:cs typeface="Calibri" pitchFamily="34" charset="0"/>
            </a:endParaRPr>
          </a:p>
        </p:txBody>
      </p:sp>
      <p:sp>
        <p:nvSpPr>
          <p:cNvPr id="7" name="Afgeronde rechthoek 6"/>
          <p:cNvSpPr/>
          <p:nvPr/>
        </p:nvSpPr>
        <p:spPr>
          <a:xfrm>
            <a:off x="1043608" y="1556824"/>
            <a:ext cx="2952000" cy="576000"/>
          </a:xfrm>
          <a:prstGeom prst="roundRect">
            <a:avLst>
              <a:gd name="adj" fmla="val 4293"/>
            </a:avLst>
          </a:prstGeom>
          <a:solidFill>
            <a:srgbClr val="DBE5F1"/>
          </a:solidFill>
          <a:ln w="9525" cap="flat" cmpd="sng" algn="ctr">
            <a:solidFill>
              <a:schemeClr val="accent1">
                <a:lumMod val="50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chemeClr val="bg2">
                    <a:lumMod val="10000"/>
                  </a:schemeClr>
                </a:solidFill>
                <a:latin typeface="Calibri" pitchFamily="34" charset="0"/>
                <a:cs typeface="Calibri" pitchFamily="34" charset="0"/>
              </a:rPr>
              <a:t>Antilope Use Cases</a:t>
            </a:r>
            <a:endParaRPr kumimoji="0" lang="en-US" sz="1600" b="0" i="0" u="none" strike="noStrike" kern="0" cap="none" spc="0" normalizeH="0" baseline="0">
              <a:ln>
                <a:noFill/>
              </a:ln>
              <a:solidFill>
                <a:schemeClr val="bg2">
                  <a:lumMod val="10000"/>
                </a:schemeClr>
              </a:solidFill>
              <a:effectLst/>
              <a:uLnTx/>
              <a:uFillTx/>
              <a:latin typeface="Calibri" pitchFamily="34" charset="0"/>
              <a:cs typeface="Calibri" pitchFamily="34" charset="0"/>
            </a:endParaRPr>
          </a:p>
        </p:txBody>
      </p:sp>
      <p:sp>
        <p:nvSpPr>
          <p:cNvPr id="8" name="Afgeronde rechthoek 7"/>
          <p:cNvSpPr/>
          <p:nvPr/>
        </p:nvSpPr>
        <p:spPr>
          <a:xfrm>
            <a:off x="1043608" y="5157192"/>
            <a:ext cx="2952000" cy="576000"/>
          </a:xfrm>
          <a:prstGeom prst="roundRect">
            <a:avLst>
              <a:gd name="adj" fmla="val 5583"/>
            </a:avLst>
          </a:prstGeom>
          <a:solidFill>
            <a:srgbClr val="DBE5F1"/>
          </a:solidFill>
          <a:ln w="9525" cap="flat" cmpd="sng" algn="ctr">
            <a:solidFill>
              <a:schemeClr val="accent1">
                <a:lumMod val="50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Profiles and Standards</a:t>
            </a:r>
            <a:endParaRPr kumimoji="0" lang="en-US" sz="1600" b="0" i="0" u="none" strike="noStrike" kern="0" cap="none" spc="0" normalizeH="0" baseline="0" dirty="0">
              <a:ln>
                <a:noFill/>
              </a:ln>
              <a:solidFill>
                <a:schemeClr val="bg2">
                  <a:lumMod val="10000"/>
                </a:schemeClr>
              </a:solidFill>
              <a:effectLst/>
              <a:uLnTx/>
              <a:uFillTx/>
              <a:latin typeface="Calibri" pitchFamily="34" charset="0"/>
              <a:cs typeface="Calibri" pitchFamily="34" charset="0"/>
            </a:endParaRPr>
          </a:p>
        </p:txBody>
      </p:sp>
      <p:sp>
        <p:nvSpPr>
          <p:cNvPr id="10" name="Tekstvak 9"/>
          <p:cNvSpPr txBox="1"/>
          <p:nvPr/>
        </p:nvSpPr>
        <p:spPr>
          <a:xfrm>
            <a:off x="2699792" y="2276808"/>
            <a:ext cx="2447465" cy="369332"/>
          </a:xfrm>
          <a:prstGeom prst="rect">
            <a:avLst/>
          </a:prstGeom>
          <a:noFill/>
        </p:spPr>
        <p:txBody>
          <a:bodyPr wrap="none" rtlCol="0">
            <a:spAutoFit/>
          </a:bodyPr>
          <a:lstStyle/>
          <a:p>
            <a:r>
              <a:rPr lang="en-GB" dirty="0" smtClean="0"/>
              <a:t>can be realised through </a:t>
            </a:r>
            <a:endParaRPr lang="en-GB" dirty="0"/>
          </a:p>
        </p:txBody>
      </p:sp>
      <p:sp>
        <p:nvSpPr>
          <p:cNvPr id="12" name="Tekstvak 11"/>
          <p:cNvSpPr txBox="1"/>
          <p:nvPr/>
        </p:nvSpPr>
        <p:spPr>
          <a:xfrm>
            <a:off x="2699792" y="4653072"/>
            <a:ext cx="2662780" cy="369332"/>
          </a:xfrm>
          <a:prstGeom prst="rect">
            <a:avLst/>
          </a:prstGeom>
          <a:noFill/>
        </p:spPr>
        <p:txBody>
          <a:bodyPr wrap="none" rtlCol="0">
            <a:spAutoFit/>
          </a:bodyPr>
          <a:lstStyle/>
          <a:p>
            <a:r>
              <a:rPr lang="en-US" dirty="0" smtClean="0"/>
              <a:t>can be implemented using</a:t>
            </a:r>
            <a:endParaRPr lang="en-US" dirty="0"/>
          </a:p>
        </p:txBody>
      </p:sp>
      <p:sp>
        <p:nvSpPr>
          <p:cNvPr id="14" name="Afgeronde rechthoek 13"/>
          <p:cNvSpPr/>
          <p:nvPr/>
        </p:nvSpPr>
        <p:spPr>
          <a:xfrm>
            <a:off x="1043608" y="2756925"/>
            <a:ext cx="2952000" cy="576000"/>
          </a:xfrm>
          <a:prstGeom prst="roundRect">
            <a:avLst>
              <a:gd name="adj" fmla="val 4293"/>
            </a:avLst>
          </a:prstGeom>
          <a:solidFill>
            <a:srgbClr val="DBE5F1"/>
          </a:solidFill>
          <a:ln w="9525" cap="flat" cmpd="sng" algn="ctr">
            <a:solidFill>
              <a:schemeClr val="accent1">
                <a:lumMod val="50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Antilope Realisation Scenarios</a:t>
            </a:r>
            <a:endParaRPr kumimoji="0" lang="en-US" sz="1600" b="0" i="0" u="none" strike="noStrike" kern="0" cap="none" spc="0" normalizeH="0" baseline="0" dirty="0">
              <a:ln>
                <a:noFill/>
              </a:ln>
              <a:solidFill>
                <a:schemeClr val="bg2">
                  <a:lumMod val="10000"/>
                </a:schemeClr>
              </a:solidFill>
              <a:effectLst/>
              <a:uLnTx/>
              <a:uFillTx/>
              <a:latin typeface="Calibri" pitchFamily="34" charset="0"/>
              <a:cs typeface="Calibri" pitchFamily="34" charset="0"/>
            </a:endParaRPr>
          </a:p>
        </p:txBody>
      </p:sp>
      <p:cxnSp>
        <p:nvCxnSpPr>
          <p:cNvPr id="19" name="Rechte verbindingslijn met pijl 18"/>
          <p:cNvCxnSpPr>
            <a:stCxn id="14" idx="2"/>
            <a:endCxn id="6" idx="0"/>
          </p:cNvCxnSpPr>
          <p:nvPr/>
        </p:nvCxnSpPr>
        <p:spPr>
          <a:xfrm>
            <a:off x="2519608" y="3332925"/>
            <a:ext cx="0" cy="624133"/>
          </a:xfrm>
          <a:prstGeom prst="straightConnector1">
            <a:avLst/>
          </a:prstGeom>
          <a:ln w="190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kstvak 17"/>
          <p:cNvSpPr txBox="1"/>
          <p:nvPr/>
        </p:nvSpPr>
        <p:spPr>
          <a:xfrm>
            <a:off x="2699792" y="3463077"/>
            <a:ext cx="1316964" cy="369332"/>
          </a:xfrm>
          <a:prstGeom prst="rect">
            <a:avLst/>
          </a:prstGeom>
          <a:noFill/>
        </p:spPr>
        <p:txBody>
          <a:bodyPr wrap="none" rtlCol="0">
            <a:spAutoFit/>
          </a:bodyPr>
          <a:lstStyle/>
          <a:p>
            <a:r>
              <a:rPr lang="en-GB" dirty="0" smtClean="0"/>
              <a:t>make use of</a:t>
            </a:r>
            <a:endParaRPr lang="en-GB" dirty="0"/>
          </a:p>
        </p:txBody>
      </p:sp>
      <p:sp>
        <p:nvSpPr>
          <p:cNvPr id="21" name="Titre 2"/>
          <p:cNvSpPr>
            <a:spLocks noGrp="1"/>
          </p:cNvSpPr>
          <p:nvPr>
            <p:ph type="title"/>
          </p:nvPr>
        </p:nvSpPr>
        <p:spPr>
          <a:xfrm>
            <a:off x="2156261" y="241885"/>
            <a:ext cx="4831478" cy="720000"/>
          </a:xfrm>
        </p:spPr>
        <p:txBody>
          <a:bodyPr/>
          <a:lstStyle/>
          <a:p>
            <a:pPr algn="ctr"/>
            <a:r>
              <a:rPr lang="en-GB" dirty="0" smtClean="0">
                <a:solidFill>
                  <a:schemeClr val="tx2">
                    <a:lumMod val="75000"/>
                  </a:schemeClr>
                </a:solidFill>
              </a:rPr>
              <a:t>Linking Use Cases to Profiles</a:t>
            </a:r>
            <a:endParaRPr lang="en-GB" dirty="0">
              <a:solidFill>
                <a:schemeClr val="tx2">
                  <a:lumMod val="75000"/>
                </a:schemeClr>
              </a:solidFill>
            </a:endParaRPr>
          </a:p>
        </p:txBody>
      </p:sp>
      <p:sp>
        <p:nvSpPr>
          <p:cNvPr id="27" name="Rechthoekige toelichting 26"/>
          <p:cNvSpPr/>
          <p:nvPr/>
        </p:nvSpPr>
        <p:spPr>
          <a:xfrm>
            <a:off x="5148064" y="1556824"/>
            <a:ext cx="3312368" cy="432048"/>
          </a:xfrm>
          <a:prstGeom prst="wedgeRectCallout">
            <a:avLst>
              <a:gd name="adj1" fmla="val -84716"/>
              <a:gd name="adj2" fmla="val -3638"/>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smtClean="0">
                <a:solidFill>
                  <a:schemeClr val="accent1">
                    <a:lumMod val="50000"/>
                  </a:schemeClr>
                </a:solidFill>
              </a:rPr>
              <a:t>Functional description of the interactions between the participants in a process</a:t>
            </a:r>
          </a:p>
          <a:p>
            <a:endParaRPr lang="nl-NL" sz="1200" dirty="0">
              <a:solidFill>
                <a:schemeClr val="accent1">
                  <a:lumMod val="50000"/>
                </a:schemeClr>
              </a:solidFill>
            </a:endParaRPr>
          </a:p>
        </p:txBody>
      </p:sp>
      <p:sp>
        <p:nvSpPr>
          <p:cNvPr id="28" name="Rechthoekige toelichting 27"/>
          <p:cNvSpPr/>
          <p:nvPr/>
        </p:nvSpPr>
        <p:spPr>
          <a:xfrm>
            <a:off x="5148064" y="2756925"/>
            <a:ext cx="3312368" cy="432048"/>
          </a:xfrm>
          <a:prstGeom prst="wedgeRectCallout">
            <a:avLst>
              <a:gd name="adj1" fmla="val -84716"/>
              <a:gd name="adj2" fmla="val -3638"/>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smtClean="0">
                <a:solidFill>
                  <a:schemeClr val="accent1">
                    <a:lumMod val="50000"/>
                  </a:schemeClr>
                </a:solidFill>
              </a:rPr>
              <a:t>High level direction for the realisation of a Use Case</a:t>
            </a:r>
          </a:p>
          <a:p>
            <a:endParaRPr lang="nl-NL" sz="1200" dirty="0">
              <a:solidFill>
                <a:schemeClr val="accent1">
                  <a:lumMod val="50000"/>
                </a:schemeClr>
              </a:solidFill>
            </a:endParaRPr>
          </a:p>
        </p:txBody>
      </p:sp>
      <p:sp>
        <p:nvSpPr>
          <p:cNvPr id="29" name="Rechthoekige toelichting 28"/>
          <p:cNvSpPr/>
          <p:nvPr/>
        </p:nvSpPr>
        <p:spPr>
          <a:xfrm>
            <a:off x="5148064" y="3957058"/>
            <a:ext cx="3312368" cy="432048"/>
          </a:xfrm>
          <a:prstGeom prst="wedgeRectCallout">
            <a:avLst>
              <a:gd name="adj1" fmla="val -84716"/>
              <a:gd name="adj2" fmla="val -3638"/>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smtClean="0">
                <a:solidFill>
                  <a:schemeClr val="accent1">
                    <a:lumMod val="50000"/>
                  </a:schemeClr>
                </a:solidFill>
              </a:rPr>
              <a:t>Abstract processes (for instance, ‘patient login’)</a:t>
            </a:r>
            <a:endParaRPr lang="nl-NL" sz="1200" dirty="0">
              <a:solidFill>
                <a:schemeClr val="accent1">
                  <a:lumMod val="50000"/>
                </a:schemeClr>
              </a:solidFill>
            </a:endParaRPr>
          </a:p>
        </p:txBody>
      </p:sp>
      <p:sp>
        <p:nvSpPr>
          <p:cNvPr id="30" name="Rechthoekige toelichting 29"/>
          <p:cNvSpPr/>
          <p:nvPr/>
        </p:nvSpPr>
        <p:spPr>
          <a:xfrm>
            <a:off x="5148064" y="5157192"/>
            <a:ext cx="3312368" cy="432048"/>
          </a:xfrm>
          <a:prstGeom prst="wedgeRectCallout">
            <a:avLst>
              <a:gd name="adj1" fmla="val -84716"/>
              <a:gd name="adj2" fmla="val -3638"/>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smtClean="0">
                <a:solidFill>
                  <a:schemeClr val="accent1">
                    <a:lumMod val="50000"/>
                  </a:schemeClr>
                </a:solidFill>
              </a:rPr>
              <a:t>Guidelines for standards-based implementation</a:t>
            </a:r>
            <a:endParaRPr lang="nl-NL" sz="1200" dirty="0">
              <a:solidFill>
                <a:schemeClr val="accent1">
                  <a:lumMod val="50000"/>
                </a:schemeClr>
              </a:solidFill>
            </a:endParaRPr>
          </a:p>
        </p:txBody>
      </p:sp>
      <p:sp>
        <p:nvSpPr>
          <p:cNvPr id="20" name="Slide Number Placeholder 19"/>
          <p:cNvSpPr>
            <a:spLocks noGrp="1"/>
          </p:cNvSpPr>
          <p:nvPr>
            <p:ph type="sldNum" sz="quarter" idx="4"/>
          </p:nvPr>
        </p:nvSpPr>
        <p:spPr/>
        <p:txBody>
          <a:bodyPr/>
          <a:lstStyle/>
          <a:p>
            <a:fld id="{03E47296-BEF6-4800-BEE8-E2788132C0A1}" type="slidenum">
              <a:rPr lang="nl-BE" smtClean="0"/>
              <a:pPr/>
              <a:t>20</a:t>
            </a:fld>
            <a:endParaRPr lang="nl-BE"/>
          </a:p>
        </p:txBody>
      </p:sp>
    </p:spTree>
    <p:extLst>
      <p:ext uri="{BB962C8B-B14F-4D97-AF65-F5344CB8AC3E}">
        <p14:creationId xmlns:p14="http://schemas.microsoft.com/office/powerpoint/2010/main" val="44192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1+#ppt_w/2"/>
                                          </p:val>
                                        </p:tav>
                                        <p:tav tm="100000">
                                          <p:val>
                                            <p:strVal val="#ppt_x"/>
                                          </p:val>
                                        </p:tav>
                                      </p:tavLst>
                                    </p:anim>
                                    <p:anim calcmode="lin" valueType="num">
                                      <p:cBhvr additive="base">
                                        <p:cTn id="1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Rechte verbindingslijn met pijl 75"/>
          <p:cNvCxnSpPr>
            <a:stCxn id="80" idx="0"/>
            <a:endCxn id="52" idx="2"/>
          </p:cNvCxnSpPr>
          <p:nvPr/>
        </p:nvCxnSpPr>
        <p:spPr>
          <a:xfrm flipV="1">
            <a:off x="4588017" y="5526757"/>
            <a:ext cx="0" cy="386587"/>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31" name="Afgeronde rechthoek 30"/>
          <p:cNvSpPr/>
          <p:nvPr/>
        </p:nvSpPr>
        <p:spPr>
          <a:xfrm>
            <a:off x="250017" y="306245"/>
            <a:ext cx="8676000" cy="1728000"/>
          </a:xfrm>
          <a:prstGeom prst="roundRect">
            <a:avLst>
              <a:gd name="adj" fmla="val 1647"/>
            </a:avLst>
          </a:prstGeom>
          <a:solidFill>
            <a:srgbClr val="DBE5F1"/>
          </a:solidFill>
          <a:ln w="9525" cap="flat" cmpd="sng" algn="ctr">
            <a:solidFill>
              <a:schemeClr val="accent1">
                <a:lumMod val="50000"/>
              </a:schemeClr>
            </a:solidFill>
            <a:prstDash val="solid"/>
          </a:ln>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GB" sz="1600" kern="0" smtClean="0">
                <a:solidFill>
                  <a:schemeClr val="bg2">
                    <a:lumMod val="10000"/>
                  </a:schemeClr>
                </a:solidFill>
                <a:latin typeface="Calibri" pitchFamily="34" charset="0"/>
                <a:cs typeface="Calibri" pitchFamily="34" charset="0"/>
              </a:rPr>
              <a:t>Use Cases and </a:t>
            </a:r>
          </a:p>
          <a:p>
            <a:pPr marL="0" marR="0" lvl="0" indent="0" defTabSz="914400" eaLnBrk="1" fontAlgn="auto" latinLnBrk="0" hangingPunct="1">
              <a:lnSpc>
                <a:spcPct val="100000"/>
              </a:lnSpc>
              <a:spcBef>
                <a:spcPts val="0"/>
              </a:spcBef>
              <a:spcAft>
                <a:spcPts val="0"/>
              </a:spcAft>
              <a:buClrTx/>
              <a:buSzTx/>
              <a:buFontTx/>
              <a:buNone/>
              <a:tabLst/>
              <a:defRPr/>
            </a:pPr>
            <a:r>
              <a:rPr lang="en-GB" sz="1600" kern="0" smtClean="0">
                <a:solidFill>
                  <a:schemeClr val="bg2">
                    <a:lumMod val="10000"/>
                  </a:schemeClr>
                </a:solidFill>
                <a:latin typeface="Calibri" pitchFamily="34" charset="0"/>
                <a:cs typeface="Calibri" pitchFamily="34" charset="0"/>
              </a:rPr>
              <a:t>Realisation Scenarios</a:t>
            </a:r>
            <a:endParaRPr kumimoji="0" lang="en-GB" sz="1600" b="0" i="0" u="none" strike="noStrike" kern="0" cap="none" spc="0" normalizeH="0" baseline="0">
              <a:ln>
                <a:noFill/>
              </a:ln>
              <a:solidFill>
                <a:schemeClr val="bg2">
                  <a:lumMod val="10000"/>
                </a:schemeClr>
              </a:solidFill>
              <a:effectLst/>
              <a:uLnTx/>
              <a:uFillTx/>
              <a:latin typeface="Calibri" pitchFamily="34" charset="0"/>
              <a:cs typeface="Calibri" pitchFamily="34" charset="0"/>
            </a:endParaRPr>
          </a:p>
        </p:txBody>
      </p:sp>
      <p:sp>
        <p:nvSpPr>
          <p:cNvPr id="35" name="Afgeronde rechthoek 34"/>
          <p:cNvSpPr/>
          <p:nvPr/>
        </p:nvSpPr>
        <p:spPr>
          <a:xfrm>
            <a:off x="3203848" y="389464"/>
            <a:ext cx="2772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rgbClr val="112F37"/>
                </a:solidFill>
                <a:latin typeface="Calibri" pitchFamily="34" charset="0"/>
                <a:cs typeface="Calibri" pitchFamily="34" charset="0"/>
              </a:rPr>
              <a:t>Medication</a:t>
            </a:r>
            <a:endParaRPr kumimoji="0" lang="en-US" sz="1200" b="0" i="0" u="none" strike="noStrike" kern="0" cap="none" spc="0" normalizeH="0" baseline="0">
              <a:ln>
                <a:noFill/>
              </a:ln>
              <a:solidFill>
                <a:srgbClr val="112F37"/>
              </a:solidFill>
              <a:effectLst/>
              <a:uLnTx/>
              <a:uFillTx/>
              <a:latin typeface="Calibri" pitchFamily="34" charset="0"/>
              <a:cs typeface="Calibri" pitchFamily="34" charset="0"/>
            </a:endParaRPr>
          </a:p>
        </p:txBody>
      </p:sp>
      <p:sp>
        <p:nvSpPr>
          <p:cNvPr id="36" name="Afgeronde rechthoek 35"/>
          <p:cNvSpPr/>
          <p:nvPr/>
        </p:nvSpPr>
        <p:spPr>
          <a:xfrm>
            <a:off x="428596" y="902892"/>
            <a:ext cx="2628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112F37"/>
                </a:solidFill>
                <a:latin typeface="Calibri" pitchFamily="34" charset="0"/>
                <a:cs typeface="Calibri" pitchFamily="34" charset="0"/>
              </a:rPr>
              <a:t>Radiology workflow</a:t>
            </a:r>
            <a:endParaRPr kumimoji="0" lang="en-US" sz="1200" b="0" i="0" u="none" strike="noStrike" kern="0" cap="none" spc="0" normalizeH="0" baseline="0" dirty="0">
              <a:ln>
                <a:noFill/>
              </a:ln>
              <a:solidFill>
                <a:srgbClr val="112F37"/>
              </a:solidFill>
              <a:effectLst/>
              <a:uLnTx/>
              <a:uFillTx/>
              <a:latin typeface="Calibri" pitchFamily="34" charset="0"/>
              <a:cs typeface="Calibri" pitchFamily="34" charset="0"/>
            </a:endParaRPr>
          </a:p>
        </p:txBody>
      </p:sp>
      <p:sp>
        <p:nvSpPr>
          <p:cNvPr id="37" name="Afgeronde rechthoek 36"/>
          <p:cNvSpPr/>
          <p:nvPr/>
        </p:nvSpPr>
        <p:spPr>
          <a:xfrm>
            <a:off x="428596" y="1403059"/>
            <a:ext cx="2628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rgbClr val="112F37"/>
                </a:solidFill>
                <a:latin typeface="Calibri" pitchFamily="34" charset="0"/>
                <a:cs typeface="Calibri" pitchFamily="34" charset="0"/>
              </a:rPr>
              <a:t>Laboratory workflow</a:t>
            </a:r>
            <a:endParaRPr kumimoji="0" lang="en-US" sz="1200" b="0" i="0" u="none" strike="noStrike" kern="0" cap="none" spc="0" normalizeH="0" baseline="0">
              <a:ln>
                <a:noFill/>
              </a:ln>
              <a:solidFill>
                <a:srgbClr val="112F37"/>
              </a:solidFill>
              <a:effectLst/>
              <a:uLnTx/>
              <a:uFillTx/>
              <a:latin typeface="Calibri" pitchFamily="34" charset="0"/>
              <a:cs typeface="Calibri" pitchFamily="34" charset="0"/>
            </a:endParaRPr>
          </a:p>
        </p:txBody>
      </p:sp>
      <p:sp>
        <p:nvSpPr>
          <p:cNvPr id="38" name="Afgeronde rechthoek 37"/>
          <p:cNvSpPr/>
          <p:nvPr/>
        </p:nvSpPr>
        <p:spPr>
          <a:xfrm>
            <a:off x="6083261" y="389464"/>
            <a:ext cx="2628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rgbClr val="112F37"/>
                </a:solidFill>
                <a:latin typeface="Calibri" pitchFamily="34" charset="0"/>
                <a:cs typeface="Calibri" pitchFamily="34" charset="0"/>
              </a:rPr>
              <a:t>Patient Summaries</a:t>
            </a:r>
            <a:endParaRPr kumimoji="0" lang="en-US" sz="1200" b="0" i="0" u="none" strike="noStrike" kern="0" cap="none" spc="0" normalizeH="0" baseline="0">
              <a:ln>
                <a:noFill/>
              </a:ln>
              <a:solidFill>
                <a:srgbClr val="112F37"/>
              </a:solidFill>
              <a:effectLst/>
              <a:uLnTx/>
              <a:uFillTx/>
              <a:latin typeface="Calibri" pitchFamily="34" charset="0"/>
              <a:cs typeface="Calibri" pitchFamily="34" charset="0"/>
            </a:endParaRPr>
          </a:p>
        </p:txBody>
      </p:sp>
      <p:sp>
        <p:nvSpPr>
          <p:cNvPr id="39" name="Afgeronde rechthoek 38"/>
          <p:cNvSpPr/>
          <p:nvPr/>
        </p:nvSpPr>
        <p:spPr>
          <a:xfrm>
            <a:off x="3203848" y="902892"/>
            <a:ext cx="2772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112F37"/>
                </a:solidFill>
                <a:latin typeface="Calibri" pitchFamily="34" charset="0"/>
                <a:cs typeface="Calibri" pitchFamily="34" charset="0"/>
              </a:rPr>
              <a:t>Referral and discharge reports</a:t>
            </a:r>
            <a:endParaRPr kumimoji="0" lang="en-US" sz="1200" b="0" i="0" u="none" strike="noStrike" kern="0" cap="none" spc="0" normalizeH="0" baseline="0" dirty="0">
              <a:ln>
                <a:noFill/>
              </a:ln>
              <a:solidFill>
                <a:srgbClr val="112F37"/>
              </a:solidFill>
              <a:effectLst/>
              <a:uLnTx/>
              <a:uFillTx/>
              <a:latin typeface="Calibri" pitchFamily="34" charset="0"/>
              <a:cs typeface="Calibri" pitchFamily="34" charset="0"/>
            </a:endParaRPr>
          </a:p>
        </p:txBody>
      </p:sp>
      <p:sp>
        <p:nvSpPr>
          <p:cNvPr id="40" name="Afgeronde rechthoek 39"/>
          <p:cNvSpPr/>
          <p:nvPr/>
        </p:nvSpPr>
        <p:spPr>
          <a:xfrm>
            <a:off x="6083261" y="1403059"/>
            <a:ext cx="2628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112F37"/>
                </a:solidFill>
                <a:latin typeface="Calibri" pitchFamily="34" charset="0"/>
                <a:cs typeface="Calibri" pitchFamily="34" charset="0"/>
              </a:rPr>
              <a:t>Patient Data Entry</a:t>
            </a:r>
            <a:endParaRPr kumimoji="0" lang="en-US" sz="1200" b="0" i="0" u="none" strike="noStrike" kern="0" cap="none" spc="0" normalizeH="0" baseline="0" dirty="0">
              <a:ln>
                <a:noFill/>
              </a:ln>
              <a:solidFill>
                <a:srgbClr val="112F37"/>
              </a:solidFill>
              <a:effectLst/>
              <a:uLnTx/>
              <a:uFillTx/>
              <a:latin typeface="Calibri" pitchFamily="34" charset="0"/>
              <a:cs typeface="Calibri" pitchFamily="34" charset="0"/>
            </a:endParaRPr>
          </a:p>
        </p:txBody>
      </p:sp>
      <p:sp>
        <p:nvSpPr>
          <p:cNvPr id="43" name="Afgeronde rechthoek 42"/>
          <p:cNvSpPr/>
          <p:nvPr/>
        </p:nvSpPr>
        <p:spPr>
          <a:xfrm>
            <a:off x="3203848" y="1403059"/>
            <a:ext cx="2772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112F37"/>
                </a:solidFill>
                <a:latin typeface="Calibri" pitchFamily="34" charset="0"/>
                <a:cs typeface="Calibri" pitchFamily="34" charset="0"/>
              </a:rPr>
              <a:t>Medical Board Review</a:t>
            </a:r>
            <a:endParaRPr kumimoji="0" lang="en-US" sz="1200" b="0" i="0" u="none" strike="noStrike" kern="0" cap="none" spc="0" normalizeH="0" baseline="0" dirty="0">
              <a:ln>
                <a:noFill/>
              </a:ln>
              <a:solidFill>
                <a:srgbClr val="112F37"/>
              </a:solidFill>
              <a:effectLst/>
              <a:uLnTx/>
              <a:uFillTx/>
              <a:latin typeface="Calibri" pitchFamily="34" charset="0"/>
              <a:cs typeface="Calibri" pitchFamily="34" charset="0"/>
            </a:endParaRPr>
          </a:p>
        </p:txBody>
      </p:sp>
      <p:sp>
        <p:nvSpPr>
          <p:cNvPr id="50" name="Afgeronde rechthoek 49"/>
          <p:cNvSpPr/>
          <p:nvPr/>
        </p:nvSpPr>
        <p:spPr>
          <a:xfrm>
            <a:off x="6083261" y="902892"/>
            <a:ext cx="2628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rgbClr val="112F37"/>
                </a:solidFill>
                <a:latin typeface="Calibri" pitchFamily="34" charset="0"/>
                <a:cs typeface="Calibri" pitchFamily="34" charset="0"/>
              </a:rPr>
              <a:t>Telehome monitoring</a:t>
            </a:r>
            <a:endParaRPr kumimoji="0" lang="en-US" sz="1200" b="0" i="0" u="none" strike="noStrike" kern="0" cap="none" spc="0" normalizeH="0" baseline="0">
              <a:ln>
                <a:noFill/>
              </a:ln>
              <a:solidFill>
                <a:srgbClr val="112F37"/>
              </a:solidFill>
              <a:effectLst/>
              <a:uLnTx/>
              <a:uFillTx/>
              <a:latin typeface="Calibri" pitchFamily="34" charset="0"/>
              <a:cs typeface="Calibri" pitchFamily="34" charset="0"/>
            </a:endParaRPr>
          </a:p>
        </p:txBody>
      </p:sp>
      <p:sp>
        <p:nvSpPr>
          <p:cNvPr id="80" name="Afgeronde rechthoek 79"/>
          <p:cNvSpPr/>
          <p:nvPr/>
        </p:nvSpPr>
        <p:spPr>
          <a:xfrm>
            <a:off x="250017" y="5913344"/>
            <a:ext cx="8676000" cy="612000"/>
          </a:xfrm>
          <a:prstGeom prst="roundRect">
            <a:avLst>
              <a:gd name="adj" fmla="val 3002"/>
            </a:avLst>
          </a:prstGeom>
          <a:solidFill>
            <a:srgbClr val="DBE5F1"/>
          </a:solidFill>
          <a:ln w="9525" cap="flat" cmpd="sng" algn="ctr">
            <a:solidFill>
              <a:schemeClr val="accent1">
                <a:lumMod val="50000"/>
              </a:schemeClr>
            </a:solidFill>
            <a:prstDash val="solid"/>
          </a:ln>
          <a:effectLst/>
          <a:scene3d>
            <a:camera prst="orthographicFront"/>
            <a:lightRig rig="soft" dir="t"/>
          </a:scene3d>
          <a:sp3d prstMaterial="metal"/>
        </p:spPr>
        <p:txBody>
          <a:bodyPr lIns="144000" rtlCol="0" anchor="t" anchorCtr="0"/>
          <a:lstStyle/>
          <a:p>
            <a:pPr marL="0" marR="0" lvl="0" indent="0" defTabSz="914400" eaLnBrk="1" fontAlgn="auto" latinLnBrk="0" hangingPunct="1">
              <a:lnSpc>
                <a:spcPts val="21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Standards</a:t>
            </a:r>
          </a:p>
        </p:txBody>
      </p:sp>
      <p:sp>
        <p:nvSpPr>
          <p:cNvPr id="83" name="Afgeronde rechthoek 82"/>
          <p:cNvSpPr/>
          <p:nvPr/>
        </p:nvSpPr>
        <p:spPr>
          <a:xfrm>
            <a:off x="1403648"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indent="0" fontAlgn="auto">
              <a:lnSpc>
                <a:spcPct val="100000"/>
              </a:lnSpc>
              <a:spcBef>
                <a:spcPts val="0"/>
              </a:spcBef>
              <a:spcAft>
                <a:spcPts val="0"/>
              </a:spcAft>
              <a:buClrTx/>
              <a:buSzTx/>
              <a:buFontTx/>
              <a:buNone/>
              <a:tabLst/>
              <a:defRPr/>
            </a:pPr>
            <a:r>
              <a:rPr lang="en-US" sz="1400" kern="0" smtClean="0">
                <a:latin typeface="Calibri" pitchFamily="34" charset="0"/>
                <a:cs typeface="Calibri" pitchFamily="34" charset="0"/>
              </a:rPr>
              <a:t>HL7</a:t>
            </a:r>
            <a:endParaRPr lang="en-US" sz="1400" kern="0">
              <a:latin typeface="Calibri" pitchFamily="34" charset="0"/>
              <a:cs typeface="Calibri" pitchFamily="34" charset="0"/>
            </a:endParaRPr>
          </a:p>
        </p:txBody>
      </p:sp>
      <p:sp>
        <p:nvSpPr>
          <p:cNvPr id="41" name="Afgeronde rechthoek 40"/>
          <p:cNvSpPr/>
          <p:nvPr/>
        </p:nvSpPr>
        <p:spPr>
          <a:xfrm>
            <a:off x="2339752"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en-US" sz="1400" kern="0" dirty="0" smtClean="0">
                <a:latin typeface="Calibri" pitchFamily="34" charset="0"/>
                <a:cs typeface="Calibri" pitchFamily="34" charset="0"/>
              </a:rPr>
              <a:t>IHTSDO</a:t>
            </a:r>
            <a:endParaRPr lang="en-US" sz="1400" kern="0" dirty="0">
              <a:latin typeface="Calibri" pitchFamily="34" charset="0"/>
              <a:cs typeface="Calibri" pitchFamily="34" charset="0"/>
            </a:endParaRPr>
          </a:p>
        </p:txBody>
      </p:sp>
      <p:sp>
        <p:nvSpPr>
          <p:cNvPr id="45" name="Afgeronde rechthoek 44"/>
          <p:cNvSpPr/>
          <p:nvPr/>
        </p:nvSpPr>
        <p:spPr>
          <a:xfrm>
            <a:off x="3275856"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indent="0" fontAlgn="auto">
              <a:lnSpc>
                <a:spcPct val="100000"/>
              </a:lnSpc>
              <a:spcBef>
                <a:spcPts val="0"/>
              </a:spcBef>
              <a:spcAft>
                <a:spcPts val="0"/>
              </a:spcAft>
              <a:buClrTx/>
              <a:buSzTx/>
              <a:buFontTx/>
              <a:buNone/>
              <a:tabLst/>
              <a:defRPr/>
            </a:pPr>
            <a:r>
              <a:rPr lang="en-US" sz="1400" kern="0" smtClean="0">
                <a:latin typeface="Calibri" pitchFamily="34" charset="0"/>
                <a:cs typeface="Calibri" pitchFamily="34" charset="0"/>
              </a:rPr>
              <a:t>LOINC</a:t>
            </a:r>
            <a:endParaRPr lang="en-US" sz="1400" kern="0">
              <a:latin typeface="Calibri" pitchFamily="34" charset="0"/>
              <a:cs typeface="Calibri" pitchFamily="34" charset="0"/>
            </a:endParaRPr>
          </a:p>
        </p:txBody>
      </p:sp>
      <p:sp>
        <p:nvSpPr>
          <p:cNvPr id="46" name="Afgeronde rechthoek 45"/>
          <p:cNvSpPr/>
          <p:nvPr/>
        </p:nvSpPr>
        <p:spPr>
          <a:xfrm>
            <a:off x="6084168"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en-US" sz="1400" kern="0" smtClean="0">
                <a:latin typeface="Calibri" pitchFamily="34" charset="0"/>
                <a:cs typeface="Calibri" pitchFamily="34" charset="0"/>
              </a:rPr>
              <a:t>CEN</a:t>
            </a:r>
            <a:endParaRPr lang="en-US" sz="1400" kern="0">
              <a:latin typeface="Calibri" pitchFamily="34" charset="0"/>
              <a:cs typeface="Calibri" pitchFamily="34" charset="0"/>
            </a:endParaRPr>
          </a:p>
        </p:txBody>
      </p:sp>
      <p:sp>
        <p:nvSpPr>
          <p:cNvPr id="48" name="Afgeronde rechthoek 47"/>
          <p:cNvSpPr/>
          <p:nvPr/>
        </p:nvSpPr>
        <p:spPr>
          <a:xfrm>
            <a:off x="7020272"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indent="0" fontAlgn="auto">
              <a:lnSpc>
                <a:spcPct val="100000"/>
              </a:lnSpc>
              <a:spcBef>
                <a:spcPts val="0"/>
              </a:spcBef>
              <a:spcAft>
                <a:spcPts val="0"/>
              </a:spcAft>
              <a:buClrTx/>
              <a:buSzTx/>
              <a:buFontTx/>
              <a:buNone/>
              <a:tabLst/>
              <a:defRPr/>
            </a:pPr>
            <a:r>
              <a:rPr lang="en-US" sz="1400" kern="0" dirty="0" smtClean="0">
                <a:latin typeface="Calibri" pitchFamily="34" charset="0"/>
                <a:cs typeface="Calibri" pitchFamily="34" charset="0"/>
              </a:rPr>
              <a:t>GS1</a:t>
            </a:r>
            <a:endParaRPr lang="en-US" sz="1400" kern="0" dirty="0">
              <a:latin typeface="Calibri" pitchFamily="34" charset="0"/>
              <a:cs typeface="Calibri" pitchFamily="34" charset="0"/>
            </a:endParaRPr>
          </a:p>
        </p:txBody>
      </p:sp>
      <p:sp>
        <p:nvSpPr>
          <p:cNvPr id="49" name="Afgeronde rechthoek 48"/>
          <p:cNvSpPr/>
          <p:nvPr/>
        </p:nvSpPr>
        <p:spPr>
          <a:xfrm>
            <a:off x="4211960"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en-US" sz="1400" kern="0" smtClean="0">
                <a:latin typeface="Calibri" pitchFamily="34" charset="0"/>
                <a:cs typeface="Calibri" pitchFamily="34" charset="0"/>
              </a:rPr>
              <a:t>ISO</a:t>
            </a:r>
            <a:endParaRPr lang="en-US" sz="1400" kern="0">
              <a:latin typeface="Calibri" pitchFamily="34" charset="0"/>
              <a:cs typeface="Calibri" pitchFamily="34" charset="0"/>
            </a:endParaRPr>
          </a:p>
        </p:txBody>
      </p:sp>
      <p:sp>
        <p:nvSpPr>
          <p:cNvPr id="51" name="Afgeronde rechthoek 50"/>
          <p:cNvSpPr/>
          <p:nvPr/>
        </p:nvSpPr>
        <p:spPr>
          <a:xfrm>
            <a:off x="5148064"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indent="0" fontAlgn="auto">
              <a:lnSpc>
                <a:spcPct val="100000"/>
              </a:lnSpc>
              <a:spcBef>
                <a:spcPts val="0"/>
              </a:spcBef>
              <a:spcAft>
                <a:spcPts val="0"/>
              </a:spcAft>
              <a:buClrTx/>
              <a:buSzTx/>
              <a:buFontTx/>
              <a:buNone/>
              <a:tabLst/>
              <a:defRPr/>
            </a:pPr>
            <a:r>
              <a:rPr lang="en-US" sz="1400" kern="0" dirty="0" smtClean="0">
                <a:latin typeface="Calibri" pitchFamily="34" charset="0"/>
                <a:cs typeface="Calibri" pitchFamily="34" charset="0"/>
              </a:rPr>
              <a:t>DICOM</a:t>
            </a:r>
            <a:endParaRPr lang="en-US" sz="1400" kern="0" dirty="0">
              <a:latin typeface="Calibri" pitchFamily="34" charset="0"/>
              <a:cs typeface="Calibri" pitchFamily="34" charset="0"/>
            </a:endParaRPr>
          </a:p>
        </p:txBody>
      </p:sp>
      <p:cxnSp>
        <p:nvCxnSpPr>
          <p:cNvPr id="42" name="Rechte verbindingslijn met pijl 41"/>
          <p:cNvCxnSpPr>
            <a:stCxn id="31" idx="2"/>
            <a:endCxn id="65" idx="0"/>
          </p:cNvCxnSpPr>
          <p:nvPr/>
        </p:nvCxnSpPr>
        <p:spPr>
          <a:xfrm>
            <a:off x="4588017" y="2034245"/>
            <a:ext cx="0" cy="35604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47" name="Tekstvak 46"/>
          <p:cNvSpPr txBox="1"/>
          <p:nvPr/>
        </p:nvSpPr>
        <p:spPr>
          <a:xfrm>
            <a:off x="4716016" y="4545192"/>
            <a:ext cx="3223566" cy="349702"/>
          </a:xfrm>
          <a:prstGeom prst="rect">
            <a:avLst/>
          </a:prstGeom>
          <a:noFill/>
        </p:spPr>
        <p:txBody>
          <a:bodyPr wrap="none" lIns="36000" tIns="36000" rIns="36000" bIns="36000" rtlCol="0">
            <a:spAutoFit/>
          </a:bodyPr>
          <a:lstStyle/>
          <a:p>
            <a:r>
              <a:rPr lang="en-US" dirty="0" smtClean="0">
                <a:solidFill>
                  <a:schemeClr val="accent1">
                    <a:lumMod val="50000"/>
                  </a:schemeClr>
                </a:solidFill>
              </a:rPr>
              <a:t>can be implemented with Profiles</a:t>
            </a:r>
            <a:endParaRPr lang="en-US" dirty="0">
              <a:solidFill>
                <a:schemeClr val="accent1">
                  <a:lumMod val="50000"/>
                </a:schemeClr>
              </a:solidFill>
            </a:endParaRPr>
          </a:p>
        </p:txBody>
      </p:sp>
      <p:sp>
        <p:nvSpPr>
          <p:cNvPr id="52" name="Afgeronde rechthoek 51"/>
          <p:cNvSpPr/>
          <p:nvPr/>
        </p:nvSpPr>
        <p:spPr>
          <a:xfrm>
            <a:off x="250017" y="4914757"/>
            <a:ext cx="8676000" cy="612000"/>
          </a:xfrm>
          <a:prstGeom prst="roundRect">
            <a:avLst>
              <a:gd name="adj" fmla="val 3002"/>
            </a:avLst>
          </a:prstGeom>
          <a:solidFill>
            <a:srgbClr val="DBE5F1"/>
          </a:solidFill>
          <a:ln w="9525" cap="flat" cmpd="sng" algn="ctr">
            <a:solidFill>
              <a:schemeClr val="accent1">
                <a:lumMod val="50000"/>
              </a:schemeClr>
            </a:solidFill>
            <a:prstDash val="solid"/>
          </a:ln>
          <a:effectLst/>
          <a:scene3d>
            <a:camera prst="orthographicFront"/>
            <a:lightRig rig="soft" dir="t"/>
          </a:scene3d>
          <a:sp3d prstMaterial="metal"/>
        </p:spPr>
        <p:txBody>
          <a:bodyPr lIns="144000" rtlCol="0" anchor="t" anchorCtr="0"/>
          <a:lstStyle/>
          <a:p>
            <a:pPr marL="0" marR="0" lvl="0" indent="0" defTabSz="914400" eaLnBrk="1" fontAlgn="auto" latinLnBrk="0" hangingPunct="1">
              <a:lnSpc>
                <a:spcPts val="21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Profiles</a:t>
            </a:r>
          </a:p>
        </p:txBody>
      </p:sp>
      <p:sp>
        <p:nvSpPr>
          <p:cNvPr id="54" name="Afgeronde rechthoek 53"/>
          <p:cNvSpPr/>
          <p:nvPr/>
        </p:nvSpPr>
        <p:spPr>
          <a:xfrm>
            <a:off x="1403648" y="5003763"/>
            <a:ext cx="2232248" cy="396000"/>
          </a:xfrm>
          <a:prstGeom prst="roundRect">
            <a:avLst>
              <a:gd name="adj" fmla="val 5583"/>
            </a:avLst>
          </a:prstGeom>
          <a:solidFill>
            <a:srgbClr val="82E4E6"/>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latin typeface="Calibri" pitchFamily="34" charset="0"/>
                <a:cs typeface="Calibri" pitchFamily="34" charset="0"/>
              </a:rPr>
              <a:t>IHE</a:t>
            </a:r>
            <a:endParaRPr kumimoji="0" lang="en-US" sz="1600" b="0" i="0" u="none" strike="noStrike" kern="0" cap="none" spc="0" normalizeH="0" baseline="0">
              <a:ln>
                <a:noFill/>
              </a:ln>
              <a:effectLst/>
              <a:uLnTx/>
              <a:uFillTx/>
              <a:latin typeface="Calibri" pitchFamily="34" charset="0"/>
              <a:cs typeface="Calibri" pitchFamily="34" charset="0"/>
            </a:endParaRPr>
          </a:p>
        </p:txBody>
      </p:sp>
      <p:sp>
        <p:nvSpPr>
          <p:cNvPr id="55" name="Afgeronde rechthoek 54"/>
          <p:cNvSpPr/>
          <p:nvPr/>
        </p:nvSpPr>
        <p:spPr>
          <a:xfrm>
            <a:off x="3779912" y="5013176"/>
            <a:ext cx="2088232" cy="396000"/>
          </a:xfrm>
          <a:prstGeom prst="roundRect">
            <a:avLst>
              <a:gd name="adj" fmla="val 5583"/>
            </a:avLst>
          </a:prstGeom>
          <a:solidFill>
            <a:srgbClr val="82E4E6"/>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latin typeface="Calibri" pitchFamily="34" charset="0"/>
                <a:cs typeface="Calibri" pitchFamily="34" charset="0"/>
              </a:rPr>
              <a:t>Continua</a:t>
            </a:r>
            <a:endParaRPr kumimoji="0" lang="en-US" sz="1600" b="0" i="0" u="none" strike="noStrike" kern="0" cap="none" spc="0" normalizeH="0" baseline="0" dirty="0">
              <a:ln>
                <a:noFill/>
              </a:ln>
              <a:effectLst/>
              <a:uLnTx/>
              <a:uFillTx/>
              <a:latin typeface="Calibri" pitchFamily="34" charset="0"/>
              <a:cs typeface="Calibri" pitchFamily="34" charset="0"/>
            </a:endParaRPr>
          </a:p>
        </p:txBody>
      </p:sp>
      <p:sp>
        <p:nvSpPr>
          <p:cNvPr id="65" name="Afgeronde rechthoek 64"/>
          <p:cNvSpPr/>
          <p:nvPr/>
        </p:nvSpPr>
        <p:spPr>
          <a:xfrm>
            <a:off x="250017" y="2390285"/>
            <a:ext cx="8676000" cy="2160240"/>
          </a:xfrm>
          <a:prstGeom prst="roundRect">
            <a:avLst>
              <a:gd name="adj" fmla="val 1398"/>
            </a:avLst>
          </a:prstGeom>
          <a:solidFill>
            <a:srgbClr val="DBE5F1"/>
          </a:solidFill>
          <a:ln w="9525" cap="flat" cmpd="sng" algn="ctr">
            <a:solidFill>
              <a:schemeClr val="accent1">
                <a:lumMod val="50000"/>
              </a:schemeClr>
            </a:solidFill>
            <a:prstDash val="solid"/>
          </a:ln>
          <a:effectLst/>
          <a:scene3d>
            <a:camera prst="orthographicFront"/>
            <a:lightRig rig="soft" dir="t"/>
          </a:scene3d>
          <a:sp3d prstMaterial="metal"/>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Functionalities</a:t>
            </a:r>
            <a:endParaRPr kumimoji="0" lang="en-US" sz="1600" b="0" i="0" u="none" strike="noStrike" kern="0" cap="none" spc="0" normalizeH="0" baseline="0" dirty="0">
              <a:ln>
                <a:noFill/>
              </a:ln>
              <a:solidFill>
                <a:schemeClr val="bg2">
                  <a:lumMod val="10000"/>
                </a:schemeClr>
              </a:solidFill>
              <a:effectLst/>
              <a:uLnTx/>
              <a:uFillTx/>
              <a:latin typeface="Calibri" pitchFamily="34" charset="0"/>
              <a:cs typeface="Calibri" pitchFamily="34" charset="0"/>
            </a:endParaRPr>
          </a:p>
        </p:txBody>
      </p:sp>
      <p:sp>
        <p:nvSpPr>
          <p:cNvPr id="66" name="Afgeronde rechthoek 65"/>
          <p:cNvSpPr/>
          <p:nvPr/>
        </p:nvSpPr>
        <p:spPr>
          <a:xfrm>
            <a:off x="6157287" y="2463171"/>
            <a:ext cx="2628000" cy="396000"/>
          </a:xfrm>
          <a:prstGeom prst="roundRect">
            <a:avLst>
              <a:gd name="adj" fmla="val 5266"/>
            </a:avLst>
          </a:prstGeom>
          <a:solidFill>
            <a:schemeClr val="accent6">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600" kern="0" dirty="0" smtClean="0">
                <a:latin typeface="Calibri" pitchFamily="34" charset="0"/>
                <a:cs typeface="Calibri" pitchFamily="34" charset="0"/>
              </a:rPr>
              <a:t>Workflow descriptions</a:t>
            </a:r>
            <a:endParaRPr lang="en-US" sz="1600" kern="0" dirty="0">
              <a:latin typeface="Calibri" pitchFamily="34" charset="0"/>
              <a:cs typeface="Calibri" pitchFamily="34" charset="0"/>
            </a:endParaRPr>
          </a:p>
        </p:txBody>
      </p:sp>
      <p:sp>
        <p:nvSpPr>
          <p:cNvPr id="67" name="Afgeronde rechthoek 66"/>
          <p:cNvSpPr/>
          <p:nvPr/>
        </p:nvSpPr>
        <p:spPr>
          <a:xfrm>
            <a:off x="6161430" y="3464377"/>
            <a:ext cx="2628000" cy="396000"/>
          </a:xfrm>
          <a:prstGeom prst="roundRect">
            <a:avLst>
              <a:gd name="adj" fmla="val 4852"/>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400" kern="0" dirty="0" smtClean="0">
                <a:latin typeface="Calibri" pitchFamily="34" charset="0"/>
                <a:cs typeface="Calibri" pitchFamily="34" charset="0"/>
              </a:rPr>
              <a:t>Patient Identification</a:t>
            </a:r>
            <a:endParaRPr lang="en-US" sz="1400" kern="0" dirty="0">
              <a:latin typeface="Calibri" pitchFamily="34" charset="0"/>
              <a:cs typeface="Calibri" pitchFamily="34" charset="0"/>
            </a:endParaRPr>
          </a:p>
        </p:txBody>
      </p:sp>
      <p:sp>
        <p:nvSpPr>
          <p:cNvPr id="69" name="Afgeronde rechthoek 68"/>
          <p:cNvSpPr/>
          <p:nvPr/>
        </p:nvSpPr>
        <p:spPr>
          <a:xfrm>
            <a:off x="3347864" y="2481343"/>
            <a:ext cx="2628000" cy="396000"/>
          </a:xfrm>
          <a:prstGeom prst="roundRect">
            <a:avLst>
              <a:gd name="adj" fmla="val 5266"/>
            </a:avLst>
          </a:prstGeom>
          <a:solidFill>
            <a:schemeClr val="accent6">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600" kern="0" dirty="0" smtClean="0">
                <a:latin typeface="Calibri" pitchFamily="34" charset="0"/>
                <a:cs typeface="Calibri" pitchFamily="34" charset="0"/>
              </a:rPr>
              <a:t>Workflow interoperability</a:t>
            </a:r>
            <a:endParaRPr lang="en-US" sz="1600" kern="0" dirty="0">
              <a:latin typeface="Calibri" pitchFamily="34" charset="0"/>
              <a:cs typeface="Calibri" pitchFamily="34" charset="0"/>
            </a:endParaRPr>
          </a:p>
        </p:txBody>
      </p:sp>
      <p:sp>
        <p:nvSpPr>
          <p:cNvPr id="70" name="Afgeronde rechthoek 69"/>
          <p:cNvSpPr/>
          <p:nvPr/>
        </p:nvSpPr>
        <p:spPr>
          <a:xfrm>
            <a:off x="6157287" y="2966349"/>
            <a:ext cx="2628000" cy="396000"/>
          </a:xfrm>
          <a:prstGeom prst="roundRect">
            <a:avLst>
              <a:gd name="adj" fmla="val 5583"/>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600" kern="0" dirty="0" smtClean="0">
                <a:latin typeface="Calibri" pitchFamily="34" charset="0"/>
                <a:cs typeface="Calibri" pitchFamily="34" charset="0"/>
              </a:rPr>
              <a:t>Terminology</a:t>
            </a:r>
            <a:endParaRPr lang="en-US" sz="1600" kern="0" dirty="0">
              <a:latin typeface="Calibri" pitchFamily="34" charset="0"/>
              <a:cs typeface="Calibri" pitchFamily="34" charset="0"/>
            </a:endParaRPr>
          </a:p>
        </p:txBody>
      </p:sp>
      <p:sp>
        <p:nvSpPr>
          <p:cNvPr id="72" name="Afgeronde rechthoek 71"/>
          <p:cNvSpPr/>
          <p:nvPr/>
        </p:nvSpPr>
        <p:spPr>
          <a:xfrm>
            <a:off x="3347864" y="3464377"/>
            <a:ext cx="2628000" cy="396000"/>
          </a:xfrm>
          <a:prstGeom prst="roundRect">
            <a:avLst>
              <a:gd name="adj" fmla="val 5583"/>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400" kern="0" dirty="0" smtClean="0">
                <a:latin typeface="Calibri" pitchFamily="34" charset="0"/>
                <a:cs typeface="Calibri" pitchFamily="34" charset="0"/>
              </a:rPr>
              <a:t>Access Control</a:t>
            </a:r>
            <a:endParaRPr lang="en-US" sz="1400" kern="0" dirty="0">
              <a:latin typeface="Calibri" pitchFamily="34" charset="0"/>
              <a:cs typeface="Calibri" pitchFamily="34" charset="0"/>
            </a:endParaRPr>
          </a:p>
        </p:txBody>
      </p:sp>
      <p:sp>
        <p:nvSpPr>
          <p:cNvPr id="74" name="Afgeronde rechthoek 73"/>
          <p:cNvSpPr/>
          <p:nvPr/>
        </p:nvSpPr>
        <p:spPr>
          <a:xfrm>
            <a:off x="3347864" y="2966349"/>
            <a:ext cx="2628000" cy="396000"/>
          </a:xfrm>
          <a:prstGeom prst="roundRect">
            <a:avLst>
              <a:gd name="adj" fmla="val 5583"/>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600" kern="0" dirty="0" smtClean="0">
                <a:latin typeface="Calibri" pitchFamily="34" charset="0"/>
                <a:cs typeface="Calibri" pitchFamily="34" charset="0"/>
              </a:rPr>
              <a:t>Document</a:t>
            </a:r>
            <a:endParaRPr lang="en-US" sz="1600" kern="0" dirty="0">
              <a:latin typeface="Calibri" pitchFamily="34" charset="0"/>
              <a:cs typeface="Calibri" pitchFamily="34" charset="0"/>
            </a:endParaRPr>
          </a:p>
        </p:txBody>
      </p:sp>
      <p:sp>
        <p:nvSpPr>
          <p:cNvPr id="78" name="Afgeronde rechthoek 77"/>
          <p:cNvSpPr/>
          <p:nvPr/>
        </p:nvSpPr>
        <p:spPr>
          <a:xfrm>
            <a:off x="502622" y="2966349"/>
            <a:ext cx="2628000" cy="396000"/>
          </a:xfrm>
          <a:prstGeom prst="roundRect">
            <a:avLst>
              <a:gd name="adj" fmla="val 5583"/>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GB" sz="1600" kern="0" dirty="0" smtClean="0">
                <a:latin typeface="Calibri" pitchFamily="34" charset="0"/>
                <a:cs typeface="Calibri" pitchFamily="34" charset="0"/>
              </a:rPr>
              <a:t>Content</a:t>
            </a:r>
            <a:endParaRPr lang="en-GB" sz="1600" kern="0" dirty="0">
              <a:latin typeface="Calibri" pitchFamily="34" charset="0"/>
              <a:cs typeface="Calibri" pitchFamily="34" charset="0"/>
            </a:endParaRPr>
          </a:p>
        </p:txBody>
      </p:sp>
      <p:sp>
        <p:nvSpPr>
          <p:cNvPr id="79" name="Afgeronde rechthoek 78"/>
          <p:cNvSpPr/>
          <p:nvPr/>
        </p:nvSpPr>
        <p:spPr>
          <a:xfrm>
            <a:off x="502622" y="3464377"/>
            <a:ext cx="2628000" cy="396000"/>
          </a:xfrm>
          <a:prstGeom prst="roundRect">
            <a:avLst>
              <a:gd name="adj" fmla="val 4852"/>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400" kern="0" dirty="0" smtClean="0">
                <a:latin typeface="Calibri" pitchFamily="34" charset="0"/>
                <a:cs typeface="Calibri" pitchFamily="34" charset="0"/>
              </a:rPr>
              <a:t>HCP Identification</a:t>
            </a:r>
            <a:endParaRPr lang="en-US" sz="1400" kern="0" dirty="0">
              <a:latin typeface="Calibri" pitchFamily="34" charset="0"/>
              <a:cs typeface="Calibri" pitchFamily="34" charset="0"/>
            </a:endParaRPr>
          </a:p>
        </p:txBody>
      </p:sp>
      <p:sp>
        <p:nvSpPr>
          <p:cNvPr id="84" name="Afgeronde rechthoek 83"/>
          <p:cNvSpPr/>
          <p:nvPr/>
        </p:nvSpPr>
        <p:spPr>
          <a:xfrm>
            <a:off x="502622" y="3974461"/>
            <a:ext cx="2628000" cy="396000"/>
          </a:xfrm>
          <a:prstGeom prst="roundRect">
            <a:avLst>
              <a:gd name="adj" fmla="val 5583"/>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fontAlgn="auto">
              <a:spcBef>
                <a:spcPts val="0"/>
              </a:spcBef>
              <a:spcAft>
                <a:spcPts val="0"/>
              </a:spcAft>
              <a:defRPr/>
            </a:pPr>
            <a:r>
              <a:rPr lang="en-US" sz="1600" kern="0" dirty="0" smtClean="0">
                <a:latin typeface="Calibri" pitchFamily="34" charset="0"/>
                <a:cs typeface="Calibri" pitchFamily="34" charset="0"/>
              </a:rPr>
              <a:t> Cross-community Services</a:t>
            </a:r>
            <a:endParaRPr lang="en-US" sz="1600" kern="0" dirty="0">
              <a:latin typeface="Calibri" pitchFamily="34" charset="0"/>
              <a:cs typeface="Calibri" pitchFamily="34" charset="0"/>
            </a:endParaRPr>
          </a:p>
        </p:txBody>
      </p:sp>
      <p:sp>
        <p:nvSpPr>
          <p:cNvPr id="85" name="Afgeronde rechthoek 84"/>
          <p:cNvSpPr/>
          <p:nvPr/>
        </p:nvSpPr>
        <p:spPr>
          <a:xfrm>
            <a:off x="3347864" y="3974461"/>
            <a:ext cx="2628000" cy="396000"/>
          </a:xfrm>
          <a:prstGeom prst="roundRect">
            <a:avLst>
              <a:gd name="adj" fmla="val 5583"/>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en-US" sz="1600" kern="0" dirty="0" smtClean="0">
                <a:latin typeface="Calibri" pitchFamily="34" charset="0"/>
                <a:cs typeface="Calibri" pitchFamily="34" charset="0"/>
              </a:rPr>
              <a:t>Intra-community</a:t>
            </a:r>
            <a:endParaRPr lang="en-US" sz="1600" kern="0" dirty="0">
              <a:latin typeface="Calibri" pitchFamily="34" charset="0"/>
              <a:cs typeface="Calibri" pitchFamily="34" charset="0"/>
            </a:endParaRPr>
          </a:p>
        </p:txBody>
      </p:sp>
      <p:sp>
        <p:nvSpPr>
          <p:cNvPr id="86" name="Afgeronde rechthoek 85"/>
          <p:cNvSpPr/>
          <p:nvPr/>
        </p:nvSpPr>
        <p:spPr>
          <a:xfrm>
            <a:off x="6157287" y="3974461"/>
            <a:ext cx="2628000" cy="396000"/>
          </a:xfrm>
          <a:prstGeom prst="roundRect">
            <a:avLst>
              <a:gd name="adj" fmla="val 5583"/>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fontAlgn="auto">
              <a:spcBef>
                <a:spcPts val="0"/>
              </a:spcBef>
              <a:spcAft>
                <a:spcPts val="0"/>
              </a:spcAft>
              <a:defRPr/>
            </a:pPr>
            <a:r>
              <a:rPr lang="en-US" sz="1600" kern="0" dirty="0" smtClean="0">
                <a:latin typeface="Calibri" pitchFamily="34" charset="0"/>
                <a:cs typeface="Calibri" pitchFamily="34" charset="0"/>
              </a:rPr>
              <a:t>Communication  </a:t>
            </a:r>
            <a:endParaRPr lang="en-US" sz="1600" kern="0" dirty="0">
              <a:latin typeface="Calibri" pitchFamily="34" charset="0"/>
              <a:cs typeface="Calibri" pitchFamily="34" charset="0"/>
            </a:endParaRPr>
          </a:p>
        </p:txBody>
      </p:sp>
      <p:cxnSp>
        <p:nvCxnSpPr>
          <p:cNvPr id="89" name="Rechte verbindingslijn met pijl 88"/>
          <p:cNvCxnSpPr>
            <a:stCxn id="65" idx="2"/>
            <a:endCxn id="52" idx="0"/>
          </p:cNvCxnSpPr>
          <p:nvPr/>
        </p:nvCxnSpPr>
        <p:spPr>
          <a:xfrm>
            <a:off x="4588017" y="4550525"/>
            <a:ext cx="0" cy="364232"/>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94" name="Tekstvak 93"/>
          <p:cNvSpPr txBox="1"/>
          <p:nvPr/>
        </p:nvSpPr>
        <p:spPr>
          <a:xfrm>
            <a:off x="4716016" y="2034437"/>
            <a:ext cx="2381669" cy="349702"/>
          </a:xfrm>
          <a:prstGeom prst="rect">
            <a:avLst/>
          </a:prstGeom>
          <a:noFill/>
        </p:spPr>
        <p:txBody>
          <a:bodyPr wrap="none" lIns="36000" tIns="36000" rIns="36000" bIns="36000" rtlCol="0">
            <a:spAutoFit/>
          </a:bodyPr>
          <a:lstStyle/>
          <a:p>
            <a:r>
              <a:rPr lang="en-US" dirty="0" smtClean="0">
                <a:solidFill>
                  <a:schemeClr val="accent1">
                    <a:lumMod val="50000"/>
                  </a:schemeClr>
                </a:solidFill>
              </a:rPr>
              <a:t>Consist of functionalities</a:t>
            </a:r>
            <a:endParaRPr lang="en-US" dirty="0">
              <a:solidFill>
                <a:schemeClr val="accent1">
                  <a:lumMod val="50000"/>
                </a:schemeClr>
              </a:solidFill>
            </a:endParaRPr>
          </a:p>
        </p:txBody>
      </p:sp>
      <p:sp>
        <p:nvSpPr>
          <p:cNvPr id="98" name="Tekstvak 97"/>
          <p:cNvSpPr txBox="1"/>
          <p:nvPr/>
        </p:nvSpPr>
        <p:spPr>
          <a:xfrm>
            <a:off x="4716016" y="5519396"/>
            <a:ext cx="2496123" cy="349702"/>
          </a:xfrm>
          <a:prstGeom prst="rect">
            <a:avLst/>
          </a:prstGeom>
          <a:noFill/>
        </p:spPr>
        <p:txBody>
          <a:bodyPr wrap="none" lIns="36000" tIns="36000" rIns="36000" bIns="36000" rtlCol="0">
            <a:spAutoFit/>
          </a:bodyPr>
          <a:lstStyle/>
          <a:p>
            <a:r>
              <a:rPr lang="en-US" dirty="0" smtClean="0">
                <a:solidFill>
                  <a:schemeClr val="accent1">
                    <a:lumMod val="50000"/>
                  </a:schemeClr>
                </a:solidFill>
              </a:rPr>
              <a:t>are based upon standards</a:t>
            </a:r>
            <a:endParaRPr lang="en-US" dirty="0">
              <a:solidFill>
                <a:schemeClr val="accent1">
                  <a:lumMod val="50000"/>
                </a:schemeClr>
              </a:solidFill>
            </a:endParaRPr>
          </a:p>
        </p:txBody>
      </p:sp>
      <p:sp>
        <p:nvSpPr>
          <p:cNvPr id="44" name="Afgeronde rechthoek 43"/>
          <p:cNvSpPr/>
          <p:nvPr/>
        </p:nvSpPr>
        <p:spPr>
          <a:xfrm>
            <a:off x="7956376"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indent="0" fontAlgn="auto">
              <a:lnSpc>
                <a:spcPct val="100000"/>
              </a:lnSpc>
              <a:spcBef>
                <a:spcPts val="0"/>
              </a:spcBef>
              <a:spcAft>
                <a:spcPts val="0"/>
              </a:spcAft>
              <a:buClrTx/>
              <a:buSzTx/>
              <a:buFontTx/>
              <a:buNone/>
              <a:tabLst/>
              <a:defRPr/>
            </a:pPr>
            <a:r>
              <a:rPr lang="en-US" sz="1400" kern="0" dirty="0" smtClean="0">
                <a:latin typeface="Calibri" pitchFamily="34" charset="0"/>
                <a:cs typeface="Calibri" pitchFamily="34" charset="0"/>
              </a:rPr>
              <a:t>…</a:t>
            </a:r>
            <a:endParaRPr lang="en-US" sz="1400" kern="0" dirty="0">
              <a:latin typeface="Calibri" pitchFamily="34" charset="0"/>
              <a:cs typeface="Calibri" pitchFamily="34" charset="0"/>
            </a:endParaRPr>
          </a:p>
        </p:txBody>
      </p:sp>
      <p:sp>
        <p:nvSpPr>
          <p:cNvPr id="53" name="Slide Number Placeholder 52"/>
          <p:cNvSpPr>
            <a:spLocks noGrp="1"/>
          </p:cNvSpPr>
          <p:nvPr>
            <p:ph type="sldNum" sz="quarter" idx="12"/>
          </p:nvPr>
        </p:nvSpPr>
        <p:spPr/>
        <p:txBody>
          <a:bodyPr/>
          <a:lstStyle/>
          <a:p>
            <a:fld id="{56080E13-0193-4A40-ACAB-E11D79E3DDC0}" type="slidenum">
              <a:rPr lang="nl-NL" smtClean="0"/>
              <a:pPr/>
              <a:t>21</a:t>
            </a:fld>
            <a:endParaRPr lang="nl-NL"/>
          </a:p>
        </p:txBody>
      </p:sp>
      <p:sp>
        <p:nvSpPr>
          <p:cNvPr id="56" name="Footer Placeholder 55"/>
          <p:cNvSpPr>
            <a:spLocks noGrp="1"/>
          </p:cNvSpPr>
          <p:nvPr>
            <p:ph type="ftr" sz="quarter" idx="11"/>
          </p:nvPr>
        </p:nvSpPr>
        <p:spPr/>
        <p:txBody>
          <a:bodyPr/>
          <a:lstStyle/>
          <a:p>
            <a:r>
              <a:rPr lang="en-GB" smtClean="0"/>
              <a:t>Antilope Summit on eHealth Interoperability</a:t>
            </a:r>
            <a:endParaRPr lang="nl-NL"/>
          </a:p>
        </p:txBody>
      </p:sp>
      <p:sp>
        <p:nvSpPr>
          <p:cNvPr id="57" name="Afgeronde rechthoek 54"/>
          <p:cNvSpPr/>
          <p:nvPr/>
        </p:nvSpPr>
        <p:spPr>
          <a:xfrm>
            <a:off x="6012160" y="5013176"/>
            <a:ext cx="2088232" cy="396000"/>
          </a:xfrm>
          <a:prstGeom prst="roundRect">
            <a:avLst>
              <a:gd name="adj" fmla="val 5583"/>
            </a:avLst>
          </a:prstGeom>
          <a:solidFill>
            <a:srgbClr val="82E4E6"/>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latin typeface="Calibri" pitchFamily="34" charset="0"/>
                <a:cs typeface="Calibri" pitchFamily="34" charset="0"/>
              </a:rPr>
              <a:t>…</a:t>
            </a:r>
            <a:endParaRPr kumimoji="0" lang="en-US" sz="1600" b="0" i="0" u="none" strike="noStrike" kern="0" cap="none" spc="0" normalizeH="0" baseline="0" dirty="0">
              <a:ln>
                <a:noFill/>
              </a:ln>
              <a:effectLst/>
              <a:uLnTx/>
              <a:uFillTx/>
              <a:latin typeface="Calibri" pitchFamily="34" charset="0"/>
              <a:cs typeface="Calibri" pitchFamily="34" charset="0"/>
            </a:endParaRPr>
          </a:p>
        </p:txBody>
      </p:sp>
    </p:spTree>
    <p:extLst>
      <p:ext uri="{BB962C8B-B14F-4D97-AF65-F5344CB8AC3E}">
        <p14:creationId xmlns:p14="http://schemas.microsoft.com/office/powerpoint/2010/main" val="369902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Afgeronde rechthoek 57"/>
          <p:cNvSpPr/>
          <p:nvPr/>
        </p:nvSpPr>
        <p:spPr>
          <a:xfrm>
            <a:off x="6089174" y="5157192"/>
            <a:ext cx="2772000" cy="1548000"/>
          </a:xfrm>
          <a:prstGeom prst="roundRect">
            <a:avLst>
              <a:gd name="adj" fmla="val 2501"/>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en-US" sz="1600" kern="0" dirty="0" smtClean="0">
                <a:solidFill>
                  <a:srgbClr val="18414C"/>
                </a:solidFill>
                <a:latin typeface="Calibri" pitchFamily="34" charset="0"/>
                <a:cs typeface="Calibri" pitchFamily="34" charset="0"/>
              </a:rPr>
              <a:t> Communication</a:t>
            </a:r>
            <a:endParaRPr lang="en-US" sz="1600" kern="0" dirty="0">
              <a:solidFill>
                <a:srgbClr val="18414C"/>
              </a:solidFill>
              <a:latin typeface="Calibri" pitchFamily="34" charset="0"/>
              <a:cs typeface="Calibri" pitchFamily="34" charset="0"/>
            </a:endParaRPr>
          </a:p>
        </p:txBody>
      </p:sp>
      <p:sp>
        <p:nvSpPr>
          <p:cNvPr id="27" name="Afgeronde rechthoek 26"/>
          <p:cNvSpPr/>
          <p:nvPr/>
        </p:nvSpPr>
        <p:spPr>
          <a:xfrm>
            <a:off x="6088267" y="181338"/>
            <a:ext cx="2772000" cy="1548000"/>
          </a:xfrm>
          <a:prstGeom prst="roundRect">
            <a:avLst>
              <a:gd name="adj" fmla="val 2184"/>
            </a:avLst>
          </a:prstGeom>
          <a:solidFill>
            <a:schemeClr val="accent6">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600" kern="0" dirty="0" smtClean="0">
                <a:solidFill>
                  <a:srgbClr val="18414C"/>
                </a:solidFill>
                <a:latin typeface="Calibri" pitchFamily="34" charset="0"/>
                <a:cs typeface="Calibri" pitchFamily="34" charset="0"/>
              </a:rPr>
              <a:t>Workflow descriptions</a:t>
            </a:r>
            <a:endParaRPr lang="en-US" sz="1600" kern="0" dirty="0">
              <a:solidFill>
                <a:srgbClr val="18414C"/>
              </a:solidFill>
              <a:latin typeface="Calibri" pitchFamily="34" charset="0"/>
              <a:cs typeface="Calibri" pitchFamily="34" charset="0"/>
            </a:endParaRPr>
          </a:p>
        </p:txBody>
      </p:sp>
      <p:sp>
        <p:nvSpPr>
          <p:cNvPr id="26" name="Afgeronde rechthoek 25"/>
          <p:cNvSpPr/>
          <p:nvPr/>
        </p:nvSpPr>
        <p:spPr>
          <a:xfrm>
            <a:off x="6092410" y="3491684"/>
            <a:ext cx="2772000" cy="1548000"/>
          </a:xfrm>
          <a:prstGeom prst="roundRect">
            <a:avLst>
              <a:gd name="adj" fmla="val 2284"/>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400" kern="0" dirty="0" smtClean="0">
                <a:solidFill>
                  <a:srgbClr val="18414C"/>
                </a:solidFill>
                <a:latin typeface="Calibri" pitchFamily="34" charset="0"/>
                <a:cs typeface="Calibri" pitchFamily="34" charset="0"/>
              </a:rPr>
              <a:t>Patient Identification</a:t>
            </a:r>
            <a:endParaRPr lang="en-US" sz="1400" kern="0" dirty="0">
              <a:solidFill>
                <a:srgbClr val="18414C"/>
              </a:solidFill>
              <a:latin typeface="Calibri" pitchFamily="34" charset="0"/>
              <a:cs typeface="Calibri" pitchFamily="34" charset="0"/>
            </a:endParaRPr>
          </a:p>
        </p:txBody>
      </p:sp>
      <p:sp>
        <p:nvSpPr>
          <p:cNvPr id="103" name="Afgeronde rechthoek 102"/>
          <p:cNvSpPr/>
          <p:nvPr/>
        </p:nvSpPr>
        <p:spPr>
          <a:xfrm>
            <a:off x="3150890" y="181338"/>
            <a:ext cx="2772000" cy="1548000"/>
          </a:xfrm>
          <a:prstGeom prst="roundRect">
            <a:avLst>
              <a:gd name="adj" fmla="val 2698"/>
            </a:avLst>
          </a:prstGeom>
          <a:solidFill>
            <a:schemeClr val="accent6">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600" kern="0" dirty="0" smtClean="0">
                <a:solidFill>
                  <a:srgbClr val="18414C"/>
                </a:solidFill>
                <a:latin typeface="Calibri" pitchFamily="34" charset="0"/>
                <a:cs typeface="Calibri" pitchFamily="34" charset="0"/>
              </a:rPr>
              <a:t>Workflow interoperability</a:t>
            </a:r>
            <a:endParaRPr lang="en-US" sz="1600" kern="0" dirty="0">
              <a:solidFill>
                <a:srgbClr val="18414C"/>
              </a:solidFill>
              <a:latin typeface="Calibri" pitchFamily="34" charset="0"/>
              <a:cs typeface="Calibri" pitchFamily="34" charset="0"/>
            </a:endParaRPr>
          </a:p>
        </p:txBody>
      </p:sp>
      <p:sp>
        <p:nvSpPr>
          <p:cNvPr id="102" name="Afgeronde rechthoek 101"/>
          <p:cNvSpPr/>
          <p:nvPr/>
        </p:nvSpPr>
        <p:spPr>
          <a:xfrm>
            <a:off x="6088267" y="1824412"/>
            <a:ext cx="2772000" cy="1548000"/>
          </a:xfrm>
          <a:prstGeom prst="roundRect">
            <a:avLst>
              <a:gd name="adj" fmla="val 2501"/>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600" kern="0" dirty="0" smtClean="0">
                <a:solidFill>
                  <a:srgbClr val="18414C"/>
                </a:solidFill>
                <a:latin typeface="Calibri" pitchFamily="34" charset="0"/>
                <a:cs typeface="Calibri" pitchFamily="34" charset="0"/>
              </a:rPr>
              <a:t>Terminology</a:t>
            </a:r>
            <a:endParaRPr lang="en-US" sz="1600" kern="0" dirty="0">
              <a:solidFill>
                <a:srgbClr val="18414C"/>
              </a:solidFill>
              <a:latin typeface="Calibri" pitchFamily="34" charset="0"/>
              <a:cs typeface="Calibri" pitchFamily="34" charset="0"/>
            </a:endParaRPr>
          </a:p>
        </p:txBody>
      </p:sp>
      <p:sp>
        <p:nvSpPr>
          <p:cNvPr id="68" name="Afgeronde rechthoek 67"/>
          <p:cNvSpPr/>
          <p:nvPr/>
        </p:nvSpPr>
        <p:spPr>
          <a:xfrm>
            <a:off x="3150890" y="3491684"/>
            <a:ext cx="2772000" cy="1548000"/>
          </a:xfrm>
          <a:prstGeom prst="roundRect">
            <a:avLst>
              <a:gd name="adj" fmla="val 2501"/>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400" kern="0" dirty="0" smtClean="0">
                <a:solidFill>
                  <a:srgbClr val="18414C"/>
                </a:solidFill>
                <a:latin typeface="Calibri" pitchFamily="34" charset="0"/>
                <a:cs typeface="Calibri" pitchFamily="34" charset="0"/>
              </a:rPr>
              <a:t>Access Control</a:t>
            </a:r>
            <a:endParaRPr lang="en-US" sz="1400" kern="0" dirty="0">
              <a:solidFill>
                <a:srgbClr val="18414C"/>
              </a:solidFill>
              <a:latin typeface="Calibri" pitchFamily="34" charset="0"/>
              <a:cs typeface="Calibri" pitchFamily="34" charset="0"/>
            </a:endParaRPr>
          </a:p>
        </p:txBody>
      </p:sp>
      <p:sp>
        <p:nvSpPr>
          <p:cNvPr id="73" name="Afgeronde rechthoek 72"/>
          <p:cNvSpPr/>
          <p:nvPr/>
        </p:nvSpPr>
        <p:spPr>
          <a:xfrm>
            <a:off x="3150890" y="1824412"/>
            <a:ext cx="2772000" cy="1548000"/>
          </a:xfrm>
          <a:prstGeom prst="roundRect">
            <a:avLst>
              <a:gd name="adj" fmla="val 2501"/>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600" kern="0" dirty="0" smtClean="0">
                <a:solidFill>
                  <a:srgbClr val="18414C"/>
                </a:solidFill>
                <a:latin typeface="Calibri" pitchFamily="34" charset="0"/>
                <a:cs typeface="Calibri" pitchFamily="34" charset="0"/>
              </a:rPr>
              <a:t>Document</a:t>
            </a:r>
            <a:endParaRPr lang="en-US" sz="1600" kern="0" dirty="0">
              <a:solidFill>
                <a:srgbClr val="18414C"/>
              </a:solidFill>
              <a:latin typeface="Calibri" pitchFamily="34" charset="0"/>
              <a:cs typeface="Calibri" pitchFamily="34" charset="0"/>
            </a:endParaRPr>
          </a:p>
        </p:txBody>
      </p:sp>
      <p:sp>
        <p:nvSpPr>
          <p:cNvPr id="75" name="Afgeronde rechthoek 74"/>
          <p:cNvSpPr/>
          <p:nvPr/>
        </p:nvSpPr>
        <p:spPr>
          <a:xfrm>
            <a:off x="206299" y="1824412"/>
            <a:ext cx="2772000" cy="1548000"/>
          </a:xfrm>
          <a:prstGeom prst="roundRect">
            <a:avLst>
              <a:gd name="adj" fmla="val 2501"/>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600" kern="0" dirty="0" smtClean="0">
                <a:solidFill>
                  <a:srgbClr val="18414C"/>
                </a:solidFill>
                <a:latin typeface="Calibri" pitchFamily="34" charset="0"/>
                <a:cs typeface="Calibri" pitchFamily="34" charset="0"/>
              </a:rPr>
              <a:t>Content</a:t>
            </a:r>
            <a:endParaRPr lang="en-US" sz="1600" kern="0" dirty="0">
              <a:solidFill>
                <a:srgbClr val="18414C"/>
              </a:solidFill>
              <a:latin typeface="Calibri" pitchFamily="34" charset="0"/>
              <a:cs typeface="Calibri" pitchFamily="34" charset="0"/>
            </a:endParaRPr>
          </a:p>
        </p:txBody>
      </p:sp>
      <p:sp>
        <p:nvSpPr>
          <p:cNvPr id="95" name="Afgeronde rechthoek 94"/>
          <p:cNvSpPr/>
          <p:nvPr/>
        </p:nvSpPr>
        <p:spPr>
          <a:xfrm>
            <a:off x="206299" y="3491684"/>
            <a:ext cx="2772000" cy="1548000"/>
          </a:xfrm>
          <a:prstGeom prst="roundRect">
            <a:avLst>
              <a:gd name="adj" fmla="val 2797"/>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400" kern="0" dirty="0" smtClean="0">
                <a:solidFill>
                  <a:srgbClr val="18414C"/>
                </a:solidFill>
                <a:latin typeface="Calibri" pitchFamily="34" charset="0"/>
                <a:cs typeface="Calibri" pitchFamily="34" charset="0"/>
              </a:rPr>
              <a:t>HCP Identification</a:t>
            </a:r>
            <a:endParaRPr lang="en-US" sz="1400" kern="0" dirty="0">
              <a:solidFill>
                <a:srgbClr val="18414C"/>
              </a:solidFill>
              <a:latin typeface="Calibri" pitchFamily="34" charset="0"/>
              <a:cs typeface="Calibri" pitchFamily="34" charset="0"/>
            </a:endParaRPr>
          </a:p>
        </p:txBody>
      </p:sp>
      <p:sp>
        <p:nvSpPr>
          <p:cNvPr id="33" name="Afgeronde rechthoek 32"/>
          <p:cNvSpPr/>
          <p:nvPr/>
        </p:nvSpPr>
        <p:spPr>
          <a:xfrm>
            <a:off x="215824" y="5139135"/>
            <a:ext cx="2772000" cy="1548000"/>
          </a:xfrm>
          <a:prstGeom prst="roundRect">
            <a:avLst>
              <a:gd name="adj" fmla="val 2502"/>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en-US" sz="1600" kern="0" dirty="0" smtClean="0">
                <a:solidFill>
                  <a:srgbClr val="18414C"/>
                </a:solidFill>
                <a:latin typeface="Calibri" pitchFamily="34" charset="0"/>
                <a:cs typeface="Calibri" pitchFamily="34" charset="0"/>
              </a:rPr>
              <a:t> Cross-community</a:t>
            </a:r>
            <a:endParaRPr lang="en-US" sz="1600" kern="0" dirty="0">
              <a:solidFill>
                <a:srgbClr val="18414C"/>
              </a:solidFill>
              <a:latin typeface="Calibri" pitchFamily="34" charset="0"/>
              <a:cs typeface="Calibri" pitchFamily="34" charset="0"/>
            </a:endParaRPr>
          </a:p>
        </p:txBody>
      </p:sp>
      <p:sp>
        <p:nvSpPr>
          <p:cNvPr id="34" name="Afgeronde rechthoek 33"/>
          <p:cNvSpPr/>
          <p:nvPr/>
        </p:nvSpPr>
        <p:spPr>
          <a:xfrm>
            <a:off x="3150890" y="5139135"/>
            <a:ext cx="2772000" cy="1548000"/>
          </a:xfrm>
          <a:prstGeom prst="roundRect">
            <a:avLst>
              <a:gd name="adj" fmla="val 2356"/>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fontAlgn="auto">
              <a:spcBef>
                <a:spcPts val="0"/>
              </a:spcBef>
              <a:spcAft>
                <a:spcPts val="0"/>
              </a:spcAft>
              <a:defRPr/>
            </a:pPr>
            <a:r>
              <a:rPr lang="en-US" sz="1600" kern="0" dirty="0" smtClean="0">
                <a:solidFill>
                  <a:srgbClr val="18414C"/>
                </a:solidFill>
                <a:latin typeface="Calibri" pitchFamily="34" charset="0"/>
                <a:cs typeface="Calibri" pitchFamily="34" charset="0"/>
              </a:rPr>
              <a:t>Intra-community</a:t>
            </a:r>
            <a:endParaRPr lang="en-US" sz="1600" kern="0" dirty="0">
              <a:solidFill>
                <a:srgbClr val="18414C"/>
              </a:solidFill>
              <a:latin typeface="Calibri" pitchFamily="34" charset="0"/>
              <a:cs typeface="Calibri" pitchFamily="34" charset="0"/>
            </a:endParaRPr>
          </a:p>
        </p:txBody>
      </p:sp>
      <p:sp>
        <p:nvSpPr>
          <p:cNvPr id="16" name="Afgeronde rechthoek 15"/>
          <p:cNvSpPr/>
          <p:nvPr/>
        </p:nvSpPr>
        <p:spPr>
          <a:xfrm>
            <a:off x="6210555" y="2176289"/>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SVS</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Shared  Value Sets</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24" name="Afgeronde rechthoek 23"/>
          <p:cNvSpPr/>
          <p:nvPr/>
        </p:nvSpPr>
        <p:spPr>
          <a:xfrm>
            <a:off x="3286994" y="422754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BPPC</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Patient Consent</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25" name="Afgeronde rechthoek 24"/>
          <p:cNvSpPr/>
          <p:nvPr/>
        </p:nvSpPr>
        <p:spPr>
          <a:xfrm>
            <a:off x="3286994" y="588842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smtClean="0">
                <a:solidFill>
                  <a:srgbClr val="FFFF00"/>
                </a:solidFill>
                <a:latin typeface="Calibri" pitchFamily="34" charset="0"/>
                <a:ea typeface="Dotum" pitchFamily="34" charset="-127"/>
              </a:rPr>
              <a:t>ATNA</a:t>
            </a:r>
            <a:r>
              <a:rPr lang="en-US" sz="1400" kern="0" smtClean="0">
                <a:solidFill>
                  <a:sysClr val="window" lastClr="FFFFFF"/>
                </a:solidFill>
                <a:latin typeface="Calibri" pitchFamily="34" charset="0"/>
                <a:ea typeface="Dotum" pitchFamily="34" charset="-127"/>
              </a:rPr>
              <a:t> </a:t>
            </a:r>
            <a:r>
              <a:rPr lang="en-US" sz="1200" kern="0" smtClean="0">
                <a:solidFill>
                  <a:sysClr val="window" lastClr="FFFFFF"/>
                </a:solidFill>
                <a:latin typeface="Calibri" pitchFamily="34" charset="0"/>
                <a:ea typeface="Dotum" pitchFamily="34" charset="-127"/>
              </a:rPr>
              <a:t>Audit Trailing &amp; NA</a:t>
            </a:r>
            <a:endParaRPr kumimoji="0" lang="en-US" sz="1400" b="0" i="0" u="none" strike="noStrike" kern="0" cap="none" spc="0" normalizeH="0" baseline="0">
              <a:ln>
                <a:noFill/>
              </a:ln>
              <a:solidFill>
                <a:sysClr val="window" lastClr="FFFFFF"/>
              </a:solidFill>
              <a:effectLst/>
              <a:uLnTx/>
              <a:uFillTx/>
              <a:latin typeface="Calibri" pitchFamily="34" charset="0"/>
              <a:ea typeface="Dotum" pitchFamily="34" charset="-127"/>
            </a:endParaRPr>
          </a:p>
        </p:txBody>
      </p:sp>
      <p:sp>
        <p:nvSpPr>
          <p:cNvPr id="31" name="Afgeronde rechthoek 30"/>
          <p:cNvSpPr/>
          <p:nvPr/>
        </p:nvSpPr>
        <p:spPr>
          <a:xfrm>
            <a:off x="6210555" y="384176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PIX/PDQ</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Patient Discovery</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0" name="Afgeronde rechthoek 39"/>
          <p:cNvSpPr/>
          <p:nvPr/>
        </p:nvSpPr>
        <p:spPr>
          <a:xfrm>
            <a:off x="3285365" y="551619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XDS, XDR</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Document Sharing</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5" name="Afgeronde rechthoek 44"/>
          <p:cNvSpPr/>
          <p:nvPr/>
        </p:nvSpPr>
        <p:spPr>
          <a:xfrm>
            <a:off x="3286994" y="2176289"/>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DEN</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Document Encryption</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6" name="Afgeronde rechthoek 45"/>
          <p:cNvSpPr/>
          <p:nvPr/>
        </p:nvSpPr>
        <p:spPr>
          <a:xfrm>
            <a:off x="3286994" y="2562860"/>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DSG</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Document Signature</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8" name="Afgeronde rechthoek 47"/>
          <p:cNvSpPr/>
          <p:nvPr/>
        </p:nvSpPr>
        <p:spPr>
          <a:xfrm>
            <a:off x="349175" y="384176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HPD</a:t>
            </a:r>
            <a:r>
              <a:rPr lang="en-US" sz="1400" kern="0" dirty="0" smtClean="0">
                <a:solidFill>
                  <a:sysClr val="window" lastClr="FFFFFF"/>
                </a:solidFill>
                <a:latin typeface="Calibri" pitchFamily="34" charset="0"/>
                <a:ea typeface="Dotum" pitchFamily="34" charset="-127"/>
              </a:rPr>
              <a:t> </a:t>
            </a:r>
            <a:r>
              <a:rPr lang="en-US" sz="1100" kern="0" dirty="0" smtClean="0">
                <a:solidFill>
                  <a:schemeClr val="bg1"/>
                </a:solidFill>
                <a:latin typeface="Calibri" pitchFamily="34" charset="0"/>
                <a:ea typeface="Dotum" pitchFamily="34" charset="-127"/>
              </a:rPr>
              <a:t>Healthcare Provider Discovery</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49" name="Afgeronde rechthoek 48"/>
          <p:cNvSpPr/>
          <p:nvPr/>
        </p:nvSpPr>
        <p:spPr>
          <a:xfrm>
            <a:off x="349175" y="551619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XCA</a:t>
            </a:r>
            <a:r>
              <a:rPr lang="en-US" sz="1200" kern="0" dirty="0" smtClean="0">
                <a:solidFill>
                  <a:sysClr val="window" lastClr="FFFFFF"/>
                </a:solidFill>
                <a:latin typeface="Calibri" pitchFamily="34" charset="0"/>
                <a:ea typeface="Dotum" pitchFamily="34" charset="-127"/>
              </a:rPr>
              <a:t> Cross-Community Access</a:t>
            </a:r>
            <a:endParaRPr kumimoji="0" lang="en-US" sz="12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1" name="Afgeronde rechthoek 40"/>
          <p:cNvSpPr/>
          <p:nvPr/>
        </p:nvSpPr>
        <p:spPr>
          <a:xfrm>
            <a:off x="3286994" y="384176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a:defRPr/>
            </a:pPr>
            <a:r>
              <a:rPr lang="en-US" sz="1200" kern="0" dirty="0" smtClean="0">
                <a:solidFill>
                  <a:srgbClr val="FFFF00"/>
                </a:solidFill>
                <a:latin typeface="Calibri" pitchFamily="34" charset="0"/>
                <a:ea typeface="Dotum" pitchFamily="34" charset="-127"/>
              </a:rPr>
              <a:t>XUA(++)</a:t>
            </a:r>
            <a:r>
              <a:rPr lang="en-US" sz="1100" kern="0" dirty="0" smtClean="0">
                <a:solidFill>
                  <a:schemeClr val="bg1"/>
                </a:solidFill>
                <a:latin typeface="Calibri" pitchFamily="34" charset="0"/>
                <a:ea typeface="Dotum" pitchFamily="34" charset="-127"/>
              </a:rPr>
              <a:t> Rights and Authorization</a:t>
            </a:r>
            <a:endParaRPr lang="en-US" sz="1200" kern="0" dirty="0">
              <a:solidFill>
                <a:schemeClr val="bg1"/>
              </a:solidFill>
              <a:latin typeface="Calibri" pitchFamily="34" charset="0"/>
              <a:ea typeface="Dotum" pitchFamily="34" charset="-127"/>
            </a:endParaRPr>
          </a:p>
        </p:txBody>
      </p:sp>
      <p:sp>
        <p:nvSpPr>
          <p:cNvPr id="50" name="Afgeronde rechthoek 49"/>
          <p:cNvSpPr/>
          <p:nvPr/>
        </p:nvSpPr>
        <p:spPr>
          <a:xfrm>
            <a:off x="3286994" y="53813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XDW</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Document Workflow </a:t>
            </a:r>
            <a:endParaRPr kumimoji="0" lang="en-US" sz="12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38" name="Afgeronde rechthoek 37"/>
          <p:cNvSpPr/>
          <p:nvPr/>
        </p:nvSpPr>
        <p:spPr>
          <a:xfrm>
            <a:off x="3286994" y="1316385"/>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XTB-WD </a:t>
            </a:r>
            <a:r>
              <a:rPr lang="en-US" sz="1200" kern="0" dirty="0" smtClean="0">
                <a:solidFill>
                  <a:schemeClr val="bg1"/>
                </a:solidFill>
                <a:latin typeface="Calibri" pitchFamily="34" charset="0"/>
                <a:ea typeface="Dotum" pitchFamily="34" charset="-127"/>
              </a:rPr>
              <a:t> Medical Board Review</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39" name="Afgeronde rechthoek 38"/>
          <p:cNvSpPr/>
          <p:nvPr/>
        </p:nvSpPr>
        <p:spPr>
          <a:xfrm>
            <a:off x="3286994" y="92640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XBeR-WD</a:t>
            </a:r>
            <a:r>
              <a:rPr lang="en-US" sz="1200" kern="0" dirty="0" smtClean="0">
                <a:solidFill>
                  <a:schemeClr val="bg1"/>
                </a:solidFill>
                <a:latin typeface="Calibri" pitchFamily="34" charset="0"/>
                <a:ea typeface="Dotum" pitchFamily="34" charset="-127"/>
              </a:rPr>
              <a:t> Basic eReferral</a:t>
            </a:r>
            <a:endParaRPr kumimoji="0" lang="en-US" sz="12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51" name="Afgeronde rechthoek 50"/>
          <p:cNvSpPr/>
          <p:nvPr/>
        </p:nvSpPr>
        <p:spPr>
          <a:xfrm>
            <a:off x="3285365" y="6260652"/>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smtClean="0">
                <a:solidFill>
                  <a:srgbClr val="FFFF00"/>
                </a:solidFill>
                <a:latin typeface="Calibri" pitchFamily="34" charset="0"/>
                <a:ea typeface="Dotum" pitchFamily="34" charset="-127"/>
              </a:rPr>
              <a:t>CT</a:t>
            </a:r>
            <a:r>
              <a:rPr lang="en-US" sz="1400" kern="0" smtClean="0">
                <a:solidFill>
                  <a:sysClr val="window" lastClr="FFFFFF"/>
                </a:solidFill>
                <a:latin typeface="Calibri" pitchFamily="34" charset="0"/>
                <a:ea typeface="Dotum" pitchFamily="34" charset="-127"/>
              </a:rPr>
              <a:t> </a:t>
            </a:r>
            <a:r>
              <a:rPr lang="en-US" sz="1200" kern="0" smtClean="0">
                <a:solidFill>
                  <a:sysClr val="window" lastClr="FFFFFF"/>
                </a:solidFill>
                <a:latin typeface="Calibri" pitchFamily="34" charset="0"/>
                <a:ea typeface="Dotum" pitchFamily="34" charset="-127"/>
              </a:rPr>
              <a:t>Consistent Time</a:t>
            </a:r>
            <a:endParaRPr kumimoji="0" lang="en-US" sz="1400" b="0" i="0" u="none" strike="noStrike" kern="0" cap="none" spc="0" normalizeH="0" baseline="0">
              <a:ln>
                <a:noFill/>
              </a:ln>
              <a:solidFill>
                <a:sysClr val="window" lastClr="FFFFFF"/>
              </a:solidFill>
              <a:effectLst/>
              <a:uLnTx/>
              <a:uFillTx/>
              <a:latin typeface="Calibri" pitchFamily="34" charset="0"/>
              <a:ea typeface="Dotum" pitchFamily="34" charset="-127"/>
            </a:endParaRPr>
          </a:p>
        </p:txBody>
      </p:sp>
      <p:sp>
        <p:nvSpPr>
          <p:cNvPr id="53" name="Afgeronde rechthoek 52"/>
          <p:cNvSpPr/>
          <p:nvPr/>
        </p:nvSpPr>
        <p:spPr>
          <a:xfrm>
            <a:off x="349175" y="2562860"/>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XD-LAB  </a:t>
            </a:r>
            <a:r>
              <a:rPr lang="en-US" sz="1100" kern="0" dirty="0" smtClean="0">
                <a:solidFill>
                  <a:schemeClr val="bg1"/>
                </a:solidFill>
                <a:latin typeface="Calibri" pitchFamily="34" charset="0"/>
                <a:ea typeface="Dotum" pitchFamily="34" charset="-127"/>
              </a:rPr>
              <a:t>Sharing Laboratory Results</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54" name="Afgeronde rechthoek 53"/>
          <p:cNvSpPr/>
          <p:nvPr/>
        </p:nvSpPr>
        <p:spPr>
          <a:xfrm>
            <a:off x="6210555" y="422754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PAM </a:t>
            </a:r>
            <a:r>
              <a:rPr lang="en-US" sz="1200" kern="0" dirty="0" smtClean="0">
                <a:solidFill>
                  <a:sysClr val="window" lastClr="FFFFFF"/>
                </a:solidFill>
                <a:latin typeface="Calibri" pitchFamily="34" charset="0"/>
                <a:ea typeface="Dotum" pitchFamily="34" charset="-127"/>
              </a:rPr>
              <a:t>Patient Administration Mgt</a:t>
            </a:r>
            <a:endParaRPr kumimoji="0" lang="en-US" sz="12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56" name="Afgeronde rechthoek 55"/>
          <p:cNvSpPr/>
          <p:nvPr/>
        </p:nvSpPr>
        <p:spPr>
          <a:xfrm>
            <a:off x="6210555" y="2562860"/>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RTM</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Rosetta Terminology Mapping</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55" name="Afgeronde rechthoek 54"/>
          <p:cNvSpPr/>
          <p:nvPr/>
        </p:nvSpPr>
        <p:spPr>
          <a:xfrm>
            <a:off x="6223665" y="5517232"/>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lvl="0">
              <a:defRPr/>
            </a:pPr>
            <a:r>
              <a:rPr lang="en-US" sz="1400" dirty="0" smtClean="0">
                <a:solidFill>
                  <a:srgbClr val="B889DB"/>
                </a:solidFill>
              </a:rPr>
              <a:t>HRN</a:t>
            </a:r>
            <a:r>
              <a:rPr lang="en-US" sz="1200" dirty="0" smtClean="0">
                <a:solidFill>
                  <a:srgbClr val="B889DB"/>
                </a:solidFill>
              </a:rPr>
              <a:t> </a:t>
            </a:r>
            <a:r>
              <a:rPr lang="en-US" sz="1200" dirty="0" smtClean="0">
                <a:solidFill>
                  <a:schemeClr val="bg1"/>
                </a:solidFill>
              </a:rPr>
              <a:t>Health record Network</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59" name="Afgeronde rechthoek 58"/>
          <p:cNvSpPr/>
          <p:nvPr/>
        </p:nvSpPr>
        <p:spPr>
          <a:xfrm>
            <a:off x="6210555" y="4605511"/>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XCPD</a:t>
            </a:r>
            <a:r>
              <a:rPr lang="en-US" sz="1200" kern="0" dirty="0" smtClean="0">
                <a:solidFill>
                  <a:sysClr val="window" lastClr="FFFFFF"/>
                </a:solidFill>
                <a:latin typeface="Calibri" pitchFamily="34" charset="0"/>
                <a:ea typeface="Dotum" pitchFamily="34" charset="-127"/>
              </a:rPr>
              <a:t> </a:t>
            </a:r>
            <a:r>
              <a:rPr lang="en-US" sz="1100" kern="0" dirty="0" smtClean="0">
                <a:solidFill>
                  <a:sysClr val="window" lastClr="FFFFFF"/>
                </a:solidFill>
                <a:latin typeface="Calibri" pitchFamily="34" charset="0"/>
                <a:ea typeface="Dotum" pitchFamily="34" charset="-127"/>
              </a:rPr>
              <a:t>Cross-Comm. Patient Discovery</a:t>
            </a:r>
            <a:endParaRPr kumimoji="0" lang="en-US" sz="12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60" name="Afgeronde rechthoek 59"/>
          <p:cNvSpPr/>
          <p:nvPr/>
        </p:nvSpPr>
        <p:spPr>
          <a:xfrm>
            <a:off x="6218659" y="294932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LCSD</a:t>
            </a:r>
            <a:r>
              <a:rPr lang="en-US" sz="1400" kern="0" dirty="0" smtClean="0">
                <a:solidFill>
                  <a:sysClr val="window" lastClr="FFFFFF"/>
                </a:solidFill>
                <a:latin typeface="Calibri" pitchFamily="34" charset="0"/>
                <a:ea typeface="Dotum" pitchFamily="34" charset="-127"/>
              </a:rPr>
              <a:t> </a:t>
            </a:r>
            <a:r>
              <a:rPr lang="en-US" sz="1100" kern="0" dirty="0" smtClean="0">
                <a:solidFill>
                  <a:sysClr val="window" lastClr="FFFFFF"/>
                </a:solidFill>
                <a:latin typeface="Calibri" pitchFamily="34" charset="0"/>
                <a:ea typeface="Dotum" pitchFamily="34" charset="-127"/>
              </a:rPr>
              <a:t>Laboratory Code Sets Distribution</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61" name="Afgeronde rechthoek 60"/>
          <p:cNvSpPr/>
          <p:nvPr/>
        </p:nvSpPr>
        <p:spPr>
          <a:xfrm>
            <a:off x="6218659" y="588842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lvl="0">
              <a:defRPr/>
            </a:pPr>
            <a:r>
              <a:rPr lang="en-US" sz="1200" dirty="0" smtClean="0">
                <a:solidFill>
                  <a:srgbClr val="B889DB"/>
                </a:solidFill>
              </a:rPr>
              <a:t>WAN, LAN, PAN </a:t>
            </a:r>
            <a:r>
              <a:rPr lang="en-US" sz="1200" dirty="0" smtClean="0">
                <a:solidFill>
                  <a:schemeClr val="bg1"/>
                </a:solidFill>
              </a:rPr>
              <a:t>Network protocols</a:t>
            </a:r>
            <a:endParaRPr kumimoji="0" lang="en-US" sz="1400" b="0" i="0" u="none" strike="noStrike" kern="0" cap="none" spc="0" normalizeH="0" baseline="0" dirty="0">
              <a:ln>
                <a:noFill/>
              </a:ln>
              <a:solidFill>
                <a:srgbClr val="B889DB"/>
              </a:solidFill>
              <a:effectLst/>
              <a:uLnTx/>
              <a:uFillTx/>
              <a:latin typeface="Calibri" pitchFamily="34" charset="0"/>
              <a:ea typeface="Dotum" pitchFamily="34" charset="-127"/>
            </a:endParaRPr>
          </a:p>
        </p:txBody>
      </p:sp>
      <p:sp>
        <p:nvSpPr>
          <p:cNvPr id="62" name="Afgeronde rechthoek 61"/>
          <p:cNvSpPr/>
          <p:nvPr/>
        </p:nvSpPr>
        <p:spPr>
          <a:xfrm>
            <a:off x="6210555" y="92640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a:defRPr/>
            </a:pPr>
            <a:r>
              <a:rPr lang="en-US" sz="1400" kern="0" dirty="0" smtClean="0">
                <a:solidFill>
                  <a:srgbClr val="FFFF00"/>
                </a:solidFill>
                <a:latin typeface="Calibri" pitchFamily="34" charset="0"/>
                <a:ea typeface="Dotum" pitchFamily="34" charset="-127"/>
              </a:rPr>
              <a:t>SWF </a:t>
            </a:r>
            <a:r>
              <a:rPr lang="en-US" sz="1200" kern="0" dirty="0" smtClean="0">
                <a:solidFill>
                  <a:schemeClr val="bg1"/>
                </a:solidFill>
                <a:latin typeface="Calibri" pitchFamily="34" charset="0"/>
                <a:ea typeface="Dotum" pitchFamily="34" charset="-127"/>
              </a:rPr>
              <a:t>Scheduled Workflow (Radiol.)</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63" name="Afgeronde rechthoek 62"/>
          <p:cNvSpPr/>
          <p:nvPr/>
        </p:nvSpPr>
        <p:spPr>
          <a:xfrm>
            <a:off x="349175" y="2176289"/>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a:defRPr/>
            </a:pPr>
            <a:r>
              <a:rPr lang="en-US" sz="1400" kern="0" dirty="0" smtClean="0">
                <a:solidFill>
                  <a:srgbClr val="FFFF00"/>
                </a:solidFill>
                <a:latin typeface="Calibri" pitchFamily="34" charset="0"/>
                <a:ea typeface="Dotum" pitchFamily="34" charset="-127"/>
              </a:rPr>
              <a:t>XPHR</a:t>
            </a:r>
            <a:r>
              <a:rPr lang="en-US" sz="1400" kern="0" dirty="0" smtClean="0">
                <a:solidFill>
                  <a:sysClr val="window" lastClr="FFFFFF"/>
                </a:solidFill>
                <a:latin typeface="Calibri" pitchFamily="34" charset="0"/>
                <a:ea typeface="Dotum" pitchFamily="34" charset="-127"/>
              </a:rPr>
              <a:t> </a:t>
            </a:r>
            <a:r>
              <a:rPr lang="en-US" sz="1100" kern="0" dirty="0" smtClean="0">
                <a:solidFill>
                  <a:sysClr val="window" lastClr="FFFFFF"/>
                </a:solidFill>
                <a:latin typeface="Calibri" pitchFamily="34" charset="0"/>
                <a:ea typeface="Dotum" pitchFamily="34" charset="-127"/>
              </a:rPr>
              <a:t>Exch. of Personal Health Record</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3" name="Afgeronde rechthoek 42"/>
          <p:cNvSpPr/>
          <p:nvPr/>
        </p:nvSpPr>
        <p:spPr>
          <a:xfrm>
            <a:off x="3275856" y="294932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DSUB</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Document Notification</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64" name="Afgeronde rechthoek 63"/>
          <p:cNvSpPr/>
          <p:nvPr/>
        </p:nvSpPr>
        <p:spPr>
          <a:xfrm>
            <a:off x="349175" y="2949327"/>
            <a:ext cx="838449"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DIS, PRE</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65" name="Afgeronde rechthoek 64"/>
          <p:cNvSpPr/>
          <p:nvPr/>
        </p:nvSpPr>
        <p:spPr>
          <a:xfrm>
            <a:off x="1249175" y="2949327"/>
            <a:ext cx="16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MS </a:t>
            </a:r>
            <a:r>
              <a:rPr lang="en-US" sz="1100" kern="0" dirty="0" smtClean="0">
                <a:solidFill>
                  <a:schemeClr val="bg1"/>
                </a:solidFill>
                <a:latin typeface="Calibri" pitchFamily="34" charset="0"/>
                <a:ea typeface="Dotum" pitchFamily="34" charset="-127"/>
              </a:rPr>
              <a:t>Medical Summaries</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57" name="Afgeronde rechthoek 56"/>
          <p:cNvSpPr/>
          <p:nvPr/>
        </p:nvSpPr>
        <p:spPr>
          <a:xfrm>
            <a:off x="6218659" y="6260652"/>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lvl="0">
              <a:defRPr/>
            </a:pPr>
            <a:r>
              <a:rPr lang="en-US" sz="1400" dirty="0" smtClean="0">
                <a:solidFill>
                  <a:srgbClr val="FFFF00"/>
                </a:solidFill>
              </a:rPr>
              <a:t>DEC  </a:t>
            </a:r>
            <a:r>
              <a:rPr lang="en-US" sz="1200" dirty="0" smtClean="0">
                <a:solidFill>
                  <a:schemeClr val="bg1"/>
                </a:solidFill>
              </a:rPr>
              <a:t>Device-Enterprise Communic.</a:t>
            </a:r>
            <a:endParaRPr kumimoji="0" lang="en-US" sz="1400" b="0" i="0" u="none" strike="noStrike" kern="0" cap="none" spc="0" normalizeH="0" baseline="0" dirty="0">
              <a:ln>
                <a:noFill/>
              </a:ln>
              <a:solidFill>
                <a:srgbClr val="FFFF00"/>
              </a:solidFill>
              <a:effectLst/>
              <a:uLnTx/>
              <a:uFillTx/>
              <a:latin typeface="Calibri" pitchFamily="34" charset="0"/>
              <a:ea typeface="Dotum" pitchFamily="34" charset="-127"/>
            </a:endParaRPr>
          </a:p>
        </p:txBody>
      </p:sp>
      <p:sp>
        <p:nvSpPr>
          <p:cNvPr id="67" name="Afgeronde rechthoek 66"/>
          <p:cNvSpPr/>
          <p:nvPr/>
        </p:nvSpPr>
        <p:spPr>
          <a:xfrm>
            <a:off x="6210555" y="1316385"/>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a:defRPr/>
            </a:pPr>
            <a:r>
              <a:rPr lang="en-US" sz="1400" kern="0" dirty="0" smtClean="0">
                <a:solidFill>
                  <a:srgbClr val="FFFF00"/>
                </a:solidFill>
                <a:latin typeface="Calibri" pitchFamily="34" charset="0"/>
                <a:ea typeface="Dotum" pitchFamily="34" charset="-127"/>
              </a:rPr>
              <a:t>CMPD </a:t>
            </a:r>
            <a:r>
              <a:rPr lang="en-US" sz="1100" kern="0" dirty="0" smtClean="0">
                <a:solidFill>
                  <a:schemeClr val="bg1"/>
                </a:solidFill>
                <a:latin typeface="Calibri" pitchFamily="34" charset="0"/>
                <a:ea typeface="Dotum" pitchFamily="34" charset="-127"/>
              </a:rPr>
              <a:t>Commun. Medic. PRE and DIS</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69" name="Afgeronde rechthoek 68"/>
          <p:cNvSpPr/>
          <p:nvPr/>
        </p:nvSpPr>
        <p:spPr>
          <a:xfrm>
            <a:off x="6210555" y="53813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a:defRPr/>
            </a:pPr>
            <a:r>
              <a:rPr lang="en-US" sz="1400" kern="0" dirty="0" smtClean="0">
                <a:solidFill>
                  <a:srgbClr val="FFFF00"/>
                </a:solidFill>
                <a:latin typeface="Calibri" pitchFamily="34" charset="0"/>
                <a:ea typeface="Dotum" pitchFamily="34" charset="-127"/>
              </a:rPr>
              <a:t>LTW </a:t>
            </a:r>
            <a:r>
              <a:rPr lang="en-US" sz="1200" kern="0" dirty="0" smtClean="0">
                <a:solidFill>
                  <a:schemeClr val="bg1"/>
                </a:solidFill>
                <a:latin typeface="Calibri" pitchFamily="34" charset="0"/>
                <a:ea typeface="Dotum" pitchFamily="34" charset="-127"/>
              </a:rPr>
              <a:t>Laboratory Testing Workflow</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52" name="Tekstvak 51"/>
          <p:cNvSpPr txBox="1"/>
          <p:nvPr/>
        </p:nvSpPr>
        <p:spPr>
          <a:xfrm>
            <a:off x="206299" y="181338"/>
            <a:ext cx="2016224" cy="923330"/>
          </a:xfrm>
          <a:prstGeom prst="rect">
            <a:avLst/>
          </a:prstGeom>
          <a:noFill/>
        </p:spPr>
        <p:txBody>
          <a:bodyPr wrap="square" rtlCol="0">
            <a:spAutoFit/>
          </a:bodyPr>
          <a:lstStyle/>
          <a:p>
            <a:r>
              <a:rPr lang="en-GB" dirty="0" smtClean="0">
                <a:solidFill>
                  <a:schemeClr val="accent1">
                    <a:lumMod val="50000"/>
                  </a:schemeClr>
                </a:solidFill>
              </a:rPr>
              <a:t>Using Profiles to </a:t>
            </a:r>
          </a:p>
          <a:p>
            <a:r>
              <a:rPr lang="en-GB" dirty="0" smtClean="0">
                <a:solidFill>
                  <a:schemeClr val="accent1">
                    <a:lumMod val="50000"/>
                  </a:schemeClr>
                </a:solidFill>
              </a:rPr>
              <a:t>realise functionalities</a:t>
            </a:r>
            <a:endParaRPr lang="nl-NL" dirty="0">
              <a:solidFill>
                <a:schemeClr val="accent1">
                  <a:lumMod val="50000"/>
                </a:schemeClr>
              </a:solidFill>
            </a:endParaRPr>
          </a:p>
        </p:txBody>
      </p:sp>
      <p:sp>
        <p:nvSpPr>
          <p:cNvPr id="44" name="Slide Number Placeholder 43"/>
          <p:cNvSpPr>
            <a:spLocks noGrp="1"/>
          </p:cNvSpPr>
          <p:nvPr>
            <p:ph type="sldNum" sz="quarter" idx="12"/>
          </p:nvPr>
        </p:nvSpPr>
        <p:spPr/>
        <p:txBody>
          <a:bodyPr/>
          <a:lstStyle/>
          <a:p>
            <a:fld id="{56080E13-0193-4A40-ACAB-E11D79E3DDC0}" type="slidenum">
              <a:rPr lang="nl-NL" smtClean="0"/>
              <a:pPr/>
              <a:t>22</a:t>
            </a:fld>
            <a:endParaRPr lang="nl-NL"/>
          </a:p>
        </p:txBody>
      </p:sp>
      <p:sp>
        <p:nvSpPr>
          <p:cNvPr id="47" name="Footer Placeholder 46"/>
          <p:cNvSpPr>
            <a:spLocks noGrp="1"/>
          </p:cNvSpPr>
          <p:nvPr>
            <p:ph type="ftr" sz="quarter" idx="11"/>
          </p:nvPr>
        </p:nvSpPr>
        <p:spPr/>
        <p:txBody>
          <a:bodyPr/>
          <a:lstStyle/>
          <a:p>
            <a:r>
              <a:rPr lang="en-GB" smtClean="0"/>
              <a:t>Antilope Summit on eHealth Interoperability</a:t>
            </a:r>
            <a:endParaRPr lang="nl-NL"/>
          </a:p>
        </p:txBody>
      </p:sp>
    </p:spTree>
    <p:extLst>
      <p:ext uri="{BB962C8B-B14F-4D97-AF65-F5344CB8AC3E}">
        <p14:creationId xmlns:p14="http://schemas.microsoft.com/office/powerpoint/2010/main" val="380932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linds(horizontal)">
                                      <p:cBhvr>
                                        <p:cTn id="10" dur="500"/>
                                        <p:tgtEl>
                                          <p:spTgt spid="4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linds(horizontal)">
                                      <p:cBhvr>
                                        <p:cTn id="16" dur="500"/>
                                        <p:tgtEl>
                                          <p:spTgt spid="4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linds(horizontal)">
                                      <p:cBhvr>
                                        <p:cTn id="25" dur="500"/>
                                        <p:tgtEl>
                                          <p:spTgt spid="4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linds(horizontal)">
                                      <p:cBhvr>
                                        <p:cTn id="28" dur="500"/>
                                        <p:tgtEl>
                                          <p:spTgt spid="4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linds(horizontal)">
                                      <p:cBhvr>
                                        <p:cTn id="31" dur="500"/>
                                        <p:tgtEl>
                                          <p:spTgt spid="2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linds(horizontal)">
                                      <p:cBhvr>
                                        <p:cTn id="34" dur="500"/>
                                        <p:tgtEl>
                                          <p:spTgt spid="4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linds(horizontal)">
                                      <p:cBhvr>
                                        <p:cTn id="37" dur="500"/>
                                        <p:tgtEl>
                                          <p:spTgt spid="4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linds(horizontal)">
                                      <p:cBhvr>
                                        <p:cTn id="40" dur="500"/>
                                        <p:tgtEl>
                                          <p:spTgt spid="5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blinds(horizontal)">
                                      <p:cBhvr>
                                        <p:cTn id="43" dur="500"/>
                                        <p:tgtEl>
                                          <p:spTgt spid="5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blinds(horizontal)">
                                      <p:cBhvr>
                                        <p:cTn id="46" dur="500"/>
                                        <p:tgtEl>
                                          <p:spTgt spid="53"/>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blinds(horizontal)">
                                      <p:cBhvr>
                                        <p:cTn id="49" dur="500"/>
                                        <p:tgtEl>
                                          <p:spTgt spid="5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linds(horizontal)">
                                      <p:cBhvr>
                                        <p:cTn id="52" dur="500"/>
                                        <p:tgtEl>
                                          <p:spTgt spid="5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blinds(horizontal)">
                                      <p:cBhvr>
                                        <p:cTn id="55" dur="500"/>
                                        <p:tgtEl>
                                          <p:spTgt spid="5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blinds(horizontal)">
                                      <p:cBhvr>
                                        <p:cTn id="58" dur="500"/>
                                        <p:tgtEl>
                                          <p:spTgt spid="5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blinds(horizontal)">
                                      <p:cBhvr>
                                        <p:cTn id="61" dur="500"/>
                                        <p:tgtEl>
                                          <p:spTgt spid="59"/>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blinds(horizontal)">
                                      <p:cBhvr>
                                        <p:cTn id="64" dur="500"/>
                                        <p:tgtEl>
                                          <p:spTgt spid="60"/>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blinds(horizontal)">
                                      <p:cBhvr>
                                        <p:cTn id="67" dur="500"/>
                                        <p:tgtEl>
                                          <p:spTgt spid="61"/>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blinds(horizontal)">
                                      <p:cBhvr>
                                        <p:cTn id="70" dur="500"/>
                                        <p:tgtEl>
                                          <p:spTgt spid="62"/>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blinds(horizontal)">
                                      <p:cBhvr>
                                        <p:cTn id="73" dur="500"/>
                                        <p:tgtEl>
                                          <p:spTgt spid="63"/>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blinds(horizontal)">
                                      <p:cBhvr>
                                        <p:cTn id="76" dur="500"/>
                                        <p:tgtEl>
                                          <p:spTgt spid="64"/>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blinds(horizontal)">
                                      <p:cBhvr>
                                        <p:cTn id="79" dur="500"/>
                                        <p:tgtEl>
                                          <p:spTgt spid="65"/>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blinds(horizontal)">
                                      <p:cBhvr>
                                        <p:cTn id="82" dur="500"/>
                                        <p:tgtEl>
                                          <p:spTgt spid="67"/>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blinds(horizontal)">
                                      <p:cBhvr>
                                        <p:cTn id="8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25" grpId="0" animBg="1"/>
      <p:bldP spid="31" grpId="0" animBg="1"/>
      <p:bldP spid="40" grpId="0" animBg="1"/>
      <p:bldP spid="45" grpId="0" animBg="1"/>
      <p:bldP spid="46" grpId="0" animBg="1"/>
      <p:bldP spid="48" grpId="0" animBg="1"/>
      <p:bldP spid="49" grpId="0" animBg="1"/>
      <p:bldP spid="41" grpId="0" animBg="1"/>
      <p:bldP spid="50" grpId="0" animBg="1"/>
      <p:bldP spid="51" grpId="0" animBg="1"/>
      <p:bldP spid="53" grpId="0" animBg="1"/>
      <p:bldP spid="54" grpId="0" animBg="1"/>
      <p:bldP spid="56" grpId="0" animBg="1"/>
      <p:bldP spid="55" grpId="0" animBg="1"/>
      <p:bldP spid="59" grpId="0" animBg="1"/>
      <p:bldP spid="60" grpId="0" animBg="1"/>
      <p:bldP spid="61" grpId="0" animBg="1"/>
      <p:bldP spid="62" grpId="0" animBg="1"/>
      <p:bldP spid="63" grpId="0" animBg="1"/>
      <p:bldP spid="43" grpId="0" animBg="1"/>
      <p:bldP spid="64" grpId="0" animBg="1"/>
      <p:bldP spid="65" grpId="0" animBg="1"/>
      <p:bldP spid="57" grpId="0" animBg="1"/>
      <p:bldP spid="67" grpId="0" animBg="1"/>
      <p:bldP spid="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3"/>
          </p:nvPr>
        </p:nvSpPr>
        <p:spPr/>
        <p:txBody>
          <a:bodyPr/>
          <a:lstStyle/>
          <a:p>
            <a:r>
              <a:rPr lang="en-GB" smtClean="0"/>
              <a:t>Antilope Summit on eHealth Interoperability</a:t>
            </a:r>
            <a:endParaRPr lang="nl-BE" dirty="0"/>
          </a:p>
        </p:txBody>
      </p:sp>
      <p:sp>
        <p:nvSpPr>
          <p:cNvPr id="10" name="TitelPresentatie"/>
          <p:cNvSpPr txBox="1">
            <a:spLocks/>
          </p:cNvSpPr>
          <p:nvPr/>
        </p:nvSpPr>
        <p:spPr>
          <a:xfrm>
            <a:off x="359024" y="1628800"/>
            <a:ext cx="8784976" cy="3881648"/>
          </a:xfrm>
          <a:prstGeom prst="rect">
            <a:avLst/>
          </a:prstGeom>
        </p:spPr>
        <p:txBody>
          <a:bodyPr vert="horz" lIns="91440" tIns="36000" rIns="91440" bIns="36000" rtlCol="0" anchor="t" anchorCtr="0">
            <a:noAutofit/>
          </a:bodyPr>
          <a:lstStyle/>
          <a:p>
            <a:pPr marR="0" lvl="0" indent="266700" defTabSz="914400" rtl="0" eaLnBrk="1" fontAlgn="auto" latinLnBrk="0" hangingPunct="1">
              <a:spcBef>
                <a:spcPct val="0"/>
              </a:spcBef>
              <a:spcAft>
                <a:spcPts val="0"/>
              </a:spcAft>
              <a:buClrTx/>
              <a:buSzTx/>
              <a:buFont typeface="Arial" pitchFamily="34" charset="0"/>
              <a:buChar char="•"/>
              <a:tabLst/>
              <a:defRPr/>
            </a:pPr>
            <a:r>
              <a:rPr lang="en-US" sz="2000" dirty="0" smtClean="0">
                <a:solidFill>
                  <a:schemeClr val="accent1">
                    <a:lumMod val="50000"/>
                  </a:schemeClr>
                </a:solidFill>
                <a:latin typeface="+mj-lt"/>
                <a:ea typeface="+mj-ea"/>
                <a:cs typeface="+mj-cs"/>
              </a:rPr>
              <a:t>Structured description of </a:t>
            </a:r>
          </a:p>
          <a:p>
            <a:pPr lvl="1" indent="266700">
              <a:spcBef>
                <a:spcPct val="0"/>
              </a:spcBef>
              <a:buFont typeface="Arial" pitchFamily="34" charset="0"/>
              <a:buChar char="•"/>
              <a:defRPr/>
            </a:pPr>
            <a:r>
              <a:rPr lang="en-US" sz="2000" dirty="0" smtClean="0">
                <a:solidFill>
                  <a:schemeClr val="accent1">
                    <a:lumMod val="50000"/>
                  </a:schemeClr>
                </a:solidFill>
                <a:latin typeface="+mj-lt"/>
                <a:ea typeface="+mj-ea"/>
                <a:cs typeface="+mj-cs"/>
              </a:rPr>
              <a:t>Use Cases</a:t>
            </a:r>
          </a:p>
          <a:p>
            <a:pPr lvl="1" indent="266700">
              <a:spcBef>
                <a:spcPct val="0"/>
              </a:spcBef>
              <a:buFont typeface="Arial" pitchFamily="34" charset="0"/>
              <a:buChar char="•"/>
              <a:defRPr/>
            </a:pPr>
            <a:r>
              <a:rPr lang="en-US" sz="2000" dirty="0" err="1" smtClean="0">
                <a:solidFill>
                  <a:schemeClr val="accent1">
                    <a:lumMod val="50000"/>
                  </a:schemeClr>
                </a:solidFill>
                <a:latin typeface="+mj-lt"/>
                <a:ea typeface="+mj-ea"/>
                <a:cs typeface="+mj-cs"/>
              </a:rPr>
              <a:t>Realisation</a:t>
            </a:r>
            <a:r>
              <a:rPr lang="en-US" sz="2000" dirty="0" smtClean="0">
                <a:solidFill>
                  <a:schemeClr val="accent1">
                    <a:lumMod val="50000"/>
                  </a:schemeClr>
                </a:solidFill>
                <a:latin typeface="+mj-lt"/>
                <a:ea typeface="+mj-ea"/>
                <a:cs typeface="+mj-cs"/>
              </a:rPr>
              <a:t> Scenarios (accompanying)</a:t>
            </a:r>
            <a:br>
              <a:rPr lang="en-US" sz="2000" dirty="0" smtClean="0">
                <a:solidFill>
                  <a:schemeClr val="accent1">
                    <a:lumMod val="50000"/>
                  </a:schemeClr>
                </a:solidFill>
                <a:latin typeface="+mj-lt"/>
                <a:ea typeface="+mj-ea"/>
                <a:cs typeface="+mj-cs"/>
              </a:rPr>
            </a:br>
            <a:endParaRPr lang="en-US" sz="2000" dirty="0" smtClean="0">
              <a:solidFill>
                <a:schemeClr val="accent1">
                  <a:lumMod val="50000"/>
                </a:schemeClr>
              </a:solidFill>
              <a:latin typeface="+mj-lt"/>
              <a:ea typeface="+mj-ea"/>
              <a:cs typeface="+mj-cs"/>
            </a:endParaRPr>
          </a:p>
          <a:p>
            <a:pPr lvl="0" indent="266700">
              <a:spcBef>
                <a:spcPct val="0"/>
              </a:spcBef>
              <a:buFont typeface="Arial" pitchFamily="34" charset="0"/>
              <a:buChar char="•"/>
              <a:defRPr/>
            </a:pPr>
            <a:r>
              <a:rPr lang="en-US" sz="2000" dirty="0" smtClean="0">
                <a:solidFill>
                  <a:schemeClr val="accent1">
                    <a:lumMod val="50000"/>
                  </a:schemeClr>
                </a:solidFill>
                <a:latin typeface="+mj-lt"/>
                <a:ea typeface="+mj-ea"/>
                <a:cs typeface="+mj-cs"/>
              </a:rPr>
              <a:t>Make use of the ANTILOPE Template for</a:t>
            </a:r>
          </a:p>
          <a:p>
            <a:pPr lvl="1" indent="266700">
              <a:spcBef>
                <a:spcPct val="0"/>
              </a:spcBef>
              <a:buFont typeface="Arial" pitchFamily="34" charset="0"/>
              <a:buChar char="•"/>
              <a:defRPr/>
            </a:pPr>
            <a:r>
              <a:rPr lang="en-US" sz="2000" dirty="0" smtClean="0">
                <a:solidFill>
                  <a:schemeClr val="accent1">
                    <a:lumMod val="50000"/>
                  </a:schemeClr>
                </a:solidFill>
                <a:latin typeface="+mj-lt"/>
                <a:ea typeface="+mj-ea"/>
                <a:cs typeface="+mj-cs"/>
              </a:rPr>
              <a:t>Use Case  =&gt;  </a:t>
            </a:r>
            <a:r>
              <a:rPr lang="en-US" sz="2000" dirty="0" smtClean="0">
                <a:solidFill>
                  <a:schemeClr val="accent1">
                    <a:lumMod val="50000"/>
                  </a:schemeClr>
                </a:solidFill>
              </a:rPr>
              <a:t>problem description</a:t>
            </a:r>
          </a:p>
          <a:p>
            <a:pPr lvl="1" indent="266700">
              <a:spcBef>
                <a:spcPct val="0"/>
              </a:spcBef>
              <a:buFont typeface="Arial" pitchFamily="34" charset="0"/>
              <a:buChar char="•"/>
              <a:defRPr/>
            </a:pPr>
            <a:r>
              <a:rPr lang="en-US" sz="2000" dirty="0" err="1" smtClean="0">
                <a:solidFill>
                  <a:schemeClr val="accent1">
                    <a:lumMod val="50000"/>
                  </a:schemeClr>
                </a:solidFill>
                <a:latin typeface="+mj-lt"/>
                <a:ea typeface="+mj-ea"/>
                <a:cs typeface="+mj-cs"/>
              </a:rPr>
              <a:t>Realisation</a:t>
            </a:r>
            <a:r>
              <a:rPr lang="en-US" sz="2000" dirty="0" smtClean="0">
                <a:solidFill>
                  <a:schemeClr val="accent1">
                    <a:lumMod val="50000"/>
                  </a:schemeClr>
                </a:solidFill>
                <a:latin typeface="+mj-lt"/>
                <a:ea typeface="+mj-ea"/>
                <a:cs typeface="+mj-cs"/>
              </a:rPr>
              <a:t> Scenario =&gt;  solution direction )</a:t>
            </a:r>
            <a:br>
              <a:rPr lang="en-US" sz="2000" dirty="0" smtClean="0">
                <a:solidFill>
                  <a:schemeClr val="accent1">
                    <a:lumMod val="50000"/>
                  </a:schemeClr>
                </a:solidFill>
                <a:latin typeface="+mj-lt"/>
                <a:ea typeface="+mj-ea"/>
                <a:cs typeface="+mj-cs"/>
              </a:rPr>
            </a:br>
            <a:endParaRPr lang="en-US" sz="2000" dirty="0" smtClean="0">
              <a:solidFill>
                <a:schemeClr val="accent1">
                  <a:lumMod val="50000"/>
                </a:schemeClr>
              </a:solidFill>
              <a:latin typeface="+mj-lt"/>
              <a:ea typeface="+mj-ea"/>
              <a:cs typeface="+mj-cs"/>
            </a:endParaRPr>
          </a:p>
          <a:p>
            <a:pPr marL="273050" indent="-273050">
              <a:spcBef>
                <a:spcPct val="0"/>
              </a:spcBef>
              <a:buFont typeface="Arial" pitchFamily="34" charset="0"/>
              <a:buChar char="•"/>
              <a:defRPr/>
            </a:pPr>
            <a:r>
              <a:rPr lang="en-GB" sz="2000" dirty="0" smtClean="0">
                <a:solidFill>
                  <a:schemeClr val="accent1">
                    <a:lumMod val="50000"/>
                  </a:schemeClr>
                </a:solidFill>
              </a:rPr>
              <a:t>Description of the templates for your information and detailed available in the deliverable.</a:t>
            </a:r>
          </a:p>
          <a:p>
            <a:pPr marR="0" lvl="0" indent="266700" defTabSz="914400" rtl="0" eaLnBrk="1" fontAlgn="auto" latinLnBrk="0" hangingPunct="1">
              <a:lnSpc>
                <a:spcPct val="150000"/>
              </a:lnSpc>
              <a:spcBef>
                <a:spcPct val="0"/>
              </a:spcBef>
              <a:spcAft>
                <a:spcPts val="0"/>
              </a:spcAft>
              <a:buClrTx/>
              <a:buSzTx/>
              <a:buFont typeface="Arial" pitchFamily="34" charset="0"/>
              <a:buChar char="•"/>
              <a:tabLst/>
              <a:defRPr/>
            </a:pPr>
            <a:endParaRPr lang="en-US" dirty="0" smtClean="0">
              <a:solidFill>
                <a:schemeClr val="accent1">
                  <a:lumMod val="50000"/>
                </a:schemeClr>
              </a:solidFill>
              <a:latin typeface="+mj-lt"/>
              <a:ea typeface="+mj-ea"/>
              <a:cs typeface="+mj-cs"/>
            </a:endParaRPr>
          </a:p>
        </p:txBody>
      </p:sp>
      <p:sp>
        <p:nvSpPr>
          <p:cNvPr id="11" name="Titre 2"/>
          <p:cNvSpPr>
            <a:spLocks noGrp="1"/>
          </p:cNvSpPr>
          <p:nvPr>
            <p:ph type="title"/>
          </p:nvPr>
        </p:nvSpPr>
        <p:spPr>
          <a:xfrm>
            <a:off x="2156260" y="239462"/>
            <a:ext cx="5296059" cy="720000"/>
          </a:xfrm>
        </p:spPr>
        <p:txBody>
          <a:bodyPr>
            <a:normAutofit fontScale="90000"/>
          </a:bodyPr>
          <a:lstStyle/>
          <a:p>
            <a:pPr algn="ctr"/>
            <a:r>
              <a:rPr lang="en-GB" dirty="0" smtClean="0">
                <a:solidFill>
                  <a:schemeClr val="tx2">
                    <a:lumMod val="75000"/>
                  </a:schemeClr>
                </a:solidFill>
              </a:rPr>
              <a:t>How to start from a selected use case implementation? </a:t>
            </a:r>
            <a:endParaRPr lang="en-GB" dirty="0">
              <a:solidFill>
                <a:schemeClr val="tx2">
                  <a:lumMod val="75000"/>
                </a:schemeClr>
              </a:solidFill>
            </a:endParaRPr>
          </a:p>
        </p:txBody>
      </p:sp>
      <p:sp>
        <p:nvSpPr>
          <p:cNvPr id="5" name="Slide Number Placeholder 4"/>
          <p:cNvSpPr>
            <a:spLocks noGrp="1"/>
          </p:cNvSpPr>
          <p:nvPr>
            <p:ph type="sldNum" sz="quarter" idx="4"/>
          </p:nvPr>
        </p:nvSpPr>
        <p:spPr/>
        <p:txBody>
          <a:bodyPr/>
          <a:lstStyle/>
          <a:p>
            <a:fld id="{03E47296-BEF6-4800-BEE8-E2788132C0A1}" type="slidenum">
              <a:rPr lang="nl-BE" smtClean="0"/>
              <a:pPr/>
              <a:t>23</a:t>
            </a:fld>
            <a:endParaRPr lang="nl-BE"/>
          </a:p>
        </p:txBody>
      </p:sp>
    </p:spTree>
    <p:extLst>
      <p:ext uri="{BB962C8B-B14F-4D97-AF65-F5344CB8AC3E}">
        <p14:creationId xmlns:p14="http://schemas.microsoft.com/office/powerpoint/2010/main" val="3396442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3"/>
          </p:nvPr>
        </p:nvSpPr>
        <p:spPr/>
        <p:txBody>
          <a:bodyPr/>
          <a:lstStyle/>
          <a:p>
            <a:r>
              <a:rPr lang="en-GB" smtClean="0"/>
              <a:t>Antilope Summit on eHealth Interoperability</a:t>
            </a:r>
            <a:endParaRPr lang="nl-BE" dirty="0"/>
          </a:p>
        </p:txBody>
      </p:sp>
      <p:sp>
        <p:nvSpPr>
          <p:cNvPr id="11" name="Titre 2"/>
          <p:cNvSpPr>
            <a:spLocks noGrp="1"/>
          </p:cNvSpPr>
          <p:nvPr>
            <p:ph type="title"/>
          </p:nvPr>
        </p:nvSpPr>
        <p:spPr>
          <a:xfrm>
            <a:off x="2156261" y="228829"/>
            <a:ext cx="4831478" cy="720000"/>
          </a:xfrm>
        </p:spPr>
        <p:txBody>
          <a:bodyPr>
            <a:normAutofit/>
          </a:bodyPr>
          <a:lstStyle/>
          <a:p>
            <a:pPr algn="ctr"/>
            <a:r>
              <a:rPr lang="en-GB" sz="2400" dirty="0" smtClean="0">
                <a:solidFill>
                  <a:schemeClr val="tx2">
                    <a:lumMod val="75000"/>
                  </a:schemeClr>
                </a:solidFill>
              </a:rPr>
              <a:t>Use Case description template</a:t>
            </a:r>
            <a:endParaRPr lang="en-GB" sz="2400" dirty="0">
              <a:solidFill>
                <a:schemeClr val="tx2">
                  <a:lumMod val="75000"/>
                </a:schemeClr>
              </a:solidFill>
            </a:endParaRPr>
          </a:p>
        </p:txBody>
      </p:sp>
      <p:graphicFrame>
        <p:nvGraphicFramePr>
          <p:cNvPr id="8" name="Tabel 7"/>
          <p:cNvGraphicFramePr>
            <a:graphicFrameLocks noGrp="1"/>
          </p:cNvGraphicFramePr>
          <p:nvPr/>
        </p:nvGraphicFramePr>
        <p:xfrm>
          <a:off x="1043608" y="1225327"/>
          <a:ext cx="7056784" cy="4859463"/>
        </p:xfrm>
        <a:graphic>
          <a:graphicData uri="http://schemas.openxmlformats.org/drawingml/2006/table">
            <a:tbl>
              <a:tblPr/>
              <a:tblGrid>
                <a:gridCol w="1583403"/>
                <a:gridCol w="5473381"/>
              </a:tblGrid>
              <a:tr h="234335">
                <a:tc>
                  <a:txBody>
                    <a:bodyPr/>
                    <a:lstStyle/>
                    <a:p>
                      <a:pPr>
                        <a:spcAft>
                          <a:spcPts val="0"/>
                        </a:spcAft>
                      </a:pPr>
                      <a:r>
                        <a:rPr lang="en-GB" sz="1200" dirty="0">
                          <a:latin typeface="Calibri"/>
                          <a:ea typeface="MS Mincho"/>
                          <a:cs typeface="Calibri"/>
                        </a:rPr>
                        <a:t>Title</a:t>
                      </a:r>
                      <a:endParaRPr lang="nl-NL" sz="12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(Number and) Name of the Use Case</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759298">
                <a:tc>
                  <a:txBody>
                    <a:bodyPr/>
                    <a:lstStyle/>
                    <a:p>
                      <a:pPr>
                        <a:spcAft>
                          <a:spcPts val="0"/>
                        </a:spcAft>
                      </a:pPr>
                      <a:r>
                        <a:rPr lang="en-GB" sz="1600" dirty="0">
                          <a:latin typeface="Calibri"/>
                          <a:ea typeface="MS Mincho"/>
                          <a:cs typeface="Calibri"/>
                        </a:rPr>
                        <a:t>Purpose</a:t>
                      </a:r>
                      <a:endParaRPr lang="nl-NL" sz="16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The Purpose of a Use Case describes the objective  that needs </a:t>
                      </a:r>
                      <a:endParaRPr lang="nl-NL" sz="1200" dirty="0">
                        <a:latin typeface="Calibri"/>
                        <a:ea typeface="Times New Roman"/>
                        <a:cs typeface="Calibri"/>
                      </a:endParaRPr>
                    </a:p>
                    <a:p>
                      <a:pPr>
                        <a:spcAft>
                          <a:spcPts val="0"/>
                        </a:spcAft>
                      </a:pPr>
                      <a:r>
                        <a:rPr lang="en-GB" sz="1200" dirty="0">
                          <a:latin typeface="Calibri"/>
                          <a:ea typeface="MS Mincho"/>
                          <a:cs typeface="Calibri"/>
                        </a:rPr>
                        <a:t>to be achieved, the goal of the use case. It also describes the relevance of the Use Case (both from the care process and the economical viewpoint).</a:t>
                      </a:r>
                      <a:endParaRPr lang="nl-NL" sz="12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809330">
                <a:tc>
                  <a:txBody>
                    <a:bodyPr/>
                    <a:lstStyle/>
                    <a:p>
                      <a:pPr>
                        <a:spcAft>
                          <a:spcPts val="0"/>
                        </a:spcAft>
                      </a:pPr>
                      <a:r>
                        <a:rPr lang="en-GB" sz="1600" dirty="0">
                          <a:latin typeface="Calibri"/>
                          <a:ea typeface="MS Mincho"/>
                          <a:cs typeface="Calibri"/>
                        </a:rPr>
                        <a:t>Domain</a:t>
                      </a:r>
                      <a:endParaRPr lang="nl-NL" sz="16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The key functional domain of the Use </a:t>
                      </a:r>
                      <a:r>
                        <a:rPr lang="en-GB" sz="1200" dirty="0" smtClean="0">
                          <a:latin typeface="Calibri"/>
                          <a:ea typeface="MS Mincho"/>
                          <a:cs typeface="Calibri"/>
                        </a:rPr>
                        <a:t>Case:</a:t>
                      </a:r>
                      <a:endParaRPr lang="nl-NL" sz="1200" dirty="0">
                        <a:latin typeface="Calibri"/>
                        <a:ea typeface="Times New Roman"/>
                        <a:cs typeface="Calibri"/>
                      </a:endParaRPr>
                    </a:p>
                    <a:p>
                      <a:pPr marL="0" lvl="0" indent="0">
                        <a:spcAft>
                          <a:spcPts val="0"/>
                        </a:spcAft>
                        <a:buFont typeface="Symbol"/>
                        <a:buNone/>
                      </a:pPr>
                      <a:r>
                        <a:rPr lang="en-GB" sz="1200" dirty="0" smtClean="0">
                          <a:latin typeface="Calibri"/>
                          <a:ea typeface="MS Mincho"/>
                          <a:cs typeface="Calibri"/>
                        </a:rPr>
                        <a:t>Medication, Radiology, Laboratory, Patient Summary, Referral </a:t>
                      </a:r>
                      <a:r>
                        <a:rPr lang="en-GB" sz="1200" dirty="0">
                          <a:latin typeface="Calibri"/>
                          <a:ea typeface="MS Mincho"/>
                          <a:cs typeface="Calibri"/>
                        </a:rPr>
                        <a:t>and Discharge </a:t>
                      </a:r>
                      <a:r>
                        <a:rPr lang="en-GB" sz="1200" dirty="0" smtClean="0">
                          <a:latin typeface="Calibri"/>
                          <a:ea typeface="MS Mincho"/>
                          <a:cs typeface="Calibri"/>
                        </a:rPr>
                        <a:t>Reporting, Participatory</a:t>
                      </a:r>
                      <a:r>
                        <a:rPr lang="en-GB" sz="1200" baseline="0" dirty="0" smtClean="0">
                          <a:latin typeface="Calibri"/>
                          <a:ea typeface="MS Mincho"/>
                          <a:cs typeface="Calibri"/>
                        </a:rPr>
                        <a:t> </a:t>
                      </a:r>
                      <a:r>
                        <a:rPr lang="en-GB" sz="1200" dirty="0" smtClean="0">
                          <a:latin typeface="Calibri"/>
                          <a:ea typeface="MS Mincho"/>
                          <a:cs typeface="Calibri"/>
                        </a:rPr>
                        <a:t>healthcare, Telemonitoring, Multidisciplinary </a:t>
                      </a:r>
                      <a:r>
                        <a:rPr lang="en-GB" sz="1200" dirty="0">
                          <a:latin typeface="Calibri"/>
                          <a:ea typeface="MS Mincho"/>
                          <a:cs typeface="Calibri"/>
                        </a:rPr>
                        <a:t>consultation</a:t>
                      </a:r>
                      <a:endParaRPr lang="nl-NL" sz="12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759142">
                <a:tc>
                  <a:txBody>
                    <a:bodyPr/>
                    <a:lstStyle/>
                    <a:p>
                      <a:pPr>
                        <a:spcAft>
                          <a:spcPts val="0"/>
                        </a:spcAft>
                      </a:pPr>
                      <a:r>
                        <a:rPr lang="en-GB" sz="1600" dirty="0">
                          <a:latin typeface="Calibri"/>
                          <a:ea typeface="MS Mincho"/>
                          <a:cs typeface="Calibri"/>
                        </a:rPr>
                        <a:t>Scale</a:t>
                      </a:r>
                      <a:endParaRPr lang="nl-NL" sz="16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Tahoma"/>
                        </a:rPr>
                        <a:t>Organisational dimensions of the Use. The  following scales have been defined for the Antilope Use </a:t>
                      </a:r>
                      <a:r>
                        <a:rPr lang="en-GB" sz="1200" dirty="0">
                          <a:latin typeface="Calibri"/>
                          <a:ea typeface="MS Mincho"/>
                          <a:cs typeface="Calibri"/>
                        </a:rPr>
                        <a:t>Cases:</a:t>
                      </a:r>
                      <a:endParaRPr lang="nl-NL" sz="1200" dirty="0">
                        <a:latin typeface="Calibri"/>
                        <a:ea typeface="Times New Roman"/>
                        <a:cs typeface="Calibri"/>
                      </a:endParaRPr>
                    </a:p>
                    <a:p>
                      <a:pPr marL="342900" lvl="0" indent="-342900">
                        <a:spcAft>
                          <a:spcPts val="0"/>
                        </a:spcAft>
                        <a:buFont typeface="Symbol"/>
                        <a:buNone/>
                      </a:pPr>
                      <a:r>
                        <a:rPr lang="en-GB" sz="1200" dirty="0" smtClean="0">
                          <a:latin typeface="Calibri"/>
                          <a:ea typeface="MS Mincho"/>
                          <a:cs typeface="Tahoma"/>
                        </a:rPr>
                        <a:t>Cross-border, National/regional, Intra-hospital, Citizens </a:t>
                      </a:r>
                      <a:r>
                        <a:rPr lang="en-GB" sz="1200" dirty="0">
                          <a:latin typeface="Calibri"/>
                          <a:ea typeface="MS Mincho"/>
                          <a:cs typeface="Tahoma"/>
                        </a:rPr>
                        <a:t>at home and on the move</a:t>
                      </a:r>
                      <a:endParaRPr lang="nl-NL" sz="12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578878">
                <a:tc>
                  <a:txBody>
                    <a:bodyPr/>
                    <a:lstStyle/>
                    <a:p>
                      <a:pPr>
                        <a:spcAft>
                          <a:spcPts val="0"/>
                        </a:spcAft>
                      </a:pPr>
                      <a:r>
                        <a:rPr lang="en-GB" sz="1600" dirty="0">
                          <a:latin typeface="Calibri"/>
                          <a:ea typeface="MS Mincho"/>
                          <a:cs typeface="Calibri"/>
                        </a:rPr>
                        <a:t>Business Case</a:t>
                      </a:r>
                      <a:endParaRPr lang="nl-NL" sz="16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The Business Case explains the ‘why’ of the Use Case. It describes the relevance of the Use Case (both medical and economical). This part can contain a short SWOT analysis.</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234335">
                <a:tc>
                  <a:txBody>
                    <a:bodyPr/>
                    <a:lstStyle/>
                    <a:p>
                      <a:pPr>
                        <a:spcAft>
                          <a:spcPts val="0"/>
                        </a:spcAft>
                      </a:pPr>
                      <a:r>
                        <a:rPr lang="en-GB" sz="1600" dirty="0">
                          <a:latin typeface="Calibri"/>
                          <a:ea typeface="MS Mincho"/>
                          <a:cs typeface="Calibri"/>
                        </a:rPr>
                        <a:t>Context</a:t>
                      </a:r>
                      <a:endParaRPr lang="nl-NL" sz="16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Describes the current situation, influencing factors</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435170">
                <a:tc>
                  <a:txBody>
                    <a:bodyPr/>
                    <a:lstStyle/>
                    <a:p>
                      <a:pPr>
                        <a:spcAft>
                          <a:spcPts val="0"/>
                        </a:spcAft>
                      </a:pPr>
                      <a:r>
                        <a:rPr lang="en-GB" sz="1600" dirty="0">
                          <a:latin typeface="Calibri"/>
                          <a:ea typeface="MS Mincho"/>
                          <a:cs typeface="Calibri"/>
                        </a:rPr>
                        <a:t>Information </a:t>
                      </a:r>
                      <a:endParaRPr lang="nl-NL" sz="16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High-level description of what type of information is shared, like ‘patient summary’ or ‘medication prescription’</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435170">
                <a:tc>
                  <a:txBody>
                    <a:bodyPr/>
                    <a:lstStyle/>
                    <a:p>
                      <a:pPr>
                        <a:spcAft>
                          <a:spcPts val="0"/>
                        </a:spcAft>
                      </a:pPr>
                      <a:r>
                        <a:rPr lang="en-GB" sz="1600" dirty="0">
                          <a:latin typeface="Calibri"/>
                          <a:ea typeface="MS Mincho"/>
                          <a:cs typeface="Calibri"/>
                        </a:rPr>
                        <a:t>Participants</a:t>
                      </a:r>
                      <a:endParaRPr lang="nl-NL" sz="16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List of the main participants in the process. These can be individuals or organisational units. They are real-world parties.</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578878">
                <a:tc>
                  <a:txBody>
                    <a:bodyPr/>
                    <a:lstStyle/>
                    <a:p>
                      <a:pPr>
                        <a:spcAft>
                          <a:spcPts val="0"/>
                        </a:spcAft>
                      </a:pPr>
                      <a:r>
                        <a:rPr lang="en-GB" sz="1600" dirty="0">
                          <a:latin typeface="Calibri"/>
                          <a:ea typeface="MS Mincho"/>
                          <a:cs typeface="Calibri"/>
                        </a:rPr>
                        <a:t>Workflow steps</a:t>
                      </a:r>
                      <a:endParaRPr lang="nl-NL" sz="16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Real-world, functional description of a sequence of interactions between the participants in the different interaction steps of a process</a:t>
                      </a:r>
                      <a:endParaRPr lang="nl-NL" sz="12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4"/>
          </p:nvPr>
        </p:nvSpPr>
        <p:spPr/>
        <p:txBody>
          <a:bodyPr/>
          <a:lstStyle/>
          <a:p>
            <a:fld id="{03E47296-BEF6-4800-BEE8-E2788132C0A1}" type="slidenum">
              <a:rPr lang="nl-BE" smtClean="0"/>
              <a:pPr/>
              <a:t>24</a:t>
            </a:fld>
            <a:endParaRPr lang="nl-BE"/>
          </a:p>
        </p:txBody>
      </p:sp>
    </p:spTree>
    <p:extLst>
      <p:ext uri="{BB962C8B-B14F-4D97-AF65-F5344CB8AC3E}">
        <p14:creationId xmlns:p14="http://schemas.microsoft.com/office/powerpoint/2010/main" val="3312837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
          </p:nvPr>
        </p:nvSpPr>
        <p:spPr/>
        <p:txBody>
          <a:bodyPr/>
          <a:lstStyle/>
          <a:p>
            <a:fld id="{03E47296-BEF6-4800-BEE8-E2788132C0A1}" type="slidenum">
              <a:rPr lang="nl-BE" smtClean="0"/>
              <a:pPr/>
              <a:t>25</a:t>
            </a:fld>
            <a:endParaRPr lang="nl-BE"/>
          </a:p>
        </p:txBody>
      </p:sp>
      <p:sp>
        <p:nvSpPr>
          <p:cNvPr id="4" name="Tijdelijke aanduiding voor voettekst 3"/>
          <p:cNvSpPr>
            <a:spLocks noGrp="1"/>
          </p:cNvSpPr>
          <p:nvPr>
            <p:ph type="ftr" sz="quarter" idx="3"/>
          </p:nvPr>
        </p:nvSpPr>
        <p:spPr/>
        <p:txBody>
          <a:bodyPr/>
          <a:lstStyle/>
          <a:p>
            <a:r>
              <a:rPr lang="en-GB" smtClean="0"/>
              <a:t>Antilope Summit on eHealth Interoperability</a:t>
            </a:r>
            <a:endParaRPr lang="nl-BE" dirty="0"/>
          </a:p>
        </p:txBody>
      </p:sp>
      <p:sp>
        <p:nvSpPr>
          <p:cNvPr id="11" name="Titre 2"/>
          <p:cNvSpPr>
            <a:spLocks noGrp="1"/>
          </p:cNvSpPr>
          <p:nvPr>
            <p:ph type="title"/>
          </p:nvPr>
        </p:nvSpPr>
        <p:spPr>
          <a:xfrm>
            <a:off x="1580197" y="239462"/>
            <a:ext cx="5983606" cy="720000"/>
          </a:xfrm>
        </p:spPr>
        <p:txBody>
          <a:bodyPr>
            <a:noAutofit/>
          </a:bodyPr>
          <a:lstStyle/>
          <a:p>
            <a:pPr algn="ctr"/>
            <a:r>
              <a:rPr lang="en-GB" sz="2400" dirty="0" smtClean="0">
                <a:solidFill>
                  <a:schemeClr val="tx2">
                    <a:lumMod val="75000"/>
                  </a:schemeClr>
                </a:solidFill>
              </a:rPr>
              <a:t>Realisation Scenario description template</a:t>
            </a:r>
            <a:endParaRPr lang="en-GB" sz="2400" dirty="0">
              <a:solidFill>
                <a:schemeClr val="tx2">
                  <a:lumMod val="75000"/>
                </a:schemeClr>
              </a:solidFill>
            </a:endParaRPr>
          </a:p>
        </p:txBody>
      </p:sp>
      <p:graphicFrame>
        <p:nvGraphicFramePr>
          <p:cNvPr id="7" name="Tabel 6"/>
          <p:cNvGraphicFramePr>
            <a:graphicFrameLocks noGrp="1"/>
          </p:cNvGraphicFramePr>
          <p:nvPr/>
        </p:nvGraphicFramePr>
        <p:xfrm>
          <a:off x="1043608" y="1340768"/>
          <a:ext cx="7056784" cy="4534530"/>
        </p:xfrm>
        <a:graphic>
          <a:graphicData uri="http://schemas.openxmlformats.org/drawingml/2006/table">
            <a:tbl>
              <a:tblPr/>
              <a:tblGrid>
                <a:gridCol w="1543041"/>
                <a:gridCol w="5513743"/>
              </a:tblGrid>
              <a:tr h="225732">
                <a:tc>
                  <a:txBody>
                    <a:bodyPr/>
                    <a:lstStyle/>
                    <a:p>
                      <a:pPr>
                        <a:spcAft>
                          <a:spcPts val="0"/>
                        </a:spcAft>
                      </a:pPr>
                      <a:r>
                        <a:rPr lang="en-GB" sz="1600" dirty="0">
                          <a:latin typeface="Calibri"/>
                          <a:ea typeface="MS Mincho"/>
                          <a:cs typeface="Calibri"/>
                        </a:rPr>
                        <a:t>Title</a:t>
                      </a:r>
                      <a:endParaRPr lang="nl-NL" sz="16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(Number and) Name of the </a:t>
                      </a:r>
                      <a:r>
                        <a:rPr lang="en-GB" sz="1200" dirty="0" smtClean="0">
                          <a:latin typeface="Calibri"/>
                          <a:ea typeface="MS Mincho"/>
                          <a:cs typeface="Calibri"/>
                        </a:rPr>
                        <a:t>Realisation Scenario</a:t>
                      </a:r>
                      <a:endParaRPr lang="nl-NL" sz="12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270548">
                <a:tc>
                  <a:txBody>
                    <a:bodyPr/>
                    <a:lstStyle/>
                    <a:p>
                      <a:pPr>
                        <a:spcAft>
                          <a:spcPts val="0"/>
                        </a:spcAft>
                      </a:pPr>
                      <a:r>
                        <a:rPr lang="en-GB" sz="1600" dirty="0">
                          <a:latin typeface="Calibri"/>
                          <a:ea typeface="MS Mincho"/>
                          <a:cs typeface="Calibri"/>
                        </a:rPr>
                        <a:t>Related Use Case</a:t>
                      </a:r>
                      <a:endParaRPr lang="nl-NL" sz="16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Use Case </a:t>
                      </a:r>
                      <a:r>
                        <a:rPr lang="en-GB" sz="1200" dirty="0" smtClean="0">
                          <a:latin typeface="Calibri"/>
                          <a:ea typeface="MS Mincho"/>
                          <a:cs typeface="Calibri"/>
                        </a:rPr>
                        <a:t>that </a:t>
                      </a:r>
                      <a:r>
                        <a:rPr lang="en-GB" sz="1200" dirty="0">
                          <a:latin typeface="Calibri"/>
                          <a:ea typeface="MS Mincho"/>
                          <a:cs typeface="Calibri"/>
                        </a:rPr>
                        <a:t>this Realisation Scenario is related to</a:t>
                      </a:r>
                      <a:endParaRPr lang="nl-NL" sz="12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225732">
                <a:tc>
                  <a:txBody>
                    <a:bodyPr/>
                    <a:lstStyle/>
                    <a:p>
                      <a:pPr>
                        <a:spcAft>
                          <a:spcPts val="0"/>
                        </a:spcAft>
                      </a:pPr>
                      <a:r>
                        <a:rPr lang="en-GB" sz="1600" dirty="0">
                          <a:latin typeface="Calibri"/>
                          <a:ea typeface="MS Mincho"/>
                          <a:cs typeface="Calibri"/>
                        </a:rPr>
                        <a:t>Scenario context</a:t>
                      </a:r>
                      <a:endParaRPr lang="nl-NL" sz="16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Information and background about the real-world scenario. </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625033">
                <a:tc>
                  <a:txBody>
                    <a:bodyPr/>
                    <a:lstStyle/>
                    <a:p>
                      <a:pPr>
                        <a:spcAft>
                          <a:spcPts val="0"/>
                        </a:spcAft>
                      </a:pPr>
                      <a:r>
                        <a:rPr lang="en-GB" sz="1600" dirty="0">
                          <a:latin typeface="Calibri"/>
                          <a:ea typeface="MS Mincho"/>
                          <a:cs typeface="Calibri"/>
                        </a:rPr>
                        <a:t>Actors</a:t>
                      </a:r>
                      <a:endParaRPr lang="nl-NL" sz="16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List of the main participating systems, also (confusingly) called Actors, in the process. In this context, an Actor is an ICT system, as opposed to a participant (see above). Actors are involved with each other through transactions.</a:t>
                      </a:r>
                      <a:endParaRPr lang="nl-NL" sz="12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412562">
                <a:tc>
                  <a:txBody>
                    <a:bodyPr/>
                    <a:lstStyle/>
                    <a:p>
                      <a:pPr>
                        <a:spcAft>
                          <a:spcPts val="0"/>
                        </a:spcAft>
                      </a:pPr>
                      <a:r>
                        <a:rPr lang="en-GB" sz="1600" dirty="0">
                          <a:latin typeface="Calibri"/>
                          <a:ea typeface="MS Mincho"/>
                          <a:cs typeface="Calibri"/>
                        </a:rPr>
                        <a:t>Transactions</a:t>
                      </a:r>
                      <a:endParaRPr lang="nl-NL" sz="16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Interoperability workflow steps describing the process steps between systems, including the information that is exchanged.</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1218071">
                <a:tc>
                  <a:txBody>
                    <a:bodyPr/>
                    <a:lstStyle/>
                    <a:p>
                      <a:pPr>
                        <a:spcAft>
                          <a:spcPts val="0"/>
                        </a:spcAft>
                      </a:pPr>
                      <a:r>
                        <a:rPr lang="en-GB" sz="1600" dirty="0">
                          <a:latin typeface="Calibri"/>
                          <a:ea typeface="MS Mincho"/>
                          <a:cs typeface="Calibri"/>
                        </a:rPr>
                        <a:t>Process flow </a:t>
                      </a:r>
                      <a:endParaRPr lang="nl-NL" sz="16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A numbered list of process steps (optionally accompanied by a schematic overview), describing transactions between systems (actors), and the information ‘units ’that are exchanged. The process flow describes the interoperability steps, i.e. the steps </a:t>
                      </a:r>
                      <a:r>
                        <a:rPr lang="en-GB" sz="1200" u="sng">
                          <a:latin typeface="Calibri"/>
                          <a:ea typeface="MS Mincho"/>
                          <a:cs typeface="Calibri"/>
                        </a:rPr>
                        <a:t>between</a:t>
                      </a:r>
                      <a:r>
                        <a:rPr lang="en-GB" sz="1200">
                          <a:latin typeface="Calibri"/>
                          <a:ea typeface="MS Mincho"/>
                          <a:cs typeface="Calibri"/>
                        </a:rPr>
                        <a:t> the systems, and not the steps </a:t>
                      </a:r>
                      <a:r>
                        <a:rPr lang="en-GB" sz="1200" u="sng">
                          <a:latin typeface="Calibri"/>
                          <a:ea typeface="MS Mincho"/>
                          <a:cs typeface="Calibri"/>
                        </a:rPr>
                        <a:t>within </a:t>
                      </a:r>
                      <a:r>
                        <a:rPr lang="en-GB" sz="1200">
                          <a:latin typeface="Calibri"/>
                          <a:ea typeface="MS Mincho"/>
                          <a:cs typeface="Calibri"/>
                        </a:rPr>
                        <a:t>the systems. </a:t>
                      </a:r>
                      <a:endParaRPr lang="nl-NL" sz="1200">
                        <a:latin typeface="Calibri"/>
                        <a:ea typeface="Times New Roman"/>
                        <a:cs typeface="Calibri"/>
                      </a:endParaRPr>
                    </a:p>
                    <a:p>
                      <a:pPr>
                        <a:spcAft>
                          <a:spcPts val="0"/>
                        </a:spcAft>
                      </a:pPr>
                      <a:r>
                        <a:rPr lang="en-GB" sz="1200">
                          <a:latin typeface="Calibri"/>
                          <a:ea typeface="MS Mincho"/>
                          <a:cs typeface="Calibri"/>
                        </a:rPr>
                        <a:t>The process flow can be linked to IHE and/or Continua Profiles.</a:t>
                      </a:r>
                      <a:endParaRPr lang="nl-NL" sz="1200">
                        <a:latin typeface="Calibri"/>
                        <a:ea typeface="Times New Roman"/>
                        <a:cs typeface="Calibri"/>
                      </a:endParaRPr>
                    </a:p>
                    <a:p>
                      <a:pPr>
                        <a:spcAft>
                          <a:spcPts val="0"/>
                        </a:spcAft>
                      </a:pPr>
                      <a:r>
                        <a:rPr lang="en-GB" sz="1200">
                          <a:latin typeface="Calibri"/>
                          <a:ea typeface="MS Mincho"/>
                          <a:cs typeface="Calibri"/>
                        </a:rPr>
                        <a:t>In this part, also swimming lanes and other schemas can be used</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599393">
                <a:tc>
                  <a:txBody>
                    <a:bodyPr/>
                    <a:lstStyle/>
                    <a:p>
                      <a:pPr>
                        <a:spcAft>
                          <a:spcPts val="0"/>
                        </a:spcAft>
                      </a:pPr>
                      <a:r>
                        <a:rPr lang="en-GB" sz="1600" dirty="0">
                          <a:latin typeface="Calibri"/>
                          <a:ea typeface="MS Mincho"/>
                          <a:cs typeface="Calibri"/>
                        </a:rPr>
                        <a:t>Linked Profiles</a:t>
                      </a:r>
                      <a:endParaRPr lang="nl-NL" sz="16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A list of Profiles that are relevant for the entire process flow, and a numbered list of the Profiles that can be linked to the Process flow steps. </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599393">
                <a:tc>
                  <a:txBody>
                    <a:bodyPr/>
                    <a:lstStyle/>
                    <a:p>
                      <a:pPr>
                        <a:spcAft>
                          <a:spcPts val="0"/>
                        </a:spcAft>
                      </a:pPr>
                      <a:r>
                        <a:rPr lang="en-GB" sz="1600" dirty="0">
                          <a:latin typeface="Calibri"/>
                          <a:ea typeface="MS Mincho"/>
                          <a:cs typeface="Calibri"/>
                        </a:rPr>
                        <a:t>Possible issues</a:t>
                      </a:r>
                      <a:endParaRPr lang="nl-NL" sz="16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Issues such as  legislation and guidelines, social acceptance, language issues, architectural flaws, et cetera, that may affect the realisation of this scenario.</a:t>
                      </a:r>
                      <a:endParaRPr lang="nl-NL" sz="12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86675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HL7 SAIF.jpg"/>
          <p:cNvPicPr>
            <a:picLocks noChangeAspect="1"/>
          </p:cNvPicPr>
          <p:nvPr/>
        </p:nvPicPr>
        <p:blipFill>
          <a:blip r:embed="rId3" cstate="print"/>
          <a:stretch>
            <a:fillRect/>
          </a:stretch>
        </p:blipFill>
        <p:spPr>
          <a:xfrm>
            <a:off x="107504" y="3050282"/>
            <a:ext cx="4133652" cy="3104389"/>
          </a:xfrm>
          <a:prstGeom prst="rect">
            <a:avLst/>
          </a:prstGeom>
        </p:spPr>
      </p:pic>
      <p:pic>
        <p:nvPicPr>
          <p:cNvPr id="14" name="Afbeelding 13" descr="iop levels 0-6.jpg"/>
          <p:cNvPicPr>
            <a:picLocks noChangeAspect="1"/>
          </p:cNvPicPr>
          <p:nvPr/>
        </p:nvPicPr>
        <p:blipFill>
          <a:blip r:embed="rId4" cstate="print"/>
          <a:stretch>
            <a:fillRect/>
          </a:stretch>
        </p:blipFill>
        <p:spPr>
          <a:xfrm>
            <a:off x="107504" y="1268760"/>
            <a:ext cx="1440160" cy="2438291"/>
          </a:xfrm>
          <a:prstGeom prst="rect">
            <a:avLst/>
          </a:prstGeom>
        </p:spPr>
      </p:pic>
      <p:pic>
        <p:nvPicPr>
          <p:cNvPr id="11" name="Afbeelding 10" descr="240px-NIST_Enterprise_Architecture_Model.jpg"/>
          <p:cNvPicPr>
            <a:picLocks noChangeAspect="1"/>
          </p:cNvPicPr>
          <p:nvPr/>
        </p:nvPicPr>
        <p:blipFill>
          <a:blip r:embed="rId5" cstate="print"/>
          <a:stretch>
            <a:fillRect/>
          </a:stretch>
        </p:blipFill>
        <p:spPr>
          <a:xfrm>
            <a:off x="6444208" y="3356993"/>
            <a:ext cx="2304256" cy="2640294"/>
          </a:xfrm>
          <a:prstGeom prst="rect">
            <a:avLst/>
          </a:prstGeom>
        </p:spPr>
      </p:pic>
      <p:sp>
        <p:nvSpPr>
          <p:cNvPr id="4" name="Tijdelijke aanduiding voor voettekst 3"/>
          <p:cNvSpPr>
            <a:spLocks noGrp="1"/>
          </p:cNvSpPr>
          <p:nvPr>
            <p:ph type="ftr" sz="quarter" idx="3"/>
          </p:nvPr>
        </p:nvSpPr>
        <p:spPr/>
        <p:txBody>
          <a:bodyPr/>
          <a:lstStyle/>
          <a:p>
            <a:r>
              <a:rPr lang="en-GB" smtClean="0"/>
              <a:t>Antilope Summit on eHealth Interoperability</a:t>
            </a:r>
            <a:endParaRPr lang="nl-BE" dirty="0"/>
          </a:p>
        </p:txBody>
      </p:sp>
      <p:sp>
        <p:nvSpPr>
          <p:cNvPr id="5" name="Titel 4"/>
          <p:cNvSpPr>
            <a:spLocks noGrp="1"/>
          </p:cNvSpPr>
          <p:nvPr>
            <p:ph type="title"/>
          </p:nvPr>
        </p:nvSpPr>
        <p:spPr>
          <a:xfrm>
            <a:off x="1742422" y="1391558"/>
            <a:ext cx="3621666" cy="432000"/>
          </a:xfrm>
        </p:spPr>
        <p:txBody>
          <a:bodyPr>
            <a:noAutofit/>
          </a:bodyPr>
          <a:lstStyle/>
          <a:p>
            <a:pPr lvl="0"/>
            <a:r>
              <a:rPr lang="en-US" sz="1800" dirty="0" smtClean="0">
                <a:solidFill>
                  <a:schemeClr val="accent1">
                    <a:lumMod val="50000"/>
                  </a:schemeClr>
                </a:solidFill>
              </a:rPr>
              <a:t>Many different representations</a:t>
            </a:r>
            <a:endParaRPr lang="nl-NL" sz="1800" dirty="0">
              <a:solidFill>
                <a:schemeClr val="accent1">
                  <a:lumMod val="50000"/>
                </a:schemeClr>
              </a:solidFill>
            </a:endParaRPr>
          </a:p>
        </p:txBody>
      </p:sp>
      <p:pic>
        <p:nvPicPr>
          <p:cNvPr id="9" name="Afbeelding 8" descr="Calliope tempeltje.bmp"/>
          <p:cNvPicPr>
            <a:picLocks noChangeAspect="1"/>
          </p:cNvPicPr>
          <p:nvPr/>
        </p:nvPicPr>
        <p:blipFill>
          <a:blip r:embed="rId6" cstate="print"/>
          <a:stretch>
            <a:fillRect/>
          </a:stretch>
        </p:blipFill>
        <p:spPr>
          <a:xfrm>
            <a:off x="3692536" y="3429000"/>
            <a:ext cx="3111712" cy="2448272"/>
          </a:xfrm>
          <a:prstGeom prst="rect">
            <a:avLst/>
          </a:prstGeom>
        </p:spPr>
      </p:pic>
      <p:pic>
        <p:nvPicPr>
          <p:cNvPr id="8" name="Afbeelding 7" descr="eEIF model.jpg"/>
          <p:cNvPicPr>
            <a:picLocks noChangeAspect="1"/>
          </p:cNvPicPr>
          <p:nvPr/>
        </p:nvPicPr>
        <p:blipFill>
          <a:blip r:embed="rId7" cstate="print"/>
          <a:stretch>
            <a:fillRect/>
          </a:stretch>
        </p:blipFill>
        <p:spPr>
          <a:xfrm>
            <a:off x="5868144" y="1338905"/>
            <a:ext cx="2880319" cy="2011258"/>
          </a:xfrm>
          <a:prstGeom prst="rect">
            <a:avLst/>
          </a:prstGeom>
        </p:spPr>
      </p:pic>
      <p:sp>
        <p:nvSpPr>
          <p:cNvPr id="10" name="Titel 4"/>
          <p:cNvSpPr txBox="1">
            <a:spLocks/>
          </p:cNvSpPr>
          <p:nvPr/>
        </p:nvSpPr>
        <p:spPr>
          <a:xfrm>
            <a:off x="1802014" y="239382"/>
            <a:ext cx="5539972" cy="720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400" dirty="0" smtClean="0">
                <a:solidFill>
                  <a:schemeClr val="tx2">
                    <a:lumMod val="75000"/>
                  </a:schemeClr>
                </a:solidFill>
                <a:latin typeface="+mj-lt"/>
                <a:ea typeface="+mj-ea"/>
                <a:cs typeface="+mj-cs"/>
              </a:rPr>
              <a:t>In</a:t>
            </a:r>
            <a:r>
              <a:rPr kumimoji="0" lang="en-GB" sz="2400" b="0" i="0" u="none" strike="noStrike" kern="1200" cap="none" spc="0" normalizeH="0" baseline="0" dirty="0" smtClean="0">
                <a:ln>
                  <a:noFill/>
                </a:ln>
                <a:solidFill>
                  <a:schemeClr val="tx2">
                    <a:lumMod val="75000"/>
                  </a:schemeClr>
                </a:solidFill>
                <a:effectLst/>
                <a:uLnTx/>
                <a:uFillTx/>
                <a:latin typeface="+mj-lt"/>
                <a:ea typeface="+mj-ea"/>
                <a:cs typeface="+mj-cs"/>
              </a:rPr>
              <a:t>teroperability</a:t>
            </a:r>
            <a:r>
              <a:rPr kumimoji="0" lang="en-US" sz="2400" b="0" i="0" u="none" strike="noStrike" kern="1200" cap="none" spc="0" normalizeH="0" baseline="0" noProof="0" dirty="0" smtClean="0">
                <a:ln>
                  <a:noFill/>
                </a:ln>
                <a:solidFill>
                  <a:schemeClr val="tx2">
                    <a:lumMod val="75000"/>
                  </a:schemeClr>
                </a:solidFill>
                <a:effectLst/>
                <a:uLnTx/>
                <a:uFillTx/>
                <a:latin typeface="+mj-lt"/>
                <a:ea typeface="+mj-ea"/>
                <a:cs typeface="+mj-cs"/>
              </a:rPr>
              <a:t> levels - history</a:t>
            </a:r>
            <a:endParaRPr kumimoji="0" lang="nl-NL" sz="1800" b="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12" name="TitelPresentatie"/>
          <p:cNvSpPr txBox="1">
            <a:spLocks/>
          </p:cNvSpPr>
          <p:nvPr/>
        </p:nvSpPr>
        <p:spPr>
          <a:xfrm>
            <a:off x="1742422" y="1772816"/>
            <a:ext cx="4032448" cy="1152128"/>
          </a:xfrm>
          <a:prstGeom prst="rect">
            <a:avLst/>
          </a:prstGeom>
        </p:spPr>
        <p:txBody>
          <a:bodyPr vert="horz" lIns="91440" tIns="45720" rIns="91440" bIns="45720" rtlCol="0" anchor="t" anchorCtr="0">
            <a:noAutofit/>
          </a:bodyPr>
          <a:lstStyle/>
          <a:p>
            <a:pPr marL="180975" marR="0" lvl="0" indent="-180975" defTabSz="914400" rtl="0" eaLnBrk="1" fontAlgn="auto" latinLnBrk="0" hangingPunct="1">
              <a:lnSpc>
                <a:spcPct val="100000"/>
              </a:lnSpc>
              <a:spcBef>
                <a:spcPct val="0"/>
              </a:spcBef>
              <a:spcAft>
                <a:spcPts val="0"/>
              </a:spcAft>
              <a:buClrTx/>
              <a:buSzTx/>
              <a:tabLst/>
              <a:defRPr/>
            </a:pPr>
            <a:r>
              <a:rPr lang="en-US" dirty="0" smtClean="0">
                <a:solidFill>
                  <a:srgbClr val="163C62"/>
                </a:solidFill>
                <a:latin typeface="+mj-lt"/>
                <a:ea typeface="+mj-ea"/>
                <a:cs typeface="+mj-cs"/>
              </a:rPr>
              <a:t>Often:</a:t>
            </a:r>
          </a:p>
          <a:p>
            <a:pPr marL="180975" marR="0" lvl="0" indent="-180975" defTabSz="914400" rtl="0" eaLnBrk="1" fontAlgn="auto" latinLnBrk="0" hangingPunct="1">
              <a:lnSpc>
                <a:spcPct val="100000"/>
              </a:lnSpc>
              <a:spcBef>
                <a:spcPct val="0"/>
              </a:spcBef>
              <a:spcAft>
                <a:spcPts val="0"/>
              </a:spcAft>
              <a:buClrTx/>
              <a:buSzTx/>
              <a:buFont typeface="Arial" pitchFamily="34" charset="0"/>
              <a:buChar char="•"/>
              <a:tabLst/>
              <a:defRPr/>
            </a:pPr>
            <a:r>
              <a:rPr lang="en-US" dirty="0" smtClean="0">
                <a:solidFill>
                  <a:srgbClr val="163C62"/>
                </a:solidFill>
                <a:latin typeface="+mj-lt"/>
                <a:ea typeface="+mj-ea"/>
                <a:cs typeface="+mj-cs"/>
              </a:rPr>
              <a:t>too generic to be applicable, or</a:t>
            </a:r>
          </a:p>
          <a:p>
            <a:pPr marL="180975" marR="0" lvl="0" indent="-180975" defTabSz="914400" rtl="0" eaLnBrk="1" fontAlgn="auto" latinLnBrk="0" hangingPunct="1">
              <a:lnSpc>
                <a:spcPct val="100000"/>
              </a:lnSpc>
              <a:spcBef>
                <a:spcPct val="0"/>
              </a:spcBef>
              <a:spcAft>
                <a:spcPts val="0"/>
              </a:spcAft>
              <a:buClrTx/>
              <a:buSzTx/>
              <a:buFont typeface="Arial" pitchFamily="34" charset="0"/>
              <a:buChar char="•"/>
              <a:tabLst/>
              <a:defRPr/>
            </a:pPr>
            <a:r>
              <a:rPr lang="en-US" dirty="0" smtClean="0">
                <a:solidFill>
                  <a:srgbClr val="163C62"/>
                </a:solidFill>
                <a:latin typeface="+mj-lt"/>
                <a:ea typeface="+mj-ea"/>
                <a:cs typeface="+mj-cs"/>
              </a:rPr>
              <a:t>too technical to be understandable, or</a:t>
            </a:r>
          </a:p>
          <a:p>
            <a:pPr marL="180975" indent="-180975">
              <a:spcBef>
                <a:spcPct val="0"/>
              </a:spcBef>
              <a:buFont typeface="Arial" pitchFamily="34" charset="0"/>
              <a:buChar char="•"/>
              <a:defRPr/>
            </a:pPr>
            <a:r>
              <a:rPr lang="en-US" dirty="0" smtClean="0">
                <a:solidFill>
                  <a:srgbClr val="163C62"/>
                </a:solidFill>
                <a:latin typeface="+mj-lt"/>
                <a:ea typeface="+mj-ea"/>
                <a:cs typeface="+mj-cs"/>
              </a:rPr>
              <a:t>too extensive to be </a:t>
            </a:r>
            <a:r>
              <a:rPr lang="en-US" dirty="0" smtClean="0">
                <a:solidFill>
                  <a:srgbClr val="163C62"/>
                </a:solidFill>
              </a:rPr>
              <a:t>practical</a:t>
            </a:r>
          </a:p>
          <a:p>
            <a:pPr marL="180975" marR="0" lvl="0" indent="-180975" defTabSz="914400" rtl="0" eaLnBrk="1" fontAlgn="auto" latinLnBrk="0" hangingPunct="1">
              <a:lnSpc>
                <a:spcPct val="100000"/>
              </a:lnSpc>
              <a:spcBef>
                <a:spcPct val="0"/>
              </a:spcBef>
              <a:spcAft>
                <a:spcPts val="0"/>
              </a:spcAft>
              <a:buClrTx/>
              <a:buSzTx/>
              <a:buFont typeface="Arial" pitchFamily="34" charset="0"/>
              <a:buChar char="•"/>
              <a:tabLst/>
              <a:defRPr/>
            </a:pPr>
            <a:endParaRPr lang="en-US" dirty="0" smtClean="0">
              <a:solidFill>
                <a:srgbClr val="163C62"/>
              </a:solidFill>
              <a:latin typeface="+mj-lt"/>
              <a:ea typeface="+mj-ea"/>
              <a:cs typeface="+mj-cs"/>
            </a:endParaRPr>
          </a:p>
          <a:p>
            <a:pPr marL="180975" marR="0" lvl="0" indent="-180975"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GB" b="0" i="0" u="none" strike="noStrike" kern="1200" cap="none" spc="0" normalizeH="0" baseline="0" noProof="0" dirty="0">
              <a:ln>
                <a:noFill/>
              </a:ln>
              <a:solidFill>
                <a:srgbClr val="163C62"/>
              </a:solidFill>
              <a:effectLst/>
              <a:uLnTx/>
              <a:uFillTx/>
              <a:latin typeface="+mj-lt"/>
              <a:ea typeface="+mj-ea"/>
              <a:cs typeface="+mj-cs"/>
            </a:endParaRPr>
          </a:p>
        </p:txBody>
      </p:sp>
      <p:sp>
        <p:nvSpPr>
          <p:cNvPr id="15" name="Slide Number Placeholder 14"/>
          <p:cNvSpPr>
            <a:spLocks noGrp="1"/>
          </p:cNvSpPr>
          <p:nvPr>
            <p:ph type="sldNum" sz="quarter" idx="4"/>
          </p:nvPr>
        </p:nvSpPr>
        <p:spPr/>
        <p:txBody>
          <a:bodyPr/>
          <a:lstStyle/>
          <a:p>
            <a:fld id="{03E47296-BEF6-4800-BEE8-E2788132C0A1}" type="slidenum">
              <a:rPr lang="nl-BE" smtClean="0"/>
              <a:pPr/>
              <a:t>26</a:t>
            </a:fld>
            <a:endParaRPr lang="nl-BE"/>
          </a:p>
        </p:txBody>
      </p:sp>
    </p:spTree>
    <p:extLst>
      <p:ext uri="{BB962C8B-B14F-4D97-AF65-F5344CB8AC3E}">
        <p14:creationId xmlns:p14="http://schemas.microsoft.com/office/powerpoint/2010/main" val="712160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hoek 38"/>
          <p:cNvSpPr/>
          <p:nvPr/>
        </p:nvSpPr>
        <p:spPr>
          <a:xfrm>
            <a:off x="0" y="1928802"/>
            <a:ext cx="9144000" cy="4929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Afgeronde rechthoek 7"/>
          <p:cNvSpPr/>
          <p:nvPr/>
        </p:nvSpPr>
        <p:spPr>
          <a:xfrm>
            <a:off x="2642109" y="3645024"/>
            <a:ext cx="2124000" cy="396000"/>
          </a:xfrm>
          <a:prstGeom prst="roundRect">
            <a:avLst>
              <a:gd name="adj" fmla="val 4852"/>
            </a:avLst>
          </a:prstGeom>
          <a:solidFill>
            <a:schemeClr val="accent6">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Care Process</a:t>
            </a:r>
            <a:endParaRPr lang="nl-NL" sz="1600" kern="0">
              <a:solidFill>
                <a:srgbClr val="18414C"/>
              </a:solidFill>
              <a:latin typeface="Calibri" pitchFamily="34" charset="0"/>
              <a:cs typeface="Calibri" pitchFamily="34" charset="0"/>
            </a:endParaRPr>
          </a:p>
        </p:txBody>
      </p:sp>
      <p:sp>
        <p:nvSpPr>
          <p:cNvPr id="9" name="Afgeronde rechthoek 8"/>
          <p:cNvSpPr/>
          <p:nvPr/>
        </p:nvSpPr>
        <p:spPr>
          <a:xfrm>
            <a:off x="2642109" y="3068960"/>
            <a:ext cx="2124000" cy="396000"/>
          </a:xfrm>
          <a:prstGeom prst="roundRect">
            <a:avLst>
              <a:gd name="adj" fmla="val 5583"/>
            </a:avLst>
          </a:prstGeom>
          <a:solidFill>
            <a:schemeClr val="accent6">
              <a:lumMod val="60000"/>
              <a:lumOff val="4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Policy</a:t>
            </a:r>
          </a:p>
        </p:txBody>
      </p:sp>
      <p:sp>
        <p:nvSpPr>
          <p:cNvPr id="11" name="Afgeronde rechthoek 10"/>
          <p:cNvSpPr/>
          <p:nvPr/>
        </p:nvSpPr>
        <p:spPr>
          <a:xfrm>
            <a:off x="2642109" y="5373216"/>
            <a:ext cx="2124000" cy="396000"/>
          </a:xfrm>
          <a:prstGeom prst="roundRect">
            <a:avLst>
              <a:gd name="adj" fmla="val 5583"/>
            </a:avLst>
          </a:prstGeom>
          <a:solidFill>
            <a:srgbClr val="92D050"/>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IT Infrastructure</a:t>
            </a:r>
            <a:endParaRPr lang="nl-NL" sz="1600" kern="0">
              <a:solidFill>
                <a:srgbClr val="18414C"/>
              </a:solidFill>
              <a:latin typeface="Calibri" pitchFamily="34" charset="0"/>
              <a:cs typeface="Calibri" pitchFamily="34" charset="0"/>
            </a:endParaRPr>
          </a:p>
        </p:txBody>
      </p:sp>
      <p:sp>
        <p:nvSpPr>
          <p:cNvPr id="21" name="Afgeronde rechthoek 20"/>
          <p:cNvSpPr/>
          <p:nvPr/>
        </p:nvSpPr>
        <p:spPr>
          <a:xfrm>
            <a:off x="2642109" y="2492896"/>
            <a:ext cx="2124000" cy="396000"/>
          </a:xfrm>
          <a:prstGeom prst="roundRect">
            <a:avLst>
              <a:gd name="adj" fmla="val 5583"/>
            </a:avLst>
          </a:prstGeom>
          <a:solidFill>
            <a:srgbClr val="CE90B8"/>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600" kern="0" smtClean="0">
                <a:solidFill>
                  <a:srgbClr val="18414C"/>
                </a:solidFill>
                <a:latin typeface="Calibri" pitchFamily="34" charset="0"/>
                <a:cs typeface="Calibri" pitchFamily="34" charset="0"/>
              </a:rPr>
              <a:t>Legal and regulatory</a:t>
            </a:r>
          </a:p>
        </p:txBody>
      </p:sp>
      <p:sp>
        <p:nvSpPr>
          <p:cNvPr id="23" name="Afgeronde rechthoek 22"/>
          <p:cNvSpPr/>
          <p:nvPr/>
        </p:nvSpPr>
        <p:spPr>
          <a:xfrm>
            <a:off x="2642109" y="4221088"/>
            <a:ext cx="2124000" cy="396000"/>
          </a:xfrm>
          <a:prstGeom prst="roundRect">
            <a:avLst>
              <a:gd name="adj" fmla="val 5583"/>
            </a:avLst>
          </a:prstGeom>
          <a:solidFill>
            <a:srgbClr val="FFFF66"/>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600" kern="0" smtClean="0">
                <a:solidFill>
                  <a:srgbClr val="18414C"/>
                </a:solidFill>
                <a:latin typeface="Calibri" pitchFamily="34" charset="0"/>
                <a:cs typeface="Calibri" pitchFamily="34" charset="0"/>
              </a:rPr>
              <a:t>Information</a:t>
            </a:r>
            <a:endParaRPr kumimoji="0" lang="nl-NL" sz="16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19" name="Afgeronde rechthoek 18"/>
          <p:cNvSpPr/>
          <p:nvPr/>
        </p:nvSpPr>
        <p:spPr>
          <a:xfrm rot="16200000">
            <a:off x="602029" y="3925616"/>
            <a:ext cx="3276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en-GB" sz="1400" kern="0" dirty="0" smtClean="0">
                <a:solidFill>
                  <a:srgbClr val="18414C"/>
                </a:solidFill>
                <a:latin typeface="Calibri" pitchFamily="34" charset="0"/>
                <a:cs typeface="Calibri" pitchFamily="34" charset="0"/>
              </a:rPr>
              <a:t>Standards  and Profiles, </a:t>
            </a:r>
            <a:r>
              <a:rPr kumimoji="0" lang="en-GB" sz="1400" b="0" i="0" u="none" strike="noStrike" kern="0" cap="none" spc="0" normalizeH="0" baseline="0" dirty="0" smtClean="0">
                <a:ln>
                  <a:noFill/>
                </a:ln>
                <a:solidFill>
                  <a:srgbClr val="18414C"/>
                </a:solidFill>
                <a:effectLst/>
                <a:uLnTx/>
                <a:uFillTx/>
                <a:latin typeface="Calibri" pitchFamily="34" charset="0"/>
                <a:cs typeface="Calibri" pitchFamily="34" charset="0"/>
              </a:rPr>
              <a:t>Certification</a:t>
            </a:r>
            <a:endParaRPr kumimoji="0" lang="en-GB" sz="1400" b="0" i="0" u="none" strike="noStrike" kern="0" cap="none" spc="0" normalizeH="0" baseline="0" dirty="0">
              <a:ln>
                <a:noFill/>
              </a:ln>
              <a:solidFill>
                <a:srgbClr val="18414C"/>
              </a:solidFill>
              <a:effectLst/>
              <a:uLnTx/>
              <a:uFillTx/>
              <a:latin typeface="Calibri" pitchFamily="34" charset="0"/>
              <a:cs typeface="Calibri" pitchFamily="34" charset="0"/>
            </a:endParaRPr>
          </a:p>
        </p:txBody>
      </p:sp>
      <p:sp>
        <p:nvSpPr>
          <p:cNvPr id="25" name="Afgeronde rechthoek 24"/>
          <p:cNvSpPr/>
          <p:nvPr/>
        </p:nvSpPr>
        <p:spPr>
          <a:xfrm rot="16200000">
            <a:off x="-12283" y="3925616"/>
            <a:ext cx="3276000" cy="396000"/>
          </a:xfrm>
          <a:prstGeom prst="roundRect">
            <a:avLst>
              <a:gd name="adj" fmla="val 5583"/>
            </a:avLst>
          </a:prstGeom>
          <a:solidFill>
            <a:schemeClr val="accent1">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en-GB" sz="1400" kern="0" dirty="0" smtClean="0">
                <a:solidFill>
                  <a:srgbClr val="18414C"/>
                </a:solidFill>
                <a:latin typeface="Calibri" pitchFamily="34" charset="0"/>
                <a:cs typeface="Calibri" pitchFamily="34" charset="0"/>
              </a:rPr>
              <a:t>Security, Governance</a:t>
            </a:r>
            <a:endParaRPr lang="en-GB" sz="1400" kern="0" dirty="0">
              <a:solidFill>
                <a:srgbClr val="18414C"/>
              </a:solidFill>
              <a:latin typeface="Calibri" pitchFamily="34" charset="0"/>
              <a:cs typeface="Calibri" pitchFamily="34" charset="0"/>
            </a:endParaRPr>
          </a:p>
        </p:txBody>
      </p:sp>
      <p:sp>
        <p:nvSpPr>
          <p:cNvPr id="20" name="Afgeronde rechthoek 19"/>
          <p:cNvSpPr/>
          <p:nvPr/>
        </p:nvSpPr>
        <p:spPr>
          <a:xfrm>
            <a:off x="2642109" y="4797152"/>
            <a:ext cx="2124000" cy="396000"/>
          </a:xfrm>
          <a:prstGeom prst="roundRect">
            <a:avLst>
              <a:gd name="adj" fmla="val 5583"/>
            </a:avLst>
          </a:prstGeom>
          <a:solidFill>
            <a:srgbClr val="BDD965"/>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nl-NL" sz="1600" kern="0" smtClean="0">
                <a:solidFill>
                  <a:srgbClr val="18414C"/>
                </a:solidFill>
                <a:latin typeface="Calibri" pitchFamily="34" charset="0"/>
                <a:cs typeface="Calibri" pitchFamily="34" charset="0"/>
              </a:rPr>
              <a:t>Applications</a:t>
            </a:r>
          </a:p>
        </p:txBody>
      </p:sp>
      <p:sp>
        <p:nvSpPr>
          <p:cNvPr id="13" name="Titre 2"/>
          <p:cNvSpPr>
            <a:spLocks noGrp="1"/>
          </p:cNvSpPr>
          <p:nvPr>
            <p:ph type="title"/>
          </p:nvPr>
        </p:nvSpPr>
        <p:spPr>
          <a:xfrm>
            <a:off x="2156261" y="239462"/>
            <a:ext cx="4831478" cy="720000"/>
          </a:xfrm>
        </p:spPr>
        <p:txBody>
          <a:bodyPr>
            <a:normAutofit/>
          </a:bodyPr>
          <a:lstStyle/>
          <a:p>
            <a:pPr algn="ctr"/>
            <a:r>
              <a:rPr lang="en-GB" sz="2400" dirty="0" smtClean="0">
                <a:solidFill>
                  <a:schemeClr val="tx2">
                    <a:lumMod val="75000"/>
                  </a:schemeClr>
                </a:solidFill>
              </a:rPr>
              <a:t>Refined interoperability schema</a:t>
            </a:r>
            <a:endParaRPr lang="en-GB" sz="2400" dirty="0">
              <a:solidFill>
                <a:schemeClr val="tx2">
                  <a:lumMod val="75000"/>
                </a:schemeClr>
              </a:solidFill>
            </a:endParaRPr>
          </a:p>
        </p:txBody>
      </p:sp>
      <p:sp>
        <p:nvSpPr>
          <p:cNvPr id="14" name="TitelPresentatie"/>
          <p:cNvSpPr txBox="1">
            <a:spLocks/>
          </p:cNvSpPr>
          <p:nvPr/>
        </p:nvSpPr>
        <p:spPr>
          <a:xfrm>
            <a:off x="467544" y="1412776"/>
            <a:ext cx="5688632" cy="432048"/>
          </a:xfrm>
          <a:prstGeom prst="rect">
            <a:avLst/>
          </a:prstGeom>
        </p:spPr>
        <p:txBody>
          <a:bodyPr vert="horz" lIns="91440" tIns="45720" rIns="91440" bIns="45720" rtlCol="0" anchor="t" anchorCtr="0">
            <a:noAutofit/>
          </a:bodyPr>
          <a:lstStyle/>
          <a:p>
            <a:pPr marL="180975" marR="0" lvl="0" indent="-180975" defTabSz="914400" rtl="0" eaLnBrk="1" fontAlgn="auto" latinLnBrk="0" hangingPunct="1">
              <a:lnSpc>
                <a:spcPct val="100000"/>
              </a:lnSpc>
              <a:spcBef>
                <a:spcPct val="0"/>
              </a:spcBef>
              <a:spcAft>
                <a:spcPts val="0"/>
              </a:spcAft>
              <a:buClrTx/>
              <a:buSzTx/>
              <a:tabLst/>
              <a:defRPr/>
            </a:pPr>
            <a:r>
              <a:rPr lang="en-US" sz="2000" dirty="0" smtClean="0">
                <a:solidFill>
                  <a:schemeClr val="accent1">
                    <a:lumMod val="50000"/>
                  </a:schemeClr>
                </a:solidFill>
                <a:latin typeface="+mj-lt"/>
                <a:ea typeface="+mj-ea"/>
                <a:cs typeface="+mj-cs"/>
              </a:rPr>
              <a:t>Antilope interoperability schema</a:t>
            </a:r>
            <a:endParaRPr lang="en-US" sz="2000" dirty="0" smtClean="0">
              <a:solidFill>
                <a:schemeClr val="accent1">
                  <a:lumMod val="50000"/>
                </a:schemeClr>
              </a:solidFill>
            </a:endParaRPr>
          </a:p>
        </p:txBody>
      </p:sp>
      <p:sp>
        <p:nvSpPr>
          <p:cNvPr id="15" name="Slide Number Placeholder 14"/>
          <p:cNvSpPr>
            <a:spLocks noGrp="1"/>
          </p:cNvSpPr>
          <p:nvPr>
            <p:ph type="sldNum" sz="quarter" idx="4"/>
          </p:nvPr>
        </p:nvSpPr>
        <p:spPr/>
        <p:txBody>
          <a:bodyPr/>
          <a:lstStyle/>
          <a:p>
            <a:fld id="{03E47296-BEF6-4800-BEE8-E2788132C0A1}" type="slidenum">
              <a:rPr lang="nl-BE" smtClean="0"/>
              <a:pPr/>
              <a:t>27</a:t>
            </a:fld>
            <a:endParaRPr lang="nl-BE"/>
          </a:p>
        </p:txBody>
      </p:sp>
      <p:sp>
        <p:nvSpPr>
          <p:cNvPr id="16" name="Footer Placeholder 15"/>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val="2969207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hoek 38"/>
          <p:cNvSpPr/>
          <p:nvPr/>
        </p:nvSpPr>
        <p:spPr>
          <a:xfrm>
            <a:off x="0" y="1928802"/>
            <a:ext cx="9144000" cy="4929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Afgeronde rechthoek 7"/>
          <p:cNvSpPr/>
          <p:nvPr/>
        </p:nvSpPr>
        <p:spPr>
          <a:xfrm>
            <a:off x="2642109" y="3645024"/>
            <a:ext cx="2124000" cy="396000"/>
          </a:xfrm>
          <a:prstGeom prst="roundRect">
            <a:avLst>
              <a:gd name="adj" fmla="val 4852"/>
            </a:avLst>
          </a:prstGeom>
          <a:solidFill>
            <a:schemeClr val="accent6">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Care Process</a:t>
            </a:r>
            <a:endParaRPr lang="nl-NL" sz="1600" kern="0">
              <a:solidFill>
                <a:srgbClr val="18414C"/>
              </a:solidFill>
              <a:latin typeface="Calibri" pitchFamily="34" charset="0"/>
              <a:cs typeface="Calibri" pitchFamily="34" charset="0"/>
            </a:endParaRPr>
          </a:p>
        </p:txBody>
      </p:sp>
      <p:sp>
        <p:nvSpPr>
          <p:cNvPr id="9" name="Afgeronde rechthoek 8"/>
          <p:cNvSpPr/>
          <p:nvPr/>
        </p:nvSpPr>
        <p:spPr>
          <a:xfrm>
            <a:off x="2642109" y="3068960"/>
            <a:ext cx="2124000" cy="396000"/>
          </a:xfrm>
          <a:prstGeom prst="roundRect">
            <a:avLst>
              <a:gd name="adj" fmla="val 5583"/>
            </a:avLst>
          </a:prstGeom>
          <a:solidFill>
            <a:schemeClr val="accent6">
              <a:lumMod val="60000"/>
              <a:lumOff val="4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Policy</a:t>
            </a:r>
          </a:p>
        </p:txBody>
      </p:sp>
      <p:sp>
        <p:nvSpPr>
          <p:cNvPr id="11" name="Afgeronde rechthoek 10"/>
          <p:cNvSpPr/>
          <p:nvPr/>
        </p:nvSpPr>
        <p:spPr>
          <a:xfrm>
            <a:off x="2642109" y="5373216"/>
            <a:ext cx="2124000" cy="396000"/>
          </a:xfrm>
          <a:prstGeom prst="roundRect">
            <a:avLst>
              <a:gd name="adj" fmla="val 5583"/>
            </a:avLst>
          </a:prstGeom>
          <a:solidFill>
            <a:srgbClr val="92D050"/>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IT Infrastructure</a:t>
            </a:r>
            <a:endParaRPr lang="nl-NL" sz="1600" kern="0">
              <a:solidFill>
                <a:srgbClr val="18414C"/>
              </a:solidFill>
              <a:latin typeface="Calibri" pitchFamily="34" charset="0"/>
              <a:cs typeface="Calibri" pitchFamily="34" charset="0"/>
            </a:endParaRPr>
          </a:p>
        </p:txBody>
      </p:sp>
      <p:sp>
        <p:nvSpPr>
          <p:cNvPr id="21" name="Afgeronde rechthoek 20"/>
          <p:cNvSpPr/>
          <p:nvPr/>
        </p:nvSpPr>
        <p:spPr>
          <a:xfrm>
            <a:off x="2642109" y="2492896"/>
            <a:ext cx="2124000" cy="396000"/>
          </a:xfrm>
          <a:prstGeom prst="roundRect">
            <a:avLst>
              <a:gd name="adj" fmla="val 5583"/>
            </a:avLst>
          </a:prstGeom>
          <a:solidFill>
            <a:srgbClr val="CE90B8"/>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en-GB" sz="1600" kern="0" smtClean="0">
                <a:solidFill>
                  <a:srgbClr val="18414C"/>
                </a:solidFill>
                <a:latin typeface="Calibri" pitchFamily="34" charset="0"/>
                <a:cs typeface="Calibri" pitchFamily="34" charset="0"/>
              </a:rPr>
              <a:t>Legal and regulatory</a:t>
            </a:r>
          </a:p>
        </p:txBody>
      </p:sp>
      <p:sp>
        <p:nvSpPr>
          <p:cNvPr id="23" name="Afgeronde rechthoek 22"/>
          <p:cNvSpPr/>
          <p:nvPr/>
        </p:nvSpPr>
        <p:spPr>
          <a:xfrm>
            <a:off x="2642109" y="4221088"/>
            <a:ext cx="2124000" cy="396000"/>
          </a:xfrm>
          <a:prstGeom prst="roundRect">
            <a:avLst>
              <a:gd name="adj" fmla="val 5583"/>
            </a:avLst>
          </a:prstGeom>
          <a:solidFill>
            <a:srgbClr val="FFFF66"/>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600" kern="0" smtClean="0">
                <a:solidFill>
                  <a:srgbClr val="18414C"/>
                </a:solidFill>
                <a:latin typeface="Calibri" pitchFamily="34" charset="0"/>
                <a:cs typeface="Calibri" pitchFamily="34" charset="0"/>
              </a:rPr>
              <a:t>Information</a:t>
            </a:r>
            <a:endParaRPr kumimoji="0" lang="nl-NL" sz="16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28" name="Afgeronde rechthoek 27"/>
          <p:cNvSpPr/>
          <p:nvPr/>
        </p:nvSpPr>
        <p:spPr>
          <a:xfrm>
            <a:off x="4963908" y="3645024"/>
            <a:ext cx="3312000" cy="39600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defTabSz="914400" fontAlgn="auto">
              <a:spcBef>
                <a:spcPts val="0"/>
              </a:spcBef>
              <a:spcAft>
                <a:spcPts val="0"/>
              </a:spcAft>
              <a:defRPr/>
            </a:pPr>
            <a:r>
              <a:rPr lang="nl-NL" sz="1200" kern="0" smtClean="0">
                <a:solidFill>
                  <a:srgbClr val="18414C"/>
                </a:solidFill>
                <a:latin typeface="Calibri" pitchFamily="34" charset="0"/>
                <a:cs typeface="Calibri" pitchFamily="34" charset="0"/>
              </a:rPr>
              <a:t>Alignment of care processes, shared Use Cases</a:t>
            </a:r>
            <a:endParaRPr lang="nl-NL" sz="1200" kern="0">
              <a:solidFill>
                <a:srgbClr val="18414C"/>
              </a:solidFill>
              <a:latin typeface="Calibri" pitchFamily="34" charset="0"/>
              <a:cs typeface="Calibri" pitchFamily="34" charset="0"/>
            </a:endParaRPr>
          </a:p>
        </p:txBody>
      </p:sp>
      <p:sp>
        <p:nvSpPr>
          <p:cNvPr id="29" name="Afgeronde rechthoek 28"/>
          <p:cNvSpPr/>
          <p:nvPr/>
        </p:nvSpPr>
        <p:spPr>
          <a:xfrm>
            <a:off x="4963908" y="3068960"/>
            <a:ext cx="3312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defTabSz="914400" fontAlgn="auto">
              <a:spcBef>
                <a:spcPts val="0"/>
              </a:spcBef>
              <a:spcAft>
                <a:spcPts val="0"/>
              </a:spcAft>
              <a:defRPr/>
            </a:pPr>
            <a:r>
              <a:rPr lang="nl-NL" sz="1200" kern="0" smtClean="0">
                <a:solidFill>
                  <a:srgbClr val="18414C"/>
                </a:solidFill>
                <a:latin typeface="Calibri" pitchFamily="34" charset="0"/>
                <a:cs typeface="Calibri" pitchFamily="34" charset="0"/>
              </a:rPr>
              <a:t>Collaboration agreements between organisations</a:t>
            </a:r>
          </a:p>
        </p:txBody>
      </p:sp>
      <p:sp>
        <p:nvSpPr>
          <p:cNvPr id="30" name="Afgeronde rechthoek 29"/>
          <p:cNvSpPr/>
          <p:nvPr/>
        </p:nvSpPr>
        <p:spPr>
          <a:xfrm>
            <a:off x="4963908" y="4797152"/>
            <a:ext cx="3312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smtClean="0">
                <a:solidFill>
                  <a:srgbClr val="18414C"/>
                </a:solidFill>
                <a:latin typeface="Calibri" pitchFamily="34" charset="0"/>
                <a:cs typeface="Calibri" pitchFamily="34" charset="0"/>
              </a:rPr>
              <a:t>Integration in healthcare applications</a:t>
            </a:r>
            <a:endParaRPr kumimoji="0" lang="nl-NL" sz="12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31" name="Afgeronde rechthoek 30"/>
          <p:cNvSpPr/>
          <p:nvPr/>
        </p:nvSpPr>
        <p:spPr>
          <a:xfrm>
            <a:off x="4963908" y="5373216"/>
            <a:ext cx="3312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defTabSz="914400" fontAlgn="auto">
              <a:spcBef>
                <a:spcPts val="0"/>
              </a:spcBef>
              <a:spcAft>
                <a:spcPts val="0"/>
              </a:spcAft>
              <a:defRPr/>
            </a:pPr>
            <a:r>
              <a:rPr lang="nl-NL" sz="1200" kern="0" smtClean="0">
                <a:solidFill>
                  <a:srgbClr val="18414C"/>
                </a:solidFill>
                <a:latin typeface="Calibri" pitchFamily="34" charset="0"/>
                <a:cs typeface="Calibri" pitchFamily="34" charset="0"/>
              </a:rPr>
              <a:t>Communication, network, servers, databases</a:t>
            </a:r>
            <a:endParaRPr lang="nl-NL" sz="1200" kern="0">
              <a:solidFill>
                <a:srgbClr val="18414C"/>
              </a:solidFill>
              <a:latin typeface="Calibri" pitchFamily="34" charset="0"/>
              <a:cs typeface="Calibri" pitchFamily="34" charset="0"/>
            </a:endParaRPr>
          </a:p>
        </p:txBody>
      </p:sp>
      <p:sp>
        <p:nvSpPr>
          <p:cNvPr id="32" name="Afgeronde rechthoek 31"/>
          <p:cNvSpPr/>
          <p:nvPr/>
        </p:nvSpPr>
        <p:spPr>
          <a:xfrm>
            <a:off x="4963908" y="2492896"/>
            <a:ext cx="3312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defTabSz="914400" fontAlgn="auto">
              <a:spcBef>
                <a:spcPts val="0"/>
              </a:spcBef>
              <a:spcAft>
                <a:spcPts val="0"/>
              </a:spcAft>
              <a:defRPr/>
            </a:pPr>
            <a:r>
              <a:rPr lang="nl-NL" sz="1200" kern="0" smtClean="0">
                <a:solidFill>
                  <a:srgbClr val="18414C"/>
                </a:solidFill>
                <a:latin typeface="Calibri" pitchFamily="34" charset="0"/>
                <a:cs typeface="Calibri" pitchFamily="34" charset="0"/>
              </a:rPr>
              <a:t>Compatible legislation and regulations</a:t>
            </a:r>
          </a:p>
        </p:txBody>
      </p:sp>
      <p:sp>
        <p:nvSpPr>
          <p:cNvPr id="33" name="Afgeronde rechthoek 32"/>
          <p:cNvSpPr/>
          <p:nvPr/>
        </p:nvSpPr>
        <p:spPr>
          <a:xfrm>
            <a:off x="4963908" y="4221088"/>
            <a:ext cx="3312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smtClean="0">
                <a:solidFill>
                  <a:srgbClr val="18414C"/>
                </a:solidFill>
                <a:latin typeface="Calibri" pitchFamily="34" charset="0"/>
                <a:cs typeface="Calibri" pitchFamily="34" charset="0"/>
              </a:rPr>
              <a:t>Datamodel, terminologies, interchange format</a:t>
            </a:r>
            <a:endParaRPr kumimoji="0" lang="nl-NL" sz="12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19" name="Afgeronde rechthoek 18"/>
          <p:cNvSpPr/>
          <p:nvPr/>
        </p:nvSpPr>
        <p:spPr>
          <a:xfrm rot="16200000">
            <a:off x="602029" y="3925616"/>
            <a:ext cx="3276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nl-NL" sz="1400" kern="0" smtClean="0">
                <a:solidFill>
                  <a:srgbClr val="18414C"/>
                </a:solidFill>
                <a:latin typeface="Calibri" pitchFamily="34" charset="0"/>
                <a:cs typeface="Calibri" pitchFamily="34" charset="0"/>
              </a:rPr>
              <a:t>Standards  and Profiles, </a:t>
            </a:r>
            <a:r>
              <a:rPr kumimoji="0" lang="nl-NL" sz="1400" b="0" i="0" u="none" strike="noStrike" kern="0" cap="none" spc="0" normalizeH="0" baseline="0" smtClean="0">
                <a:ln>
                  <a:noFill/>
                </a:ln>
                <a:solidFill>
                  <a:srgbClr val="18414C"/>
                </a:solidFill>
                <a:effectLst/>
                <a:uLnTx/>
                <a:uFillTx/>
                <a:latin typeface="Calibri" pitchFamily="34" charset="0"/>
                <a:cs typeface="Calibri" pitchFamily="34" charset="0"/>
              </a:rPr>
              <a:t>Certification</a:t>
            </a:r>
            <a:endParaRPr kumimoji="0" lang="nl-NL" sz="1400" b="0" i="0" u="none" strike="noStrike" kern="0" cap="none" spc="0" normalizeH="0" baseline="0" dirty="0">
              <a:ln>
                <a:noFill/>
              </a:ln>
              <a:solidFill>
                <a:srgbClr val="18414C"/>
              </a:solidFill>
              <a:effectLst/>
              <a:uLnTx/>
              <a:uFillTx/>
              <a:latin typeface="Calibri" pitchFamily="34" charset="0"/>
              <a:cs typeface="Calibri" pitchFamily="34" charset="0"/>
            </a:endParaRPr>
          </a:p>
        </p:txBody>
      </p:sp>
      <p:sp>
        <p:nvSpPr>
          <p:cNvPr id="25" name="Afgeronde rechthoek 24"/>
          <p:cNvSpPr/>
          <p:nvPr/>
        </p:nvSpPr>
        <p:spPr>
          <a:xfrm rot="16200000">
            <a:off x="-12283" y="3925616"/>
            <a:ext cx="3276000" cy="396000"/>
          </a:xfrm>
          <a:prstGeom prst="roundRect">
            <a:avLst>
              <a:gd name="adj" fmla="val 5583"/>
            </a:avLst>
          </a:prstGeom>
          <a:solidFill>
            <a:schemeClr val="accent1">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400" kern="0" smtClean="0">
                <a:solidFill>
                  <a:srgbClr val="18414C"/>
                </a:solidFill>
                <a:latin typeface="Calibri" pitchFamily="34" charset="0"/>
                <a:cs typeface="Calibri" pitchFamily="34" charset="0"/>
              </a:rPr>
              <a:t>Security, Governance</a:t>
            </a:r>
            <a:endParaRPr lang="nl-NL" sz="1400" kern="0" dirty="0">
              <a:solidFill>
                <a:srgbClr val="18414C"/>
              </a:solidFill>
              <a:latin typeface="Calibri" pitchFamily="34" charset="0"/>
              <a:cs typeface="Calibri" pitchFamily="34" charset="0"/>
            </a:endParaRPr>
          </a:p>
        </p:txBody>
      </p:sp>
      <p:sp>
        <p:nvSpPr>
          <p:cNvPr id="20" name="Afgeronde rechthoek 19"/>
          <p:cNvSpPr/>
          <p:nvPr/>
        </p:nvSpPr>
        <p:spPr>
          <a:xfrm>
            <a:off x="2642109" y="4797152"/>
            <a:ext cx="2124000" cy="396000"/>
          </a:xfrm>
          <a:prstGeom prst="roundRect">
            <a:avLst>
              <a:gd name="adj" fmla="val 5583"/>
            </a:avLst>
          </a:prstGeom>
          <a:solidFill>
            <a:srgbClr val="BDD965"/>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nl-NL" sz="1600" kern="0" smtClean="0">
                <a:solidFill>
                  <a:srgbClr val="18414C"/>
                </a:solidFill>
                <a:latin typeface="Calibri" pitchFamily="34" charset="0"/>
                <a:cs typeface="Calibri" pitchFamily="34" charset="0"/>
              </a:rPr>
              <a:t>Applications</a:t>
            </a:r>
          </a:p>
        </p:txBody>
      </p:sp>
      <p:sp>
        <p:nvSpPr>
          <p:cNvPr id="18" name="TitelPresentatie"/>
          <p:cNvSpPr txBox="1">
            <a:spLocks/>
          </p:cNvSpPr>
          <p:nvPr/>
        </p:nvSpPr>
        <p:spPr>
          <a:xfrm>
            <a:off x="467544" y="1412776"/>
            <a:ext cx="7776864" cy="432048"/>
          </a:xfrm>
          <a:prstGeom prst="rect">
            <a:avLst/>
          </a:prstGeom>
        </p:spPr>
        <p:txBody>
          <a:bodyPr vert="horz" lIns="91440" tIns="45720" rIns="91440" bIns="45720" rtlCol="0" anchor="t" anchorCtr="0">
            <a:noAutofit/>
          </a:bodyPr>
          <a:lstStyle/>
          <a:p>
            <a:pPr marL="180975" marR="0" lvl="0" indent="-180975" defTabSz="914400" rtl="0" eaLnBrk="1" fontAlgn="auto" latinLnBrk="0" hangingPunct="1">
              <a:lnSpc>
                <a:spcPct val="100000"/>
              </a:lnSpc>
              <a:spcBef>
                <a:spcPct val="0"/>
              </a:spcBef>
              <a:spcAft>
                <a:spcPts val="0"/>
              </a:spcAft>
              <a:buClrTx/>
              <a:buSzTx/>
              <a:tabLst/>
              <a:defRPr/>
            </a:pPr>
            <a:r>
              <a:rPr lang="en-US" sz="2000" dirty="0" smtClean="0">
                <a:solidFill>
                  <a:schemeClr val="accent1">
                    <a:lumMod val="50000"/>
                  </a:schemeClr>
                </a:solidFill>
                <a:latin typeface="+mj-lt"/>
                <a:ea typeface="+mj-ea"/>
                <a:cs typeface="+mj-cs"/>
              </a:rPr>
              <a:t>Activities for reaching interoperability in the different layers </a:t>
            </a:r>
            <a:endParaRPr lang="en-US" sz="2000" dirty="0" smtClean="0">
              <a:solidFill>
                <a:schemeClr val="accent1">
                  <a:lumMod val="50000"/>
                </a:schemeClr>
              </a:solidFill>
            </a:endParaRPr>
          </a:p>
        </p:txBody>
      </p:sp>
      <p:sp>
        <p:nvSpPr>
          <p:cNvPr id="26" name="Titre 2"/>
          <p:cNvSpPr txBox="1">
            <a:spLocks/>
          </p:cNvSpPr>
          <p:nvPr/>
        </p:nvSpPr>
        <p:spPr>
          <a:xfrm>
            <a:off x="2156261" y="239462"/>
            <a:ext cx="4831478" cy="720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smtClean="0">
                <a:ln>
                  <a:noFill/>
                </a:ln>
                <a:solidFill>
                  <a:schemeClr val="tx2">
                    <a:lumMod val="75000"/>
                  </a:schemeClr>
                </a:solidFill>
                <a:effectLst/>
                <a:uLnTx/>
                <a:uFillTx/>
                <a:latin typeface="+mj-lt"/>
                <a:ea typeface="+mj-ea"/>
                <a:cs typeface="+mj-cs"/>
              </a:rPr>
              <a:t>Refined interoperability schema</a:t>
            </a:r>
            <a:endParaRPr kumimoji="0" lang="en-GB" sz="2400" b="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22" name="Slide Number Placeholder 21"/>
          <p:cNvSpPr>
            <a:spLocks noGrp="1"/>
          </p:cNvSpPr>
          <p:nvPr>
            <p:ph type="sldNum" sz="quarter" idx="4"/>
          </p:nvPr>
        </p:nvSpPr>
        <p:spPr/>
        <p:txBody>
          <a:bodyPr/>
          <a:lstStyle/>
          <a:p>
            <a:fld id="{03E47296-BEF6-4800-BEE8-E2788132C0A1}" type="slidenum">
              <a:rPr lang="nl-BE" smtClean="0"/>
              <a:pPr/>
              <a:t>28</a:t>
            </a:fld>
            <a:endParaRPr lang="nl-BE"/>
          </a:p>
        </p:txBody>
      </p:sp>
      <p:sp>
        <p:nvSpPr>
          <p:cNvPr id="24" name="Footer Placeholder 23"/>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val="3588153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hoek 38"/>
          <p:cNvSpPr/>
          <p:nvPr/>
        </p:nvSpPr>
        <p:spPr>
          <a:xfrm>
            <a:off x="0" y="1928802"/>
            <a:ext cx="9144000" cy="4929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Afgeronde rechthoek 7"/>
          <p:cNvSpPr/>
          <p:nvPr/>
        </p:nvSpPr>
        <p:spPr>
          <a:xfrm>
            <a:off x="2642109" y="3645024"/>
            <a:ext cx="2124000" cy="396000"/>
          </a:xfrm>
          <a:prstGeom prst="roundRect">
            <a:avLst>
              <a:gd name="adj" fmla="val 4852"/>
            </a:avLst>
          </a:prstGeom>
          <a:solidFill>
            <a:schemeClr val="accent6">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Care Process</a:t>
            </a:r>
            <a:endParaRPr lang="nl-NL" sz="1600" kern="0">
              <a:solidFill>
                <a:srgbClr val="18414C"/>
              </a:solidFill>
              <a:latin typeface="Calibri" pitchFamily="34" charset="0"/>
              <a:cs typeface="Calibri" pitchFamily="34" charset="0"/>
            </a:endParaRPr>
          </a:p>
        </p:txBody>
      </p:sp>
      <p:sp>
        <p:nvSpPr>
          <p:cNvPr id="9" name="Afgeronde rechthoek 8"/>
          <p:cNvSpPr/>
          <p:nvPr/>
        </p:nvSpPr>
        <p:spPr>
          <a:xfrm>
            <a:off x="2642109" y="3068960"/>
            <a:ext cx="2124000" cy="396000"/>
          </a:xfrm>
          <a:prstGeom prst="roundRect">
            <a:avLst>
              <a:gd name="adj" fmla="val 5583"/>
            </a:avLst>
          </a:prstGeom>
          <a:solidFill>
            <a:schemeClr val="accent6">
              <a:lumMod val="60000"/>
              <a:lumOff val="4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Policy</a:t>
            </a:r>
          </a:p>
        </p:txBody>
      </p:sp>
      <p:sp>
        <p:nvSpPr>
          <p:cNvPr id="11" name="Afgeronde rechthoek 10"/>
          <p:cNvSpPr/>
          <p:nvPr/>
        </p:nvSpPr>
        <p:spPr>
          <a:xfrm>
            <a:off x="2642109" y="5373216"/>
            <a:ext cx="2124000" cy="396000"/>
          </a:xfrm>
          <a:prstGeom prst="roundRect">
            <a:avLst>
              <a:gd name="adj" fmla="val 5583"/>
            </a:avLst>
          </a:prstGeom>
          <a:solidFill>
            <a:srgbClr val="92D050"/>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IT Infrastructure</a:t>
            </a:r>
            <a:endParaRPr lang="nl-NL" sz="1600" kern="0">
              <a:solidFill>
                <a:srgbClr val="18414C"/>
              </a:solidFill>
              <a:latin typeface="Calibri" pitchFamily="34" charset="0"/>
              <a:cs typeface="Calibri" pitchFamily="34" charset="0"/>
            </a:endParaRPr>
          </a:p>
        </p:txBody>
      </p:sp>
      <p:sp>
        <p:nvSpPr>
          <p:cNvPr id="21" name="Afgeronde rechthoek 20"/>
          <p:cNvSpPr/>
          <p:nvPr/>
        </p:nvSpPr>
        <p:spPr>
          <a:xfrm>
            <a:off x="2642109" y="2492896"/>
            <a:ext cx="2124000" cy="396000"/>
          </a:xfrm>
          <a:prstGeom prst="roundRect">
            <a:avLst>
              <a:gd name="adj" fmla="val 5583"/>
            </a:avLst>
          </a:prstGeom>
          <a:solidFill>
            <a:srgbClr val="CE90B8"/>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600" kern="0" smtClean="0">
                <a:solidFill>
                  <a:srgbClr val="18414C"/>
                </a:solidFill>
                <a:latin typeface="Calibri" pitchFamily="34" charset="0"/>
                <a:cs typeface="Calibri" pitchFamily="34" charset="0"/>
              </a:rPr>
              <a:t>Legal and regulatory</a:t>
            </a:r>
          </a:p>
        </p:txBody>
      </p:sp>
      <p:sp>
        <p:nvSpPr>
          <p:cNvPr id="23" name="Afgeronde rechthoek 22"/>
          <p:cNvSpPr/>
          <p:nvPr/>
        </p:nvSpPr>
        <p:spPr>
          <a:xfrm>
            <a:off x="2642109" y="4221088"/>
            <a:ext cx="2124000" cy="396000"/>
          </a:xfrm>
          <a:prstGeom prst="roundRect">
            <a:avLst>
              <a:gd name="adj" fmla="val 5583"/>
            </a:avLst>
          </a:prstGeom>
          <a:solidFill>
            <a:srgbClr val="FFFF66"/>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600" kern="0" smtClean="0">
                <a:solidFill>
                  <a:srgbClr val="18414C"/>
                </a:solidFill>
                <a:latin typeface="Calibri" pitchFamily="34" charset="0"/>
                <a:cs typeface="Calibri" pitchFamily="34" charset="0"/>
              </a:rPr>
              <a:t>Information</a:t>
            </a:r>
            <a:endParaRPr kumimoji="0" lang="nl-NL" sz="16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19" name="Afgeronde rechthoek 18"/>
          <p:cNvSpPr/>
          <p:nvPr/>
        </p:nvSpPr>
        <p:spPr>
          <a:xfrm rot="16200000">
            <a:off x="602029" y="3925616"/>
            <a:ext cx="3276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nl-NL" sz="1400" kern="0" smtClean="0">
                <a:solidFill>
                  <a:srgbClr val="18414C"/>
                </a:solidFill>
                <a:latin typeface="Calibri" pitchFamily="34" charset="0"/>
                <a:cs typeface="Calibri" pitchFamily="34" charset="0"/>
              </a:rPr>
              <a:t>Standards  and Profiles, </a:t>
            </a:r>
            <a:r>
              <a:rPr kumimoji="0" lang="nl-NL" sz="1400" b="0" i="0" u="none" strike="noStrike" kern="0" cap="none" spc="0" normalizeH="0" baseline="0" smtClean="0">
                <a:ln>
                  <a:noFill/>
                </a:ln>
                <a:solidFill>
                  <a:srgbClr val="18414C"/>
                </a:solidFill>
                <a:effectLst/>
                <a:uLnTx/>
                <a:uFillTx/>
                <a:latin typeface="Calibri" pitchFamily="34" charset="0"/>
                <a:cs typeface="Calibri" pitchFamily="34" charset="0"/>
              </a:rPr>
              <a:t>Certification</a:t>
            </a:r>
            <a:endParaRPr kumimoji="0" lang="nl-NL" sz="1400" b="0" i="0" u="none" strike="noStrike" kern="0" cap="none" spc="0" normalizeH="0" baseline="0" dirty="0">
              <a:ln>
                <a:noFill/>
              </a:ln>
              <a:solidFill>
                <a:srgbClr val="18414C"/>
              </a:solidFill>
              <a:effectLst/>
              <a:uLnTx/>
              <a:uFillTx/>
              <a:latin typeface="Calibri" pitchFamily="34" charset="0"/>
              <a:cs typeface="Calibri" pitchFamily="34" charset="0"/>
            </a:endParaRPr>
          </a:p>
        </p:txBody>
      </p:sp>
      <p:sp>
        <p:nvSpPr>
          <p:cNvPr id="25" name="Afgeronde rechthoek 24"/>
          <p:cNvSpPr/>
          <p:nvPr/>
        </p:nvSpPr>
        <p:spPr>
          <a:xfrm rot="16200000">
            <a:off x="-12283" y="3925616"/>
            <a:ext cx="3276000" cy="396000"/>
          </a:xfrm>
          <a:prstGeom prst="roundRect">
            <a:avLst>
              <a:gd name="adj" fmla="val 5583"/>
            </a:avLst>
          </a:prstGeom>
          <a:solidFill>
            <a:schemeClr val="accent1">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400" kern="0" smtClean="0">
                <a:solidFill>
                  <a:srgbClr val="18414C"/>
                </a:solidFill>
                <a:latin typeface="Calibri" pitchFamily="34" charset="0"/>
                <a:cs typeface="Calibri" pitchFamily="34" charset="0"/>
              </a:rPr>
              <a:t>Security, Governance</a:t>
            </a:r>
            <a:endParaRPr lang="nl-NL" sz="1400" kern="0" dirty="0">
              <a:solidFill>
                <a:srgbClr val="18414C"/>
              </a:solidFill>
              <a:latin typeface="Calibri" pitchFamily="34" charset="0"/>
              <a:cs typeface="Calibri" pitchFamily="34" charset="0"/>
            </a:endParaRPr>
          </a:p>
        </p:txBody>
      </p:sp>
      <p:sp>
        <p:nvSpPr>
          <p:cNvPr id="20" name="Afgeronde rechthoek 19"/>
          <p:cNvSpPr/>
          <p:nvPr/>
        </p:nvSpPr>
        <p:spPr>
          <a:xfrm>
            <a:off x="2642109" y="4797152"/>
            <a:ext cx="2124000" cy="396000"/>
          </a:xfrm>
          <a:prstGeom prst="roundRect">
            <a:avLst>
              <a:gd name="adj" fmla="val 5583"/>
            </a:avLst>
          </a:prstGeom>
          <a:solidFill>
            <a:srgbClr val="BDD965"/>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nl-NL" sz="1600" kern="0" smtClean="0">
                <a:solidFill>
                  <a:srgbClr val="18414C"/>
                </a:solidFill>
                <a:latin typeface="Calibri" pitchFamily="34" charset="0"/>
                <a:cs typeface="Calibri" pitchFamily="34" charset="0"/>
              </a:rPr>
              <a:t>Applications</a:t>
            </a:r>
          </a:p>
        </p:txBody>
      </p:sp>
      <p:sp>
        <p:nvSpPr>
          <p:cNvPr id="18" name="Afgeronde rechthoek 17"/>
          <p:cNvSpPr/>
          <p:nvPr/>
        </p:nvSpPr>
        <p:spPr>
          <a:xfrm>
            <a:off x="6198154" y="2498596"/>
            <a:ext cx="1116000" cy="72000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Policy makers</a:t>
            </a:r>
            <a:endParaRPr lang="nl-NL" sz="1200" kern="0" dirty="0" smtClean="0">
              <a:solidFill>
                <a:srgbClr val="18414C"/>
              </a:solidFill>
              <a:latin typeface="Calibri" pitchFamily="34" charset="0"/>
              <a:cs typeface="Calibri" pitchFamily="34" charset="0"/>
            </a:endParaRPr>
          </a:p>
        </p:txBody>
      </p:sp>
      <p:sp>
        <p:nvSpPr>
          <p:cNvPr id="22" name="Afgeronde rechthoek 21"/>
          <p:cNvSpPr/>
          <p:nvPr/>
        </p:nvSpPr>
        <p:spPr>
          <a:xfrm>
            <a:off x="7412600" y="2498596"/>
            <a:ext cx="1116000" cy="928694"/>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Lawyers</a:t>
            </a:r>
            <a:endParaRPr lang="nl-NL" sz="1200" kern="0" dirty="0">
              <a:solidFill>
                <a:srgbClr val="18414C"/>
              </a:solidFill>
              <a:latin typeface="Calibri" pitchFamily="34" charset="0"/>
              <a:cs typeface="Calibri" pitchFamily="34" charset="0"/>
            </a:endParaRPr>
          </a:p>
        </p:txBody>
      </p:sp>
      <p:sp>
        <p:nvSpPr>
          <p:cNvPr id="24" name="Afgeronde rechthoek 23"/>
          <p:cNvSpPr/>
          <p:nvPr/>
        </p:nvSpPr>
        <p:spPr>
          <a:xfrm>
            <a:off x="7412600" y="3500438"/>
            <a:ext cx="1116000" cy="142876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Healthcare professionals</a:t>
            </a:r>
            <a:endParaRPr lang="nl-NL" sz="1200" kern="0" dirty="0">
              <a:solidFill>
                <a:srgbClr val="18414C"/>
              </a:solidFill>
              <a:latin typeface="Calibri" pitchFamily="34" charset="0"/>
              <a:cs typeface="Calibri" pitchFamily="34" charset="0"/>
            </a:endParaRPr>
          </a:p>
        </p:txBody>
      </p:sp>
      <p:sp>
        <p:nvSpPr>
          <p:cNvPr id="26" name="Afgeronde rechthoek 25"/>
          <p:cNvSpPr/>
          <p:nvPr/>
        </p:nvSpPr>
        <p:spPr>
          <a:xfrm>
            <a:off x="4983708" y="3552826"/>
            <a:ext cx="1116000" cy="143047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Information analysts</a:t>
            </a:r>
            <a:endParaRPr lang="nl-NL" sz="1200" kern="0" dirty="0">
              <a:solidFill>
                <a:srgbClr val="18414C"/>
              </a:solidFill>
              <a:latin typeface="Calibri" pitchFamily="34" charset="0"/>
              <a:cs typeface="Calibri" pitchFamily="34" charset="0"/>
            </a:endParaRPr>
          </a:p>
        </p:txBody>
      </p:sp>
      <p:sp>
        <p:nvSpPr>
          <p:cNvPr id="27" name="Afgeronde rechthoek 26"/>
          <p:cNvSpPr/>
          <p:nvPr/>
        </p:nvSpPr>
        <p:spPr>
          <a:xfrm>
            <a:off x="6198154" y="4643446"/>
            <a:ext cx="1116000" cy="1143008"/>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Software developers</a:t>
            </a:r>
            <a:endParaRPr lang="nl-NL" sz="1200" kern="0" dirty="0">
              <a:solidFill>
                <a:srgbClr val="18414C"/>
              </a:solidFill>
              <a:latin typeface="Calibri" pitchFamily="34" charset="0"/>
              <a:cs typeface="Calibri" pitchFamily="34" charset="0"/>
            </a:endParaRPr>
          </a:p>
        </p:txBody>
      </p:sp>
      <p:sp>
        <p:nvSpPr>
          <p:cNvPr id="34" name="Afgeronde rechthoek 33"/>
          <p:cNvSpPr/>
          <p:nvPr/>
        </p:nvSpPr>
        <p:spPr>
          <a:xfrm>
            <a:off x="6198154" y="3286124"/>
            <a:ext cx="1116000" cy="72000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Healthcare managers</a:t>
            </a:r>
            <a:endParaRPr lang="nl-NL" sz="1200" kern="0" dirty="0">
              <a:solidFill>
                <a:srgbClr val="18414C"/>
              </a:solidFill>
              <a:latin typeface="Calibri" pitchFamily="34" charset="0"/>
              <a:cs typeface="Calibri" pitchFamily="34" charset="0"/>
            </a:endParaRPr>
          </a:p>
        </p:txBody>
      </p:sp>
      <p:sp>
        <p:nvSpPr>
          <p:cNvPr id="35" name="Afgeronde rechthoek 34"/>
          <p:cNvSpPr/>
          <p:nvPr/>
        </p:nvSpPr>
        <p:spPr>
          <a:xfrm>
            <a:off x="4983708" y="5072074"/>
            <a:ext cx="1116000" cy="72000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System architects</a:t>
            </a:r>
            <a:endParaRPr lang="nl-NL" sz="1200" kern="0" dirty="0">
              <a:solidFill>
                <a:srgbClr val="18414C"/>
              </a:solidFill>
              <a:latin typeface="Calibri" pitchFamily="34" charset="0"/>
              <a:cs typeface="Calibri" pitchFamily="34" charset="0"/>
            </a:endParaRPr>
          </a:p>
        </p:txBody>
      </p:sp>
      <p:sp>
        <p:nvSpPr>
          <p:cNvPr id="36" name="Afgeronde rechthoek 35"/>
          <p:cNvSpPr/>
          <p:nvPr/>
        </p:nvSpPr>
        <p:spPr>
          <a:xfrm>
            <a:off x="4983708" y="2498596"/>
            <a:ext cx="1116000" cy="97200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Regulators and advisors</a:t>
            </a:r>
            <a:endParaRPr lang="nl-NL" sz="1200" kern="0" dirty="0" smtClean="0">
              <a:solidFill>
                <a:srgbClr val="18414C"/>
              </a:solidFill>
              <a:latin typeface="Calibri" pitchFamily="34" charset="0"/>
              <a:cs typeface="Calibri" pitchFamily="34" charset="0"/>
            </a:endParaRPr>
          </a:p>
        </p:txBody>
      </p:sp>
      <p:sp>
        <p:nvSpPr>
          <p:cNvPr id="37" name="Afgeronde rechthoek 36"/>
          <p:cNvSpPr/>
          <p:nvPr/>
        </p:nvSpPr>
        <p:spPr>
          <a:xfrm>
            <a:off x="7412600" y="5000636"/>
            <a:ext cx="1116000" cy="785818"/>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System engineers</a:t>
            </a:r>
            <a:endParaRPr lang="nl-NL" sz="1200" kern="0" dirty="0">
              <a:solidFill>
                <a:srgbClr val="18414C"/>
              </a:solidFill>
              <a:latin typeface="Calibri" pitchFamily="34" charset="0"/>
              <a:cs typeface="Calibri" pitchFamily="34" charset="0"/>
            </a:endParaRPr>
          </a:p>
        </p:txBody>
      </p:sp>
      <p:sp>
        <p:nvSpPr>
          <p:cNvPr id="38" name="Afgeronde rechthoek 37"/>
          <p:cNvSpPr/>
          <p:nvPr/>
        </p:nvSpPr>
        <p:spPr>
          <a:xfrm>
            <a:off x="6198154" y="4071942"/>
            <a:ext cx="1116000" cy="490542"/>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Information architects</a:t>
            </a:r>
            <a:endParaRPr lang="nl-NL" sz="1200" kern="0" dirty="0">
              <a:solidFill>
                <a:srgbClr val="18414C"/>
              </a:solidFill>
              <a:latin typeface="Calibri" pitchFamily="34" charset="0"/>
              <a:cs typeface="Calibri" pitchFamily="34" charset="0"/>
            </a:endParaRPr>
          </a:p>
        </p:txBody>
      </p:sp>
      <p:sp>
        <p:nvSpPr>
          <p:cNvPr id="28" name="TitelPresentatie"/>
          <p:cNvSpPr txBox="1">
            <a:spLocks/>
          </p:cNvSpPr>
          <p:nvPr/>
        </p:nvSpPr>
        <p:spPr>
          <a:xfrm>
            <a:off x="467544" y="1412776"/>
            <a:ext cx="7776864" cy="432048"/>
          </a:xfrm>
          <a:prstGeom prst="rect">
            <a:avLst/>
          </a:prstGeom>
        </p:spPr>
        <p:txBody>
          <a:bodyPr vert="horz" lIns="91440" tIns="45720" rIns="91440" bIns="45720" rtlCol="0" anchor="t" anchorCtr="0">
            <a:noAutofit/>
          </a:bodyPr>
          <a:lstStyle/>
          <a:p>
            <a:pPr marL="180975" marR="0" lvl="0" indent="-180975" defTabSz="914400" rtl="0" eaLnBrk="1" fontAlgn="auto" latinLnBrk="0" hangingPunct="1">
              <a:lnSpc>
                <a:spcPct val="100000"/>
              </a:lnSpc>
              <a:spcBef>
                <a:spcPct val="0"/>
              </a:spcBef>
              <a:spcAft>
                <a:spcPts val="0"/>
              </a:spcAft>
              <a:buClrTx/>
              <a:buSzTx/>
              <a:tabLst/>
              <a:defRPr/>
            </a:pPr>
            <a:r>
              <a:rPr lang="en-US" sz="2000" dirty="0" smtClean="0">
                <a:solidFill>
                  <a:schemeClr val="accent1">
                    <a:lumMod val="50000"/>
                  </a:schemeClr>
                </a:solidFill>
                <a:latin typeface="+mj-lt"/>
                <a:ea typeface="+mj-ea"/>
                <a:cs typeface="+mj-cs"/>
              </a:rPr>
              <a:t>Stakeholders in the different levels </a:t>
            </a:r>
            <a:endParaRPr lang="en-US" sz="2000" dirty="0" smtClean="0">
              <a:solidFill>
                <a:schemeClr val="accent1">
                  <a:lumMod val="50000"/>
                </a:schemeClr>
              </a:solidFill>
            </a:endParaRPr>
          </a:p>
        </p:txBody>
      </p:sp>
      <p:sp>
        <p:nvSpPr>
          <p:cNvPr id="30" name="Titre 2"/>
          <p:cNvSpPr>
            <a:spLocks noGrp="1"/>
          </p:cNvSpPr>
          <p:nvPr>
            <p:ph type="title"/>
          </p:nvPr>
        </p:nvSpPr>
        <p:spPr>
          <a:xfrm>
            <a:off x="2156261" y="239462"/>
            <a:ext cx="4831478" cy="720000"/>
          </a:xfrm>
        </p:spPr>
        <p:txBody>
          <a:bodyPr>
            <a:normAutofit/>
          </a:bodyPr>
          <a:lstStyle/>
          <a:p>
            <a:pPr algn="ctr"/>
            <a:r>
              <a:rPr lang="en-GB" sz="2400" dirty="0" smtClean="0">
                <a:solidFill>
                  <a:schemeClr val="tx2">
                    <a:lumMod val="75000"/>
                  </a:schemeClr>
                </a:solidFill>
              </a:rPr>
              <a:t>Refined interoperability schema</a:t>
            </a:r>
            <a:endParaRPr lang="en-GB" sz="2400" dirty="0">
              <a:solidFill>
                <a:schemeClr val="tx2">
                  <a:lumMod val="75000"/>
                </a:schemeClr>
              </a:solidFill>
            </a:endParaRPr>
          </a:p>
        </p:txBody>
      </p:sp>
      <p:sp>
        <p:nvSpPr>
          <p:cNvPr id="29" name="Slide Number Placeholder 28"/>
          <p:cNvSpPr>
            <a:spLocks noGrp="1"/>
          </p:cNvSpPr>
          <p:nvPr>
            <p:ph type="sldNum" sz="quarter" idx="4"/>
          </p:nvPr>
        </p:nvSpPr>
        <p:spPr/>
        <p:txBody>
          <a:bodyPr/>
          <a:lstStyle/>
          <a:p>
            <a:fld id="{03E47296-BEF6-4800-BEE8-E2788132C0A1}" type="slidenum">
              <a:rPr lang="nl-BE" smtClean="0"/>
              <a:pPr/>
              <a:t>29</a:t>
            </a:fld>
            <a:endParaRPr lang="nl-BE"/>
          </a:p>
        </p:txBody>
      </p:sp>
      <p:sp>
        <p:nvSpPr>
          <p:cNvPr id="31" name="Footer Placeholder 30"/>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val="2099661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lnSpcReduction="10000"/>
          </a:bodyPr>
          <a:lstStyle/>
          <a:p>
            <a:r>
              <a:rPr lang="en-GB" dirty="0" smtClean="0">
                <a:solidFill>
                  <a:srgbClr val="002060"/>
                </a:solidFill>
              </a:rPr>
              <a:t>Quality and efficiency of care are prerequisites for cost containment (and huge cost savings).</a:t>
            </a:r>
          </a:p>
          <a:p>
            <a:r>
              <a:rPr lang="en-GB" dirty="0" smtClean="0">
                <a:solidFill>
                  <a:srgbClr val="002060"/>
                </a:solidFill>
              </a:rPr>
              <a:t>Can only be realised through sharing and reuse of clinical data and integrated knowledge.</a:t>
            </a:r>
          </a:p>
          <a:p>
            <a:r>
              <a:rPr lang="en-GB" dirty="0" smtClean="0">
                <a:solidFill>
                  <a:srgbClr val="002060"/>
                </a:solidFill>
              </a:rPr>
              <a:t>Sharing and reuse requires systems and interoperable data exchange services able to produce, to exchange and to interpret appropriate content.</a:t>
            </a:r>
          </a:p>
          <a:p>
            <a:r>
              <a:rPr lang="en-GB" dirty="0" smtClean="0">
                <a:solidFill>
                  <a:srgbClr val="002060"/>
                </a:solidFill>
              </a:rPr>
              <a:t>Interoperability was identified by the eHealth European Interoperability Framework as a priority.</a:t>
            </a:r>
          </a:p>
          <a:p>
            <a:r>
              <a:rPr lang="en-GB" dirty="0" smtClean="0">
                <a:solidFill>
                  <a:srgbClr val="002060"/>
                </a:solidFill>
              </a:rPr>
              <a:t>Quality and interoperability should be guaranteed to the users and the community through a trustworthy quality assured process of quality labelling and certification.</a:t>
            </a:r>
            <a:endParaRPr lang="en-GB" dirty="0">
              <a:solidFill>
                <a:srgbClr val="002060"/>
              </a:solidFill>
            </a:endParaRPr>
          </a:p>
        </p:txBody>
      </p:sp>
      <p:sp>
        <p:nvSpPr>
          <p:cNvPr id="3" name="Title 2"/>
          <p:cNvSpPr>
            <a:spLocks noGrp="1"/>
          </p:cNvSpPr>
          <p:nvPr>
            <p:ph type="title"/>
          </p:nvPr>
        </p:nvSpPr>
        <p:spPr/>
        <p:txBody>
          <a:bodyPr/>
          <a:lstStyle/>
          <a:p>
            <a:r>
              <a:rPr lang="en-GB" dirty="0" smtClean="0"/>
              <a:t>The need for interoperability</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3</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32225" y="239382"/>
            <a:ext cx="5479550" cy="720000"/>
          </a:xfrm>
        </p:spPr>
        <p:txBody>
          <a:bodyPr>
            <a:normAutofit/>
          </a:bodyPr>
          <a:lstStyle/>
          <a:p>
            <a:pPr algn="ctr"/>
            <a:r>
              <a:rPr lang="en-GB" sz="2400" dirty="0" smtClean="0">
                <a:solidFill>
                  <a:schemeClr val="tx2">
                    <a:lumMod val="75000"/>
                  </a:schemeClr>
                </a:solidFill>
              </a:rPr>
              <a:t>Three key messages of WP1</a:t>
            </a:r>
            <a:endParaRPr lang="en-GB" sz="2400" dirty="0">
              <a:solidFill>
                <a:schemeClr val="tx2">
                  <a:lumMod val="75000"/>
                </a:schemeClr>
              </a:solidFill>
            </a:endParaRPr>
          </a:p>
        </p:txBody>
      </p:sp>
      <p:sp>
        <p:nvSpPr>
          <p:cNvPr id="6" name="Espace réservé du pied de page 4"/>
          <p:cNvSpPr>
            <a:spLocks noGrp="1"/>
          </p:cNvSpPr>
          <p:nvPr>
            <p:ph type="ftr" sz="quarter" idx="3"/>
          </p:nvPr>
        </p:nvSpPr>
        <p:spPr>
          <a:xfrm>
            <a:off x="2411760" y="6381328"/>
            <a:ext cx="4536504" cy="365125"/>
          </a:xfrm>
        </p:spPr>
        <p:txBody>
          <a:bodyPr/>
          <a:lstStyle/>
          <a:p>
            <a:r>
              <a:rPr lang="en-GB" smtClean="0"/>
              <a:t>Antilope Summit on eHealth Interoperability</a:t>
            </a:r>
            <a:endParaRPr lang="nl-NL" dirty="0"/>
          </a:p>
        </p:txBody>
      </p:sp>
      <p:graphicFrame>
        <p:nvGraphicFramePr>
          <p:cNvPr id="7" name="Tabel 6"/>
          <p:cNvGraphicFramePr>
            <a:graphicFrameLocks noGrp="1"/>
          </p:cNvGraphicFramePr>
          <p:nvPr/>
        </p:nvGraphicFramePr>
        <p:xfrm>
          <a:off x="323528" y="1844824"/>
          <a:ext cx="8568952" cy="3413370"/>
        </p:xfrm>
        <a:graphic>
          <a:graphicData uri="http://schemas.openxmlformats.org/drawingml/2006/table">
            <a:tbl>
              <a:tblPr firstRow="1" bandRow="1">
                <a:tableStyleId>{5940675A-B579-460E-94D1-54222C63F5DA}</a:tableStyleId>
              </a:tblPr>
              <a:tblGrid>
                <a:gridCol w="3954901"/>
                <a:gridCol w="4614051"/>
              </a:tblGrid>
              <a:tr h="1224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solidFill>
                            <a:schemeClr val="accent1">
                              <a:lumMod val="50000"/>
                            </a:schemeClr>
                          </a:solidFill>
                        </a:rPr>
                        <a:t>Interoperability requires a shared definition of interoperability levels, terms</a:t>
                      </a:r>
                      <a:r>
                        <a:rPr lang="en-GB" sz="1600" baseline="0" noProof="0" dirty="0" smtClean="0">
                          <a:solidFill>
                            <a:schemeClr val="accent1">
                              <a:lumMod val="50000"/>
                            </a:schemeClr>
                          </a:solidFill>
                        </a:rPr>
                        <a:t> </a:t>
                      </a:r>
                      <a:r>
                        <a:rPr lang="en-GB" sz="1600" noProof="0" dirty="0" smtClean="0">
                          <a:solidFill>
                            <a:schemeClr val="accent1">
                              <a:lumMod val="50000"/>
                            </a:schemeClr>
                          </a:solidFill>
                        </a:rPr>
                        <a:t>and use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accent1">
                              <a:lumMod val="50000"/>
                            </a:schemeClr>
                          </a:solidFill>
                        </a:rPr>
                        <a:t>Antilope offers a set of Use Cases, a glossary</a:t>
                      </a:r>
                      <a:r>
                        <a:rPr lang="en-US" sz="1600" baseline="0" noProof="0" dirty="0" smtClean="0">
                          <a:solidFill>
                            <a:schemeClr val="accent1">
                              <a:lumMod val="50000"/>
                            </a:schemeClr>
                          </a:solidFill>
                        </a:rPr>
                        <a:t> of interoperability terms and </a:t>
                      </a:r>
                      <a:r>
                        <a:rPr lang="en-US" sz="1600" noProof="0" dirty="0" smtClean="0">
                          <a:solidFill>
                            <a:schemeClr val="accent1">
                              <a:lumMod val="50000"/>
                            </a:schemeClr>
                          </a:solidFill>
                        </a:rPr>
                        <a:t>definitions, a</a:t>
                      </a:r>
                      <a:r>
                        <a:rPr lang="en-US" sz="1600" baseline="0" noProof="0" dirty="0" smtClean="0">
                          <a:solidFill>
                            <a:schemeClr val="accent1">
                              <a:lumMod val="50000"/>
                            </a:schemeClr>
                          </a:solidFill>
                        </a:rPr>
                        <a:t> model for </a:t>
                      </a:r>
                      <a:r>
                        <a:rPr lang="en-US" sz="1600" noProof="0" dirty="0" smtClean="0">
                          <a:solidFill>
                            <a:schemeClr val="accent1">
                              <a:lumMod val="50000"/>
                            </a:schemeClr>
                          </a:solidFill>
                        </a:rPr>
                        <a:t> interoperability</a:t>
                      </a:r>
                      <a:r>
                        <a:rPr lang="en-US" sz="1600" baseline="0" noProof="0" dirty="0" smtClean="0">
                          <a:solidFill>
                            <a:schemeClr val="accent1">
                              <a:lumMod val="50000"/>
                            </a:schemeClr>
                          </a:solidFill>
                        </a:rPr>
                        <a:t> levels,</a:t>
                      </a:r>
                      <a:r>
                        <a:rPr lang="en-US" sz="1600" noProof="0" dirty="0" smtClean="0">
                          <a:solidFill>
                            <a:schemeClr val="accent1">
                              <a:lumMod val="50000"/>
                            </a:schemeClr>
                          </a:solidFill>
                        </a:rPr>
                        <a:t> and a template</a:t>
                      </a:r>
                      <a:r>
                        <a:rPr lang="en-US" sz="1600" baseline="0" noProof="0" dirty="0" smtClean="0">
                          <a:solidFill>
                            <a:schemeClr val="accent1">
                              <a:lumMod val="50000"/>
                            </a:schemeClr>
                          </a:solidFill>
                        </a:rPr>
                        <a:t> for the </a:t>
                      </a:r>
                      <a:r>
                        <a:rPr lang="en-US" sz="1600" noProof="0" dirty="0" smtClean="0">
                          <a:solidFill>
                            <a:schemeClr val="accent1">
                              <a:lumMod val="50000"/>
                            </a:schemeClr>
                          </a:solidFill>
                        </a:rPr>
                        <a:t>description of use cases. </a:t>
                      </a:r>
                      <a:endParaRPr lang="en-GB" sz="16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224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solidFill>
                            <a:schemeClr val="accent1">
                              <a:lumMod val="50000"/>
                            </a:schemeClr>
                          </a:solidFill>
                        </a:rPr>
                        <a:t>Use Cases are important building blocks in the realisation of interoperability</a:t>
                      </a:r>
                      <a:endParaRPr lang="en-GB" sz="16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accent1">
                              <a:lumMod val="50000"/>
                            </a:schemeClr>
                          </a:solidFill>
                        </a:rPr>
                        <a:t>The Antilope Use Cases can be used as practical starting points for national/regional eHealth projects.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50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solidFill>
                            <a:schemeClr val="accent1">
                              <a:lumMod val="50000"/>
                            </a:schemeClr>
                          </a:solidFill>
                        </a:rPr>
                        <a:t>Using</a:t>
                      </a:r>
                      <a:r>
                        <a:rPr lang="en-GB" sz="1600" baseline="0" noProof="0" dirty="0" smtClean="0">
                          <a:solidFill>
                            <a:schemeClr val="accent1">
                              <a:lumMod val="50000"/>
                            </a:schemeClr>
                          </a:solidFill>
                        </a:rPr>
                        <a:t> open, international standards and profiles in the implementation of Use Cases is a future-proof investment and facilitates cross-border solutions</a:t>
                      </a:r>
                      <a:endParaRPr lang="en-GB" sz="16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accent1">
                              <a:lumMod val="50000"/>
                            </a:schemeClr>
                          </a:solidFill>
                        </a:rPr>
                        <a:t>The Antilope Use Cases are linked to proven and widely accepted standards and profiles. </a:t>
                      </a:r>
                      <a:endParaRPr lang="en-GB" sz="16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Slide Number Placeholder 4"/>
          <p:cNvSpPr>
            <a:spLocks noGrp="1"/>
          </p:cNvSpPr>
          <p:nvPr>
            <p:ph type="sldNum" sz="quarter" idx="4"/>
          </p:nvPr>
        </p:nvSpPr>
        <p:spPr/>
        <p:txBody>
          <a:bodyPr/>
          <a:lstStyle/>
          <a:p>
            <a:fld id="{03E47296-BEF6-4800-BEE8-E2788132C0A1}" type="slidenum">
              <a:rPr lang="nl-BE" smtClean="0"/>
              <a:pPr/>
              <a:t>30</a:t>
            </a:fld>
            <a:endParaRPr lang="nl-BE"/>
          </a:p>
        </p:txBody>
      </p:sp>
    </p:spTree>
    <p:extLst>
      <p:ext uri="{BB962C8B-B14F-4D97-AF65-F5344CB8AC3E}">
        <p14:creationId xmlns:p14="http://schemas.microsoft.com/office/powerpoint/2010/main" val="4047886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395536" y="3068960"/>
            <a:ext cx="8497887" cy="1470025"/>
          </a:xfrm>
        </p:spPr>
        <p:txBody>
          <a:bodyPr/>
          <a:lstStyle/>
          <a:p>
            <a:pPr eaLnBrk="1" hangingPunct="1"/>
            <a:r>
              <a:rPr lang="en-US" smtClean="0">
                <a:ea typeface="ＭＳ Ｐゴシック" pitchFamily="-84" charset="-128"/>
              </a:rPr>
              <a:t>Quality Label and Certification Processes</a:t>
            </a:r>
            <a:endParaRPr lang="nl-BE" smtClean="0">
              <a:ea typeface="ＭＳ Ｐゴシック" pitchFamily="-8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53670" y="1257935"/>
            <a:ext cx="8856663" cy="1575569"/>
          </a:xfrm>
          <a:prstGeom prst="rect">
            <a:avLst/>
          </a:prstGeom>
          <a:solidFill>
            <a:srgbClr val="F79646"/>
          </a:solidFill>
          <a:ln>
            <a:noFill/>
          </a:ln>
          <a:effectLst>
            <a:outerShdw blurRad="292100" dist="139700" dir="2700000" algn="tl" rotWithShape="0">
              <a:srgbClr val="333333">
                <a:alpha val="64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Espace réservé du texte 1"/>
          <p:cNvSpPr>
            <a:spLocks noGrp="1"/>
          </p:cNvSpPr>
          <p:nvPr>
            <p:ph type="body" sz="quarter" idx="13"/>
          </p:nvPr>
        </p:nvSpPr>
        <p:spPr>
          <a:xfrm>
            <a:off x="514033" y="1321435"/>
            <a:ext cx="8207375" cy="4896445"/>
          </a:xfrm>
        </p:spPr>
        <p:txBody>
          <a:bodyPr rtlCol="0">
            <a:noAutofit/>
          </a:bodyPr>
          <a:lstStyle/>
          <a:p>
            <a:pPr marL="0" indent="0" algn="ctr" eaLnBrk="1" fontAlgn="auto" hangingPunct="1">
              <a:spcAft>
                <a:spcPts val="0"/>
              </a:spcAft>
              <a:buFont typeface="Arial" pitchFamily="34" charset="0"/>
              <a:buNone/>
              <a:defRPr/>
            </a:pPr>
            <a:r>
              <a:rPr lang="en-US" b="1" i="1" dirty="0" smtClean="0">
                <a:solidFill>
                  <a:schemeClr val="tx1">
                    <a:lumMod val="65000"/>
                    <a:lumOff val="35000"/>
                  </a:schemeClr>
                </a:solidFill>
                <a:ea typeface="+mn-ea"/>
                <a:cs typeface="+mn-cs"/>
              </a:rPr>
              <a:t>To design a European quality label or certification process that supports eHealth interoperability in Europe. </a:t>
            </a:r>
          </a:p>
          <a:p>
            <a:pPr marL="0" indent="0" algn="ctr" eaLnBrk="1" fontAlgn="auto" hangingPunct="1">
              <a:spcAft>
                <a:spcPts val="0"/>
              </a:spcAft>
              <a:buFont typeface="Arial" pitchFamily="34" charset="0"/>
              <a:buNone/>
              <a:defRPr/>
            </a:pPr>
            <a:r>
              <a:rPr lang="en-US" sz="2000" b="1" i="1" dirty="0" smtClean="0">
                <a:solidFill>
                  <a:schemeClr val="tx1">
                    <a:lumMod val="65000"/>
                    <a:lumOff val="35000"/>
                  </a:schemeClr>
                </a:solidFill>
                <a:ea typeface="+mn-ea"/>
                <a:cs typeface="+mn-cs"/>
              </a:rPr>
              <a:t>These processes shall operate in harmony with country specific quality label or certification processes</a:t>
            </a:r>
          </a:p>
          <a:p>
            <a:pPr marL="0" indent="0" eaLnBrk="1" fontAlgn="auto" hangingPunct="1">
              <a:spcAft>
                <a:spcPts val="0"/>
              </a:spcAft>
              <a:buFont typeface="Arial" pitchFamily="34" charset="0"/>
              <a:buNone/>
              <a:defRPr/>
            </a:pPr>
            <a:r>
              <a:rPr lang="en-US" b="1" i="1" dirty="0" smtClean="0">
                <a:solidFill>
                  <a:schemeClr val="tx2">
                    <a:lumMod val="75000"/>
                  </a:schemeClr>
                </a:solidFill>
                <a:ea typeface="+mn-ea"/>
                <a:cs typeface="+mn-cs"/>
              </a:rPr>
              <a:t>Main benefits:</a:t>
            </a:r>
          </a:p>
          <a:p>
            <a:pPr marL="0" indent="0" eaLnBrk="1" fontAlgn="auto" hangingPunct="1">
              <a:spcAft>
                <a:spcPts val="0"/>
              </a:spcAft>
              <a:buFont typeface="Arial" pitchFamily="34" charset="0"/>
              <a:buNone/>
              <a:defRPr/>
            </a:pPr>
            <a:r>
              <a:rPr lang="en-GB" i="1" dirty="0" smtClean="0">
                <a:solidFill>
                  <a:schemeClr val="tx2">
                    <a:lumMod val="75000"/>
                  </a:schemeClr>
                </a:solidFill>
                <a:ea typeface="+mn-ea"/>
                <a:cs typeface="+mn-cs"/>
              </a:rPr>
              <a:t>For Healthcare providers</a:t>
            </a:r>
          </a:p>
          <a:p>
            <a:pPr lvl="1" eaLnBrk="1" fontAlgn="auto" hangingPunct="1">
              <a:spcAft>
                <a:spcPts val="0"/>
              </a:spcAft>
              <a:defRPr/>
            </a:pPr>
            <a:r>
              <a:rPr lang="en-GB" sz="1800" dirty="0" smtClean="0">
                <a:solidFill>
                  <a:schemeClr val="tx2">
                    <a:lumMod val="75000"/>
                  </a:schemeClr>
                </a:solidFill>
                <a:ea typeface="+mn-ea"/>
              </a:rPr>
              <a:t>A harmonised European market for the eHealth solutions</a:t>
            </a:r>
          </a:p>
          <a:p>
            <a:pPr lvl="1" eaLnBrk="1" fontAlgn="auto" hangingPunct="1">
              <a:spcAft>
                <a:spcPts val="0"/>
              </a:spcAft>
              <a:defRPr/>
            </a:pPr>
            <a:r>
              <a:rPr lang="en-GB" sz="1800" dirty="0" smtClean="0">
                <a:solidFill>
                  <a:schemeClr val="tx2">
                    <a:lumMod val="75000"/>
                  </a:schemeClr>
                </a:solidFill>
                <a:ea typeface="+mn-ea"/>
              </a:rPr>
              <a:t>Better integration between solutions</a:t>
            </a:r>
          </a:p>
          <a:p>
            <a:pPr lvl="1" eaLnBrk="1" fontAlgn="auto" hangingPunct="1">
              <a:spcAft>
                <a:spcPts val="0"/>
              </a:spcAft>
              <a:defRPr/>
            </a:pPr>
            <a:r>
              <a:rPr lang="en-GB" sz="1800" dirty="0" smtClean="0">
                <a:solidFill>
                  <a:schemeClr val="tx2">
                    <a:lumMod val="75000"/>
                  </a:schemeClr>
                </a:solidFill>
                <a:ea typeface="+mn-ea"/>
              </a:rPr>
              <a:t>Ability to exchange electronically medical data between Regions and Nations</a:t>
            </a:r>
          </a:p>
          <a:p>
            <a:pPr marL="0" indent="0" eaLnBrk="1" fontAlgn="auto" hangingPunct="1">
              <a:spcAft>
                <a:spcPts val="0"/>
              </a:spcAft>
              <a:buFont typeface="Arial" pitchFamily="34" charset="0"/>
              <a:buNone/>
              <a:defRPr/>
            </a:pPr>
            <a:r>
              <a:rPr lang="en-GB" i="1" dirty="0" smtClean="0">
                <a:solidFill>
                  <a:schemeClr val="tx2">
                    <a:lumMod val="75000"/>
                  </a:schemeClr>
                </a:solidFill>
                <a:ea typeface="+mn-ea"/>
                <a:cs typeface="+mn-cs"/>
              </a:rPr>
              <a:t>For Industry</a:t>
            </a:r>
          </a:p>
          <a:p>
            <a:pPr lvl="1" eaLnBrk="1" fontAlgn="auto" hangingPunct="1">
              <a:spcAft>
                <a:spcPts val="0"/>
              </a:spcAft>
              <a:defRPr/>
            </a:pPr>
            <a:r>
              <a:rPr lang="en-GB" sz="1800" dirty="0" smtClean="0">
                <a:solidFill>
                  <a:schemeClr val="tx2">
                    <a:lumMod val="75000"/>
                  </a:schemeClr>
                </a:solidFill>
                <a:ea typeface="+mn-ea"/>
              </a:rPr>
              <a:t>One recognised quality label or certification process in Europe</a:t>
            </a:r>
          </a:p>
          <a:p>
            <a:pPr lvl="1" eaLnBrk="1" fontAlgn="auto" hangingPunct="1">
              <a:spcAft>
                <a:spcPts val="0"/>
              </a:spcAft>
              <a:defRPr/>
            </a:pPr>
            <a:r>
              <a:rPr lang="en-GB" sz="1800" dirty="0" smtClean="0">
                <a:solidFill>
                  <a:schemeClr val="tx2">
                    <a:lumMod val="75000"/>
                  </a:schemeClr>
                </a:solidFill>
                <a:ea typeface="+mn-ea"/>
              </a:rPr>
              <a:t>Avoid duplication between the national and regional testing processes</a:t>
            </a:r>
          </a:p>
          <a:p>
            <a:pPr lvl="1" eaLnBrk="1" fontAlgn="auto" hangingPunct="1">
              <a:spcAft>
                <a:spcPts val="0"/>
              </a:spcAft>
              <a:defRPr/>
            </a:pPr>
            <a:r>
              <a:rPr lang="en-GB" sz="1800" dirty="0" smtClean="0">
                <a:solidFill>
                  <a:schemeClr val="tx2">
                    <a:lumMod val="75000"/>
                  </a:schemeClr>
                </a:solidFill>
                <a:ea typeface="+mn-ea"/>
              </a:rPr>
              <a:t>Factor and mutualise </a:t>
            </a:r>
            <a:r>
              <a:rPr lang="en-US" sz="1800" dirty="0" smtClean="0">
                <a:solidFill>
                  <a:schemeClr val="tx2">
                    <a:lumMod val="75000"/>
                  </a:schemeClr>
                </a:solidFill>
                <a:ea typeface="+mn-ea"/>
              </a:rPr>
              <a:t>specifications elements and corresponding testing tools </a:t>
            </a:r>
          </a:p>
          <a:p>
            <a:pPr lvl="1" eaLnBrk="1" fontAlgn="auto" hangingPunct="1">
              <a:spcAft>
                <a:spcPts val="0"/>
              </a:spcAft>
              <a:defRPr/>
            </a:pPr>
            <a:endParaRPr lang="en-US" sz="1800" dirty="0" smtClean="0">
              <a:solidFill>
                <a:schemeClr val="tx1">
                  <a:lumMod val="65000"/>
                  <a:lumOff val="35000"/>
                </a:schemeClr>
              </a:solidFill>
              <a:ea typeface="+mn-ea"/>
            </a:endParaRPr>
          </a:p>
          <a:p>
            <a:pPr marL="0" indent="0" eaLnBrk="1" fontAlgn="auto" hangingPunct="1">
              <a:spcAft>
                <a:spcPts val="0"/>
              </a:spcAft>
              <a:buFont typeface="Arial" pitchFamily="34" charset="0"/>
              <a:buNone/>
              <a:defRPr/>
            </a:pPr>
            <a:r>
              <a:rPr lang="en-US" i="1" dirty="0" smtClean="0">
                <a:solidFill>
                  <a:schemeClr val="tx1">
                    <a:lumMod val="65000"/>
                    <a:lumOff val="35000"/>
                  </a:schemeClr>
                </a:solidFill>
                <a:ea typeface="+mn-ea"/>
                <a:cs typeface="+mn-cs"/>
              </a:rPr>
              <a:t>	</a:t>
            </a:r>
          </a:p>
        </p:txBody>
      </p:sp>
      <p:sp>
        <p:nvSpPr>
          <p:cNvPr id="13315" name="Titre 2"/>
          <p:cNvSpPr>
            <a:spLocks noGrp="1"/>
          </p:cNvSpPr>
          <p:nvPr>
            <p:ph type="title"/>
          </p:nvPr>
        </p:nvSpPr>
        <p:spPr>
          <a:xfrm>
            <a:off x="1839913" y="44450"/>
            <a:ext cx="5540375" cy="1009650"/>
          </a:xfrm>
        </p:spPr>
        <p:txBody>
          <a:bodyPr/>
          <a:lstStyle/>
          <a:p>
            <a:pPr eaLnBrk="1" hangingPunct="1"/>
            <a:r>
              <a:rPr lang="fr-FR" dirty="0" err="1" smtClean="0">
                <a:ea typeface="ＭＳ Ｐゴシック" pitchFamily="-84" charset="-128"/>
              </a:rPr>
              <a:t>Testing</a:t>
            </a:r>
            <a:r>
              <a:rPr lang="fr-FR" dirty="0" smtClean="0">
                <a:ea typeface="ＭＳ Ｐゴシック" pitchFamily="-84" charset="-128"/>
              </a:rPr>
              <a:t> and Certification Objectives</a:t>
            </a:r>
          </a:p>
        </p:txBody>
      </p:sp>
      <p:sp>
        <p:nvSpPr>
          <p:cNvPr id="10246"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
        <p:nvSpPr>
          <p:cNvPr id="13318"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3948F0C6-D61B-4412-B0CD-98FE7EB2AFD6}" type="slidenum">
              <a:rPr lang="nl-BE" sz="1200" smtClean="0">
                <a:solidFill>
                  <a:srgbClr val="002060"/>
                </a:solidFill>
                <a:latin typeface="Calibri" pitchFamily="34" charset="0"/>
              </a:rPr>
              <a:pPr eaLnBrk="1" hangingPunct="1"/>
              <a:t>32</a:t>
            </a:fld>
            <a:endParaRPr lang="nl-BE" sz="120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u texte 1"/>
          <p:cNvSpPr>
            <a:spLocks noGrp="1"/>
          </p:cNvSpPr>
          <p:nvPr>
            <p:ph type="body" sz="quarter" idx="13"/>
          </p:nvPr>
        </p:nvSpPr>
        <p:spPr/>
        <p:txBody>
          <a:bodyPr>
            <a:noAutofit/>
          </a:bodyPr>
          <a:lstStyle/>
          <a:p>
            <a:pPr marL="0" indent="0" eaLnBrk="1" hangingPunct="1">
              <a:buFont typeface="Arial" pitchFamily="34" charset="0"/>
              <a:buNone/>
            </a:pPr>
            <a:endParaRPr lang="en-US" sz="2800" dirty="0" smtClean="0">
              <a:ea typeface="ＭＳ Ｐゴシック" pitchFamily="-84" charset="-128"/>
            </a:endParaRPr>
          </a:p>
          <a:p>
            <a:pPr marL="0" indent="0" algn="ctr" eaLnBrk="1" hangingPunct="1">
              <a:buFont typeface="Arial" pitchFamily="34" charset="0"/>
              <a:buNone/>
            </a:pPr>
            <a:r>
              <a:rPr lang="en-GB" sz="3600" i="1" dirty="0" smtClean="0">
                <a:ea typeface="ＭＳ Ｐゴシック" pitchFamily="-84" charset="-128"/>
              </a:rPr>
              <a:t>Recommendations from previous</a:t>
            </a:r>
            <a:r>
              <a:rPr lang="en-GB" sz="3600" i="1" dirty="0" smtClean="0">
                <a:solidFill>
                  <a:srgbClr val="FF0000"/>
                </a:solidFill>
                <a:ea typeface="ＭＳ Ｐゴシック" pitchFamily="-84" charset="-128"/>
              </a:rPr>
              <a:t> </a:t>
            </a:r>
            <a:r>
              <a:rPr lang="en-GB" sz="3600" i="1" dirty="0" smtClean="0">
                <a:ea typeface="ＭＳ Ｐゴシック" pitchFamily="-84" charset="-128"/>
              </a:rPr>
              <a:t>projects</a:t>
            </a:r>
          </a:p>
          <a:p>
            <a:pPr marL="0" indent="0" algn="ctr" eaLnBrk="1" hangingPunct="1">
              <a:buFont typeface="Arial" pitchFamily="34" charset="0"/>
              <a:buNone/>
            </a:pPr>
            <a:r>
              <a:rPr lang="en-GB" sz="2800" i="1" dirty="0" smtClean="0">
                <a:ea typeface="ＭＳ Ｐゴシック" pitchFamily="-84" charset="-128"/>
              </a:rPr>
              <a:t>-----------</a:t>
            </a:r>
            <a:endParaRPr lang="en-GB" sz="2800" dirty="0" smtClean="0">
              <a:ea typeface="ＭＳ Ｐゴシック" pitchFamily="-84" charset="-128"/>
            </a:endParaRPr>
          </a:p>
          <a:p>
            <a:pPr marL="0" indent="0" algn="ctr" eaLnBrk="1" hangingPunct="1">
              <a:buFont typeface="Arial" pitchFamily="34" charset="0"/>
              <a:buNone/>
            </a:pPr>
            <a:r>
              <a:rPr lang="en-GB" sz="2800" b="1" i="1" dirty="0" smtClean="0">
                <a:ea typeface="ＭＳ Ｐゴシック" pitchFamily="-84" charset="-128"/>
              </a:rPr>
              <a:t>HITCH</a:t>
            </a:r>
          </a:p>
          <a:p>
            <a:pPr marL="0" indent="0" algn="ctr" eaLnBrk="1" hangingPunct="1">
              <a:buFont typeface="Arial" pitchFamily="34" charset="0"/>
              <a:buNone/>
            </a:pPr>
            <a:r>
              <a:rPr lang="en-GB" sz="2800" i="1" dirty="0" smtClean="0">
                <a:ea typeface="ＭＳ Ｐゴシック" pitchFamily="-84" charset="-128"/>
              </a:rPr>
              <a:t> </a:t>
            </a:r>
            <a:r>
              <a:rPr lang="en-GB" i="1" dirty="0" smtClean="0">
                <a:ea typeface="ＭＳ Ｐゴシック" pitchFamily="-84" charset="-128"/>
              </a:rPr>
              <a:t>(Healthcare Interoperability Testing and Conformance Harmonisation)</a:t>
            </a:r>
          </a:p>
          <a:p>
            <a:pPr marL="0" indent="0" algn="ctr" eaLnBrk="1" hangingPunct="1">
              <a:buFont typeface="Arial" pitchFamily="34" charset="0"/>
              <a:buNone/>
            </a:pPr>
            <a:r>
              <a:rPr lang="en-GB" sz="2800" b="1" dirty="0" smtClean="0">
                <a:ea typeface="ＭＳ Ｐゴシック" pitchFamily="-84" charset="-128"/>
              </a:rPr>
              <a:t>EHR-Q</a:t>
            </a:r>
            <a:r>
              <a:rPr lang="en-GB" sz="2800" b="1" baseline="30000" dirty="0" smtClean="0">
                <a:ea typeface="ＭＳ Ｐゴシック" pitchFamily="-84" charset="-128"/>
              </a:rPr>
              <a:t>TN </a:t>
            </a:r>
          </a:p>
          <a:p>
            <a:pPr marL="0" indent="0" algn="ctr" eaLnBrk="1" hangingPunct="1">
              <a:buFont typeface="Arial" pitchFamily="34" charset="0"/>
              <a:buNone/>
            </a:pPr>
            <a:r>
              <a:rPr lang="en-GB" i="1" dirty="0" smtClean="0">
                <a:ea typeface="ＭＳ Ｐゴシック" pitchFamily="-84" charset="-128"/>
              </a:rPr>
              <a:t>(EHR Quality Labelling)</a:t>
            </a:r>
          </a:p>
          <a:p>
            <a:pPr marL="0" indent="0" algn="ctr" eaLnBrk="1" hangingPunct="1">
              <a:buFont typeface="Arial" pitchFamily="34" charset="0"/>
              <a:buNone/>
            </a:pPr>
            <a:endParaRPr lang="en-GB" sz="2800" dirty="0" smtClean="0">
              <a:ea typeface="ＭＳ Ｐゴシック" pitchFamily="-84" charset="-128"/>
            </a:endParaRPr>
          </a:p>
        </p:txBody>
      </p:sp>
      <p:sp>
        <p:nvSpPr>
          <p:cNvPr id="19458" name="Titre 2"/>
          <p:cNvSpPr>
            <a:spLocks noGrp="1"/>
          </p:cNvSpPr>
          <p:nvPr>
            <p:ph type="title"/>
          </p:nvPr>
        </p:nvSpPr>
        <p:spPr>
          <a:xfrm>
            <a:off x="1839913" y="44450"/>
            <a:ext cx="5540375" cy="1009650"/>
          </a:xfrm>
        </p:spPr>
        <p:txBody>
          <a:bodyPr/>
          <a:lstStyle/>
          <a:p>
            <a:pPr eaLnBrk="1" hangingPunct="1"/>
            <a:endParaRPr lang="fr-FR" smtClean="0">
              <a:ea typeface="ＭＳ Ｐゴシック" pitchFamily="-84" charset="-128"/>
            </a:endParaRPr>
          </a:p>
        </p:txBody>
      </p:sp>
      <p:sp>
        <p:nvSpPr>
          <p:cNvPr id="19460"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34314A2A-9D44-4534-BDDF-C55999CA7798}" type="slidenum">
              <a:rPr lang="nl-BE" sz="1200">
                <a:solidFill>
                  <a:srgbClr val="002060"/>
                </a:solidFill>
                <a:latin typeface="Calibri" pitchFamily="34" charset="0"/>
              </a:rPr>
              <a:pPr eaLnBrk="1" hangingPunct="1"/>
              <a:t>33</a:t>
            </a:fld>
            <a:endParaRPr lang="nl-BE" sz="1200">
              <a:solidFill>
                <a:srgbClr val="002060"/>
              </a:solidFill>
              <a:latin typeface="Calibri" pitchFamily="34" charset="0"/>
            </a:endParaRPr>
          </a:p>
        </p:txBody>
      </p:sp>
      <p:sp>
        <p:nvSpPr>
          <p:cNvPr id="7"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ChangeArrowheads="1"/>
          </p:cNvSpPr>
          <p:nvPr/>
        </p:nvSpPr>
        <p:spPr bwMode="auto">
          <a:xfrm>
            <a:off x="250825" y="1773238"/>
            <a:ext cx="8642350" cy="3384550"/>
          </a:xfrm>
          <a:prstGeom prst="rect">
            <a:avLst/>
          </a:prstGeom>
          <a:gradFill rotWithShape="1">
            <a:gsLst>
              <a:gs pos="0">
                <a:srgbClr val="3A7CCB"/>
              </a:gs>
              <a:gs pos="20000">
                <a:srgbClr val="3C7BC7"/>
              </a:gs>
              <a:gs pos="100000">
                <a:srgbClr val="2C5D98"/>
              </a:gs>
            </a:gsLst>
            <a:lin ang="5400000"/>
          </a:gradFill>
          <a:ln>
            <a:noFill/>
          </a:ln>
          <a:effectLst>
            <a:outerShdw blurRad="292100" dist="139700" dir="2700000" algn="tl" rotWithShape="0">
              <a:srgbClr val="333333">
                <a:alpha val="6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0482" name="Titre 2"/>
          <p:cNvSpPr>
            <a:spLocks noGrp="1"/>
          </p:cNvSpPr>
          <p:nvPr>
            <p:ph type="title"/>
          </p:nvPr>
        </p:nvSpPr>
        <p:spPr>
          <a:xfrm>
            <a:off x="1767905" y="44450"/>
            <a:ext cx="5684415" cy="1009650"/>
          </a:xfrm>
        </p:spPr>
        <p:txBody>
          <a:bodyPr>
            <a:noAutofit/>
          </a:bodyPr>
          <a:lstStyle/>
          <a:p>
            <a:pPr eaLnBrk="1" hangingPunct="1"/>
            <a:r>
              <a:rPr lang="en-US" sz="3200" dirty="0" smtClean="0">
                <a:ea typeface="ＭＳ Ｐゴシック" pitchFamily="-84" charset="-128"/>
              </a:rPr>
              <a:t>HITCH Project Recommendations</a:t>
            </a:r>
          </a:p>
        </p:txBody>
      </p:sp>
      <p:sp>
        <p:nvSpPr>
          <p:cNvPr id="20484"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E6E5002A-976A-46D6-A4AD-2A566DACCAE5}" type="slidenum">
              <a:rPr lang="nl-BE" sz="1200">
                <a:solidFill>
                  <a:srgbClr val="002060"/>
                </a:solidFill>
                <a:latin typeface="Calibri" pitchFamily="34" charset="0"/>
              </a:rPr>
              <a:pPr eaLnBrk="1" hangingPunct="1"/>
              <a:t>34</a:t>
            </a:fld>
            <a:endParaRPr lang="nl-BE" sz="1200">
              <a:solidFill>
                <a:srgbClr val="002060"/>
              </a:solidFill>
              <a:latin typeface="Calibri" pitchFamily="34" charset="0"/>
            </a:endParaRPr>
          </a:p>
        </p:txBody>
      </p:sp>
      <p:sp>
        <p:nvSpPr>
          <p:cNvPr id="7" name="Rectangle 6"/>
          <p:cNvSpPr>
            <a:spLocks noChangeArrowheads="1"/>
          </p:cNvSpPr>
          <p:nvPr/>
        </p:nvSpPr>
        <p:spPr bwMode="auto">
          <a:xfrm>
            <a:off x="1547813" y="3141663"/>
            <a:ext cx="6624637"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400" smtClean="0">
                <a:solidFill>
                  <a:schemeClr val="lt1"/>
                </a:solidFill>
                <a:latin typeface="+mn-lt"/>
                <a:ea typeface="+mn-ea"/>
              </a:rPr>
              <a:t>Define  flexible testing processes</a:t>
            </a:r>
            <a:endParaRPr lang="en-US" sz="2400">
              <a:solidFill>
                <a:schemeClr val="lt1"/>
              </a:solidFill>
              <a:latin typeface="+mn-lt"/>
              <a:ea typeface="+mn-ea"/>
            </a:endParaRPr>
          </a:p>
        </p:txBody>
      </p:sp>
      <p:sp>
        <p:nvSpPr>
          <p:cNvPr id="9" name="Rectangle 8"/>
          <p:cNvSpPr>
            <a:spLocks noChangeArrowheads="1"/>
          </p:cNvSpPr>
          <p:nvPr/>
        </p:nvSpPr>
        <p:spPr bwMode="auto">
          <a:xfrm>
            <a:off x="684213" y="1988840"/>
            <a:ext cx="719137" cy="935906"/>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800" smtClean="0">
                <a:solidFill>
                  <a:schemeClr val="lt1"/>
                </a:solidFill>
                <a:latin typeface="+mn-lt"/>
                <a:ea typeface="+mn-ea"/>
              </a:rPr>
              <a:t>1</a:t>
            </a:r>
            <a:endParaRPr lang="en-US" sz="2800">
              <a:solidFill>
                <a:schemeClr val="lt1"/>
              </a:solidFill>
              <a:latin typeface="+mn-lt"/>
              <a:ea typeface="+mn-ea"/>
            </a:endParaRPr>
          </a:p>
        </p:txBody>
      </p:sp>
      <p:sp>
        <p:nvSpPr>
          <p:cNvPr id="11" name="Rectangle 10"/>
          <p:cNvSpPr>
            <a:spLocks noChangeArrowheads="1"/>
          </p:cNvSpPr>
          <p:nvPr/>
        </p:nvSpPr>
        <p:spPr bwMode="auto">
          <a:xfrm>
            <a:off x="684213" y="3141663"/>
            <a:ext cx="719137"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800" smtClean="0">
                <a:solidFill>
                  <a:schemeClr val="lt1"/>
                </a:solidFill>
                <a:latin typeface="+mn-lt"/>
                <a:ea typeface="+mn-ea"/>
              </a:rPr>
              <a:t>2</a:t>
            </a:r>
            <a:endParaRPr lang="en-US" sz="2800">
              <a:solidFill>
                <a:schemeClr val="lt1"/>
              </a:solidFill>
              <a:latin typeface="+mn-lt"/>
              <a:ea typeface="+mn-ea"/>
            </a:endParaRPr>
          </a:p>
        </p:txBody>
      </p:sp>
      <p:sp>
        <p:nvSpPr>
          <p:cNvPr id="12" name="Rectangle 11"/>
          <p:cNvSpPr>
            <a:spLocks noChangeArrowheads="1"/>
          </p:cNvSpPr>
          <p:nvPr/>
        </p:nvSpPr>
        <p:spPr bwMode="auto">
          <a:xfrm>
            <a:off x="1547813" y="1988840"/>
            <a:ext cx="6624637" cy="935906"/>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400" smtClean="0">
                <a:solidFill>
                  <a:schemeClr val="lt1"/>
                </a:solidFill>
                <a:latin typeface="+mn-lt"/>
                <a:ea typeface="+mn-ea"/>
              </a:rPr>
              <a:t>Develop an European ecosystem by promoting recognized profiles, test plans and test tools</a:t>
            </a:r>
            <a:endParaRPr lang="en-US" sz="2400">
              <a:solidFill>
                <a:schemeClr val="lt1"/>
              </a:solidFill>
              <a:latin typeface="+mn-lt"/>
              <a:ea typeface="+mn-ea"/>
            </a:endParaRPr>
          </a:p>
        </p:txBody>
      </p:sp>
      <p:sp>
        <p:nvSpPr>
          <p:cNvPr id="13" name="Rectangle 12"/>
          <p:cNvSpPr>
            <a:spLocks noChangeArrowheads="1"/>
          </p:cNvSpPr>
          <p:nvPr/>
        </p:nvSpPr>
        <p:spPr bwMode="auto">
          <a:xfrm>
            <a:off x="684213" y="4005263"/>
            <a:ext cx="719137" cy="863896"/>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800" smtClean="0">
                <a:solidFill>
                  <a:schemeClr val="lt1"/>
                </a:solidFill>
                <a:latin typeface="+mn-lt"/>
                <a:ea typeface="+mn-ea"/>
              </a:rPr>
              <a:t>3</a:t>
            </a:r>
            <a:endParaRPr lang="en-US" sz="2800">
              <a:solidFill>
                <a:schemeClr val="lt1"/>
              </a:solidFill>
              <a:latin typeface="+mn-lt"/>
              <a:ea typeface="+mn-ea"/>
            </a:endParaRPr>
          </a:p>
        </p:txBody>
      </p:sp>
      <p:sp>
        <p:nvSpPr>
          <p:cNvPr id="16" name="Rectangle 15"/>
          <p:cNvSpPr>
            <a:spLocks noChangeArrowheads="1"/>
          </p:cNvSpPr>
          <p:nvPr/>
        </p:nvSpPr>
        <p:spPr bwMode="auto">
          <a:xfrm>
            <a:off x="1547813" y="4005262"/>
            <a:ext cx="6624637" cy="863897"/>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400" smtClean="0">
                <a:solidFill>
                  <a:schemeClr val="lt1"/>
                </a:solidFill>
                <a:latin typeface="+mn-lt"/>
                <a:ea typeface="+mn-ea"/>
              </a:rPr>
              <a:t>Provide a European Interoperability Assessment Scheme </a:t>
            </a:r>
            <a:endParaRPr lang="en-US" sz="2400">
              <a:solidFill>
                <a:schemeClr val="lt1"/>
              </a:solidFill>
              <a:latin typeface="+mn-lt"/>
              <a:ea typeface="+mn-ea"/>
            </a:endParaRPr>
          </a:p>
        </p:txBody>
      </p:sp>
      <p:sp>
        <p:nvSpPr>
          <p:cNvPr id="14"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250825" y="1773238"/>
            <a:ext cx="8497888" cy="3384550"/>
          </a:xfrm>
          <a:prstGeom prst="rect">
            <a:avLst/>
          </a:prstGeom>
          <a:gradFill rotWithShape="1">
            <a:gsLst>
              <a:gs pos="0">
                <a:srgbClr val="3A7CCB"/>
              </a:gs>
              <a:gs pos="20000">
                <a:srgbClr val="3C7BC7"/>
              </a:gs>
              <a:gs pos="100000">
                <a:srgbClr val="2C5D98"/>
              </a:gs>
            </a:gsLst>
            <a:lin ang="5400000"/>
          </a:gradFill>
          <a:ln>
            <a:noFill/>
          </a:ln>
          <a:effectLst>
            <a:outerShdw blurRad="292100" dist="139700" dir="2700000" algn="tl" rotWithShape="0">
              <a:srgbClr val="333333">
                <a:alpha val="6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2530" name="Titre 2"/>
          <p:cNvSpPr>
            <a:spLocks noGrp="1"/>
          </p:cNvSpPr>
          <p:nvPr>
            <p:ph type="title"/>
          </p:nvPr>
        </p:nvSpPr>
        <p:spPr>
          <a:xfrm>
            <a:off x="1839913" y="332656"/>
            <a:ext cx="5972447" cy="721444"/>
          </a:xfrm>
        </p:spPr>
        <p:txBody>
          <a:bodyPr>
            <a:noAutofit/>
          </a:bodyPr>
          <a:lstStyle/>
          <a:p>
            <a:pPr eaLnBrk="1" hangingPunct="1"/>
            <a:r>
              <a:rPr lang="en-GB" dirty="0" smtClean="0">
                <a:ea typeface="ＭＳ Ｐゴシック" pitchFamily="-84" charset="-128"/>
              </a:rPr>
              <a:t>EHR-Q</a:t>
            </a:r>
            <a:r>
              <a:rPr lang="en-GB" baseline="30000" dirty="0" smtClean="0">
                <a:ea typeface="ＭＳ Ｐゴシック" pitchFamily="-84" charset="-128"/>
              </a:rPr>
              <a:t>TN </a:t>
            </a:r>
            <a:r>
              <a:rPr lang="en-US" dirty="0">
                <a:ea typeface="ＭＳ Ｐゴシック" pitchFamily="-84" charset="-128"/>
              </a:rPr>
              <a:t>Project Recommendations</a:t>
            </a:r>
            <a:r>
              <a:rPr lang="fr-FR" dirty="0" smtClean="0">
                <a:ea typeface="ＭＳ Ｐゴシック" pitchFamily="-84" charset="-128"/>
              </a:rPr>
              <a:t/>
            </a:r>
            <a:br>
              <a:rPr lang="fr-FR" dirty="0" smtClean="0">
                <a:ea typeface="ＭＳ Ｐゴシック" pitchFamily="-84" charset="-128"/>
              </a:rPr>
            </a:br>
            <a:endParaRPr lang="fr-FR" dirty="0" smtClean="0">
              <a:ea typeface="ＭＳ Ｐゴシック" pitchFamily="-84" charset="-128"/>
            </a:endParaRPr>
          </a:p>
        </p:txBody>
      </p:sp>
      <p:sp>
        <p:nvSpPr>
          <p:cNvPr id="22532"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A04E1E96-5904-4CF0-AD93-A0C9371361A8}" type="slidenum">
              <a:rPr lang="nl-BE" sz="1200">
                <a:solidFill>
                  <a:srgbClr val="002060"/>
                </a:solidFill>
                <a:latin typeface="Calibri" pitchFamily="34" charset="0"/>
              </a:rPr>
              <a:pPr eaLnBrk="1" hangingPunct="1"/>
              <a:t>35</a:t>
            </a:fld>
            <a:endParaRPr lang="nl-BE" sz="1200">
              <a:solidFill>
                <a:srgbClr val="002060"/>
              </a:solidFill>
              <a:latin typeface="Calibri" pitchFamily="34" charset="0"/>
            </a:endParaRPr>
          </a:p>
        </p:txBody>
      </p:sp>
      <p:sp>
        <p:nvSpPr>
          <p:cNvPr id="7" name="Rectangle 6"/>
          <p:cNvSpPr>
            <a:spLocks noChangeArrowheads="1"/>
          </p:cNvSpPr>
          <p:nvPr/>
        </p:nvSpPr>
        <p:spPr bwMode="auto">
          <a:xfrm>
            <a:off x="1547813" y="1988840"/>
            <a:ext cx="6624637" cy="863898"/>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400" dirty="0" smtClean="0">
                <a:solidFill>
                  <a:schemeClr val="dk1"/>
                </a:solidFill>
                <a:latin typeface="+mn-lt"/>
                <a:ea typeface="+mn-ea"/>
              </a:rPr>
              <a:t>Apply generic quality criteria to the initiatives</a:t>
            </a:r>
          </a:p>
          <a:p>
            <a:pPr algn="ctr" fontAlgn="auto">
              <a:spcBef>
                <a:spcPts val="0"/>
              </a:spcBef>
              <a:spcAft>
                <a:spcPts val="0"/>
              </a:spcAft>
              <a:defRPr/>
            </a:pPr>
            <a:r>
              <a:rPr lang="en-US" sz="2400" dirty="0" smtClean="0">
                <a:solidFill>
                  <a:schemeClr val="dk1"/>
                </a:solidFill>
                <a:latin typeface="+mn-lt"/>
                <a:ea typeface="+mn-ea"/>
              </a:rPr>
              <a:t> </a:t>
            </a:r>
            <a:r>
              <a:rPr lang="en-US" sz="1400" dirty="0" smtClean="0">
                <a:solidFill>
                  <a:schemeClr val="dk1"/>
                </a:solidFill>
                <a:latin typeface="+mn-lt"/>
                <a:ea typeface="+mn-ea"/>
              </a:rPr>
              <a:t>(independence, openness,  impartiality, transparency and confidentiality)</a:t>
            </a:r>
            <a:endParaRPr lang="en-US" sz="1400" dirty="0">
              <a:solidFill>
                <a:schemeClr val="dk1"/>
              </a:solidFill>
              <a:latin typeface="+mn-lt"/>
              <a:ea typeface="+mn-ea"/>
            </a:endParaRPr>
          </a:p>
        </p:txBody>
      </p:sp>
      <p:sp>
        <p:nvSpPr>
          <p:cNvPr id="8" name="Rectangle 7"/>
          <p:cNvSpPr>
            <a:spLocks noChangeArrowheads="1"/>
          </p:cNvSpPr>
          <p:nvPr/>
        </p:nvSpPr>
        <p:spPr bwMode="auto">
          <a:xfrm>
            <a:off x="684213" y="1988840"/>
            <a:ext cx="719137" cy="863898"/>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800" smtClean="0">
                <a:solidFill>
                  <a:schemeClr val="dk1"/>
                </a:solidFill>
                <a:latin typeface="+mn-lt"/>
                <a:ea typeface="+mn-ea"/>
              </a:rPr>
              <a:t>1</a:t>
            </a:r>
            <a:endParaRPr lang="en-US" sz="2800">
              <a:solidFill>
                <a:schemeClr val="dk1"/>
              </a:solidFill>
              <a:latin typeface="+mn-lt"/>
              <a:ea typeface="+mn-ea"/>
            </a:endParaRPr>
          </a:p>
        </p:txBody>
      </p:sp>
      <p:sp>
        <p:nvSpPr>
          <p:cNvPr id="9" name="Rectangle 8"/>
          <p:cNvSpPr>
            <a:spLocks noChangeArrowheads="1"/>
          </p:cNvSpPr>
          <p:nvPr/>
        </p:nvSpPr>
        <p:spPr bwMode="auto">
          <a:xfrm>
            <a:off x="684213" y="3141662"/>
            <a:ext cx="719137" cy="791393"/>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800" smtClean="0">
                <a:solidFill>
                  <a:schemeClr val="dk1"/>
                </a:solidFill>
                <a:latin typeface="+mn-lt"/>
                <a:ea typeface="+mn-ea"/>
              </a:rPr>
              <a:t>2</a:t>
            </a:r>
            <a:endParaRPr lang="en-US" sz="2800">
              <a:solidFill>
                <a:schemeClr val="dk1"/>
              </a:solidFill>
              <a:latin typeface="+mn-lt"/>
              <a:ea typeface="+mn-ea"/>
            </a:endParaRPr>
          </a:p>
        </p:txBody>
      </p:sp>
      <p:sp>
        <p:nvSpPr>
          <p:cNvPr id="10" name="Rectangle 9"/>
          <p:cNvSpPr>
            <a:spLocks noChangeArrowheads="1"/>
          </p:cNvSpPr>
          <p:nvPr/>
        </p:nvSpPr>
        <p:spPr bwMode="auto">
          <a:xfrm>
            <a:off x="1547813" y="3141663"/>
            <a:ext cx="6624637" cy="791392"/>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000" smtClean="0">
                <a:solidFill>
                  <a:schemeClr val="dk1"/>
                </a:solidFill>
                <a:latin typeface="+mn-lt"/>
                <a:ea typeface="+mn-ea"/>
              </a:rPr>
              <a:t>Involve stakeholders to the definition of the priorities in defining feasible goals</a:t>
            </a:r>
            <a:endParaRPr lang="en-US" sz="2000">
              <a:solidFill>
                <a:schemeClr val="dk1"/>
              </a:solidFill>
              <a:latin typeface="+mn-lt"/>
              <a:ea typeface="+mn-ea"/>
            </a:endParaRPr>
          </a:p>
        </p:txBody>
      </p:sp>
      <p:sp>
        <p:nvSpPr>
          <p:cNvPr id="11" name="Rectangle 10"/>
          <p:cNvSpPr>
            <a:spLocks noChangeArrowheads="1"/>
          </p:cNvSpPr>
          <p:nvPr/>
        </p:nvSpPr>
        <p:spPr bwMode="auto">
          <a:xfrm>
            <a:off x="684213" y="4149279"/>
            <a:ext cx="719137" cy="863897"/>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800" smtClean="0">
                <a:solidFill>
                  <a:schemeClr val="dk1"/>
                </a:solidFill>
                <a:latin typeface="+mn-lt"/>
                <a:ea typeface="+mn-ea"/>
              </a:rPr>
              <a:t>3</a:t>
            </a:r>
            <a:endParaRPr lang="en-US" sz="2800">
              <a:solidFill>
                <a:schemeClr val="dk1"/>
              </a:solidFill>
              <a:latin typeface="+mn-lt"/>
              <a:ea typeface="+mn-ea"/>
            </a:endParaRPr>
          </a:p>
        </p:txBody>
      </p:sp>
      <p:sp>
        <p:nvSpPr>
          <p:cNvPr id="12" name="Rectangle 11"/>
          <p:cNvSpPr>
            <a:spLocks noChangeArrowheads="1"/>
          </p:cNvSpPr>
          <p:nvPr/>
        </p:nvSpPr>
        <p:spPr bwMode="auto">
          <a:xfrm>
            <a:off x="1547813" y="4149280"/>
            <a:ext cx="6624637" cy="863896"/>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000" dirty="0" smtClean="0">
                <a:solidFill>
                  <a:schemeClr val="dk1"/>
                </a:solidFill>
                <a:latin typeface="+mn-lt"/>
                <a:ea typeface="+mn-ea"/>
              </a:rPr>
              <a:t>Structure the Quality Label and Certification processes in line with ISO standards</a:t>
            </a:r>
            <a:endParaRPr lang="en-US" sz="2000" dirty="0">
              <a:solidFill>
                <a:schemeClr val="dk1"/>
              </a:solidFill>
              <a:latin typeface="+mn-lt"/>
              <a:ea typeface="+mn-ea"/>
            </a:endParaRPr>
          </a:p>
        </p:txBody>
      </p:sp>
      <p:sp>
        <p:nvSpPr>
          <p:cNvPr id="22539" name="ZoneTexte 12"/>
          <p:cNvSpPr txBox="1">
            <a:spLocks noChangeArrowheads="1"/>
          </p:cNvSpPr>
          <p:nvPr/>
        </p:nvSpPr>
        <p:spPr bwMode="auto">
          <a:xfrm>
            <a:off x="279400" y="53467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endParaRPr lang="en-US" sz="1800">
              <a:latin typeface="Calibri" pitchFamily="34" charset="0"/>
            </a:endParaRPr>
          </a:p>
        </p:txBody>
      </p:sp>
      <p:sp>
        <p:nvSpPr>
          <p:cNvPr id="15"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643438" y="2276475"/>
            <a:ext cx="4213225" cy="3455988"/>
          </a:xfrm>
        </p:spPr>
        <p:txBody>
          <a:bodyPr rtlCol="0">
            <a:normAutofit lnSpcReduction="10000"/>
          </a:bodyPr>
          <a:lstStyle/>
          <a:p>
            <a:pPr lvl="1" eaLnBrk="1" fontAlgn="auto" hangingPunct="1">
              <a:spcAft>
                <a:spcPts val="0"/>
              </a:spcAft>
              <a:defRPr/>
            </a:pPr>
            <a:r>
              <a:rPr lang="en-GB" dirty="0" smtClean="0">
                <a:solidFill>
                  <a:schemeClr val="tx2">
                    <a:lumMod val="75000"/>
                  </a:schemeClr>
                </a:solidFill>
                <a:ea typeface="+mn-ea"/>
              </a:rPr>
              <a:t>Definition of an Interoperability testing strategy in Europe</a:t>
            </a:r>
          </a:p>
          <a:p>
            <a:pPr lvl="1" eaLnBrk="1" fontAlgn="auto" hangingPunct="1">
              <a:spcAft>
                <a:spcPts val="0"/>
              </a:spcAft>
              <a:defRPr/>
            </a:pPr>
            <a:r>
              <a:rPr lang="en-GB" dirty="0" smtClean="0">
                <a:solidFill>
                  <a:schemeClr val="tx2">
                    <a:lumMod val="75000"/>
                  </a:schemeClr>
                </a:solidFill>
                <a:ea typeface="+mn-ea"/>
              </a:rPr>
              <a:t>Key points to be taken into account:</a:t>
            </a:r>
          </a:p>
          <a:p>
            <a:pPr lvl="2" eaLnBrk="1" fontAlgn="auto" hangingPunct="1">
              <a:spcAft>
                <a:spcPts val="0"/>
              </a:spcAft>
              <a:defRPr/>
            </a:pPr>
            <a:r>
              <a:rPr lang="en-GB" dirty="0" smtClean="0">
                <a:solidFill>
                  <a:schemeClr val="tx2">
                    <a:lumMod val="75000"/>
                  </a:schemeClr>
                </a:solidFill>
                <a:ea typeface="+mn-ea"/>
              </a:rPr>
              <a:t>Comprehensive test plan, test cases, tools  and test data</a:t>
            </a:r>
          </a:p>
          <a:p>
            <a:pPr lvl="2" eaLnBrk="1" fontAlgn="auto" hangingPunct="1">
              <a:spcAft>
                <a:spcPts val="0"/>
              </a:spcAft>
              <a:defRPr/>
            </a:pPr>
            <a:r>
              <a:rPr lang="en-US" dirty="0" smtClean="0">
                <a:solidFill>
                  <a:schemeClr val="tx2">
                    <a:lumMod val="75000"/>
                  </a:schemeClr>
                </a:solidFill>
                <a:ea typeface="+mn-ea"/>
              </a:rPr>
              <a:t>Definition of exhaustive/mandatory/ realistic Use cases/ test cases</a:t>
            </a:r>
          </a:p>
          <a:p>
            <a:pPr lvl="2" eaLnBrk="1" fontAlgn="auto" hangingPunct="1">
              <a:spcAft>
                <a:spcPts val="0"/>
              </a:spcAft>
              <a:defRPr/>
            </a:pPr>
            <a:r>
              <a:rPr lang="en-US" dirty="0" smtClean="0">
                <a:solidFill>
                  <a:schemeClr val="tx2">
                    <a:lumMod val="75000"/>
                  </a:schemeClr>
                </a:solidFill>
                <a:ea typeface="+mn-ea"/>
              </a:rPr>
              <a:t>Risk assessments</a:t>
            </a:r>
          </a:p>
          <a:p>
            <a:pPr lvl="2" eaLnBrk="1" fontAlgn="auto" hangingPunct="1">
              <a:spcAft>
                <a:spcPts val="0"/>
              </a:spcAft>
              <a:defRPr/>
            </a:pPr>
            <a:r>
              <a:rPr lang="en-US" dirty="0" smtClean="0">
                <a:solidFill>
                  <a:schemeClr val="tx2">
                    <a:lumMod val="75000"/>
                  </a:schemeClr>
                </a:solidFill>
                <a:ea typeface="+mn-ea"/>
              </a:rPr>
              <a:t>End-users actively involved</a:t>
            </a:r>
            <a:endParaRPr lang="fr-FR" dirty="0" smtClean="0">
              <a:solidFill>
                <a:schemeClr val="tx2">
                  <a:lumMod val="75000"/>
                </a:schemeClr>
              </a:solidFill>
              <a:ea typeface="+mn-ea"/>
            </a:endParaRPr>
          </a:p>
          <a:p>
            <a:pPr eaLnBrk="1" fontAlgn="auto" hangingPunct="1">
              <a:spcAft>
                <a:spcPts val="0"/>
              </a:spcAft>
              <a:defRPr/>
            </a:pPr>
            <a:endParaRPr lang="fr-FR" dirty="0">
              <a:solidFill>
                <a:schemeClr val="tx1">
                  <a:lumMod val="65000"/>
                  <a:lumOff val="35000"/>
                </a:schemeClr>
              </a:solidFill>
              <a:ea typeface="+mn-ea"/>
              <a:cs typeface="+mn-cs"/>
            </a:endParaRPr>
          </a:p>
        </p:txBody>
      </p:sp>
      <p:sp>
        <p:nvSpPr>
          <p:cNvPr id="25602" name="Titre 2"/>
          <p:cNvSpPr>
            <a:spLocks noGrp="1"/>
          </p:cNvSpPr>
          <p:nvPr>
            <p:ph type="title"/>
          </p:nvPr>
        </p:nvSpPr>
        <p:spPr>
          <a:xfrm>
            <a:off x="1839913" y="44450"/>
            <a:ext cx="5540375" cy="1009650"/>
          </a:xfrm>
        </p:spPr>
        <p:txBody>
          <a:bodyPr>
            <a:normAutofit/>
          </a:bodyPr>
          <a:lstStyle/>
          <a:p>
            <a:pPr eaLnBrk="1" hangingPunct="1"/>
            <a:r>
              <a:rPr lang="fr-FR" sz="3200" dirty="0" smtClean="0">
                <a:ea typeface="ＭＳ Ｐゴシック" pitchFamily="-84" charset="-128"/>
              </a:rPr>
              <a:t>ANTILOPE </a:t>
            </a:r>
            <a:r>
              <a:rPr lang="en-GB" sz="3200" dirty="0" smtClean="0">
                <a:ea typeface="ＭＳ Ｐゴシック" pitchFamily="-84" charset="-128"/>
              </a:rPr>
              <a:t>Methodology</a:t>
            </a:r>
          </a:p>
        </p:txBody>
      </p:sp>
      <p:sp>
        <p:nvSpPr>
          <p:cNvPr id="25604"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DA568F90-7476-44EB-ADD6-340BF5CF5474}" type="slidenum">
              <a:rPr lang="nl-BE" sz="1200">
                <a:solidFill>
                  <a:srgbClr val="002060"/>
                </a:solidFill>
                <a:latin typeface="Calibri" pitchFamily="34" charset="0"/>
              </a:rPr>
              <a:pPr eaLnBrk="1" hangingPunct="1"/>
              <a:t>36</a:t>
            </a:fld>
            <a:endParaRPr lang="nl-BE" sz="1200">
              <a:solidFill>
                <a:srgbClr val="002060"/>
              </a:solidFill>
              <a:latin typeface="Calibri" pitchFamily="34" charset="0"/>
            </a:endParaRPr>
          </a:p>
        </p:txBody>
      </p:sp>
      <p:pic>
        <p:nvPicPr>
          <p:cNvPr id="25605"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2060575"/>
            <a:ext cx="2065337"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3" descr="\\GIOTTO\Projects_Running\Antilope\Grafisch\LOGOS\Antilope_taglineVertical_300DPI.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2205038"/>
            <a:ext cx="5048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er 10"/>
          <p:cNvGrpSpPr>
            <a:grpSpLocks/>
          </p:cNvGrpSpPr>
          <p:nvPr/>
        </p:nvGrpSpPr>
        <p:grpSpPr bwMode="auto">
          <a:xfrm>
            <a:off x="395288" y="3933825"/>
            <a:ext cx="1512887" cy="863600"/>
            <a:chOff x="3136900" y="2852936"/>
            <a:chExt cx="2007386" cy="1998464"/>
          </a:xfrm>
        </p:grpSpPr>
        <p:pic>
          <p:nvPicPr>
            <p:cNvPr id="25619" name="Imag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6900" y="2852936"/>
              <a:ext cx="2007386" cy="199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0" name="ZoneTexte 9"/>
            <p:cNvSpPr txBox="1">
              <a:spLocks noChangeArrowheads="1"/>
            </p:cNvSpPr>
            <p:nvPr/>
          </p:nvSpPr>
          <p:spPr bwMode="auto">
            <a:xfrm rot="870009">
              <a:off x="3705713" y="3029350"/>
              <a:ext cx="8268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fr-FR" sz="1000" b="1">
                  <a:latin typeface="Calibri" pitchFamily="34" charset="0"/>
                </a:rPr>
                <a:t>ISO/IEC XXX</a:t>
              </a:r>
            </a:p>
          </p:txBody>
        </p:sp>
      </p:grpSp>
      <p:grpSp>
        <p:nvGrpSpPr>
          <p:cNvPr id="4" name="Grouper 11"/>
          <p:cNvGrpSpPr>
            <a:grpSpLocks/>
          </p:cNvGrpSpPr>
          <p:nvPr/>
        </p:nvGrpSpPr>
        <p:grpSpPr bwMode="auto">
          <a:xfrm>
            <a:off x="684213" y="4365625"/>
            <a:ext cx="1511300" cy="863600"/>
            <a:chOff x="3136900" y="2852936"/>
            <a:chExt cx="2007386" cy="1998464"/>
          </a:xfrm>
        </p:grpSpPr>
        <p:pic>
          <p:nvPicPr>
            <p:cNvPr id="25617" name="Imag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6900" y="2852936"/>
              <a:ext cx="2007386" cy="199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8" name="ZoneTexte 13"/>
            <p:cNvSpPr txBox="1">
              <a:spLocks noChangeArrowheads="1"/>
            </p:cNvSpPr>
            <p:nvPr/>
          </p:nvSpPr>
          <p:spPr bwMode="auto">
            <a:xfrm rot="870009">
              <a:off x="3843331" y="2867733"/>
              <a:ext cx="551569" cy="56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fr-FR" sz="1000" b="1">
                  <a:latin typeface="Calibri" pitchFamily="34" charset="0"/>
                </a:rPr>
                <a:t>eEIF</a:t>
              </a:r>
            </a:p>
          </p:txBody>
        </p:sp>
      </p:grpSp>
      <p:sp>
        <p:nvSpPr>
          <p:cNvPr id="25609" name="ZoneTexte 20"/>
          <p:cNvSpPr txBox="1">
            <a:spLocks noChangeArrowheads="1"/>
          </p:cNvSpPr>
          <p:nvPr/>
        </p:nvSpPr>
        <p:spPr bwMode="auto">
          <a:xfrm>
            <a:off x="1979613" y="3716338"/>
            <a:ext cx="881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fr-FR" sz="1800">
                <a:latin typeface="Calibri" pitchFamily="34" charset="0"/>
              </a:rPr>
              <a:t>Experts</a:t>
            </a:r>
          </a:p>
        </p:txBody>
      </p:sp>
      <p:sp>
        <p:nvSpPr>
          <p:cNvPr id="25610" name="ZoneTexte 21"/>
          <p:cNvSpPr txBox="1">
            <a:spLocks noChangeArrowheads="1"/>
          </p:cNvSpPr>
          <p:nvPr/>
        </p:nvSpPr>
        <p:spPr bwMode="auto">
          <a:xfrm>
            <a:off x="2066677" y="4749130"/>
            <a:ext cx="2073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fr-FR" sz="1800" dirty="0">
                <a:solidFill>
                  <a:schemeClr val="tx2">
                    <a:lumMod val="75000"/>
                  </a:schemeClr>
                </a:solidFill>
                <a:latin typeface="Calibri" pitchFamily="34" charset="0"/>
              </a:rPr>
              <a:t>Standards and </a:t>
            </a:r>
            <a:r>
              <a:rPr lang="fr-FR" sz="1800" dirty="0" err="1">
                <a:solidFill>
                  <a:schemeClr val="tx2">
                    <a:lumMod val="75000"/>
                  </a:schemeClr>
                </a:solidFill>
                <a:latin typeface="Calibri" pitchFamily="34" charset="0"/>
              </a:rPr>
              <a:t>SDOs</a:t>
            </a:r>
            <a:endParaRPr lang="fr-FR" sz="1800" dirty="0">
              <a:solidFill>
                <a:schemeClr val="tx2">
                  <a:lumMod val="75000"/>
                </a:schemeClr>
              </a:solidFill>
              <a:latin typeface="Calibri" pitchFamily="34" charset="0"/>
            </a:endParaRPr>
          </a:p>
          <a:p>
            <a:pPr eaLnBrk="1" hangingPunct="1"/>
            <a:r>
              <a:rPr lang="fr-FR" sz="1800" dirty="0" smtClean="0">
                <a:solidFill>
                  <a:schemeClr val="tx2">
                    <a:lumMod val="75000"/>
                  </a:schemeClr>
                </a:solidFill>
                <a:latin typeface="Calibri" pitchFamily="34" charset="0"/>
              </a:rPr>
              <a:t>Project</a:t>
            </a:r>
            <a:endParaRPr lang="fr-FR" sz="1800" dirty="0">
              <a:solidFill>
                <a:schemeClr val="tx2">
                  <a:lumMod val="75000"/>
                </a:schemeClr>
              </a:solidFill>
              <a:latin typeface="Calibri" pitchFamily="34" charset="0"/>
            </a:endParaRPr>
          </a:p>
          <a:p>
            <a:pPr eaLnBrk="1" hangingPunct="1"/>
            <a:r>
              <a:rPr lang="fr-FR" sz="1800" dirty="0">
                <a:solidFill>
                  <a:schemeClr val="tx2">
                    <a:lumMod val="75000"/>
                  </a:schemeClr>
                </a:solidFill>
                <a:latin typeface="Calibri" pitchFamily="34" charset="0"/>
              </a:rPr>
              <a:t>Questionnaires</a:t>
            </a:r>
          </a:p>
          <a:p>
            <a:pPr eaLnBrk="1" hangingPunct="1"/>
            <a:r>
              <a:rPr lang="fr-FR" sz="1800" dirty="0">
                <a:solidFill>
                  <a:schemeClr val="tx2">
                    <a:lumMod val="75000"/>
                  </a:schemeClr>
                </a:solidFill>
                <a:latin typeface="Calibri" pitchFamily="34" charset="0"/>
              </a:rPr>
              <a:t>….</a:t>
            </a:r>
          </a:p>
        </p:txBody>
      </p:sp>
      <p:sp>
        <p:nvSpPr>
          <p:cNvPr id="23" name="Ellipse 22"/>
          <p:cNvSpPr>
            <a:spLocks noChangeArrowheads="1"/>
          </p:cNvSpPr>
          <p:nvPr/>
        </p:nvSpPr>
        <p:spPr bwMode="auto">
          <a:xfrm>
            <a:off x="4284663" y="1196975"/>
            <a:ext cx="2519362" cy="863600"/>
          </a:xfrm>
          <a:prstGeom prst="ellipse">
            <a:avLst/>
          </a:prstGeom>
          <a:solidFill>
            <a:schemeClr val="accent2"/>
          </a:solidFill>
          <a:ln w="9525">
            <a:solidFill>
              <a:srgbClr val="FF0000"/>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24" name="ZoneTexte 23"/>
          <p:cNvSpPr txBox="1">
            <a:spLocks noChangeArrowheads="1"/>
          </p:cNvSpPr>
          <p:nvPr/>
        </p:nvSpPr>
        <p:spPr bwMode="auto">
          <a:xfrm flipH="1">
            <a:off x="4427538" y="1412875"/>
            <a:ext cx="2259012" cy="369888"/>
          </a:xfrm>
          <a:prstGeom prst="rect">
            <a:avLst/>
          </a:prstGeom>
          <a:solidFill>
            <a:schemeClr val="accent2"/>
          </a:solidFill>
          <a:ln w="38100">
            <a:solidFill>
              <a:schemeClr val="bg1"/>
            </a:solidFill>
            <a:miter lim="800000"/>
            <a:headEnd/>
            <a:tailEnd/>
          </a:ln>
          <a:effectLst>
            <a:outerShdw blurRad="63500" dist="20000" dir="5400000" rotWithShape="0">
              <a:srgbClr val="000000">
                <a:alpha val="37999"/>
              </a:srgbClr>
            </a:outerShdw>
          </a:effectLst>
        </p:spPr>
        <p:txBody>
          <a:bodyPr>
            <a:spAutoFit/>
          </a:bodyPr>
          <a:lstStyle/>
          <a:p>
            <a:pPr fontAlgn="auto">
              <a:spcBef>
                <a:spcPts val="0"/>
              </a:spcBef>
              <a:spcAft>
                <a:spcPts val="0"/>
              </a:spcAft>
              <a:defRPr/>
            </a:pPr>
            <a:r>
              <a:rPr lang="fr-FR" dirty="0">
                <a:solidFill>
                  <a:schemeClr val="lt1"/>
                </a:solidFill>
                <a:latin typeface="+mn-lt"/>
                <a:ea typeface="+mn-ea"/>
              </a:rPr>
              <a:t>RECOMMENDATIONS</a:t>
            </a:r>
          </a:p>
        </p:txBody>
      </p:sp>
      <p:sp>
        <p:nvSpPr>
          <p:cNvPr id="25613" name="Rectangle 25"/>
          <p:cNvSpPr>
            <a:spLocks noChangeArrowheads="1"/>
          </p:cNvSpPr>
          <p:nvPr/>
        </p:nvSpPr>
        <p:spPr bwMode="auto">
          <a:xfrm>
            <a:off x="3924300" y="3429000"/>
            <a:ext cx="60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4000">
                <a:latin typeface="Wingdings" pitchFamily="2" charset="2"/>
              </a:rPr>
              <a:t></a:t>
            </a:r>
            <a:endParaRPr lang="fr-FR" sz="4000">
              <a:latin typeface="Calibri" pitchFamily="34" charset="0"/>
            </a:endParaRPr>
          </a:p>
        </p:txBody>
      </p:sp>
      <p:sp>
        <p:nvSpPr>
          <p:cNvPr id="27" name="Ellipse 26"/>
          <p:cNvSpPr>
            <a:spLocks noChangeArrowheads="1"/>
          </p:cNvSpPr>
          <p:nvPr/>
        </p:nvSpPr>
        <p:spPr bwMode="auto">
          <a:xfrm>
            <a:off x="611188" y="1196975"/>
            <a:ext cx="2520950" cy="863600"/>
          </a:xfrm>
          <a:prstGeom prst="ellipse">
            <a:avLst/>
          </a:prstGeom>
          <a:gradFill rotWithShape="1">
            <a:gsLst>
              <a:gs pos="0">
                <a:srgbClr val="CB6C1D"/>
              </a:gs>
              <a:gs pos="80000">
                <a:srgbClr val="FF8F2A"/>
              </a:gs>
              <a:gs pos="100000">
                <a:srgbClr val="FF8F26"/>
              </a:gs>
            </a:gsLst>
            <a:lin ang="16200000"/>
          </a:gradFill>
          <a:ln w="9525">
            <a:solidFill>
              <a:srgbClr val="F69240"/>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28" name="ZoneTexte 27"/>
          <p:cNvSpPr txBox="1">
            <a:spLocks noChangeArrowheads="1"/>
          </p:cNvSpPr>
          <p:nvPr/>
        </p:nvSpPr>
        <p:spPr bwMode="auto">
          <a:xfrm flipH="1">
            <a:off x="755650" y="1412875"/>
            <a:ext cx="2259013" cy="369888"/>
          </a:xfrm>
          <a:prstGeom prst="rect">
            <a:avLst/>
          </a:prstGeom>
          <a:solidFill>
            <a:srgbClr val="F79646"/>
          </a:solidFill>
          <a:ln w="38100">
            <a:solidFill>
              <a:schemeClr val="bg1"/>
            </a:solidFill>
            <a:miter lim="800000"/>
            <a:headEnd/>
            <a:tailEnd/>
          </a:ln>
          <a:effectLst>
            <a:outerShdw blurRad="63500" dist="20000" dir="5400000" rotWithShape="0">
              <a:srgbClr val="000000">
                <a:alpha val="37999"/>
              </a:srgbClr>
            </a:outerShdw>
          </a:effectLst>
        </p:spPr>
        <p:txBody>
          <a:bodyPr>
            <a:spAutoFit/>
          </a:bodyPr>
          <a:lstStyle/>
          <a:p>
            <a:pPr algn="ctr" fontAlgn="auto">
              <a:spcBef>
                <a:spcPts val="0"/>
              </a:spcBef>
              <a:spcAft>
                <a:spcPts val="0"/>
              </a:spcAft>
              <a:defRPr/>
            </a:pPr>
            <a:r>
              <a:rPr lang="fr-FR" dirty="0">
                <a:solidFill>
                  <a:schemeClr val="lt1"/>
                </a:solidFill>
                <a:latin typeface="+mn-lt"/>
                <a:ea typeface="+mn-ea"/>
              </a:rPr>
              <a:t>INPUTS </a:t>
            </a:r>
            <a:r>
              <a:rPr lang="fr-FR" dirty="0" err="1">
                <a:solidFill>
                  <a:schemeClr val="lt1"/>
                </a:solidFill>
                <a:latin typeface="+mn-lt"/>
                <a:ea typeface="+mn-ea"/>
              </a:rPr>
              <a:t>from</a:t>
            </a:r>
            <a:endParaRPr lang="fr-FR" dirty="0">
              <a:solidFill>
                <a:schemeClr val="lt1"/>
              </a:solidFill>
              <a:latin typeface="+mn-lt"/>
              <a:ea typeface="+mn-ea"/>
            </a:endParaRPr>
          </a:p>
        </p:txBody>
      </p:sp>
      <p:sp>
        <p:nvSpPr>
          <p:cNvPr id="22"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u texte 1"/>
          <p:cNvSpPr>
            <a:spLocks noGrp="1"/>
          </p:cNvSpPr>
          <p:nvPr>
            <p:ph type="body" sz="quarter" idx="13"/>
          </p:nvPr>
        </p:nvSpPr>
        <p:spPr/>
        <p:txBody>
          <a:bodyPr/>
          <a:lstStyle/>
          <a:p>
            <a:pPr marL="0" indent="0" eaLnBrk="1" hangingPunct="1">
              <a:buFont typeface="Arial" pitchFamily="34" charset="0"/>
              <a:buNone/>
            </a:pPr>
            <a:endParaRPr lang="en-US" dirty="0" smtClean="0">
              <a:ea typeface="ＭＳ Ｐゴシック" pitchFamily="-84" charset="-128"/>
            </a:endParaRPr>
          </a:p>
          <a:p>
            <a:pPr marL="0" indent="0" eaLnBrk="1" hangingPunct="1">
              <a:buFont typeface="Arial" pitchFamily="34" charset="0"/>
              <a:buNone/>
            </a:pPr>
            <a:endParaRPr lang="en-US" dirty="0" smtClean="0">
              <a:ea typeface="ＭＳ Ｐゴシック" pitchFamily="-84" charset="-128"/>
            </a:endParaRPr>
          </a:p>
          <a:p>
            <a:pPr marL="0" indent="0" eaLnBrk="1" hangingPunct="1">
              <a:buFont typeface="Arial" pitchFamily="34" charset="0"/>
              <a:buNone/>
            </a:pPr>
            <a:endParaRPr lang="en-US" dirty="0" smtClean="0">
              <a:ea typeface="ＭＳ Ｐゴシック" pitchFamily="-84" charset="-128"/>
            </a:endParaRPr>
          </a:p>
          <a:p>
            <a:pPr marL="0" indent="0" algn="ctr" eaLnBrk="1" hangingPunct="1">
              <a:buFont typeface="Arial" pitchFamily="34" charset="0"/>
              <a:buNone/>
            </a:pPr>
            <a:r>
              <a:rPr lang="en-US" sz="3600" i="1" dirty="0" smtClean="0">
                <a:solidFill>
                  <a:schemeClr val="tx2">
                    <a:lumMod val="75000"/>
                  </a:schemeClr>
                </a:solidFill>
                <a:ea typeface="ＭＳ Ｐゴシック" pitchFamily="-84" charset="-128"/>
              </a:rPr>
              <a:t>Testing, Quality label and certification processes</a:t>
            </a:r>
          </a:p>
          <a:p>
            <a:pPr marL="0" indent="0" algn="ctr" eaLnBrk="1" hangingPunct="1">
              <a:buFont typeface="Arial" pitchFamily="34" charset="0"/>
              <a:buNone/>
            </a:pPr>
            <a:r>
              <a:rPr lang="en-US" sz="3600" i="1" dirty="0" smtClean="0">
                <a:solidFill>
                  <a:schemeClr val="tx2">
                    <a:lumMod val="75000"/>
                  </a:schemeClr>
                </a:solidFill>
                <a:ea typeface="ＭＳ Ｐゴシック" pitchFamily="-84" charset="-128"/>
              </a:rPr>
              <a:t>Functional Model</a:t>
            </a:r>
          </a:p>
        </p:txBody>
      </p:sp>
      <p:sp>
        <p:nvSpPr>
          <p:cNvPr id="27650" name="Titre 2"/>
          <p:cNvSpPr>
            <a:spLocks noGrp="1"/>
          </p:cNvSpPr>
          <p:nvPr>
            <p:ph type="title"/>
          </p:nvPr>
        </p:nvSpPr>
        <p:spPr>
          <a:xfrm>
            <a:off x="1839913" y="44450"/>
            <a:ext cx="5540375" cy="1009650"/>
          </a:xfrm>
        </p:spPr>
        <p:txBody>
          <a:bodyPr/>
          <a:lstStyle/>
          <a:p>
            <a:pPr eaLnBrk="1" hangingPunct="1"/>
            <a:endParaRPr lang="fr-FR" smtClean="0">
              <a:ea typeface="ＭＳ Ｐゴシック" pitchFamily="-84" charset="-128"/>
            </a:endParaRPr>
          </a:p>
        </p:txBody>
      </p:sp>
      <p:sp>
        <p:nvSpPr>
          <p:cNvPr id="27652"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BFF3F8E5-64A4-481B-9BBE-8E5DC25D321D}" type="slidenum">
              <a:rPr lang="nl-BE" sz="1200">
                <a:solidFill>
                  <a:srgbClr val="002060"/>
                </a:solidFill>
                <a:latin typeface="Calibri" pitchFamily="34" charset="0"/>
              </a:rPr>
              <a:pPr eaLnBrk="1" hangingPunct="1"/>
              <a:t>37</a:t>
            </a:fld>
            <a:endParaRPr lang="nl-BE" sz="1200">
              <a:solidFill>
                <a:srgbClr val="002060"/>
              </a:solidFill>
              <a:latin typeface="Calibri" pitchFamily="34" charset="0"/>
            </a:endParaRPr>
          </a:p>
        </p:txBody>
      </p:sp>
      <p:sp>
        <p:nvSpPr>
          <p:cNvPr id="7"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68313" y="1412875"/>
            <a:ext cx="8496175" cy="4392613"/>
          </a:xfrm>
        </p:spPr>
        <p:txBody>
          <a:bodyPr rtlCol="0">
            <a:normAutofit/>
          </a:bodyPr>
          <a:lstStyle/>
          <a:p>
            <a:pPr marL="0" indent="0" eaLnBrk="1" fontAlgn="auto" hangingPunct="1">
              <a:spcAft>
                <a:spcPts val="0"/>
              </a:spcAft>
              <a:buFont typeface="Arial" pitchFamily="34" charset="0"/>
              <a:buNone/>
              <a:defRPr/>
            </a:pPr>
            <a:r>
              <a:rPr lang="en-US" sz="2800" u="sng" dirty="0" smtClean="0">
                <a:solidFill>
                  <a:schemeClr val="tx2">
                    <a:lumMod val="75000"/>
                  </a:schemeClr>
                </a:solidFill>
                <a:ea typeface="+mn-ea"/>
                <a:cs typeface="+mn-cs"/>
              </a:rPr>
              <a:t>QL &amp; C processes</a:t>
            </a:r>
          </a:p>
          <a:p>
            <a:pPr eaLnBrk="1" fontAlgn="auto" hangingPunct="1">
              <a:spcAft>
                <a:spcPts val="0"/>
              </a:spcAft>
              <a:defRPr/>
            </a:pPr>
            <a:r>
              <a:rPr lang="en-US" sz="2800" dirty="0" smtClean="0">
                <a:solidFill>
                  <a:schemeClr val="tx2">
                    <a:lumMod val="75000"/>
                  </a:schemeClr>
                </a:solidFill>
                <a:ea typeface="+mn-ea"/>
                <a:cs typeface="+mn-cs"/>
              </a:rPr>
              <a:t>Requirements, activities and tasks to support an entity in organizing high quality interoperability assurance or certification  </a:t>
            </a:r>
          </a:p>
          <a:p>
            <a:pPr marL="0" indent="0" eaLnBrk="1" fontAlgn="auto" hangingPunct="1">
              <a:spcAft>
                <a:spcPts val="0"/>
              </a:spcAft>
              <a:buFont typeface="Arial" pitchFamily="34" charset="0"/>
              <a:buNone/>
              <a:defRPr/>
            </a:pPr>
            <a:endParaRPr lang="en-US" sz="2800" dirty="0" smtClean="0">
              <a:solidFill>
                <a:schemeClr val="tx2">
                  <a:lumMod val="75000"/>
                </a:schemeClr>
              </a:solidFill>
              <a:ea typeface="+mn-ea"/>
              <a:cs typeface="+mn-cs"/>
            </a:endParaRPr>
          </a:p>
          <a:p>
            <a:pPr marL="0" indent="0" eaLnBrk="1" fontAlgn="auto" hangingPunct="1">
              <a:spcAft>
                <a:spcPts val="0"/>
              </a:spcAft>
              <a:buFont typeface="Arial" pitchFamily="34" charset="0"/>
              <a:buNone/>
              <a:defRPr/>
            </a:pPr>
            <a:r>
              <a:rPr lang="en-US" sz="2800" u="sng" dirty="0" smtClean="0">
                <a:solidFill>
                  <a:schemeClr val="tx2">
                    <a:lumMod val="75000"/>
                  </a:schemeClr>
                </a:solidFill>
                <a:ea typeface="+mn-ea"/>
                <a:cs typeface="+mn-cs"/>
              </a:rPr>
              <a:t>Conformity assessment</a:t>
            </a:r>
          </a:p>
          <a:p>
            <a:pPr eaLnBrk="1" fontAlgn="auto" hangingPunct="1">
              <a:spcAft>
                <a:spcPts val="0"/>
              </a:spcAft>
              <a:defRPr/>
            </a:pPr>
            <a:r>
              <a:rPr lang="en-US" sz="2800" dirty="0" smtClean="0">
                <a:solidFill>
                  <a:schemeClr val="tx2">
                    <a:lumMod val="75000"/>
                  </a:schemeClr>
                </a:solidFill>
                <a:ea typeface="+mn-ea"/>
                <a:cs typeface="+mn-cs"/>
              </a:rPr>
              <a:t>demonstration that specified requirements relating to a product, process, system, person or body are fulfilled (ISO/IEC 17000)</a:t>
            </a:r>
          </a:p>
          <a:p>
            <a:pPr eaLnBrk="1" fontAlgn="auto" hangingPunct="1">
              <a:spcAft>
                <a:spcPts val="0"/>
              </a:spcAft>
              <a:defRPr/>
            </a:pPr>
            <a:endParaRPr lang="en-US" sz="2800" dirty="0">
              <a:solidFill>
                <a:schemeClr val="tx1">
                  <a:lumMod val="65000"/>
                  <a:lumOff val="35000"/>
                </a:schemeClr>
              </a:solidFill>
              <a:ea typeface="+mn-ea"/>
              <a:cs typeface="+mn-cs"/>
            </a:endParaRPr>
          </a:p>
        </p:txBody>
      </p:sp>
      <p:sp>
        <p:nvSpPr>
          <p:cNvPr id="28674" name="Titre 2"/>
          <p:cNvSpPr>
            <a:spLocks noGrp="1"/>
          </p:cNvSpPr>
          <p:nvPr>
            <p:ph type="title"/>
          </p:nvPr>
        </p:nvSpPr>
        <p:spPr>
          <a:xfrm>
            <a:off x="1839913" y="44450"/>
            <a:ext cx="5540375" cy="1009650"/>
          </a:xfrm>
        </p:spPr>
        <p:txBody>
          <a:bodyPr/>
          <a:lstStyle/>
          <a:p>
            <a:pPr eaLnBrk="1" hangingPunct="1"/>
            <a:r>
              <a:rPr lang="fr-FR" smtClean="0">
                <a:ea typeface="ＭＳ Ｐゴシック" pitchFamily="-84" charset="-128"/>
              </a:rPr>
              <a:t>Quality Label and Certification processes - Definitions</a:t>
            </a:r>
          </a:p>
        </p:txBody>
      </p:sp>
      <p:sp>
        <p:nvSpPr>
          <p:cNvPr id="28676"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960F247F-4CF3-4BF2-A6CC-1F6B462B2139}" type="slidenum">
              <a:rPr lang="nl-BE" sz="1200">
                <a:solidFill>
                  <a:srgbClr val="002060"/>
                </a:solidFill>
                <a:latin typeface="Calibri" pitchFamily="34" charset="0"/>
              </a:rPr>
              <a:pPr eaLnBrk="1" hangingPunct="1"/>
              <a:t>38</a:t>
            </a:fld>
            <a:endParaRPr lang="nl-BE" sz="1200">
              <a:solidFill>
                <a:srgbClr val="002060"/>
              </a:solidFill>
              <a:latin typeface="Calibri" pitchFamily="34" charset="0"/>
            </a:endParaRPr>
          </a:p>
        </p:txBody>
      </p:sp>
      <p:sp>
        <p:nvSpPr>
          <p:cNvPr id="7"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rtlCol="0"/>
          <a:lstStyle/>
          <a:p>
            <a:pPr marL="0" indent="0" eaLnBrk="1" fontAlgn="auto" hangingPunct="1">
              <a:spcAft>
                <a:spcPts val="0"/>
              </a:spcAft>
              <a:buFont typeface="Arial" pitchFamily="34" charset="0"/>
              <a:buNone/>
              <a:defRPr/>
            </a:pPr>
            <a:r>
              <a:rPr lang="en-GB" sz="2800" dirty="0">
                <a:solidFill>
                  <a:schemeClr val="tx2">
                    <a:lumMod val="75000"/>
                  </a:schemeClr>
                </a:solidFill>
                <a:ea typeface="+mn-ea"/>
                <a:cs typeface="+mn-cs"/>
              </a:rPr>
              <a:t>A certification or quality label process </a:t>
            </a:r>
            <a:r>
              <a:rPr lang="en-GB" sz="2800" dirty="0" smtClean="0">
                <a:solidFill>
                  <a:schemeClr val="tx2">
                    <a:lumMod val="75000"/>
                  </a:schemeClr>
                </a:solidFill>
                <a:ea typeface="+mn-ea"/>
                <a:cs typeface="+mn-cs"/>
              </a:rPr>
              <a:t>requires</a:t>
            </a:r>
            <a:r>
              <a:rPr lang="fr-FR" sz="2800" dirty="0" smtClean="0">
                <a:solidFill>
                  <a:schemeClr val="tx2">
                    <a:lumMod val="75000"/>
                  </a:schemeClr>
                </a:solidFill>
                <a:ea typeface="+mn-ea"/>
                <a:cs typeface="+mn-cs"/>
              </a:rPr>
              <a:t>:</a:t>
            </a:r>
            <a:endParaRPr lang="en-GB" sz="2800" dirty="0" smtClean="0">
              <a:solidFill>
                <a:schemeClr val="tx2">
                  <a:lumMod val="75000"/>
                </a:schemeClr>
              </a:solidFill>
              <a:ea typeface="+mn-ea"/>
              <a:cs typeface="+mn-cs"/>
            </a:endParaRPr>
          </a:p>
          <a:p>
            <a:pPr eaLnBrk="1" fontAlgn="auto" hangingPunct="1">
              <a:spcAft>
                <a:spcPts val="0"/>
              </a:spcAft>
              <a:defRPr/>
            </a:pPr>
            <a:r>
              <a:rPr lang="en-GB" u="sng" dirty="0" smtClean="0">
                <a:solidFill>
                  <a:schemeClr val="tx2">
                    <a:lumMod val="75000"/>
                  </a:schemeClr>
                </a:solidFill>
                <a:ea typeface="+mn-ea"/>
                <a:cs typeface="+mn-cs"/>
              </a:rPr>
              <a:t>A </a:t>
            </a:r>
            <a:r>
              <a:rPr lang="en-GB" i="1" u="sng" dirty="0">
                <a:solidFill>
                  <a:schemeClr val="tx2">
                    <a:lumMod val="75000"/>
                  </a:schemeClr>
                </a:solidFill>
                <a:ea typeface="+mn-ea"/>
                <a:cs typeface="+mn-cs"/>
              </a:rPr>
              <a:t>Certification/Label Scheme Owner</a:t>
            </a:r>
            <a:r>
              <a:rPr lang="en-GB" u="sng" dirty="0">
                <a:solidFill>
                  <a:schemeClr val="tx2">
                    <a:lumMod val="75000"/>
                  </a:schemeClr>
                </a:solidFill>
                <a:ea typeface="+mn-ea"/>
                <a:cs typeface="+mn-cs"/>
              </a:rPr>
              <a:t>: </a:t>
            </a:r>
            <a:r>
              <a:rPr lang="en-GB" dirty="0">
                <a:solidFill>
                  <a:schemeClr val="tx2">
                    <a:lumMod val="75000"/>
                  </a:schemeClr>
                </a:solidFill>
                <a:ea typeface="+mn-ea"/>
                <a:cs typeface="+mn-cs"/>
              </a:rPr>
              <a:t>a party that sets the Certification or a quality label program or system;</a:t>
            </a:r>
            <a:endParaRPr lang="fr-FR" dirty="0">
              <a:solidFill>
                <a:schemeClr val="tx2">
                  <a:lumMod val="75000"/>
                </a:schemeClr>
              </a:solidFill>
              <a:ea typeface="+mn-ea"/>
              <a:cs typeface="+mn-cs"/>
            </a:endParaRPr>
          </a:p>
          <a:p>
            <a:pPr eaLnBrk="1" fontAlgn="auto" hangingPunct="1">
              <a:spcAft>
                <a:spcPts val="0"/>
              </a:spcAft>
              <a:defRPr/>
            </a:pPr>
            <a:r>
              <a:rPr lang="en-GB" u="sng" dirty="0">
                <a:solidFill>
                  <a:schemeClr val="tx2">
                    <a:lumMod val="75000"/>
                  </a:schemeClr>
                </a:solidFill>
                <a:ea typeface="+mn-ea"/>
                <a:cs typeface="+mn-cs"/>
              </a:rPr>
              <a:t>A </a:t>
            </a:r>
            <a:r>
              <a:rPr lang="en-GB" i="1" u="sng" dirty="0" smtClean="0">
                <a:solidFill>
                  <a:schemeClr val="tx2">
                    <a:lumMod val="75000"/>
                  </a:schemeClr>
                </a:solidFill>
                <a:ea typeface="+mn-ea"/>
                <a:cs typeface="+mn-cs"/>
              </a:rPr>
              <a:t>label</a:t>
            </a:r>
            <a:r>
              <a:rPr lang="en-GB" u="sng" dirty="0" smtClean="0">
                <a:solidFill>
                  <a:schemeClr val="tx2">
                    <a:lumMod val="75000"/>
                  </a:schemeClr>
                </a:solidFill>
                <a:ea typeface="+mn-ea"/>
                <a:cs typeface="+mn-cs"/>
              </a:rPr>
              <a:t>/</a:t>
            </a:r>
            <a:r>
              <a:rPr lang="en-GB" i="1" u="sng" dirty="0" smtClean="0">
                <a:solidFill>
                  <a:schemeClr val="tx2">
                    <a:lumMod val="75000"/>
                  </a:schemeClr>
                </a:solidFill>
                <a:ea typeface="+mn-ea"/>
                <a:cs typeface="+mn-cs"/>
              </a:rPr>
              <a:t>Certification </a:t>
            </a:r>
            <a:r>
              <a:rPr lang="en-GB" i="1" u="sng" dirty="0">
                <a:solidFill>
                  <a:schemeClr val="tx2">
                    <a:lumMod val="75000"/>
                  </a:schemeClr>
                </a:solidFill>
                <a:ea typeface="+mn-ea"/>
                <a:cs typeface="+mn-cs"/>
              </a:rPr>
              <a:t>Body</a:t>
            </a:r>
            <a:r>
              <a:rPr lang="en-GB" u="sng" dirty="0">
                <a:solidFill>
                  <a:schemeClr val="tx2">
                    <a:lumMod val="75000"/>
                  </a:schemeClr>
                </a:solidFill>
                <a:ea typeface="+mn-ea"/>
                <a:cs typeface="+mn-cs"/>
              </a:rPr>
              <a:t>: </a:t>
            </a:r>
            <a:r>
              <a:rPr lang="en-GB" dirty="0">
                <a:solidFill>
                  <a:schemeClr val="tx2">
                    <a:lumMod val="75000"/>
                  </a:schemeClr>
                </a:solidFill>
                <a:ea typeface="+mn-ea"/>
                <a:cs typeface="+mn-cs"/>
              </a:rPr>
              <a:t>a party that issues the quality label or certificate on the basis of the conformity assessment performed by a conformity assessment body;</a:t>
            </a:r>
            <a:endParaRPr lang="fr-FR" dirty="0">
              <a:solidFill>
                <a:schemeClr val="tx2">
                  <a:lumMod val="75000"/>
                </a:schemeClr>
              </a:solidFill>
              <a:ea typeface="+mn-ea"/>
              <a:cs typeface="+mn-cs"/>
            </a:endParaRPr>
          </a:p>
          <a:p>
            <a:pPr eaLnBrk="1" fontAlgn="auto" hangingPunct="1">
              <a:spcAft>
                <a:spcPts val="0"/>
              </a:spcAft>
              <a:defRPr/>
            </a:pPr>
            <a:r>
              <a:rPr lang="en-GB" u="sng" dirty="0">
                <a:solidFill>
                  <a:schemeClr val="tx2">
                    <a:lumMod val="75000"/>
                  </a:schemeClr>
                </a:solidFill>
                <a:ea typeface="+mn-ea"/>
                <a:cs typeface="+mn-cs"/>
              </a:rPr>
              <a:t>A </a:t>
            </a:r>
            <a:r>
              <a:rPr lang="en-GB" i="1" u="sng" dirty="0">
                <a:solidFill>
                  <a:schemeClr val="tx2">
                    <a:lumMod val="75000"/>
                  </a:schemeClr>
                </a:solidFill>
                <a:ea typeface="+mn-ea"/>
                <a:cs typeface="+mn-cs"/>
              </a:rPr>
              <a:t>Conformity Assessment Body</a:t>
            </a:r>
            <a:r>
              <a:rPr lang="en-GB" u="sng" dirty="0">
                <a:solidFill>
                  <a:schemeClr val="tx2">
                    <a:lumMod val="75000"/>
                  </a:schemeClr>
                </a:solidFill>
                <a:ea typeface="+mn-ea"/>
                <a:cs typeface="+mn-cs"/>
              </a:rPr>
              <a:t>: </a:t>
            </a:r>
            <a:r>
              <a:rPr lang="en-GB" dirty="0">
                <a:solidFill>
                  <a:schemeClr val="tx2">
                    <a:lumMod val="75000"/>
                  </a:schemeClr>
                </a:solidFill>
                <a:ea typeface="+mn-ea"/>
                <a:cs typeface="+mn-cs"/>
              </a:rPr>
              <a:t>a party that assesses the conformity of products, services and/or suppliers </a:t>
            </a:r>
            <a:r>
              <a:rPr lang="en-GB" dirty="0" smtClean="0">
                <a:solidFill>
                  <a:schemeClr val="tx2">
                    <a:lumMod val="75000"/>
                  </a:schemeClr>
                </a:solidFill>
                <a:ea typeface="+mn-ea"/>
                <a:cs typeface="+mn-cs"/>
              </a:rPr>
              <a:t>(often called </a:t>
            </a:r>
            <a:r>
              <a:rPr lang="en-GB" dirty="0">
                <a:solidFill>
                  <a:schemeClr val="tx2">
                    <a:lumMod val="75000"/>
                  </a:schemeClr>
                </a:solidFill>
                <a:ea typeface="+mn-ea"/>
                <a:cs typeface="+mn-cs"/>
              </a:rPr>
              <a:t>a testing laboratory)</a:t>
            </a:r>
            <a:endParaRPr lang="fr-FR" dirty="0">
              <a:solidFill>
                <a:schemeClr val="tx2">
                  <a:lumMod val="75000"/>
                </a:schemeClr>
              </a:solidFill>
              <a:ea typeface="+mn-ea"/>
              <a:cs typeface="+mn-cs"/>
            </a:endParaRPr>
          </a:p>
          <a:p>
            <a:pPr eaLnBrk="1" fontAlgn="auto" hangingPunct="1">
              <a:spcAft>
                <a:spcPts val="0"/>
              </a:spcAft>
              <a:defRPr/>
            </a:pPr>
            <a:endParaRPr lang="fr-FR" dirty="0">
              <a:solidFill>
                <a:schemeClr val="tx1">
                  <a:lumMod val="65000"/>
                  <a:lumOff val="35000"/>
                </a:schemeClr>
              </a:solidFill>
              <a:ea typeface="+mn-ea"/>
              <a:cs typeface="+mn-cs"/>
            </a:endParaRPr>
          </a:p>
        </p:txBody>
      </p:sp>
      <p:sp>
        <p:nvSpPr>
          <p:cNvPr id="29698" name="Titre 2"/>
          <p:cNvSpPr>
            <a:spLocks noGrp="1"/>
          </p:cNvSpPr>
          <p:nvPr>
            <p:ph type="title"/>
          </p:nvPr>
        </p:nvSpPr>
        <p:spPr>
          <a:xfrm>
            <a:off x="1839913" y="44450"/>
            <a:ext cx="5540375" cy="1009650"/>
          </a:xfrm>
        </p:spPr>
        <p:txBody>
          <a:bodyPr/>
          <a:lstStyle/>
          <a:p>
            <a:pPr eaLnBrk="1" hangingPunct="1"/>
            <a:r>
              <a:rPr lang="en-GB" dirty="0" smtClean="0">
                <a:ea typeface="ＭＳ Ｐゴシック" pitchFamily="-84" charset="-128"/>
              </a:rPr>
              <a:t>Stakeholders</a:t>
            </a:r>
          </a:p>
        </p:txBody>
      </p:sp>
      <p:sp>
        <p:nvSpPr>
          <p:cNvPr id="29700"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246028FE-2531-487A-B8E1-E2FD26F815DD}" type="slidenum">
              <a:rPr lang="nl-BE" sz="1200">
                <a:solidFill>
                  <a:srgbClr val="002060"/>
                </a:solidFill>
                <a:latin typeface="Calibri" pitchFamily="34" charset="0"/>
              </a:rPr>
              <a:pPr eaLnBrk="1" hangingPunct="1"/>
              <a:t>39</a:t>
            </a:fld>
            <a:endParaRPr lang="nl-BE" sz="1200">
              <a:solidFill>
                <a:srgbClr val="002060"/>
              </a:solidFill>
              <a:latin typeface="Calibri" pitchFamily="34" charset="0"/>
            </a:endParaRPr>
          </a:p>
        </p:txBody>
      </p:sp>
      <p:sp>
        <p:nvSpPr>
          <p:cNvPr id="7"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solidFill>
                  <a:srgbClr val="002060"/>
                </a:solidFill>
              </a:rPr>
              <a:t>The large scale adoption and effective use of standards and profiles in eHealth in order to reach more and more interoperability.</a:t>
            </a:r>
          </a:p>
          <a:p>
            <a:r>
              <a:rPr lang="en-GB" dirty="0" smtClean="0">
                <a:solidFill>
                  <a:srgbClr val="002060"/>
                </a:solidFill>
              </a:rPr>
              <a:t>Consider recommendations of the </a:t>
            </a:r>
            <a:r>
              <a:rPr lang="en-GB" dirty="0" err="1" smtClean="0">
                <a:solidFill>
                  <a:srgbClr val="002060"/>
                </a:solidFill>
              </a:rPr>
              <a:t>eEIF</a:t>
            </a:r>
            <a:r>
              <a:rPr lang="en-GB" dirty="0" smtClean="0">
                <a:solidFill>
                  <a:srgbClr val="002060"/>
                </a:solidFill>
              </a:rPr>
              <a:t> regarding stepwise use case based approach.</a:t>
            </a:r>
          </a:p>
          <a:p>
            <a:r>
              <a:rPr lang="en-GB" dirty="0" smtClean="0">
                <a:solidFill>
                  <a:srgbClr val="002060"/>
                </a:solidFill>
              </a:rPr>
              <a:t>Harmonised but also flexible way across Europe, enabling national variation.</a:t>
            </a:r>
          </a:p>
          <a:p>
            <a:r>
              <a:rPr lang="en-GB" dirty="0" smtClean="0">
                <a:solidFill>
                  <a:srgbClr val="002060"/>
                </a:solidFill>
              </a:rPr>
              <a:t>Through appropriate investments in health logistics and health infostructure.</a:t>
            </a:r>
          </a:p>
          <a:p>
            <a:endParaRPr lang="en-GB" dirty="0"/>
          </a:p>
        </p:txBody>
      </p:sp>
      <p:sp>
        <p:nvSpPr>
          <p:cNvPr id="3" name="Title 2"/>
          <p:cNvSpPr>
            <a:spLocks noGrp="1"/>
          </p:cNvSpPr>
          <p:nvPr>
            <p:ph type="title"/>
          </p:nvPr>
        </p:nvSpPr>
        <p:spPr/>
        <p:txBody>
          <a:bodyPr/>
          <a:lstStyle/>
          <a:p>
            <a:r>
              <a:rPr lang="en-GB" dirty="0" smtClean="0"/>
              <a:t>What’s the solution?</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4</a:t>
            </a:fld>
            <a:endParaRPr lang="nl-B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2"/>
          <p:cNvSpPr>
            <a:spLocks noGrp="1"/>
          </p:cNvSpPr>
          <p:nvPr>
            <p:ph type="title"/>
          </p:nvPr>
        </p:nvSpPr>
        <p:spPr>
          <a:xfrm>
            <a:off x="1839913" y="44450"/>
            <a:ext cx="6261100" cy="1009650"/>
          </a:xfrm>
        </p:spPr>
        <p:txBody>
          <a:bodyPr/>
          <a:lstStyle/>
          <a:p>
            <a:pPr eaLnBrk="1" hangingPunct="1"/>
            <a:r>
              <a:rPr lang="fr-FR" sz="2400" smtClean="0">
                <a:ea typeface="ＭＳ Ｐゴシック" pitchFamily="-84" charset="-128"/>
              </a:rPr>
              <a:t>Quality label and Certification Functional Model</a:t>
            </a:r>
          </a:p>
        </p:txBody>
      </p:sp>
      <p:sp>
        <p:nvSpPr>
          <p:cNvPr id="31747"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2EA1BF4F-EA11-476A-BE1E-B17DF35C3598}" type="slidenum">
              <a:rPr lang="nl-BE" sz="1200">
                <a:solidFill>
                  <a:srgbClr val="002060"/>
                </a:solidFill>
                <a:latin typeface="Calibri" pitchFamily="34" charset="0"/>
              </a:rPr>
              <a:pPr eaLnBrk="1" hangingPunct="1"/>
              <a:t>40</a:t>
            </a:fld>
            <a:endParaRPr lang="nl-BE" sz="1200">
              <a:solidFill>
                <a:srgbClr val="002060"/>
              </a:solidFill>
              <a:latin typeface="Calibri" pitchFamily="34" charset="0"/>
            </a:endParaRPr>
          </a:p>
        </p:txBody>
      </p:sp>
      <p:pic>
        <p:nvPicPr>
          <p:cNvPr id="7" name="Imag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402" y="1341438"/>
            <a:ext cx="7920038" cy="44640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2"/>
          <p:cNvSpPr>
            <a:spLocks noGrp="1"/>
          </p:cNvSpPr>
          <p:nvPr>
            <p:ph type="title"/>
          </p:nvPr>
        </p:nvSpPr>
        <p:spPr>
          <a:xfrm>
            <a:off x="1619672" y="44450"/>
            <a:ext cx="6408711" cy="1009650"/>
          </a:xfrm>
        </p:spPr>
        <p:txBody>
          <a:bodyPr>
            <a:normAutofit fontScale="90000"/>
          </a:bodyPr>
          <a:lstStyle/>
          <a:p>
            <a:pPr eaLnBrk="1" hangingPunct="1"/>
            <a:r>
              <a:rPr lang="en-US" b="1" dirty="0" smtClean="0">
                <a:ea typeface="ＭＳ Ｐゴシック" pitchFamily="-84" charset="-128"/>
              </a:rPr>
              <a:t>Implementation: Model 1</a:t>
            </a:r>
            <a:br>
              <a:rPr lang="en-US" b="1" dirty="0" smtClean="0">
                <a:ea typeface="ＭＳ Ｐゴシック" pitchFamily="-84" charset="-128"/>
              </a:rPr>
            </a:br>
            <a:r>
              <a:rPr lang="en-US" sz="3100" b="1" dirty="0" smtClean="0">
                <a:ea typeface="ＭＳ Ｐゴシック" pitchFamily="-84" charset="-128"/>
              </a:rPr>
              <a:t> </a:t>
            </a:r>
            <a:r>
              <a:rPr lang="en-US" sz="2200" b="1" dirty="0" smtClean="0">
                <a:ea typeface="ＭＳ Ｐゴシック" pitchFamily="-84" charset="-128"/>
              </a:rPr>
              <a:t>Labeling by eHealth project using accredited testing lab(s)</a:t>
            </a:r>
          </a:p>
        </p:txBody>
      </p:sp>
      <p:sp>
        <p:nvSpPr>
          <p:cNvPr id="33796"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E1845541-5A6A-4DD5-AA89-4CCA6DAF54A2}" type="slidenum">
              <a:rPr lang="nl-BE" sz="1200">
                <a:solidFill>
                  <a:srgbClr val="002060"/>
                </a:solidFill>
                <a:latin typeface="Calibri" pitchFamily="34" charset="0"/>
              </a:rPr>
              <a:pPr eaLnBrk="1" hangingPunct="1"/>
              <a:t>41</a:t>
            </a:fld>
            <a:endParaRPr lang="nl-BE" sz="1200">
              <a:solidFill>
                <a:srgbClr val="002060"/>
              </a:solidFill>
              <a:latin typeface="Calibri" pitchFamily="34" charset="0"/>
            </a:endParaRPr>
          </a:p>
        </p:txBody>
      </p:sp>
      <p:pic>
        <p:nvPicPr>
          <p:cNvPr id="7" name="Imag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485801"/>
            <a:ext cx="7705352" cy="45354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2"/>
          <p:cNvSpPr>
            <a:spLocks noGrp="1"/>
          </p:cNvSpPr>
          <p:nvPr>
            <p:ph type="title"/>
          </p:nvPr>
        </p:nvSpPr>
        <p:spPr>
          <a:xfrm>
            <a:off x="1619672" y="44450"/>
            <a:ext cx="5976663" cy="1009650"/>
          </a:xfrm>
        </p:spPr>
        <p:txBody>
          <a:bodyPr>
            <a:normAutofit fontScale="90000"/>
          </a:bodyPr>
          <a:lstStyle/>
          <a:p>
            <a:pPr eaLnBrk="1" hangingPunct="1"/>
            <a:r>
              <a:rPr lang="en-US" b="1" dirty="0" smtClean="0">
                <a:ea typeface="ＭＳ Ｐゴシック" pitchFamily="-84" charset="-128"/>
              </a:rPr>
              <a:t>Implementation: Model 2</a:t>
            </a:r>
            <a:br>
              <a:rPr lang="en-US" b="1" dirty="0" smtClean="0">
                <a:ea typeface="ＭＳ Ｐゴシック" pitchFamily="-84" charset="-128"/>
              </a:rPr>
            </a:br>
            <a:r>
              <a:rPr lang="en-US" sz="3600" b="1" dirty="0" smtClean="0">
                <a:ea typeface="ＭＳ Ｐゴシック" pitchFamily="-84" charset="-128"/>
              </a:rPr>
              <a:t> </a:t>
            </a:r>
            <a:r>
              <a:rPr lang="en-US" sz="1800" b="1" dirty="0" smtClean="0">
                <a:ea typeface="ＭＳ Ｐゴシック" pitchFamily="-84" charset="-128"/>
              </a:rPr>
              <a:t>Labeling &amp; testing by eHealth project (no third party accreditation)</a:t>
            </a:r>
          </a:p>
        </p:txBody>
      </p:sp>
      <p:sp>
        <p:nvSpPr>
          <p:cNvPr id="35843"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D25B241D-919D-4B56-97B9-08DA3B0E0544}" type="slidenum">
              <a:rPr lang="nl-BE" sz="1200">
                <a:solidFill>
                  <a:srgbClr val="002060"/>
                </a:solidFill>
                <a:latin typeface="Calibri" pitchFamily="34" charset="0"/>
              </a:rPr>
              <a:pPr eaLnBrk="1" hangingPunct="1"/>
              <a:t>42</a:t>
            </a:fld>
            <a:endParaRPr lang="nl-BE" sz="1200">
              <a:solidFill>
                <a:srgbClr val="002060"/>
              </a:solidFill>
              <a:latin typeface="Calibri" pitchFamily="34" charset="0"/>
            </a:endParaRPr>
          </a:p>
        </p:txBody>
      </p:sp>
      <p:pic>
        <p:nvPicPr>
          <p:cNvPr id="7" name="Imag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350" y="1341438"/>
            <a:ext cx="6769100" cy="42481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GB" dirty="0" smtClean="0">
                <a:solidFill>
                  <a:schemeClr val="tx2">
                    <a:lumMod val="75000"/>
                  </a:schemeClr>
                </a:solidFill>
              </a:rPr>
              <a:t>Out of several implementations in Europe, two case studies  </a:t>
            </a:r>
            <a:r>
              <a:rPr lang="en-GB" dirty="0" smtClean="0">
                <a:solidFill>
                  <a:srgbClr val="002060"/>
                </a:solidFill>
              </a:rPr>
              <a:t>are described in Antilope</a:t>
            </a:r>
            <a:endParaRPr lang="en-GB" strike="sngStrike" dirty="0" smtClean="0">
              <a:solidFill>
                <a:srgbClr val="002060"/>
              </a:solidFill>
            </a:endParaRPr>
          </a:p>
          <a:p>
            <a:pPr lvl="1"/>
            <a:r>
              <a:rPr lang="en-GB" dirty="0" smtClean="0">
                <a:solidFill>
                  <a:srgbClr val="002060"/>
                </a:solidFill>
              </a:rPr>
              <a:t>DMP in France</a:t>
            </a:r>
          </a:p>
          <a:p>
            <a:pPr lvl="1"/>
            <a:r>
              <a:rPr lang="en-GB" dirty="0" err="1" smtClean="0">
                <a:solidFill>
                  <a:srgbClr val="002060"/>
                </a:solidFill>
              </a:rPr>
              <a:t>epSOS</a:t>
            </a:r>
            <a:r>
              <a:rPr lang="en-GB" dirty="0" smtClean="0">
                <a:solidFill>
                  <a:srgbClr val="002060"/>
                </a:solidFill>
              </a:rPr>
              <a:t> as trans-</a:t>
            </a:r>
            <a:r>
              <a:rPr lang="en-GB" dirty="0">
                <a:solidFill>
                  <a:srgbClr val="002060"/>
                </a:solidFill>
              </a:rPr>
              <a:t>E</a:t>
            </a:r>
            <a:r>
              <a:rPr lang="en-GB" dirty="0" smtClean="0">
                <a:solidFill>
                  <a:srgbClr val="002060"/>
                </a:solidFill>
              </a:rPr>
              <a:t>uropean implementation</a:t>
            </a:r>
          </a:p>
          <a:p>
            <a:r>
              <a:rPr lang="en-GB" dirty="0" smtClean="0">
                <a:solidFill>
                  <a:srgbClr val="002060"/>
                </a:solidFill>
              </a:rPr>
              <a:t>Main conclusions </a:t>
            </a:r>
          </a:p>
          <a:p>
            <a:pPr lvl="1"/>
            <a:r>
              <a:rPr lang="en-GB" dirty="0" smtClean="0">
                <a:solidFill>
                  <a:srgbClr val="002060"/>
                </a:solidFill>
              </a:rPr>
              <a:t>Coverage with eHealth European Interoperability Framework is satisfied </a:t>
            </a:r>
          </a:p>
          <a:p>
            <a:pPr lvl="1"/>
            <a:r>
              <a:rPr lang="en-GB" dirty="0" smtClean="0">
                <a:solidFill>
                  <a:srgbClr val="002060"/>
                </a:solidFill>
              </a:rPr>
              <a:t>Certain level of quality is guaranteed</a:t>
            </a:r>
          </a:p>
          <a:p>
            <a:pPr lvl="1"/>
            <a:r>
              <a:rPr lang="en-GB" dirty="0" smtClean="0">
                <a:solidFill>
                  <a:srgbClr val="002060"/>
                </a:solidFill>
              </a:rPr>
              <a:t>No harmonized Quality Labelling &amp; Certification processes</a:t>
            </a:r>
          </a:p>
          <a:p>
            <a:pPr lvl="1"/>
            <a:r>
              <a:rPr lang="en-GB" dirty="0" smtClean="0">
                <a:solidFill>
                  <a:srgbClr val="002060"/>
                </a:solidFill>
              </a:rPr>
              <a:t>Problem of equivalence of processes </a:t>
            </a:r>
            <a:endParaRPr lang="en-GB" dirty="0">
              <a:solidFill>
                <a:srgbClr val="002060"/>
              </a:solidFill>
            </a:endParaRPr>
          </a:p>
        </p:txBody>
      </p:sp>
      <p:sp>
        <p:nvSpPr>
          <p:cNvPr id="3" name="Title 2"/>
          <p:cNvSpPr>
            <a:spLocks noGrp="1"/>
          </p:cNvSpPr>
          <p:nvPr>
            <p:ph type="title"/>
          </p:nvPr>
        </p:nvSpPr>
        <p:spPr/>
        <p:txBody>
          <a:bodyPr/>
          <a:lstStyle/>
          <a:p>
            <a:r>
              <a:rPr lang="en-GB" dirty="0" smtClean="0"/>
              <a:t>Case Studies</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43</a:t>
            </a:fld>
            <a:endParaRPr lang="nl-BE"/>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re 2"/>
          <p:cNvSpPr>
            <a:spLocks noGrp="1"/>
          </p:cNvSpPr>
          <p:nvPr>
            <p:ph type="title"/>
          </p:nvPr>
        </p:nvSpPr>
        <p:spPr>
          <a:xfrm>
            <a:off x="1839913" y="44450"/>
            <a:ext cx="5540375" cy="1009650"/>
          </a:xfrm>
        </p:spPr>
        <p:txBody>
          <a:bodyPr/>
          <a:lstStyle/>
          <a:p>
            <a:pPr eaLnBrk="1" hangingPunct="1"/>
            <a:r>
              <a:rPr lang="fr-FR" sz="2000" dirty="0" smtClean="0">
                <a:ea typeface="ＭＳ Ｐゴシック" pitchFamily="-84" charset="-128"/>
              </a:rPr>
              <a:t>The </a:t>
            </a:r>
            <a:r>
              <a:rPr lang="fr-FR" sz="2000" dirty="0" err="1" smtClean="0">
                <a:ea typeface="ＭＳ Ｐゴシック" pitchFamily="-84" charset="-128"/>
              </a:rPr>
              <a:t>Quality</a:t>
            </a:r>
            <a:r>
              <a:rPr lang="fr-FR" sz="2000" dirty="0" smtClean="0">
                <a:ea typeface="ＭＳ Ｐゴシック" pitchFamily="-84" charset="-128"/>
              </a:rPr>
              <a:t> Label and Certification </a:t>
            </a:r>
            <a:r>
              <a:rPr lang="fr-FR" sz="2000" dirty="0" err="1" smtClean="0">
                <a:ea typeface="ＭＳ Ｐゴシック" pitchFamily="-84" charset="-128"/>
              </a:rPr>
              <a:t>processes</a:t>
            </a:r>
            <a:r>
              <a:rPr lang="fr-FR" sz="2000" dirty="0" smtClean="0">
                <a:ea typeface="ＭＳ Ｐゴシック" pitchFamily="-84" charset="-128"/>
              </a:rPr>
              <a:t> (1/2)</a:t>
            </a:r>
          </a:p>
        </p:txBody>
      </p:sp>
      <p:sp>
        <p:nvSpPr>
          <p:cNvPr id="30724"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
        <p:nvSpPr>
          <p:cNvPr id="48132"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D5C7D8D6-0DED-4A18-8354-A6BBB42B2DA8}" type="slidenum">
              <a:rPr lang="nl-BE" sz="1200">
                <a:solidFill>
                  <a:srgbClr val="002060"/>
                </a:solidFill>
                <a:latin typeface="Calibri" pitchFamily="34" charset="0"/>
              </a:rPr>
              <a:pPr eaLnBrk="1" hangingPunct="1"/>
              <a:t>44</a:t>
            </a:fld>
            <a:endParaRPr lang="nl-BE" sz="1200">
              <a:solidFill>
                <a:srgbClr val="002060"/>
              </a:solidFill>
              <a:latin typeface="Calibri" pitchFamily="34" charset="0"/>
            </a:endParaRPr>
          </a:p>
        </p:txBody>
      </p:sp>
      <p:pic>
        <p:nvPicPr>
          <p:cNvPr id="48133"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76164"/>
            <a:ext cx="8532813" cy="563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re 2"/>
          <p:cNvSpPr>
            <a:spLocks noGrp="1"/>
          </p:cNvSpPr>
          <p:nvPr>
            <p:ph type="title"/>
          </p:nvPr>
        </p:nvSpPr>
        <p:spPr>
          <a:xfrm>
            <a:off x="1839913" y="44450"/>
            <a:ext cx="5540375" cy="1009650"/>
          </a:xfrm>
        </p:spPr>
        <p:txBody>
          <a:bodyPr/>
          <a:lstStyle/>
          <a:p>
            <a:pPr eaLnBrk="1" hangingPunct="1"/>
            <a:r>
              <a:rPr lang="en-US" smtClean="0">
                <a:ea typeface="ＭＳ Ｐゴシック" pitchFamily="-84" charset="-128"/>
              </a:rPr>
              <a:t>In Europe: Three key steps</a:t>
            </a:r>
          </a:p>
        </p:txBody>
      </p:sp>
      <p:sp>
        <p:nvSpPr>
          <p:cNvPr id="50179"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9693A313-1D49-479C-8114-523FA74C3A38}" type="slidenum">
              <a:rPr lang="nl-BE" sz="1200">
                <a:solidFill>
                  <a:srgbClr val="002060"/>
                </a:solidFill>
                <a:latin typeface="Calibri" pitchFamily="34" charset="0"/>
              </a:rPr>
              <a:pPr eaLnBrk="1" hangingPunct="1"/>
              <a:t>45</a:t>
            </a:fld>
            <a:endParaRPr lang="nl-BE" sz="1200">
              <a:solidFill>
                <a:srgbClr val="002060"/>
              </a:solidFill>
              <a:latin typeface="Calibri" pitchFamily="34" charset="0"/>
            </a:endParaRPr>
          </a:p>
        </p:txBody>
      </p:sp>
      <p:sp>
        <p:nvSpPr>
          <p:cNvPr id="7" name="Rectangle 6"/>
          <p:cNvSpPr>
            <a:spLocks noChangeArrowheads="1"/>
          </p:cNvSpPr>
          <p:nvPr/>
        </p:nvSpPr>
        <p:spPr bwMode="auto">
          <a:xfrm>
            <a:off x="250825" y="1773238"/>
            <a:ext cx="8642350" cy="3384550"/>
          </a:xfrm>
          <a:prstGeom prst="rect">
            <a:avLst/>
          </a:prstGeom>
          <a:gradFill rotWithShape="1">
            <a:gsLst>
              <a:gs pos="0">
                <a:srgbClr val="3A7CCB"/>
              </a:gs>
              <a:gs pos="20000">
                <a:srgbClr val="3C7BC7"/>
              </a:gs>
              <a:gs pos="100000">
                <a:srgbClr val="2C5D98"/>
              </a:gs>
            </a:gsLst>
            <a:lin ang="5400000"/>
          </a:gradFill>
          <a:ln>
            <a:noFill/>
          </a:ln>
          <a:effectLst>
            <a:outerShdw blurRad="292100" dist="139700" dir="2700000" algn="tl" rotWithShape="0">
              <a:srgbClr val="333333">
                <a:alpha val="6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 name="Rectangle 7"/>
          <p:cNvSpPr>
            <a:spLocks noChangeArrowheads="1"/>
          </p:cNvSpPr>
          <p:nvPr/>
        </p:nvSpPr>
        <p:spPr bwMode="auto">
          <a:xfrm>
            <a:off x="1547813" y="2205038"/>
            <a:ext cx="6624637"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000" smtClean="0">
                <a:solidFill>
                  <a:schemeClr val="lt1"/>
                </a:solidFill>
                <a:latin typeface="+mn-lt"/>
                <a:ea typeface="+mn-ea"/>
              </a:rPr>
              <a:t>Define  the Interoperability Conformance Assessment  Scheme closely related with the eEIF</a:t>
            </a:r>
            <a:endParaRPr lang="en-US" sz="2000">
              <a:solidFill>
                <a:schemeClr val="lt1"/>
              </a:solidFill>
              <a:latin typeface="+mn-lt"/>
              <a:ea typeface="+mn-ea"/>
            </a:endParaRPr>
          </a:p>
        </p:txBody>
      </p:sp>
      <p:sp>
        <p:nvSpPr>
          <p:cNvPr id="9" name="Rectangle 8"/>
          <p:cNvSpPr>
            <a:spLocks noChangeArrowheads="1"/>
          </p:cNvSpPr>
          <p:nvPr/>
        </p:nvSpPr>
        <p:spPr bwMode="auto">
          <a:xfrm>
            <a:off x="684213" y="2205038"/>
            <a:ext cx="719137"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800" smtClean="0">
                <a:solidFill>
                  <a:schemeClr val="lt1"/>
                </a:solidFill>
                <a:latin typeface="+mn-lt"/>
                <a:ea typeface="+mn-ea"/>
              </a:rPr>
              <a:t>1</a:t>
            </a:r>
            <a:endParaRPr lang="en-US" sz="2800">
              <a:solidFill>
                <a:schemeClr val="lt1"/>
              </a:solidFill>
              <a:latin typeface="+mn-lt"/>
              <a:ea typeface="+mn-ea"/>
            </a:endParaRPr>
          </a:p>
        </p:txBody>
      </p:sp>
      <p:sp>
        <p:nvSpPr>
          <p:cNvPr id="10" name="Rectangle 9"/>
          <p:cNvSpPr>
            <a:spLocks noChangeArrowheads="1"/>
          </p:cNvSpPr>
          <p:nvPr/>
        </p:nvSpPr>
        <p:spPr bwMode="auto">
          <a:xfrm>
            <a:off x="684213" y="3141663"/>
            <a:ext cx="719137"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800" smtClean="0">
                <a:solidFill>
                  <a:schemeClr val="lt1"/>
                </a:solidFill>
                <a:latin typeface="+mn-lt"/>
                <a:ea typeface="+mn-ea"/>
              </a:rPr>
              <a:t>2</a:t>
            </a:r>
            <a:endParaRPr lang="en-US" sz="2800">
              <a:solidFill>
                <a:schemeClr val="lt1"/>
              </a:solidFill>
              <a:latin typeface="+mn-lt"/>
              <a:ea typeface="+mn-ea"/>
            </a:endParaRPr>
          </a:p>
        </p:txBody>
      </p:sp>
      <p:sp>
        <p:nvSpPr>
          <p:cNvPr id="11" name="Rectangle 10"/>
          <p:cNvSpPr>
            <a:spLocks noChangeArrowheads="1"/>
          </p:cNvSpPr>
          <p:nvPr/>
        </p:nvSpPr>
        <p:spPr bwMode="auto">
          <a:xfrm>
            <a:off x="1565275" y="3141663"/>
            <a:ext cx="6624638"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000" smtClean="0">
                <a:solidFill>
                  <a:schemeClr val="lt1"/>
                </a:solidFill>
                <a:latin typeface="+mn-lt"/>
                <a:ea typeface="+mn-ea"/>
              </a:rPr>
              <a:t>Promote creation of accredited Conformance Assessment Bodies in Europe</a:t>
            </a:r>
            <a:endParaRPr lang="en-US" sz="2000">
              <a:solidFill>
                <a:schemeClr val="lt1"/>
              </a:solidFill>
              <a:latin typeface="+mn-lt"/>
              <a:ea typeface="+mn-ea"/>
            </a:endParaRPr>
          </a:p>
        </p:txBody>
      </p:sp>
      <p:sp>
        <p:nvSpPr>
          <p:cNvPr id="12" name="Rectangle 11"/>
          <p:cNvSpPr>
            <a:spLocks noChangeArrowheads="1"/>
          </p:cNvSpPr>
          <p:nvPr/>
        </p:nvSpPr>
        <p:spPr bwMode="auto">
          <a:xfrm>
            <a:off x="684213" y="4005263"/>
            <a:ext cx="719137"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800" smtClean="0">
                <a:solidFill>
                  <a:schemeClr val="lt1"/>
                </a:solidFill>
                <a:latin typeface="+mn-lt"/>
                <a:ea typeface="+mn-ea"/>
              </a:rPr>
              <a:t>3</a:t>
            </a:r>
            <a:endParaRPr lang="en-US" sz="2800">
              <a:solidFill>
                <a:schemeClr val="lt1"/>
              </a:solidFill>
              <a:latin typeface="+mn-lt"/>
              <a:ea typeface="+mn-ea"/>
            </a:endParaRPr>
          </a:p>
        </p:txBody>
      </p:sp>
      <p:sp>
        <p:nvSpPr>
          <p:cNvPr id="13" name="Rectangle 12"/>
          <p:cNvSpPr>
            <a:spLocks noChangeArrowheads="1"/>
          </p:cNvSpPr>
          <p:nvPr/>
        </p:nvSpPr>
        <p:spPr bwMode="auto">
          <a:xfrm>
            <a:off x="1547813" y="4005263"/>
            <a:ext cx="6624637"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000" smtClean="0">
                <a:solidFill>
                  <a:schemeClr val="lt1"/>
                </a:solidFill>
                <a:latin typeface="+mn-lt"/>
                <a:ea typeface="+mn-ea"/>
              </a:rPr>
              <a:t>Develop Suitable Organisation for the QL&amp;C process</a:t>
            </a:r>
            <a:endParaRPr lang="en-US" sz="2000">
              <a:solidFill>
                <a:schemeClr val="lt1"/>
              </a:solidFill>
              <a:latin typeface="+mn-lt"/>
              <a:ea typeface="+mn-ea"/>
            </a:endParaRPr>
          </a:p>
        </p:txBody>
      </p:sp>
      <p:sp>
        <p:nvSpPr>
          <p:cNvPr id="14"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re 2"/>
          <p:cNvSpPr>
            <a:spLocks noGrp="1"/>
          </p:cNvSpPr>
          <p:nvPr>
            <p:ph type="title"/>
          </p:nvPr>
        </p:nvSpPr>
        <p:spPr>
          <a:xfrm>
            <a:off x="1839913" y="44450"/>
            <a:ext cx="5540375" cy="1009650"/>
          </a:xfrm>
        </p:spPr>
        <p:txBody>
          <a:bodyPr/>
          <a:lstStyle/>
          <a:p>
            <a:pPr eaLnBrk="1" hangingPunct="1"/>
            <a:r>
              <a:rPr lang="fr-FR" smtClean="0">
                <a:ea typeface="ＭＳ Ｐゴシック" pitchFamily="-84" charset="-128"/>
              </a:rPr>
              <a:t>At the National and Regional levels</a:t>
            </a:r>
          </a:p>
        </p:txBody>
      </p:sp>
      <p:sp>
        <p:nvSpPr>
          <p:cNvPr id="51203"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9AD9363C-FA90-426D-9C24-921C02CA7FA4}" type="slidenum">
              <a:rPr lang="nl-BE" sz="1200">
                <a:solidFill>
                  <a:srgbClr val="002060"/>
                </a:solidFill>
                <a:latin typeface="Calibri" pitchFamily="34" charset="0"/>
              </a:rPr>
              <a:pPr eaLnBrk="1" hangingPunct="1"/>
              <a:t>46</a:t>
            </a:fld>
            <a:endParaRPr lang="nl-BE" sz="1200">
              <a:solidFill>
                <a:srgbClr val="002060"/>
              </a:solidFill>
              <a:latin typeface="Calibri" pitchFamily="34" charset="0"/>
            </a:endParaRPr>
          </a:p>
        </p:txBody>
      </p:sp>
      <p:sp>
        <p:nvSpPr>
          <p:cNvPr id="7" name="Rectangle 6"/>
          <p:cNvSpPr>
            <a:spLocks noChangeArrowheads="1"/>
          </p:cNvSpPr>
          <p:nvPr/>
        </p:nvSpPr>
        <p:spPr bwMode="auto">
          <a:xfrm>
            <a:off x="250825" y="1773238"/>
            <a:ext cx="8497888" cy="3384550"/>
          </a:xfrm>
          <a:prstGeom prst="rect">
            <a:avLst/>
          </a:prstGeom>
          <a:gradFill rotWithShape="1">
            <a:gsLst>
              <a:gs pos="0">
                <a:srgbClr val="3A7CCB"/>
              </a:gs>
              <a:gs pos="20000">
                <a:srgbClr val="3C7BC7"/>
              </a:gs>
              <a:gs pos="100000">
                <a:srgbClr val="2C5D98"/>
              </a:gs>
            </a:gsLst>
            <a:lin ang="5400000"/>
          </a:gradFill>
          <a:ln>
            <a:noFill/>
          </a:ln>
          <a:effectLst>
            <a:outerShdw blurRad="292100" dist="139700" dir="2700000" algn="tl" rotWithShape="0">
              <a:srgbClr val="333333">
                <a:alpha val="6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 name="Rectangle 7"/>
          <p:cNvSpPr>
            <a:spLocks noChangeArrowheads="1"/>
          </p:cNvSpPr>
          <p:nvPr/>
        </p:nvSpPr>
        <p:spPr bwMode="auto">
          <a:xfrm>
            <a:off x="1547813" y="2205038"/>
            <a:ext cx="6840611" cy="647700"/>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lvl="1" algn="ctr" fontAlgn="auto">
              <a:spcBef>
                <a:spcPts val="0"/>
              </a:spcBef>
              <a:spcAft>
                <a:spcPts val="0"/>
              </a:spcAft>
              <a:defRPr/>
            </a:pPr>
            <a:r>
              <a:rPr lang="en-US" sz="2000" dirty="0" smtClean="0">
                <a:solidFill>
                  <a:schemeClr val="tx1">
                    <a:lumMod val="85000"/>
                    <a:lumOff val="15000"/>
                  </a:schemeClr>
                </a:solidFill>
                <a:latin typeface="+mn-lt"/>
                <a:ea typeface="+mn-ea"/>
              </a:rPr>
              <a:t>National and Regional Project leverage profiles </a:t>
            </a:r>
            <a:r>
              <a:rPr lang="en-US" sz="2000" dirty="0" err="1" smtClean="0">
                <a:solidFill>
                  <a:schemeClr val="tx1">
                    <a:lumMod val="85000"/>
                    <a:lumOff val="15000"/>
                  </a:schemeClr>
                </a:solidFill>
                <a:latin typeface="+mn-lt"/>
                <a:ea typeface="+mn-ea"/>
              </a:rPr>
              <a:t>recognised</a:t>
            </a:r>
            <a:r>
              <a:rPr lang="en-US" sz="2000" dirty="0" smtClean="0">
                <a:solidFill>
                  <a:schemeClr val="tx1">
                    <a:lumMod val="85000"/>
                    <a:lumOff val="15000"/>
                  </a:schemeClr>
                </a:solidFill>
                <a:latin typeface="+mn-lt"/>
                <a:ea typeface="+mn-ea"/>
              </a:rPr>
              <a:t> by </a:t>
            </a:r>
            <a:r>
              <a:rPr lang="en-US" sz="2000" dirty="0" err="1" smtClean="0">
                <a:solidFill>
                  <a:schemeClr val="tx1">
                    <a:lumMod val="85000"/>
                    <a:lumOff val="15000"/>
                  </a:schemeClr>
                </a:solidFill>
                <a:latin typeface="+mn-lt"/>
                <a:ea typeface="+mn-ea"/>
              </a:rPr>
              <a:t>eEIF</a:t>
            </a:r>
            <a:r>
              <a:rPr lang="en-US" sz="2000" dirty="0" smtClean="0">
                <a:solidFill>
                  <a:schemeClr val="tx1">
                    <a:lumMod val="85000"/>
                    <a:lumOff val="15000"/>
                  </a:schemeClr>
                </a:solidFill>
                <a:latin typeface="+mn-lt"/>
                <a:ea typeface="+mn-ea"/>
              </a:rPr>
              <a:t> and use flexibility with needed national extensions</a:t>
            </a:r>
            <a:endParaRPr lang="en-US" sz="2000" dirty="0">
              <a:solidFill>
                <a:schemeClr val="tx1">
                  <a:lumMod val="85000"/>
                  <a:lumOff val="15000"/>
                </a:schemeClr>
              </a:solidFill>
              <a:latin typeface="+mn-lt"/>
              <a:ea typeface="+mn-ea"/>
            </a:endParaRPr>
          </a:p>
        </p:txBody>
      </p:sp>
      <p:sp>
        <p:nvSpPr>
          <p:cNvPr id="9" name="Rectangle 8"/>
          <p:cNvSpPr>
            <a:spLocks noChangeArrowheads="1"/>
          </p:cNvSpPr>
          <p:nvPr/>
        </p:nvSpPr>
        <p:spPr bwMode="auto">
          <a:xfrm>
            <a:off x="684213" y="2205038"/>
            <a:ext cx="719137" cy="647700"/>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800" dirty="0" smtClean="0">
                <a:solidFill>
                  <a:schemeClr val="dk1"/>
                </a:solidFill>
                <a:latin typeface="+mn-lt"/>
                <a:ea typeface="+mn-ea"/>
              </a:rPr>
              <a:t>1</a:t>
            </a:r>
            <a:endParaRPr lang="en-US" sz="2800" dirty="0">
              <a:solidFill>
                <a:schemeClr val="dk1"/>
              </a:solidFill>
              <a:latin typeface="+mn-lt"/>
              <a:ea typeface="+mn-ea"/>
            </a:endParaRPr>
          </a:p>
        </p:txBody>
      </p:sp>
      <p:sp>
        <p:nvSpPr>
          <p:cNvPr id="10" name="Rectangle 9"/>
          <p:cNvSpPr>
            <a:spLocks noChangeArrowheads="1"/>
          </p:cNvSpPr>
          <p:nvPr/>
        </p:nvSpPr>
        <p:spPr bwMode="auto">
          <a:xfrm>
            <a:off x="684213" y="3141663"/>
            <a:ext cx="719137" cy="647700"/>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800" smtClean="0">
                <a:solidFill>
                  <a:schemeClr val="dk1"/>
                </a:solidFill>
                <a:latin typeface="+mn-lt"/>
                <a:ea typeface="+mn-ea"/>
              </a:rPr>
              <a:t>2</a:t>
            </a:r>
            <a:endParaRPr lang="en-US" sz="2800">
              <a:solidFill>
                <a:schemeClr val="dk1"/>
              </a:solidFill>
              <a:latin typeface="+mn-lt"/>
              <a:ea typeface="+mn-ea"/>
            </a:endParaRPr>
          </a:p>
        </p:txBody>
      </p:sp>
      <p:sp>
        <p:nvSpPr>
          <p:cNvPr id="11" name="Rectangle 10"/>
          <p:cNvSpPr>
            <a:spLocks noChangeArrowheads="1"/>
          </p:cNvSpPr>
          <p:nvPr/>
        </p:nvSpPr>
        <p:spPr bwMode="auto">
          <a:xfrm>
            <a:off x="1547813" y="3141663"/>
            <a:ext cx="6840611" cy="647700"/>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lvl="1" algn="ctr" fontAlgn="auto">
              <a:spcBef>
                <a:spcPts val="0"/>
              </a:spcBef>
              <a:spcAft>
                <a:spcPts val="0"/>
              </a:spcAft>
              <a:defRPr/>
            </a:pPr>
            <a:r>
              <a:rPr lang="en-US" sz="2000" dirty="0">
                <a:solidFill>
                  <a:schemeClr val="tx1">
                    <a:lumMod val="85000"/>
                    <a:lumOff val="15000"/>
                  </a:schemeClr>
                </a:solidFill>
                <a:latin typeface="+mn-lt"/>
                <a:ea typeface="+mn-ea"/>
              </a:rPr>
              <a:t>Ensure that the European level certification may be used as an entry criteria at the national level </a:t>
            </a:r>
          </a:p>
        </p:txBody>
      </p:sp>
      <p:sp>
        <p:nvSpPr>
          <p:cNvPr id="12" name="Rectangle 11"/>
          <p:cNvSpPr>
            <a:spLocks noChangeArrowheads="1"/>
          </p:cNvSpPr>
          <p:nvPr/>
        </p:nvSpPr>
        <p:spPr bwMode="auto">
          <a:xfrm>
            <a:off x="684213" y="4005263"/>
            <a:ext cx="719137" cy="647700"/>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800" smtClean="0">
                <a:solidFill>
                  <a:schemeClr val="dk1"/>
                </a:solidFill>
                <a:latin typeface="+mn-lt"/>
                <a:ea typeface="+mn-ea"/>
              </a:rPr>
              <a:t>3</a:t>
            </a:r>
            <a:endParaRPr lang="en-US" sz="2800">
              <a:solidFill>
                <a:schemeClr val="dk1"/>
              </a:solidFill>
              <a:latin typeface="+mn-lt"/>
              <a:ea typeface="+mn-ea"/>
            </a:endParaRPr>
          </a:p>
        </p:txBody>
      </p:sp>
      <p:sp>
        <p:nvSpPr>
          <p:cNvPr id="13" name="Rectangle 12"/>
          <p:cNvSpPr>
            <a:spLocks noChangeArrowheads="1"/>
          </p:cNvSpPr>
          <p:nvPr/>
        </p:nvSpPr>
        <p:spPr bwMode="auto">
          <a:xfrm>
            <a:off x="1547813" y="4005263"/>
            <a:ext cx="6840611" cy="647700"/>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lvl="1" algn="ctr" fontAlgn="auto">
              <a:spcBef>
                <a:spcPts val="0"/>
              </a:spcBef>
              <a:spcAft>
                <a:spcPts val="0"/>
              </a:spcAft>
              <a:defRPr/>
            </a:pPr>
            <a:r>
              <a:rPr lang="en-US" sz="2000" dirty="0" err="1" smtClean="0">
                <a:solidFill>
                  <a:schemeClr val="tx1">
                    <a:lumMod val="85000"/>
                    <a:lumOff val="15000"/>
                  </a:schemeClr>
                </a:solidFill>
                <a:latin typeface="+mn-lt"/>
                <a:ea typeface="+mn-ea"/>
              </a:rPr>
              <a:t>Organise</a:t>
            </a:r>
            <a:r>
              <a:rPr lang="en-US" sz="2000" dirty="0" smtClean="0">
                <a:solidFill>
                  <a:schemeClr val="tx1">
                    <a:lumMod val="85000"/>
                    <a:lumOff val="15000"/>
                  </a:schemeClr>
                </a:solidFill>
                <a:latin typeface="+mn-lt"/>
                <a:ea typeface="+mn-ea"/>
              </a:rPr>
              <a:t> acceptance and the recognition of profiles candidates in the </a:t>
            </a:r>
            <a:r>
              <a:rPr lang="en-US" sz="2000" dirty="0" err="1" smtClean="0">
                <a:solidFill>
                  <a:schemeClr val="tx1">
                    <a:lumMod val="85000"/>
                    <a:lumOff val="15000"/>
                  </a:schemeClr>
                </a:solidFill>
                <a:latin typeface="+mn-lt"/>
                <a:ea typeface="+mn-ea"/>
              </a:rPr>
              <a:t>eEIF</a:t>
            </a:r>
            <a:r>
              <a:rPr lang="en-US" sz="2000" dirty="0" smtClean="0">
                <a:solidFill>
                  <a:schemeClr val="tx1">
                    <a:lumMod val="85000"/>
                    <a:lumOff val="15000"/>
                  </a:schemeClr>
                </a:solidFill>
                <a:latin typeface="+mn-lt"/>
                <a:ea typeface="+mn-ea"/>
              </a:rPr>
              <a:t> based on local use cases</a:t>
            </a:r>
            <a:endParaRPr lang="en-US" sz="2000" dirty="0">
              <a:solidFill>
                <a:schemeClr val="tx1">
                  <a:lumMod val="85000"/>
                  <a:lumOff val="15000"/>
                </a:schemeClr>
              </a:solidFill>
              <a:latin typeface="+mn-lt"/>
              <a:ea typeface="+mn-ea"/>
            </a:endParaRPr>
          </a:p>
        </p:txBody>
      </p:sp>
      <p:sp>
        <p:nvSpPr>
          <p:cNvPr id="14"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494" y="1196752"/>
            <a:ext cx="9144000" cy="5516562"/>
          </a:xfrm>
          <a:prstGeom prst="rect">
            <a:avLst/>
          </a:prstGeom>
          <a:solidFill>
            <a:schemeClr val="bg2"/>
          </a:solidFill>
          <a:ln>
            <a:noFill/>
          </a:ln>
          <a:effectLst>
            <a:outerShdw blurRad="292100" dist="139700" dir="2700000" algn="tl" rotWithShape="0">
              <a:srgbClr val="333333">
                <a:alpha val="6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 name="Rectangle à coins arrondis 3"/>
          <p:cNvSpPr>
            <a:spLocks noChangeArrowheads="1"/>
          </p:cNvSpPr>
          <p:nvPr/>
        </p:nvSpPr>
        <p:spPr bwMode="auto">
          <a:xfrm>
            <a:off x="1404938" y="1542826"/>
            <a:ext cx="7488237" cy="1979613"/>
          </a:xfrm>
          <a:prstGeom prst="roundRect">
            <a:avLst>
              <a:gd name="adj" fmla="val 16667"/>
            </a:avLst>
          </a:prstGeom>
          <a:solidFill>
            <a:srgbClr val="77933C"/>
          </a:solidFill>
          <a:ln w="9525">
            <a:solidFill>
              <a:srgbClr val="4A7EBB"/>
            </a:solidFill>
            <a:round/>
            <a:headEnd/>
            <a:tailEnd/>
          </a:ln>
          <a:effectLst>
            <a:outerShdw blurRad="63500" dist="23000" dir="5400000" rotWithShape="0">
              <a:srgbClr val="000000">
                <a:alpha val="34999"/>
              </a:srgbClr>
            </a:outerShdw>
          </a:effectLst>
        </p:spPr>
        <p:txBody>
          <a:bodyPr/>
          <a:lstStyle/>
          <a:p>
            <a:pPr algn="ctr" fontAlgn="auto">
              <a:spcBef>
                <a:spcPts val="0"/>
              </a:spcBef>
              <a:spcAft>
                <a:spcPts val="0"/>
              </a:spcAft>
              <a:defRPr/>
            </a:pPr>
            <a:r>
              <a:rPr lang="en-US" b="1" smtClean="0">
                <a:solidFill>
                  <a:schemeClr val="lt1"/>
                </a:solidFill>
                <a:latin typeface="+mn-lt"/>
                <a:ea typeface="+mn-ea"/>
              </a:rPr>
              <a:t>European ehealth Governance Group</a:t>
            </a:r>
          </a:p>
          <a:p>
            <a:pPr algn="ctr" fontAlgn="auto">
              <a:spcBef>
                <a:spcPts val="0"/>
              </a:spcBef>
              <a:spcAft>
                <a:spcPts val="0"/>
              </a:spcAft>
              <a:defRPr/>
            </a:pPr>
            <a:r>
              <a:rPr lang="en-US" sz="1600" i="1" smtClean="0">
                <a:solidFill>
                  <a:schemeClr val="lt1"/>
                </a:solidFill>
                <a:latin typeface="+mn-lt"/>
                <a:ea typeface="+mn-ea"/>
              </a:rPr>
              <a:t>(Stakeholders: Authorities, Competence Centers, User and Vendor Associations</a:t>
            </a:r>
            <a:r>
              <a:rPr lang="en-US" smtClean="0">
                <a:solidFill>
                  <a:schemeClr val="lt1"/>
                </a:solidFill>
                <a:latin typeface="+mn-lt"/>
                <a:ea typeface="+mn-ea"/>
              </a:rPr>
              <a:t>)</a:t>
            </a:r>
            <a:endParaRPr lang="en-US">
              <a:solidFill>
                <a:schemeClr val="lt1"/>
              </a:solidFill>
              <a:latin typeface="+mn-lt"/>
              <a:ea typeface="+mn-ea"/>
            </a:endParaRPr>
          </a:p>
        </p:txBody>
      </p:sp>
      <p:sp>
        <p:nvSpPr>
          <p:cNvPr id="5" name="Rectangle 4"/>
          <p:cNvSpPr>
            <a:spLocks noChangeArrowheads="1"/>
          </p:cNvSpPr>
          <p:nvPr/>
        </p:nvSpPr>
        <p:spPr bwMode="auto">
          <a:xfrm>
            <a:off x="1547813" y="2550889"/>
            <a:ext cx="3321050" cy="792162"/>
          </a:xfrm>
          <a:prstGeom prst="rect">
            <a:avLst/>
          </a:prstGeom>
          <a:solidFill>
            <a:srgbClr val="E46C0A"/>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Interop. Framework Governance</a:t>
            </a:r>
          </a:p>
          <a:p>
            <a:pPr algn="ctr" fontAlgn="auto">
              <a:spcBef>
                <a:spcPts val="0"/>
              </a:spcBef>
              <a:spcAft>
                <a:spcPts val="0"/>
              </a:spcAft>
              <a:defRPr/>
            </a:pPr>
            <a:r>
              <a:rPr lang="en-US" sz="1400" smtClean="0">
                <a:solidFill>
                  <a:schemeClr val="lt1"/>
                </a:solidFill>
                <a:latin typeface="+mn-lt"/>
                <a:ea typeface="+mn-ea"/>
              </a:rPr>
              <a:t>(eEIF)</a:t>
            </a:r>
            <a:endParaRPr lang="en-US" sz="1400">
              <a:solidFill>
                <a:schemeClr val="lt1"/>
              </a:solidFill>
              <a:latin typeface="+mn-lt"/>
              <a:ea typeface="+mn-ea"/>
            </a:endParaRPr>
          </a:p>
        </p:txBody>
      </p:sp>
      <p:sp>
        <p:nvSpPr>
          <p:cNvPr id="6" name="Rectangle 5"/>
          <p:cNvSpPr>
            <a:spLocks noChangeArrowheads="1"/>
          </p:cNvSpPr>
          <p:nvPr/>
        </p:nvSpPr>
        <p:spPr bwMode="auto">
          <a:xfrm>
            <a:off x="5508625" y="2550889"/>
            <a:ext cx="3024188" cy="792162"/>
          </a:xfrm>
          <a:prstGeom prst="rect">
            <a:avLst/>
          </a:prstGeom>
          <a:solidFill>
            <a:srgbClr val="660066"/>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Interop. Quality Label or Certification Governance</a:t>
            </a:r>
            <a:endParaRPr lang="en-US">
              <a:solidFill>
                <a:schemeClr val="lt1"/>
              </a:solidFill>
              <a:latin typeface="+mn-lt"/>
              <a:ea typeface="+mn-ea"/>
            </a:endParaRPr>
          </a:p>
        </p:txBody>
      </p:sp>
      <p:sp>
        <p:nvSpPr>
          <p:cNvPr id="8" name="Rectangle 7"/>
          <p:cNvSpPr>
            <a:spLocks noChangeArrowheads="1"/>
          </p:cNvSpPr>
          <p:nvPr/>
        </p:nvSpPr>
        <p:spPr bwMode="auto">
          <a:xfrm>
            <a:off x="954584" y="5702076"/>
            <a:ext cx="1295400" cy="431800"/>
          </a:xfrm>
          <a:prstGeom prst="rect">
            <a:avLst/>
          </a:prstGeom>
          <a:solidFill>
            <a:srgbClr val="984807"/>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EU project</a:t>
            </a:r>
            <a:endParaRPr lang="en-US">
              <a:solidFill>
                <a:schemeClr val="lt1"/>
              </a:solidFill>
              <a:latin typeface="+mn-lt"/>
              <a:ea typeface="+mn-ea"/>
            </a:endParaRPr>
          </a:p>
        </p:txBody>
      </p:sp>
      <p:sp>
        <p:nvSpPr>
          <p:cNvPr id="9" name="Rectangle 8"/>
          <p:cNvSpPr>
            <a:spLocks noChangeArrowheads="1"/>
          </p:cNvSpPr>
          <p:nvPr/>
        </p:nvSpPr>
        <p:spPr bwMode="auto">
          <a:xfrm>
            <a:off x="827584" y="5646514"/>
            <a:ext cx="1295400" cy="433387"/>
          </a:xfrm>
          <a:prstGeom prst="rect">
            <a:avLst/>
          </a:prstGeom>
          <a:solidFill>
            <a:srgbClr val="984807"/>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EU project</a:t>
            </a:r>
            <a:endParaRPr lang="en-US">
              <a:solidFill>
                <a:schemeClr val="lt1"/>
              </a:solidFill>
              <a:latin typeface="+mn-lt"/>
              <a:ea typeface="+mn-ea"/>
            </a:endParaRPr>
          </a:p>
        </p:txBody>
      </p:sp>
      <p:sp>
        <p:nvSpPr>
          <p:cNvPr id="10" name="Rectangle 9"/>
          <p:cNvSpPr>
            <a:spLocks noChangeArrowheads="1"/>
          </p:cNvSpPr>
          <p:nvPr/>
        </p:nvSpPr>
        <p:spPr bwMode="auto">
          <a:xfrm>
            <a:off x="1035546" y="5783039"/>
            <a:ext cx="1295400" cy="431800"/>
          </a:xfrm>
          <a:prstGeom prst="rect">
            <a:avLst/>
          </a:prstGeom>
          <a:solidFill>
            <a:srgbClr val="984807"/>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EU project</a:t>
            </a:r>
            <a:endParaRPr lang="en-US">
              <a:solidFill>
                <a:schemeClr val="lt1"/>
              </a:solidFill>
              <a:latin typeface="+mn-lt"/>
              <a:ea typeface="+mn-ea"/>
            </a:endParaRPr>
          </a:p>
        </p:txBody>
      </p:sp>
      <p:sp>
        <p:nvSpPr>
          <p:cNvPr id="11" name="Rectangle 10"/>
          <p:cNvSpPr>
            <a:spLocks noChangeArrowheads="1"/>
          </p:cNvSpPr>
          <p:nvPr/>
        </p:nvSpPr>
        <p:spPr bwMode="auto">
          <a:xfrm>
            <a:off x="1187946" y="5935439"/>
            <a:ext cx="1295400" cy="431800"/>
          </a:xfrm>
          <a:prstGeom prst="rect">
            <a:avLst/>
          </a:prstGeom>
          <a:solidFill>
            <a:srgbClr val="984807"/>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EU project</a:t>
            </a:r>
            <a:endParaRPr lang="en-US">
              <a:solidFill>
                <a:schemeClr val="lt1"/>
              </a:solidFill>
              <a:latin typeface="+mn-lt"/>
              <a:ea typeface="+mn-ea"/>
            </a:endParaRPr>
          </a:p>
        </p:txBody>
      </p:sp>
      <p:sp>
        <p:nvSpPr>
          <p:cNvPr id="12" name="Rectangle 11"/>
          <p:cNvSpPr>
            <a:spLocks noChangeArrowheads="1"/>
          </p:cNvSpPr>
          <p:nvPr/>
        </p:nvSpPr>
        <p:spPr bwMode="auto">
          <a:xfrm>
            <a:off x="2915816" y="5646514"/>
            <a:ext cx="1916113" cy="487362"/>
          </a:xfrm>
          <a:prstGeom prst="rect">
            <a:avLst/>
          </a:prstGeom>
          <a:solidFill>
            <a:srgbClr val="376092"/>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National or regional project</a:t>
            </a:r>
            <a:endParaRPr lang="en-US">
              <a:solidFill>
                <a:schemeClr val="lt1"/>
              </a:solidFill>
              <a:latin typeface="+mn-lt"/>
              <a:ea typeface="+mn-ea"/>
            </a:endParaRPr>
          </a:p>
        </p:txBody>
      </p:sp>
      <p:sp>
        <p:nvSpPr>
          <p:cNvPr id="13" name="Rectangle 12"/>
          <p:cNvSpPr>
            <a:spLocks noChangeArrowheads="1"/>
          </p:cNvSpPr>
          <p:nvPr/>
        </p:nvSpPr>
        <p:spPr bwMode="auto">
          <a:xfrm>
            <a:off x="3031704" y="5798914"/>
            <a:ext cx="1863725" cy="463550"/>
          </a:xfrm>
          <a:prstGeom prst="rect">
            <a:avLst/>
          </a:prstGeom>
          <a:solidFill>
            <a:srgbClr val="376092"/>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National or regional project</a:t>
            </a:r>
            <a:endParaRPr lang="en-US">
              <a:solidFill>
                <a:schemeClr val="lt1"/>
              </a:solidFill>
              <a:latin typeface="+mn-lt"/>
              <a:ea typeface="+mn-ea"/>
            </a:endParaRPr>
          </a:p>
        </p:txBody>
      </p:sp>
      <p:sp>
        <p:nvSpPr>
          <p:cNvPr id="14" name="Rectangle 13"/>
          <p:cNvSpPr>
            <a:spLocks noChangeArrowheads="1"/>
          </p:cNvSpPr>
          <p:nvPr/>
        </p:nvSpPr>
        <p:spPr bwMode="auto">
          <a:xfrm>
            <a:off x="3166641" y="5951314"/>
            <a:ext cx="1881188" cy="487362"/>
          </a:xfrm>
          <a:prstGeom prst="rect">
            <a:avLst/>
          </a:prstGeom>
          <a:solidFill>
            <a:srgbClr val="376092"/>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National or Regional ehealth</a:t>
            </a:r>
            <a:endParaRPr lang="en-US">
              <a:solidFill>
                <a:schemeClr val="lt1"/>
              </a:solidFill>
              <a:latin typeface="+mn-lt"/>
              <a:ea typeface="+mn-ea"/>
            </a:endParaRPr>
          </a:p>
        </p:txBody>
      </p:sp>
      <p:cxnSp>
        <p:nvCxnSpPr>
          <p:cNvPr id="18" name="Connecteur en angle 17"/>
          <p:cNvCxnSpPr>
            <a:cxnSpLocks noChangeShapeType="1"/>
            <a:stCxn id="9" idx="0"/>
            <a:endCxn id="17" idx="2"/>
          </p:cNvCxnSpPr>
          <p:nvPr/>
        </p:nvCxnSpPr>
        <p:spPr bwMode="auto">
          <a:xfrm rot="5400000" flipH="1" flipV="1">
            <a:off x="1331368" y="3774306"/>
            <a:ext cx="2016125" cy="1728292"/>
          </a:xfrm>
          <a:prstGeom prst="bentConnector3">
            <a:avLst>
              <a:gd name="adj1" fmla="val 84556"/>
            </a:avLst>
          </a:prstGeom>
          <a:noFill/>
          <a:ln w="38100">
            <a:solidFill>
              <a:schemeClr val="tx1"/>
            </a:solidFill>
            <a:miter lim="800000"/>
            <a:headEnd type="arrow" w="med" len="me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20" name="Connecteur en angle 19"/>
          <p:cNvCxnSpPr>
            <a:cxnSpLocks noChangeShapeType="1"/>
            <a:stCxn id="12" idx="0"/>
            <a:endCxn id="17" idx="2"/>
          </p:cNvCxnSpPr>
          <p:nvPr/>
        </p:nvCxnSpPr>
        <p:spPr bwMode="auto">
          <a:xfrm rot="16200000" flipV="1">
            <a:off x="2530663" y="4303303"/>
            <a:ext cx="2016125" cy="670297"/>
          </a:xfrm>
          <a:prstGeom prst="bentConnector3">
            <a:avLst>
              <a:gd name="adj1" fmla="val 83836"/>
            </a:avLst>
          </a:prstGeom>
          <a:noFill/>
          <a:ln w="38100">
            <a:solidFill>
              <a:schemeClr val="tx1"/>
            </a:solidFill>
            <a:miter lim="800000"/>
            <a:headEnd type="arrow" w="med" len="me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30" name="Rectangle 29"/>
          <p:cNvSpPr>
            <a:spLocks noChangeArrowheads="1"/>
          </p:cNvSpPr>
          <p:nvPr/>
        </p:nvSpPr>
        <p:spPr bwMode="auto">
          <a:xfrm>
            <a:off x="1619672" y="4871814"/>
            <a:ext cx="2105025" cy="558800"/>
          </a:xfrm>
          <a:prstGeom prst="rect">
            <a:avLst/>
          </a:prstGeom>
          <a:solidFill>
            <a:srgbClr val="4A452A"/>
          </a:solidFill>
          <a:ln w="9525">
            <a:solidFill>
              <a:srgbClr val="31859C"/>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EU Terminology Value Set Mgt Body</a:t>
            </a:r>
            <a:endParaRPr lang="en-US">
              <a:solidFill>
                <a:schemeClr val="lt1"/>
              </a:solidFill>
              <a:latin typeface="+mn-lt"/>
              <a:ea typeface="+mn-ea"/>
            </a:endParaRPr>
          </a:p>
        </p:txBody>
      </p:sp>
      <p:cxnSp>
        <p:nvCxnSpPr>
          <p:cNvPr id="41" name="Connecteur en angle 40"/>
          <p:cNvCxnSpPr>
            <a:cxnSpLocks noChangeShapeType="1"/>
            <a:stCxn id="17" idx="2"/>
            <a:endCxn id="30" idx="0"/>
          </p:cNvCxnSpPr>
          <p:nvPr/>
        </p:nvCxnSpPr>
        <p:spPr bwMode="auto">
          <a:xfrm rot="5400000">
            <a:off x="2317169" y="3985406"/>
            <a:ext cx="1241425" cy="531391"/>
          </a:xfrm>
          <a:prstGeom prst="bentConnector3">
            <a:avLst>
              <a:gd name="adj1" fmla="val 25448"/>
            </a:avLst>
          </a:prstGeom>
          <a:noFill/>
          <a:ln w="38100">
            <a:solidFill>
              <a:schemeClr val="tx1"/>
            </a:solidFill>
            <a:miter lim="800000"/>
            <a:headEnd type="arrow" w="med" len="me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43" name="Ellipse 42"/>
          <p:cNvSpPr>
            <a:spLocks noChangeArrowheads="1"/>
          </p:cNvSpPr>
          <p:nvPr/>
        </p:nvSpPr>
        <p:spPr bwMode="auto">
          <a:xfrm>
            <a:off x="7596188" y="4998815"/>
            <a:ext cx="1512887" cy="529430"/>
          </a:xfrm>
          <a:prstGeom prst="ellipse">
            <a:avLst/>
          </a:prstGeom>
          <a:noFill/>
          <a:ln w="9525">
            <a:solidFill>
              <a:srgbClr val="254061"/>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sz="1600">
              <a:solidFill>
                <a:srgbClr val="000090"/>
              </a:solidFill>
              <a:latin typeface="+mn-lt"/>
              <a:ea typeface="+mn-ea"/>
            </a:endParaRPr>
          </a:p>
        </p:txBody>
      </p:sp>
      <p:sp>
        <p:nvSpPr>
          <p:cNvPr id="44" name="Ellipse 43"/>
          <p:cNvSpPr>
            <a:spLocks noChangeArrowheads="1"/>
          </p:cNvSpPr>
          <p:nvPr/>
        </p:nvSpPr>
        <p:spPr bwMode="auto">
          <a:xfrm>
            <a:off x="6228184" y="4135214"/>
            <a:ext cx="2591966" cy="576262"/>
          </a:xfrm>
          <a:prstGeom prst="ellipse">
            <a:avLst/>
          </a:prstGeom>
          <a:solidFill>
            <a:schemeClr val="bg1"/>
          </a:solidFill>
          <a:ln w="9525">
            <a:solidFill>
              <a:srgbClr val="254061"/>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z="1600" smtClean="0">
                <a:solidFill>
                  <a:srgbClr val="000090"/>
                </a:solidFill>
                <a:latin typeface="+mn-lt"/>
                <a:ea typeface="+mn-ea"/>
              </a:rPr>
              <a:t>Assessment</a:t>
            </a:r>
            <a:endParaRPr lang="en-US" sz="1600">
              <a:solidFill>
                <a:srgbClr val="000090"/>
              </a:solidFill>
              <a:latin typeface="+mn-lt"/>
              <a:ea typeface="+mn-ea"/>
            </a:endParaRPr>
          </a:p>
        </p:txBody>
      </p:sp>
      <p:cxnSp>
        <p:nvCxnSpPr>
          <p:cNvPr id="46" name="Connecteur en angle 45"/>
          <p:cNvCxnSpPr>
            <a:cxnSpLocks noChangeShapeType="1"/>
            <a:stCxn id="44" idx="0"/>
            <a:endCxn id="39" idx="2"/>
          </p:cNvCxnSpPr>
          <p:nvPr/>
        </p:nvCxnSpPr>
        <p:spPr bwMode="auto">
          <a:xfrm rot="16200000" flipV="1">
            <a:off x="7020031" y="3631078"/>
            <a:ext cx="504825" cy="503448"/>
          </a:xfrm>
          <a:prstGeom prst="bentConnector3">
            <a:avLst>
              <a:gd name="adj1" fmla="val 50000"/>
            </a:avLst>
          </a:prstGeom>
          <a:noFill/>
          <a:ln w="38100">
            <a:solidFill>
              <a:schemeClr val="tx1"/>
            </a:solidFill>
            <a:miter lim="800000"/>
            <a:headEnd type="arrow" w="med" len="me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54291" name="Rectangle 37"/>
          <p:cNvSpPr>
            <a:spLocks noChangeArrowheads="1"/>
          </p:cNvSpPr>
          <p:nvPr/>
        </p:nvSpPr>
        <p:spPr bwMode="auto">
          <a:xfrm>
            <a:off x="6018213" y="5341714"/>
            <a:ext cx="1217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smtClean="0">
                <a:solidFill>
                  <a:srgbClr val="000090"/>
                </a:solidFill>
                <a:latin typeface="Calibri" pitchFamily="34" charset="0"/>
              </a:rPr>
              <a:t>Connectathon</a:t>
            </a:r>
            <a:endParaRPr lang="en-US" sz="1400">
              <a:solidFill>
                <a:srgbClr val="000090"/>
              </a:solidFill>
              <a:latin typeface="Calibri" pitchFamily="34" charset="0"/>
            </a:endParaRPr>
          </a:p>
        </p:txBody>
      </p:sp>
      <p:sp>
        <p:nvSpPr>
          <p:cNvPr id="54292" name="Rectangle 41"/>
          <p:cNvSpPr>
            <a:spLocks noChangeArrowheads="1"/>
          </p:cNvSpPr>
          <p:nvPr/>
        </p:nvSpPr>
        <p:spPr bwMode="auto">
          <a:xfrm>
            <a:off x="6300788" y="4135214"/>
            <a:ext cx="20685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smtClean="0">
                <a:solidFill>
                  <a:srgbClr val="000090"/>
                </a:solidFill>
                <a:latin typeface="Calibri" pitchFamily="34" charset="0"/>
              </a:rPr>
              <a:t>Conformance Body</a:t>
            </a:r>
            <a:endParaRPr lang="en-US" sz="1600">
              <a:solidFill>
                <a:srgbClr val="000090"/>
              </a:solidFill>
              <a:latin typeface="Calibri" pitchFamily="34" charset="0"/>
            </a:endParaRPr>
          </a:p>
        </p:txBody>
      </p:sp>
      <p:sp>
        <p:nvSpPr>
          <p:cNvPr id="55" name="Rectangle 54"/>
          <p:cNvSpPr>
            <a:spLocks noChangeArrowheads="1"/>
          </p:cNvSpPr>
          <p:nvPr/>
        </p:nvSpPr>
        <p:spPr bwMode="auto">
          <a:xfrm>
            <a:off x="34925" y="4279677"/>
            <a:ext cx="1296988" cy="774700"/>
          </a:xfrm>
          <a:prstGeom prst="rect">
            <a:avLst/>
          </a:prstGeom>
          <a:solidFill>
            <a:srgbClr val="948A54"/>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z="1400" smtClean="0">
                <a:solidFill>
                  <a:schemeClr val="lt1"/>
                </a:solidFill>
                <a:latin typeface="+mn-lt"/>
                <a:ea typeface="+mn-ea"/>
              </a:rPr>
              <a:t>SDOs and Profiling Organisations</a:t>
            </a:r>
            <a:endParaRPr lang="en-US" sz="1400">
              <a:solidFill>
                <a:schemeClr val="lt1"/>
              </a:solidFill>
              <a:latin typeface="+mn-lt"/>
              <a:ea typeface="+mn-ea"/>
            </a:endParaRPr>
          </a:p>
        </p:txBody>
      </p:sp>
      <p:cxnSp>
        <p:nvCxnSpPr>
          <p:cNvPr id="59" name="Connecteur en angle 17"/>
          <p:cNvCxnSpPr>
            <a:cxnSpLocks noChangeShapeType="1"/>
            <a:stCxn id="55" idx="0"/>
            <a:endCxn id="17" idx="2"/>
          </p:cNvCxnSpPr>
          <p:nvPr/>
        </p:nvCxnSpPr>
        <p:spPr bwMode="auto">
          <a:xfrm rot="5400000" flipH="1" flipV="1">
            <a:off x="1618853" y="2694955"/>
            <a:ext cx="649288" cy="2520157"/>
          </a:xfrm>
          <a:prstGeom prst="bentConnector3">
            <a:avLst>
              <a:gd name="adj1" fmla="val 50000"/>
            </a:avLst>
          </a:prstGeom>
          <a:noFill/>
          <a:ln w="38100">
            <a:solidFill>
              <a:schemeClr val="tx1"/>
            </a:solidFill>
            <a:miter lim="800000"/>
            <a:headEnd type="arrow" w="med" len="me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27" name="Ellipse 26"/>
          <p:cNvSpPr>
            <a:spLocks noChangeArrowheads="1"/>
          </p:cNvSpPr>
          <p:nvPr/>
        </p:nvSpPr>
        <p:spPr bwMode="auto">
          <a:xfrm>
            <a:off x="5795963" y="4982939"/>
            <a:ext cx="1512887" cy="736600"/>
          </a:xfrm>
          <a:prstGeom prst="ellipse">
            <a:avLst/>
          </a:prstGeom>
          <a:noFill/>
          <a:ln w="9525">
            <a:solidFill>
              <a:srgbClr val="254061"/>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sz="1600">
              <a:solidFill>
                <a:srgbClr val="000090"/>
              </a:solidFill>
              <a:latin typeface="+mn-lt"/>
              <a:ea typeface="+mn-ea"/>
            </a:endParaRPr>
          </a:p>
        </p:txBody>
      </p:sp>
      <p:sp>
        <p:nvSpPr>
          <p:cNvPr id="54296" name="Rectangle 27"/>
          <p:cNvSpPr>
            <a:spLocks noChangeArrowheads="1"/>
          </p:cNvSpPr>
          <p:nvPr/>
        </p:nvSpPr>
        <p:spPr bwMode="auto">
          <a:xfrm>
            <a:off x="6032500" y="5198839"/>
            <a:ext cx="1131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smtClean="0">
                <a:solidFill>
                  <a:srgbClr val="000090"/>
                </a:solidFill>
                <a:latin typeface="Calibri" pitchFamily="34" charset="0"/>
              </a:rPr>
              <a:t>Projectathon</a:t>
            </a:r>
            <a:endParaRPr lang="en-US" sz="1400">
              <a:solidFill>
                <a:srgbClr val="000090"/>
              </a:solidFill>
              <a:latin typeface="Calibri" pitchFamily="34" charset="0"/>
            </a:endParaRPr>
          </a:p>
        </p:txBody>
      </p:sp>
      <p:sp>
        <p:nvSpPr>
          <p:cNvPr id="29" name="Ellipse 28"/>
          <p:cNvSpPr>
            <a:spLocks noChangeArrowheads="1"/>
          </p:cNvSpPr>
          <p:nvPr/>
        </p:nvSpPr>
        <p:spPr bwMode="auto">
          <a:xfrm>
            <a:off x="7451725" y="5071839"/>
            <a:ext cx="1495425" cy="574675"/>
          </a:xfrm>
          <a:prstGeom prst="ellipse">
            <a:avLst/>
          </a:prstGeom>
          <a:solidFill>
            <a:schemeClr val="bg1"/>
          </a:solidFill>
          <a:ln w="9525">
            <a:solidFill>
              <a:srgbClr val="254061"/>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1600">
              <a:solidFill>
                <a:srgbClr val="000090"/>
              </a:solidFill>
              <a:latin typeface="+mn-lt"/>
              <a:ea typeface="+mn-ea"/>
            </a:endParaRPr>
          </a:p>
        </p:txBody>
      </p:sp>
      <p:sp>
        <p:nvSpPr>
          <p:cNvPr id="54298" name="Rectangle 31"/>
          <p:cNvSpPr>
            <a:spLocks noChangeArrowheads="1"/>
          </p:cNvSpPr>
          <p:nvPr/>
        </p:nvSpPr>
        <p:spPr bwMode="auto">
          <a:xfrm>
            <a:off x="7596188" y="5359176"/>
            <a:ext cx="1223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smtClean="0">
                <a:solidFill>
                  <a:srgbClr val="000090"/>
                </a:solidFill>
                <a:latin typeface="Calibri" pitchFamily="34" charset="0"/>
              </a:rPr>
              <a:t>Other</a:t>
            </a:r>
            <a:endParaRPr lang="en-US" sz="1600">
              <a:solidFill>
                <a:srgbClr val="000090"/>
              </a:solidFill>
              <a:latin typeface="Calibri" pitchFamily="34" charset="0"/>
            </a:endParaRPr>
          </a:p>
        </p:txBody>
      </p:sp>
      <p:pic>
        <p:nvPicPr>
          <p:cNvPr id="54299" name="Image 32" descr="IHE 675x345.tif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7150" y="5054376"/>
            <a:ext cx="3968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1547813" y="3414489"/>
            <a:ext cx="3311525" cy="215900"/>
          </a:xfrm>
          <a:prstGeom prst="rect">
            <a:avLst/>
          </a:prstGeom>
          <a:solidFill>
            <a:srgbClr val="E46C0A"/>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IOP Framework Coordination</a:t>
            </a:r>
            <a:endParaRPr lang="en-US">
              <a:solidFill>
                <a:schemeClr val="lt1"/>
              </a:solidFill>
              <a:latin typeface="+mn-lt"/>
              <a:ea typeface="+mn-ea"/>
            </a:endParaRPr>
          </a:p>
        </p:txBody>
      </p:sp>
      <p:sp>
        <p:nvSpPr>
          <p:cNvPr id="39" name="Rectangle 38"/>
          <p:cNvSpPr>
            <a:spLocks noChangeArrowheads="1"/>
          </p:cNvSpPr>
          <p:nvPr/>
        </p:nvSpPr>
        <p:spPr bwMode="auto">
          <a:xfrm>
            <a:off x="5508625" y="3414489"/>
            <a:ext cx="3024188" cy="215900"/>
          </a:xfrm>
          <a:prstGeom prst="rect">
            <a:avLst/>
          </a:prstGeom>
          <a:solidFill>
            <a:srgbClr val="660066"/>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QL&amp;C Coordination</a:t>
            </a:r>
            <a:endParaRPr lang="en-US">
              <a:solidFill>
                <a:schemeClr val="lt1"/>
              </a:solidFill>
              <a:latin typeface="+mn-lt"/>
              <a:ea typeface="+mn-ea"/>
            </a:endParaRPr>
          </a:p>
        </p:txBody>
      </p:sp>
      <p:sp>
        <p:nvSpPr>
          <p:cNvPr id="54302" name="Titre 2"/>
          <p:cNvSpPr>
            <a:spLocks noGrp="1"/>
          </p:cNvSpPr>
          <p:nvPr>
            <p:ph type="title"/>
          </p:nvPr>
        </p:nvSpPr>
        <p:spPr>
          <a:xfrm>
            <a:off x="1839913" y="44450"/>
            <a:ext cx="5540375" cy="1009650"/>
          </a:xfrm>
        </p:spPr>
        <p:txBody>
          <a:bodyPr/>
          <a:lstStyle/>
          <a:p>
            <a:pPr eaLnBrk="1" hangingPunct="1"/>
            <a:r>
              <a:rPr lang="fr-FR" smtClean="0">
                <a:ea typeface="ＭＳ Ｐゴシック" pitchFamily="-84" charset="-128"/>
              </a:rPr>
              <a:t>Governance</a:t>
            </a:r>
          </a:p>
        </p:txBody>
      </p:sp>
      <p:cxnSp>
        <p:nvCxnSpPr>
          <p:cNvPr id="35" name="Connecteur en angle 34"/>
          <p:cNvCxnSpPr>
            <a:cxnSpLocks noChangeShapeType="1"/>
            <a:stCxn id="44" idx="4"/>
            <a:endCxn id="27" idx="0"/>
          </p:cNvCxnSpPr>
          <p:nvPr/>
        </p:nvCxnSpPr>
        <p:spPr bwMode="auto">
          <a:xfrm rot="5400000">
            <a:off x="6902556" y="4361327"/>
            <a:ext cx="271463" cy="971760"/>
          </a:xfrm>
          <a:prstGeom prst="bentConnector3">
            <a:avLst>
              <a:gd name="adj1" fmla="val 50000"/>
            </a:avLst>
          </a:prstGeom>
          <a:noFill/>
          <a:ln w="25400">
            <a:solidFill>
              <a:schemeClr val="tx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Connecteur en angle 36"/>
          <p:cNvCxnSpPr>
            <a:cxnSpLocks noChangeShapeType="1"/>
            <a:stCxn id="44" idx="4"/>
            <a:endCxn id="43" idx="0"/>
          </p:cNvCxnSpPr>
          <p:nvPr/>
        </p:nvCxnSpPr>
        <p:spPr bwMode="auto">
          <a:xfrm rot="16200000" flipH="1">
            <a:off x="7794730" y="4440912"/>
            <a:ext cx="287339" cy="828465"/>
          </a:xfrm>
          <a:prstGeom prst="bentConnector3">
            <a:avLst>
              <a:gd name="adj1" fmla="val 50000"/>
            </a:avLst>
          </a:prstGeom>
          <a:noFill/>
          <a:ln w="25400">
            <a:solidFill>
              <a:schemeClr val="tx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8" name="Rectangle 37"/>
          <p:cNvSpPr>
            <a:spLocks noChangeArrowheads="1"/>
          </p:cNvSpPr>
          <p:nvPr/>
        </p:nvSpPr>
        <p:spPr bwMode="auto">
          <a:xfrm>
            <a:off x="3963567" y="4207022"/>
            <a:ext cx="2030608" cy="791791"/>
          </a:xfrm>
          <a:prstGeom prst="rect">
            <a:avLst/>
          </a:prstGeom>
          <a:solidFill>
            <a:srgbClr val="984807"/>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Cross-Border projects </a:t>
            </a:r>
            <a:r>
              <a:rPr lang="en-US" sz="1600" smtClean="0">
                <a:solidFill>
                  <a:schemeClr val="lt1"/>
                </a:solidFill>
                <a:latin typeface="+mn-lt"/>
                <a:ea typeface="+mn-ea"/>
              </a:rPr>
              <a:t>(e.g. epSOS specifications)</a:t>
            </a:r>
            <a:endParaRPr lang="en-US">
              <a:solidFill>
                <a:schemeClr val="lt1"/>
              </a:solidFill>
              <a:latin typeface="+mn-lt"/>
              <a:ea typeface="+mn-ea"/>
            </a:endParaRPr>
          </a:p>
        </p:txBody>
      </p:sp>
      <p:cxnSp>
        <p:nvCxnSpPr>
          <p:cNvPr id="47" name="Connecteur en angle 19"/>
          <p:cNvCxnSpPr>
            <a:cxnSpLocks noChangeShapeType="1"/>
            <a:stCxn id="38" idx="0"/>
            <a:endCxn id="17" idx="2"/>
          </p:cNvCxnSpPr>
          <p:nvPr/>
        </p:nvCxnSpPr>
        <p:spPr bwMode="auto">
          <a:xfrm rot="16200000" flipV="1">
            <a:off x="3802908" y="3031058"/>
            <a:ext cx="576633" cy="1775295"/>
          </a:xfrm>
          <a:prstGeom prst="bentConnector3">
            <a:avLst>
              <a:gd name="adj1" fmla="val 42449"/>
            </a:avLst>
          </a:prstGeom>
          <a:noFill/>
          <a:ln w="38100">
            <a:solidFill>
              <a:schemeClr val="tx1"/>
            </a:solidFill>
            <a:miter lim="800000"/>
            <a:headEnd type="arrow" w="med" len="me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3" name="Connecteur en angle 45"/>
          <p:cNvCxnSpPr>
            <a:cxnSpLocks noChangeShapeType="1"/>
            <a:stCxn id="27" idx="2"/>
            <a:endCxn id="38" idx="2"/>
          </p:cNvCxnSpPr>
          <p:nvPr/>
        </p:nvCxnSpPr>
        <p:spPr bwMode="auto">
          <a:xfrm rot="10800000">
            <a:off x="4978871" y="4998813"/>
            <a:ext cx="817092" cy="352426"/>
          </a:xfrm>
          <a:prstGeom prst="bentConnector2">
            <a:avLst/>
          </a:prstGeom>
          <a:noFill/>
          <a:ln w="19050">
            <a:solidFill>
              <a:schemeClr val="tx1"/>
            </a:solidFill>
            <a:prstDash val="sysDash"/>
            <a:miter lim="800000"/>
            <a:headEnd type="arrow" w="med" len="me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40" name="Slide Number Placeholder 39"/>
          <p:cNvSpPr>
            <a:spLocks noGrp="1"/>
          </p:cNvSpPr>
          <p:nvPr>
            <p:ph type="sldNum" sz="quarter" idx="4"/>
          </p:nvPr>
        </p:nvSpPr>
        <p:spPr/>
        <p:txBody>
          <a:bodyPr/>
          <a:lstStyle/>
          <a:p>
            <a:fld id="{03E47296-BEF6-4800-BEE8-E2788132C0A1}" type="slidenum">
              <a:rPr lang="nl-BE" smtClean="0"/>
              <a:pPr/>
              <a:t>47</a:t>
            </a:fld>
            <a:endParaRPr lang="nl-BE"/>
          </a:p>
        </p:txBody>
      </p:sp>
      <p:sp>
        <p:nvSpPr>
          <p:cNvPr id="42" name="Footer Placeholder 41"/>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val="9091720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u texte 1"/>
          <p:cNvSpPr>
            <a:spLocks noGrp="1"/>
          </p:cNvSpPr>
          <p:nvPr>
            <p:ph type="body" sz="quarter" idx="13"/>
          </p:nvPr>
        </p:nvSpPr>
        <p:spPr>
          <a:xfrm>
            <a:off x="468313" y="1196752"/>
            <a:ext cx="8675687" cy="4968552"/>
          </a:xfrm>
        </p:spPr>
        <p:txBody>
          <a:bodyPr>
            <a:noAutofit/>
          </a:bodyPr>
          <a:lstStyle/>
          <a:p>
            <a:pPr eaLnBrk="1" hangingPunct="1"/>
            <a:r>
              <a:rPr lang="en-US" sz="2800" dirty="0" smtClean="0">
                <a:solidFill>
                  <a:srgbClr val="00446A"/>
                </a:solidFill>
                <a:ea typeface="ＭＳ Ｐゴシック" pitchFamily="-84" charset="-128"/>
              </a:rPr>
              <a:t>European eHealth Governance group</a:t>
            </a:r>
          </a:p>
          <a:p>
            <a:pPr lvl="1" eaLnBrk="1" hangingPunct="1">
              <a:spcBef>
                <a:spcPts val="0"/>
              </a:spcBef>
            </a:pPr>
            <a:r>
              <a:rPr lang="en-US" sz="2400" dirty="0" smtClean="0">
                <a:solidFill>
                  <a:srgbClr val="00446A"/>
                </a:solidFill>
                <a:ea typeface="ＭＳ Ｐゴシック" pitchFamily="-84" charset="-128"/>
              </a:rPr>
              <a:t>All categories of stakeholders</a:t>
            </a:r>
          </a:p>
          <a:p>
            <a:pPr lvl="1" eaLnBrk="1" hangingPunct="1">
              <a:spcBef>
                <a:spcPts val="0"/>
              </a:spcBef>
            </a:pPr>
            <a:r>
              <a:rPr lang="en-US" sz="2400" dirty="0" smtClean="0">
                <a:solidFill>
                  <a:srgbClr val="00446A"/>
                </a:solidFill>
                <a:ea typeface="ＭＳ Ｐゴシック" pitchFamily="-84" charset="-128"/>
              </a:rPr>
              <a:t>Take decision and validates Interoperability framework and Conformance Assessment Program Scheme</a:t>
            </a:r>
          </a:p>
          <a:p>
            <a:pPr eaLnBrk="1" hangingPunct="1"/>
            <a:r>
              <a:rPr lang="en-US" sz="2800" dirty="0" smtClean="0">
                <a:solidFill>
                  <a:srgbClr val="00446A"/>
                </a:solidFill>
                <a:ea typeface="ＭＳ Ｐゴシック" pitchFamily="-84" charset="-128"/>
              </a:rPr>
              <a:t>Interoperability Framework coordination </a:t>
            </a:r>
          </a:p>
          <a:p>
            <a:pPr lvl="1" eaLnBrk="1" hangingPunct="1">
              <a:spcBef>
                <a:spcPts val="0"/>
              </a:spcBef>
            </a:pPr>
            <a:r>
              <a:rPr lang="en-US" sz="2400" dirty="0" smtClean="0">
                <a:solidFill>
                  <a:srgbClr val="00446A"/>
                </a:solidFill>
                <a:ea typeface="ＭＳ Ｐゴシック" pitchFamily="-84" charset="-128"/>
              </a:rPr>
              <a:t>Refines, selects Use cases and profiles and maintains the </a:t>
            </a:r>
            <a:r>
              <a:rPr lang="en-US" sz="2400" dirty="0" err="1" smtClean="0">
                <a:solidFill>
                  <a:srgbClr val="00446A"/>
                </a:solidFill>
                <a:ea typeface="ＭＳ Ｐゴシック" pitchFamily="-84" charset="-128"/>
              </a:rPr>
              <a:t>eEIF</a:t>
            </a:r>
            <a:endParaRPr lang="en-US" sz="2400" dirty="0" smtClean="0">
              <a:solidFill>
                <a:srgbClr val="00446A"/>
              </a:solidFill>
              <a:ea typeface="ＭＳ Ｐゴシック" pitchFamily="-84" charset="-128"/>
            </a:endParaRPr>
          </a:p>
          <a:p>
            <a:pPr lvl="1" eaLnBrk="1" hangingPunct="1">
              <a:spcBef>
                <a:spcPts val="0"/>
              </a:spcBef>
            </a:pPr>
            <a:r>
              <a:rPr lang="en-US" sz="2400" dirty="0" smtClean="0">
                <a:solidFill>
                  <a:srgbClr val="00446A"/>
                </a:solidFill>
                <a:ea typeface="ＭＳ Ｐゴシック" pitchFamily="-84" charset="-128"/>
              </a:rPr>
              <a:t>Analyses and prepares all the items in order to reach the consensus before validation by the eHealth Governance Group</a:t>
            </a:r>
          </a:p>
          <a:p>
            <a:pPr eaLnBrk="1" hangingPunct="1"/>
            <a:r>
              <a:rPr lang="en-US" sz="2800" dirty="0" smtClean="0">
                <a:solidFill>
                  <a:srgbClr val="00446A"/>
                </a:solidFill>
                <a:ea typeface="ＭＳ Ｐゴシック" pitchFamily="-84" charset="-128"/>
              </a:rPr>
              <a:t>Conformance Assessment  Scheme coordination</a:t>
            </a:r>
          </a:p>
          <a:p>
            <a:pPr lvl="1" eaLnBrk="1" hangingPunct="1">
              <a:spcBef>
                <a:spcPts val="0"/>
              </a:spcBef>
            </a:pPr>
            <a:r>
              <a:rPr lang="en-US" sz="2400" dirty="0" smtClean="0">
                <a:solidFill>
                  <a:srgbClr val="00446A"/>
                </a:solidFill>
                <a:ea typeface="ＭＳ Ｐゴシック" pitchFamily="-84" charset="-128"/>
              </a:rPr>
              <a:t>Specifies the Conformance Assessment Program scheme</a:t>
            </a:r>
          </a:p>
          <a:p>
            <a:pPr lvl="1" eaLnBrk="1" hangingPunct="1">
              <a:spcBef>
                <a:spcPts val="0"/>
              </a:spcBef>
            </a:pPr>
            <a:r>
              <a:rPr lang="en-US" sz="2400" dirty="0" smtClean="0">
                <a:solidFill>
                  <a:srgbClr val="00446A"/>
                </a:solidFill>
                <a:ea typeface="ＭＳ Ｐゴシック" pitchFamily="-84" charset="-128"/>
              </a:rPr>
              <a:t>Delegates the testing validation to the CABs</a:t>
            </a:r>
          </a:p>
          <a:p>
            <a:pPr lvl="1" eaLnBrk="1" hangingPunct="1"/>
            <a:endParaRPr lang="en-US" sz="2400" dirty="0" smtClean="0">
              <a:ea typeface="ＭＳ Ｐゴシック" pitchFamily="-84" charset="-128"/>
            </a:endParaRPr>
          </a:p>
          <a:p>
            <a:pPr lvl="1" eaLnBrk="1" hangingPunct="1"/>
            <a:endParaRPr lang="en-US" sz="2400" dirty="0" smtClean="0">
              <a:ea typeface="ＭＳ Ｐゴシック" pitchFamily="-84" charset="-128"/>
            </a:endParaRPr>
          </a:p>
        </p:txBody>
      </p:sp>
      <p:sp>
        <p:nvSpPr>
          <p:cNvPr id="56322" name="Titre 2"/>
          <p:cNvSpPr>
            <a:spLocks noGrp="1"/>
          </p:cNvSpPr>
          <p:nvPr>
            <p:ph type="title"/>
          </p:nvPr>
        </p:nvSpPr>
        <p:spPr>
          <a:xfrm>
            <a:off x="1839913" y="44450"/>
            <a:ext cx="5540375" cy="1009650"/>
          </a:xfrm>
        </p:spPr>
        <p:txBody>
          <a:bodyPr/>
          <a:lstStyle/>
          <a:p>
            <a:pPr eaLnBrk="1" hangingPunct="1"/>
            <a:r>
              <a:rPr lang="fr-FR" smtClean="0">
                <a:ea typeface="ＭＳ Ｐゴシック" pitchFamily="-84" charset="-128"/>
              </a:rPr>
              <a:t>Governance</a:t>
            </a:r>
          </a:p>
        </p:txBody>
      </p:sp>
      <p:sp>
        <p:nvSpPr>
          <p:cNvPr id="56324"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70A99901-B713-4F47-89B9-F30342C1DF04}" type="slidenum">
              <a:rPr lang="nl-BE" sz="1200">
                <a:solidFill>
                  <a:srgbClr val="002060"/>
                </a:solidFill>
                <a:latin typeface="Calibri" pitchFamily="34" charset="0"/>
              </a:rPr>
              <a:pPr eaLnBrk="1" hangingPunct="1"/>
              <a:t>48</a:t>
            </a:fld>
            <a:endParaRPr lang="nl-BE" sz="1200">
              <a:solidFill>
                <a:srgbClr val="002060"/>
              </a:solidFill>
              <a:latin typeface="Calibri" pitchFamily="34" charset="0"/>
            </a:endParaRPr>
          </a:p>
        </p:txBody>
      </p:sp>
      <p:sp>
        <p:nvSpPr>
          <p:cNvPr id="7"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extLst>
      <p:ext uri="{BB962C8B-B14F-4D97-AF65-F5344CB8AC3E}">
        <p14:creationId xmlns:p14="http://schemas.microsoft.com/office/powerpoint/2010/main" val="14483455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QL &amp; Certification  “in action”</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49</a:t>
            </a:fld>
            <a:endParaRPr lang="nl-BE"/>
          </a:p>
        </p:txBody>
      </p:sp>
      <p:pic>
        <p:nvPicPr>
          <p:cNvPr id="6" name="Picture 2"/>
          <p:cNvPicPr>
            <a:picLocks noChangeAspect="1" noChangeArrowheads="1"/>
          </p:cNvPicPr>
          <p:nvPr/>
        </p:nvPicPr>
        <p:blipFill>
          <a:blip r:embed="rId3" cstate="print"/>
          <a:srcRect/>
          <a:stretch>
            <a:fillRect/>
          </a:stretch>
        </p:blipFill>
        <p:spPr bwMode="auto">
          <a:xfrm>
            <a:off x="6876256" y="764704"/>
            <a:ext cx="847725" cy="5419725"/>
          </a:xfrm>
          <a:prstGeom prst="rect">
            <a:avLst/>
          </a:prstGeom>
          <a:noFill/>
          <a:ln w="9525">
            <a:noFill/>
            <a:miter lim="800000"/>
            <a:headEnd/>
            <a:tailEnd/>
          </a:ln>
        </p:spPr>
      </p:pic>
      <p:pic>
        <p:nvPicPr>
          <p:cNvPr id="153602" name="Picture 2"/>
          <p:cNvPicPr>
            <a:picLocks noChangeAspect="1" noChangeArrowheads="1"/>
          </p:cNvPicPr>
          <p:nvPr/>
        </p:nvPicPr>
        <p:blipFill>
          <a:blip r:embed="rId4" cstate="print"/>
          <a:srcRect/>
          <a:stretch>
            <a:fillRect/>
          </a:stretch>
        </p:blipFill>
        <p:spPr bwMode="auto">
          <a:xfrm>
            <a:off x="2123728" y="1196752"/>
            <a:ext cx="4248472" cy="4536504"/>
          </a:xfrm>
          <a:prstGeom prst="rect">
            <a:avLst/>
          </a:prstGeom>
          <a:noFill/>
          <a:ln w="9525">
            <a:noFill/>
            <a:miter lim="800000"/>
            <a:headEnd/>
            <a:tailEnd/>
          </a:ln>
        </p:spPr>
      </p:pic>
      <p:sp>
        <p:nvSpPr>
          <p:cNvPr id="8" name="Ellipse 12"/>
          <p:cNvSpPr>
            <a:spLocks noChangeArrowheads="1"/>
          </p:cNvSpPr>
          <p:nvPr/>
        </p:nvSpPr>
        <p:spPr bwMode="auto">
          <a:xfrm>
            <a:off x="0" y="2636912"/>
            <a:ext cx="1835696" cy="1296987"/>
          </a:xfrm>
          <a:prstGeom prst="ellipse">
            <a:avLst/>
          </a:prstGeom>
          <a:solidFill>
            <a:srgbClr val="F79646"/>
          </a:solidFill>
          <a:ln w="38100">
            <a:solidFill>
              <a:schemeClr val="bg1"/>
            </a:solidFill>
            <a:round/>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fr-FR" dirty="0">
                <a:solidFill>
                  <a:schemeClr val="lt1"/>
                </a:solidFill>
                <a:latin typeface="+mn-lt"/>
                <a:ea typeface="+mn-ea"/>
              </a:rPr>
              <a:t>4 STEPS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solidFill>
                  <a:srgbClr val="002060"/>
                </a:solidFill>
              </a:rPr>
              <a:t>Consortium of </a:t>
            </a:r>
          </a:p>
          <a:p>
            <a:pPr lvl="1"/>
            <a:r>
              <a:rPr lang="en-GB" dirty="0" smtClean="0">
                <a:solidFill>
                  <a:srgbClr val="002060"/>
                </a:solidFill>
              </a:rPr>
              <a:t>organisations and experts involved in :</a:t>
            </a:r>
          </a:p>
          <a:p>
            <a:pPr lvl="2"/>
            <a:r>
              <a:rPr lang="en-GB" dirty="0" smtClean="0">
                <a:solidFill>
                  <a:srgbClr val="002060"/>
                </a:solidFill>
              </a:rPr>
              <a:t>standards development and project specifications</a:t>
            </a:r>
          </a:p>
          <a:p>
            <a:pPr lvl="2"/>
            <a:r>
              <a:rPr lang="en-GB" dirty="0" smtClean="0">
                <a:solidFill>
                  <a:srgbClr val="002060"/>
                </a:solidFill>
              </a:rPr>
              <a:t>interoperability testing</a:t>
            </a:r>
          </a:p>
          <a:p>
            <a:pPr lvl="2"/>
            <a:r>
              <a:rPr lang="en-GB" dirty="0" smtClean="0">
                <a:solidFill>
                  <a:srgbClr val="002060"/>
                </a:solidFill>
              </a:rPr>
              <a:t>quality labelling and certification processes</a:t>
            </a:r>
          </a:p>
          <a:p>
            <a:pPr lvl="1"/>
            <a:r>
              <a:rPr lang="en-GB" dirty="0" smtClean="0">
                <a:solidFill>
                  <a:srgbClr val="002060"/>
                </a:solidFill>
              </a:rPr>
              <a:t>organisations representing users, industry and health authorities</a:t>
            </a:r>
          </a:p>
          <a:p>
            <a:r>
              <a:rPr lang="en-GB" dirty="0" smtClean="0">
                <a:solidFill>
                  <a:srgbClr val="002060"/>
                </a:solidFill>
              </a:rPr>
              <a:t>Optimise legacy of the HITCH (interoperability) and the </a:t>
            </a:r>
          </a:p>
          <a:p>
            <a:pPr>
              <a:buNone/>
            </a:pPr>
            <a:r>
              <a:rPr lang="en-GB" dirty="0" smtClean="0">
                <a:solidFill>
                  <a:srgbClr val="002060"/>
                </a:solidFill>
              </a:rPr>
              <a:t>     EHR-Q</a:t>
            </a:r>
            <a:r>
              <a:rPr lang="en-GB" baseline="30000" dirty="0" smtClean="0">
                <a:solidFill>
                  <a:srgbClr val="002060"/>
                </a:solidFill>
              </a:rPr>
              <a:t>TN </a:t>
            </a:r>
            <a:r>
              <a:rPr lang="en-GB" dirty="0" smtClean="0">
                <a:solidFill>
                  <a:srgbClr val="002060"/>
                </a:solidFill>
              </a:rPr>
              <a:t>(quality labelling and certification) projects</a:t>
            </a:r>
            <a:endParaRPr lang="en-GB" baseline="30000" dirty="0" smtClean="0">
              <a:solidFill>
                <a:srgbClr val="002060"/>
              </a:solidFill>
            </a:endParaRPr>
          </a:p>
          <a:p>
            <a:r>
              <a:rPr lang="en-GB" dirty="0" smtClean="0">
                <a:solidFill>
                  <a:srgbClr val="002060"/>
                </a:solidFill>
              </a:rPr>
              <a:t>Involvement of the partners in the eHealth European Interoperability Framework project</a:t>
            </a:r>
            <a:endParaRPr lang="en-GB" dirty="0">
              <a:solidFill>
                <a:srgbClr val="002060"/>
              </a:solidFill>
            </a:endParaRPr>
          </a:p>
        </p:txBody>
      </p:sp>
      <p:sp>
        <p:nvSpPr>
          <p:cNvPr id="3" name="Title 2"/>
          <p:cNvSpPr>
            <a:spLocks noGrp="1"/>
          </p:cNvSpPr>
          <p:nvPr>
            <p:ph type="title"/>
          </p:nvPr>
        </p:nvSpPr>
        <p:spPr/>
        <p:txBody>
          <a:bodyPr/>
          <a:lstStyle/>
          <a:p>
            <a:r>
              <a:rPr lang="en-GB" dirty="0" smtClean="0"/>
              <a:t>Why the ANTILOPE Project?</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5</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 calcmode="lin" valueType="num">
                                      <p:cBhvr additive="base">
                                        <p:cTn id="4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QL &amp; Certification  “in action”</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50</a:t>
            </a:fld>
            <a:endParaRPr lang="nl-BE"/>
          </a:p>
        </p:txBody>
      </p:sp>
      <p:pic>
        <p:nvPicPr>
          <p:cNvPr id="152578" name="Picture 2"/>
          <p:cNvPicPr>
            <a:picLocks noChangeAspect="1" noChangeArrowheads="1"/>
          </p:cNvPicPr>
          <p:nvPr/>
        </p:nvPicPr>
        <p:blipFill>
          <a:blip r:embed="rId3" cstate="print"/>
          <a:srcRect/>
          <a:stretch>
            <a:fillRect/>
          </a:stretch>
        </p:blipFill>
        <p:spPr bwMode="auto">
          <a:xfrm>
            <a:off x="6876256" y="764704"/>
            <a:ext cx="847725" cy="5419725"/>
          </a:xfrm>
          <a:prstGeom prst="rect">
            <a:avLst/>
          </a:prstGeom>
          <a:noFill/>
          <a:ln w="9525">
            <a:noFill/>
            <a:miter lim="800000"/>
            <a:headEnd/>
            <a:tailEnd/>
          </a:ln>
        </p:spPr>
      </p:pic>
      <p:pic>
        <p:nvPicPr>
          <p:cNvPr id="152579" name="Picture 3"/>
          <p:cNvPicPr>
            <a:picLocks noChangeAspect="1" noChangeArrowheads="1"/>
          </p:cNvPicPr>
          <p:nvPr/>
        </p:nvPicPr>
        <p:blipFill>
          <a:blip r:embed="rId4" cstate="print"/>
          <a:srcRect/>
          <a:stretch>
            <a:fillRect/>
          </a:stretch>
        </p:blipFill>
        <p:spPr bwMode="auto">
          <a:xfrm>
            <a:off x="1979712" y="1268760"/>
            <a:ext cx="4608512" cy="4783653"/>
          </a:xfrm>
          <a:prstGeom prst="rect">
            <a:avLst/>
          </a:prstGeom>
          <a:noFill/>
          <a:ln w="9525">
            <a:noFill/>
            <a:miter lim="800000"/>
            <a:headEnd/>
            <a:tailEnd/>
          </a:ln>
        </p:spPr>
      </p:pic>
      <p:sp>
        <p:nvSpPr>
          <p:cNvPr id="8" name="Ellipse 12"/>
          <p:cNvSpPr>
            <a:spLocks noChangeArrowheads="1"/>
          </p:cNvSpPr>
          <p:nvPr/>
        </p:nvSpPr>
        <p:spPr bwMode="auto">
          <a:xfrm>
            <a:off x="0" y="2636912"/>
            <a:ext cx="1835696" cy="1296987"/>
          </a:xfrm>
          <a:prstGeom prst="ellipse">
            <a:avLst/>
          </a:prstGeom>
          <a:solidFill>
            <a:srgbClr val="F79646"/>
          </a:solidFill>
          <a:ln w="38100">
            <a:solidFill>
              <a:schemeClr val="bg1"/>
            </a:solidFill>
            <a:round/>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fr-FR" dirty="0">
                <a:solidFill>
                  <a:schemeClr val="lt1"/>
                </a:solidFill>
                <a:latin typeface="+mn-lt"/>
                <a:ea typeface="+mn-ea"/>
              </a:rPr>
              <a:t>4 STEPS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07504" y="1268760"/>
            <a:ext cx="8964488" cy="4968552"/>
          </a:xfrm>
        </p:spPr>
        <p:txBody>
          <a:bodyPr rtlCol="0">
            <a:noAutofit/>
          </a:bodyPr>
          <a:lstStyle/>
          <a:p>
            <a:pPr marL="0" indent="0" algn="ctr" eaLnBrk="1" fontAlgn="auto" hangingPunct="1">
              <a:spcAft>
                <a:spcPts val="0"/>
              </a:spcAft>
              <a:buFont typeface="Arial" pitchFamily="34" charset="0"/>
              <a:buNone/>
              <a:defRPr/>
            </a:pPr>
            <a:r>
              <a:rPr lang="en-US" sz="2800" b="1" i="1" dirty="0" smtClean="0">
                <a:solidFill>
                  <a:schemeClr val="tx2">
                    <a:lumMod val="75000"/>
                  </a:schemeClr>
                </a:solidFill>
                <a:ea typeface="+mn-ea"/>
                <a:cs typeface="+mn-cs"/>
              </a:rPr>
              <a:t>Stimulate the creation of European market based on </a:t>
            </a:r>
            <a:br>
              <a:rPr lang="en-US" sz="2800" b="1" i="1" dirty="0" smtClean="0">
                <a:solidFill>
                  <a:schemeClr val="tx2">
                    <a:lumMod val="75000"/>
                  </a:schemeClr>
                </a:solidFill>
                <a:ea typeface="+mn-ea"/>
                <a:cs typeface="+mn-cs"/>
              </a:rPr>
            </a:br>
            <a:r>
              <a:rPr lang="en-US" sz="2800" b="1" i="1" dirty="0" smtClean="0">
                <a:solidFill>
                  <a:schemeClr val="tx2">
                    <a:lumMod val="75000"/>
                  </a:schemeClr>
                </a:solidFill>
                <a:ea typeface="+mn-ea"/>
                <a:cs typeface="+mn-cs"/>
              </a:rPr>
              <a:t>the evolving European eHealth Interoperability Framework and on a </a:t>
            </a:r>
            <a:br>
              <a:rPr lang="en-US" sz="2800" b="1" i="1" dirty="0" smtClean="0">
                <a:solidFill>
                  <a:schemeClr val="tx2">
                    <a:lumMod val="75000"/>
                  </a:schemeClr>
                </a:solidFill>
                <a:ea typeface="+mn-ea"/>
                <a:cs typeface="+mn-cs"/>
              </a:rPr>
            </a:br>
            <a:r>
              <a:rPr lang="en-US" sz="2800" b="1" i="1" dirty="0" smtClean="0">
                <a:solidFill>
                  <a:schemeClr val="tx2">
                    <a:lumMod val="75000"/>
                  </a:schemeClr>
                </a:solidFill>
                <a:ea typeface="+mn-ea"/>
                <a:cs typeface="+mn-cs"/>
              </a:rPr>
              <a:t>modular European Conformance Assessment Program</a:t>
            </a:r>
          </a:p>
          <a:p>
            <a:pPr marL="0" indent="0" algn="ctr" eaLnBrk="1" fontAlgn="auto" hangingPunct="1">
              <a:spcAft>
                <a:spcPts val="0"/>
              </a:spcAft>
              <a:buFont typeface="Arial" pitchFamily="34" charset="0"/>
              <a:buNone/>
              <a:defRPr/>
            </a:pPr>
            <a:endParaRPr lang="en-US" sz="2000" b="1" i="1" dirty="0" smtClean="0">
              <a:solidFill>
                <a:schemeClr val="tx2">
                  <a:lumMod val="75000"/>
                </a:schemeClr>
              </a:solidFill>
              <a:ea typeface="+mn-ea"/>
              <a:cs typeface="+mn-cs"/>
            </a:endParaRPr>
          </a:p>
          <a:p>
            <a:pPr marL="0" indent="0" algn="ctr" eaLnBrk="1" fontAlgn="auto" hangingPunct="1">
              <a:spcAft>
                <a:spcPts val="0"/>
              </a:spcAft>
              <a:buFont typeface="Arial" pitchFamily="34" charset="0"/>
              <a:buNone/>
              <a:defRPr/>
            </a:pPr>
            <a:r>
              <a:rPr lang="en-US" sz="2800" b="1" i="1" dirty="0" err="1" smtClean="0">
                <a:solidFill>
                  <a:schemeClr val="tx2">
                    <a:lumMod val="75000"/>
                  </a:schemeClr>
                </a:solidFill>
                <a:ea typeface="+mn-ea"/>
                <a:cs typeface="+mn-cs"/>
              </a:rPr>
              <a:t>Harmonise</a:t>
            </a:r>
            <a:r>
              <a:rPr lang="en-US" sz="2800" b="1" i="1" dirty="0" smtClean="0">
                <a:solidFill>
                  <a:schemeClr val="tx2">
                    <a:lumMod val="75000"/>
                  </a:schemeClr>
                </a:solidFill>
                <a:ea typeface="+mn-ea"/>
                <a:cs typeface="+mn-cs"/>
              </a:rPr>
              <a:t> the quality label and certification processes </a:t>
            </a:r>
            <a:br>
              <a:rPr lang="en-US" sz="2800" b="1" i="1" dirty="0" smtClean="0">
                <a:solidFill>
                  <a:schemeClr val="tx2">
                    <a:lumMod val="75000"/>
                  </a:schemeClr>
                </a:solidFill>
                <a:ea typeface="+mn-ea"/>
                <a:cs typeface="+mn-cs"/>
              </a:rPr>
            </a:br>
            <a:r>
              <a:rPr lang="en-US" sz="2800" b="1" i="1" dirty="0" smtClean="0">
                <a:solidFill>
                  <a:schemeClr val="tx2">
                    <a:lumMod val="75000"/>
                  </a:schemeClr>
                </a:solidFill>
                <a:ea typeface="+mn-ea"/>
                <a:cs typeface="+mn-cs"/>
              </a:rPr>
              <a:t>in Europe and among countries and regions</a:t>
            </a:r>
          </a:p>
          <a:p>
            <a:pPr marL="0" indent="0" algn="ctr" eaLnBrk="1" fontAlgn="auto" hangingPunct="1">
              <a:spcAft>
                <a:spcPts val="0"/>
              </a:spcAft>
              <a:buFont typeface="Arial" pitchFamily="34" charset="0"/>
              <a:buNone/>
              <a:defRPr/>
            </a:pPr>
            <a:endParaRPr lang="en-US" sz="2000" b="1" i="1" dirty="0" smtClean="0">
              <a:solidFill>
                <a:schemeClr val="tx2">
                  <a:lumMod val="75000"/>
                </a:schemeClr>
              </a:solidFill>
              <a:ea typeface="+mn-ea"/>
              <a:cs typeface="+mn-cs"/>
            </a:endParaRPr>
          </a:p>
          <a:p>
            <a:pPr marL="0" indent="0" algn="ctr" eaLnBrk="1" fontAlgn="auto" hangingPunct="1">
              <a:spcAft>
                <a:spcPts val="0"/>
              </a:spcAft>
              <a:buFont typeface="Arial" pitchFamily="34" charset="0"/>
              <a:buNone/>
              <a:defRPr/>
            </a:pPr>
            <a:r>
              <a:rPr lang="en-US" sz="2800" b="1" i="1" dirty="0" smtClean="0">
                <a:solidFill>
                  <a:schemeClr val="tx2">
                    <a:lumMod val="75000"/>
                  </a:schemeClr>
                </a:solidFill>
                <a:ea typeface="+mn-ea"/>
                <a:cs typeface="+mn-cs"/>
              </a:rPr>
              <a:t>Propose a European interoperability </a:t>
            </a:r>
            <a:r>
              <a:rPr lang="en-US" sz="2800" b="1" i="1" dirty="0" smtClean="0">
                <a:solidFill>
                  <a:srgbClr val="FF0000"/>
                </a:solidFill>
                <a:ea typeface="+mn-ea"/>
                <a:cs typeface="+mn-cs"/>
              </a:rPr>
              <a:t/>
            </a:r>
            <a:br>
              <a:rPr lang="en-US" sz="2800" b="1" i="1" dirty="0" smtClean="0">
                <a:solidFill>
                  <a:srgbClr val="FF0000"/>
                </a:solidFill>
                <a:ea typeface="+mn-ea"/>
                <a:cs typeface="+mn-cs"/>
              </a:rPr>
            </a:br>
            <a:r>
              <a:rPr lang="en-US" sz="2800" b="1" i="1" dirty="0" smtClean="0">
                <a:solidFill>
                  <a:schemeClr val="tx2">
                    <a:lumMod val="75000"/>
                  </a:schemeClr>
                </a:solidFill>
                <a:ea typeface="+mn-ea"/>
                <a:cs typeface="+mn-cs"/>
              </a:rPr>
              <a:t>quality label and certification process that</a:t>
            </a:r>
            <a:br>
              <a:rPr lang="en-US" sz="2800" b="1" i="1" dirty="0" smtClean="0">
                <a:solidFill>
                  <a:schemeClr val="tx2">
                    <a:lumMod val="75000"/>
                  </a:schemeClr>
                </a:solidFill>
                <a:ea typeface="+mn-ea"/>
                <a:cs typeface="+mn-cs"/>
              </a:rPr>
            </a:br>
            <a:r>
              <a:rPr lang="en-US" sz="2800" b="1" i="1" dirty="0" smtClean="0">
                <a:solidFill>
                  <a:schemeClr val="tx2">
                    <a:lumMod val="75000"/>
                  </a:schemeClr>
                </a:solidFill>
                <a:ea typeface="+mn-ea"/>
                <a:cs typeface="+mn-cs"/>
              </a:rPr>
              <a:t>allows for flexible national or regional approaches</a:t>
            </a:r>
          </a:p>
          <a:p>
            <a:pPr eaLnBrk="1" fontAlgn="auto" hangingPunct="1">
              <a:spcAft>
                <a:spcPts val="0"/>
              </a:spcAft>
              <a:defRPr/>
            </a:pPr>
            <a:endParaRPr lang="en-US" sz="2800" dirty="0">
              <a:solidFill>
                <a:schemeClr val="tx1">
                  <a:lumMod val="65000"/>
                  <a:lumOff val="35000"/>
                </a:schemeClr>
              </a:solidFill>
              <a:ea typeface="+mn-ea"/>
              <a:cs typeface="+mn-cs"/>
            </a:endParaRPr>
          </a:p>
        </p:txBody>
      </p:sp>
      <p:sp>
        <p:nvSpPr>
          <p:cNvPr id="17410" name="Titre 2"/>
          <p:cNvSpPr>
            <a:spLocks noGrp="1"/>
          </p:cNvSpPr>
          <p:nvPr>
            <p:ph type="title"/>
          </p:nvPr>
        </p:nvSpPr>
        <p:spPr>
          <a:xfrm>
            <a:off x="1839913" y="44450"/>
            <a:ext cx="5540375" cy="1009650"/>
          </a:xfrm>
        </p:spPr>
        <p:txBody>
          <a:bodyPr>
            <a:normAutofit/>
          </a:bodyPr>
          <a:lstStyle/>
          <a:p>
            <a:pPr eaLnBrk="1" hangingPunct="1"/>
            <a:r>
              <a:rPr lang="en-US" sz="4000" dirty="0" smtClean="0">
                <a:ea typeface="ＭＳ Ｐゴシック" pitchFamily="-84" charset="-128"/>
              </a:rPr>
              <a:t>Key Recommendations</a:t>
            </a:r>
          </a:p>
        </p:txBody>
      </p:sp>
      <p:sp>
        <p:nvSpPr>
          <p:cNvPr id="12293"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
        <p:nvSpPr>
          <p:cNvPr id="17413"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8DA42798-8FE0-4953-867B-AED5E3BA7B0D}" type="slidenum">
              <a:rPr lang="nl-BE" sz="1200">
                <a:solidFill>
                  <a:srgbClr val="002060"/>
                </a:solidFill>
                <a:latin typeface="Calibri" pitchFamily="34" charset="0"/>
              </a:rPr>
              <a:pPr eaLnBrk="1" hangingPunct="1"/>
              <a:t>51</a:t>
            </a:fld>
            <a:endParaRPr lang="nl-BE" sz="1200">
              <a:solidFill>
                <a:srgbClr val="002060"/>
              </a:solidFill>
              <a:latin typeface="Calibri" pitchFamily="34" charset="0"/>
            </a:endParaRPr>
          </a:p>
        </p:txBody>
      </p:sp>
    </p:spTree>
    <p:extLst>
      <p:ext uri="{BB962C8B-B14F-4D97-AF65-F5344CB8AC3E}">
        <p14:creationId xmlns:p14="http://schemas.microsoft.com/office/powerpoint/2010/main" val="12470872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395536" y="3140968"/>
            <a:ext cx="8497887" cy="1470025"/>
          </a:xfrm>
        </p:spPr>
        <p:txBody>
          <a:bodyPr/>
          <a:lstStyle/>
          <a:p>
            <a:pPr eaLnBrk="1" hangingPunct="1"/>
            <a:r>
              <a:rPr lang="en-US" altLang="da-DK" dirty="0" smtClean="0">
                <a:ea typeface="ＭＳ Ｐゴシック" pitchFamily="34" charset="-128"/>
              </a:rPr>
              <a:t>Antilope – Testing tools</a:t>
            </a:r>
            <a:endParaRPr lang="nl-BE" altLang="da-DK"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2051720" y="0"/>
            <a:ext cx="5540375" cy="1009650"/>
          </a:xfrm>
        </p:spPr>
        <p:txBody>
          <a:bodyPr/>
          <a:lstStyle/>
          <a:p>
            <a:pPr eaLnBrk="1" hangingPunct="1"/>
            <a:r>
              <a:rPr lang="en-GB" altLang="da-DK" smtClean="0">
                <a:ea typeface="ＭＳ Ｐゴシック" pitchFamily="34" charset="-128"/>
              </a:rPr>
              <a:t>Key messages on testing tools</a:t>
            </a:r>
            <a:endParaRPr lang="en-US" altLang="da-DK" smtClean="0">
              <a:ea typeface="ＭＳ Ｐゴシック" pitchFamily="34" charset="-128"/>
            </a:endParaRPr>
          </a:p>
        </p:txBody>
      </p:sp>
      <p:graphicFrame>
        <p:nvGraphicFramePr>
          <p:cNvPr id="7" name="Table 6"/>
          <p:cNvGraphicFramePr>
            <a:graphicFrameLocks noGrp="1"/>
          </p:cNvGraphicFramePr>
          <p:nvPr/>
        </p:nvGraphicFramePr>
        <p:xfrm>
          <a:off x="323529" y="1628775"/>
          <a:ext cx="8280722" cy="3744440"/>
        </p:xfrm>
        <a:graphic>
          <a:graphicData uri="http://schemas.openxmlformats.org/drawingml/2006/table">
            <a:tbl>
              <a:tblPr/>
              <a:tblGrid>
                <a:gridCol w="2177408"/>
                <a:gridCol w="6103314"/>
              </a:tblGrid>
              <a:tr h="1284742">
                <a:tc>
                  <a:txBody>
                    <a:bodyPr/>
                    <a:lstStyle/>
                    <a:p>
                      <a:pPr algn="l">
                        <a:spcAft>
                          <a:spcPts val="0"/>
                        </a:spcAft>
                      </a:pPr>
                      <a:r>
                        <a:rPr lang="en-GB" sz="1800" dirty="0">
                          <a:solidFill>
                            <a:srgbClr val="00446A"/>
                          </a:solidFill>
                          <a:latin typeface="Calibri"/>
                          <a:ea typeface="Calibri"/>
                          <a:cs typeface="Times New Roman"/>
                        </a:rPr>
                        <a:t>Testing tools are key to achieving interoperability</a:t>
                      </a:r>
                      <a:endParaRPr lang="en-US" sz="1800" dirty="0">
                        <a:solidFill>
                          <a:srgbClr val="00446A"/>
                        </a:solidFill>
                        <a:latin typeface="Calibri"/>
                        <a:ea typeface="Calibri"/>
                        <a:cs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800" dirty="0">
                          <a:solidFill>
                            <a:srgbClr val="00446A"/>
                          </a:solidFill>
                          <a:latin typeface="Calibri"/>
                          <a:ea typeface="Calibri"/>
                          <a:cs typeface="Times New Roman"/>
                        </a:rPr>
                        <a:t>Testing and certification </a:t>
                      </a:r>
                      <a:r>
                        <a:rPr lang="en-GB" sz="1800" dirty="0" smtClean="0">
                          <a:solidFill>
                            <a:srgbClr val="00446A"/>
                          </a:solidFill>
                          <a:latin typeface="Calibri"/>
                          <a:ea typeface="Calibri"/>
                          <a:cs typeface="Times New Roman"/>
                        </a:rPr>
                        <a:t>of </a:t>
                      </a:r>
                      <a:r>
                        <a:rPr lang="en-GB" sz="1800" dirty="0" err="1" smtClean="0">
                          <a:solidFill>
                            <a:srgbClr val="00446A"/>
                          </a:solidFill>
                          <a:latin typeface="Calibri"/>
                          <a:ea typeface="Calibri"/>
                          <a:cs typeface="Times New Roman"/>
                        </a:rPr>
                        <a:t>eEIF</a:t>
                      </a:r>
                      <a:r>
                        <a:rPr lang="en-GB" sz="1800" dirty="0" smtClean="0">
                          <a:solidFill>
                            <a:srgbClr val="00446A"/>
                          </a:solidFill>
                          <a:latin typeface="Calibri"/>
                          <a:ea typeface="Calibri"/>
                          <a:cs typeface="Times New Roman"/>
                        </a:rPr>
                        <a:t> Use Cases is relying </a:t>
                      </a:r>
                      <a:r>
                        <a:rPr lang="en-GB" sz="1800" dirty="0">
                          <a:solidFill>
                            <a:srgbClr val="00446A"/>
                          </a:solidFill>
                          <a:latin typeface="Calibri"/>
                          <a:ea typeface="Calibri"/>
                          <a:cs typeface="Times New Roman"/>
                        </a:rPr>
                        <a:t>on recognized profiles </a:t>
                      </a:r>
                      <a:r>
                        <a:rPr lang="en-GB" sz="1800" dirty="0" smtClean="0">
                          <a:solidFill>
                            <a:srgbClr val="00446A"/>
                          </a:solidFill>
                          <a:latin typeface="Calibri"/>
                          <a:ea typeface="Calibri"/>
                          <a:cs typeface="Times New Roman"/>
                        </a:rPr>
                        <a:t>and will </a:t>
                      </a:r>
                      <a:r>
                        <a:rPr lang="en-GB" sz="1800" dirty="0">
                          <a:solidFill>
                            <a:srgbClr val="00446A"/>
                          </a:solidFill>
                          <a:latin typeface="Calibri"/>
                          <a:ea typeface="Calibri"/>
                          <a:cs typeface="Times New Roman"/>
                        </a:rPr>
                        <a:t>require robust and high quality testing </a:t>
                      </a:r>
                      <a:r>
                        <a:rPr lang="en-GB" sz="1800" dirty="0" smtClean="0">
                          <a:solidFill>
                            <a:srgbClr val="00446A"/>
                          </a:solidFill>
                          <a:latin typeface="Calibri"/>
                          <a:ea typeface="Calibri"/>
                          <a:cs typeface="Times New Roman"/>
                        </a:rPr>
                        <a:t>tools</a:t>
                      </a:r>
                      <a:endParaRPr lang="en-US" sz="1800" dirty="0">
                        <a:solidFill>
                          <a:srgbClr val="00446A"/>
                        </a:solidFill>
                        <a:latin typeface="Calibri"/>
                        <a:ea typeface="Calibri"/>
                        <a:cs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4956">
                <a:tc>
                  <a:txBody>
                    <a:bodyPr/>
                    <a:lstStyle/>
                    <a:p>
                      <a:pPr algn="l">
                        <a:spcAft>
                          <a:spcPts val="0"/>
                        </a:spcAft>
                      </a:pPr>
                      <a:r>
                        <a:rPr lang="en-GB" sz="1800" dirty="0">
                          <a:solidFill>
                            <a:srgbClr val="00446A"/>
                          </a:solidFill>
                          <a:latin typeface="Calibri"/>
                          <a:ea typeface="Calibri"/>
                          <a:cs typeface="Times New Roman"/>
                        </a:rPr>
                        <a:t>Use good testing tools that exist</a:t>
                      </a:r>
                      <a:endParaRPr lang="en-US" sz="1800" dirty="0">
                        <a:solidFill>
                          <a:srgbClr val="00446A"/>
                        </a:solidFill>
                        <a:latin typeface="Calibri"/>
                        <a:ea typeface="Calibri"/>
                        <a:cs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800" dirty="0">
                          <a:solidFill>
                            <a:srgbClr val="00446A"/>
                          </a:solidFill>
                          <a:latin typeface="Calibri"/>
                          <a:ea typeface="Calibri"/>
                          <a:cs typeface="Times New Roman"/>
                        </a:rPr>
                        <a:t>ANTILOPE is contributing by consolidating and disseminating the knowledge about the testing tools </a:t>
                      </a:r>
                      <a:r>
                        <a:rPr lang="en-GB" sz="1800" dirty="0" smtClean="0">
                          <a:solidFill>
                            <a:srgbClr val="00446A"/>
                          </a:solidFill>
                          <a:latin typeface="Calibri"/>
                          <a:ea typeface="Calibri"/>
                          <a:cs typeface="Times New Roman"/>
                        </a:rPr>
                        <a:t>already </a:t>
                      </a:r>
                      <a:r>
                        <a:rPr lang="en-GB" sz="1800" dirty="0">
                          <a:solidFill>
                            <a:srgbClr val="00446A"/>
                          </a:solidFill>
                          <a:latin typeface="Calibri"/>
                          <a:ea typeface="Calibri"/>
                          <a:cs typeface="Times New Roman"/>
                        </a:rPr>
                        <a:t>available.</a:t>
                      </a:r>
                      <a:endParaRPr lang="en-US" sz="1800" dirty="0">
                        <a:solidFill>
                          <a:srgbClr val="00446A"/>
                        </a:solidFill>
                        <a:latin typeface="Calibri"/>
                        <a:ea typeface="Calibri"/>
                        <a:cs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4742">
                <a:tc>
                  <a:txBody>
                    <a:bodyPr/>
                    <a:lstStyle/>
                    <a:p>
                      <a:pPr algn="l">
                        <a:spcAft>
                          <a:spcPts val="0"/>
                        </a:spcAft>
                      </a:pPr>
                      <a:r>
                        <a:rPr lang="en-GB" sz="1800" dirty="0">
                          <a:solidFill>
                            <a:srgbClr val="00446A"/>
                          </a:solidFill>
                          <a:latin typeface="Calibri"/>
                          <a:ea typeface="Calibri"/>
                          <a:cs typeface="Times New Roman"/>
                        </a:rPr>
                        <a:t>New or improved test tools need to be developed</a:t>
                      </a:r>
                      <a:endParaRPr lang="en-US" sz="1800" dirty="0">
                        <a:solidFill>
                          <a:srgbClr val="00446A"/>
                        </a:solidFill>
                        <a:latin typeface="Calibri"/>
                        <a:ea typeface="Calibri"/>
                        <a:cs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800" dirty="0">
                          <a:solidFill>
                            <a:srgbClr val="00446A"/>
                          </a:solidFill>
                          <a:latin typeface="Calibri"/>
                          <a:ea typeface="Calibri"/>
                          <a:cs typeface="Times New Roman"/>
                        </a:rPr>
                        <a:t>ANTILOPE is identifying the gaps </a:t>
                      </a:r>
                      <a:endParaRPr lang="en-US" sz="1800" dirty="0">
                        <a:solidFill>
                          <a:srgbClr val="00446A"/>
                        </a:solidFill>
                        <a:latin typeface="Calibri"/>
                        <a:ea typeface="Calibri"/>
                        <a:cs typeface="Times New Roman"/>
                      </a:endParaRPr>
                    </a:p>
                    <a:p>
                      <a:pPr algn="l">
                        <a:spcAft>
                          <a:spcPts val="0"/>
                        </a:spcAft>
                      </a:pPr>
                      <a:r>
                        <a:rPr lang="en-GB" sz="1800" dirty="0">
                          <a:solidFill>
                            <a:srgbClr val="00446A"/>
                          </a:solidFill>
                          <a:latin typeface="Calibri"/>
                          <a:ea typeface="Calibri"/>
                          <a:cs typeface="Times New Roman"/>
                        </a:rPr>
                        <a:t>and will stimulate the development of </a:t>
                      </a:r>
                      <a:r>
                        <a:rPr lang="en-GB" sz="1800" dirty="0" smtClean="0">
                          <a:solidFill>
                            <a:srgbClr val="00446A"/>
                          </a:solidFill>
                          <a:latin typeface="Calibri"/>
                          <a:ea typeface="Calibri"/>
                          <a:cs typeface="Times New Roman"/>
                        </a:rPr>
                        <a:t>required additional</a:t>
                      </a:r>
                      <a:r>
                        <a:rPr lang="en-GB" sz="1800" baseline="0" dirty="0" smtClean="0">
                          <a:solidFill>
                            <a:srgbClr val="00446A"/>
                          </a:solidFill>
                          <a:latin typeface="Calibri"/>
                          <a:ea typeface="Calibri"/>
                          <a:cs typeface="Times New Roman"/>
                        </a:rPr>
                        <a:t> capabilities of </a:t>
                      </a:r>
                      <a:r>
                        <a:rPr lang="en-GB" sz="1800" dirty="0" smtClean="0">
                          <a:solidFill>
                            <a:srgbClr val="00446A"/>
                          </a:solidFill>
                          <a:latin typeface="Calibri"/>
                          <a:ea typeface="Calibri"/>
                          <a:cs typeface="Times New Roman"/>
                        </a:rPr>
                        <a:t>testing tools</a:t>
                      </a:r>
                      <a:endParaRPr lang="en-US" sz="1800" dirty="0">
                        <a:solidFill>
                          <a:srgbClr val="00446A"/>
                        </a:solidFill>
                        <a:latin typeface="Calibri"/>
                        <a:ea typeface="Calibri"/>
                        <a:cs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4"/>
          </p:nvPr>
        </p:nvSpPr>
        <p:spPr/>
        <p:txBody>
          <a:bodyPr/>
          <a:lstStyle/>
          <a:p>
            <a:fld id="{03E47296-BEF6-4800-BEE8-E2788132C0A1}" type="slidenum">
              <a:rPr lang="nl-BE" smtClean="0"/>
              <a:pPr/>
              <a:t>53</a:t>
            </a:fld>
            <a:endParaRPr lang="nl-BE"/>
          </a:p>
        </p:txBody>
      </p:sp>
      <p:sp>
        <p:nvSpPr>
          <p:cNvPr id="5" name="Footer Placeholder 4"/>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2"/>
          <p:cNvSpPr>
            <a:spLocks noGrp="1"/>
          </p:cNvSpPr>
          <p:nvPr>
            <p:ph type="title"/>
          </p:nvPr>
        </p:nvSpPr>
        <p:spPr>
          <a:xfrm>
            <a:off x="1839913" y="44450"/>
            <a:ext cx="5540375" cy="1009650"/>
          </a:xfrm>
        </p:spPr>
        <p:txBody>
          <a:bodyPr/>
          <a:lstStyle/>
          <a:p>
            <a:pPr eaLnBrk="1" hangingPunct="1"/>
            <a:r>
              <a:rPr lang="fr-FR" altLang="da-DK" dirty="0" err="1" smtClean="0">
                <a:ea typeface="ＭＳ Ｐゴシック" pitchFamily="34" charset="-128"/>
              </a:rPr>
              <a:t>Testing</a:t>
            </a:r>
            <a:r>
              <a:rPr lang="fr-FR" altLang="da-DK" dirty="0" smtClean="0">
                <a:ea typeface="ＭＳ Ｐゴシック" pitchFamily="34" charset="-128"/>
              </a:rPr>
              <a:t> </a:t>
            </a:r>
            <a:r>
              <a:rPr lang="fr-FR" altLang="da-DK" dirty="0" err="1" smtClean="0">
                <a:ea typeface="ＭＳ Ｐゴシック" pitchFamily="34" charset="-128"/>
              </a:rPr>
              <a:t>tools</a:t>
            </a:r>
            <a:r>
              <a:rPr lang="fr-FR" altLang="da-DK" dirty="0" smtClean="0">
                <a:ea typeface="ＭＳ Ｐゴシック" pitchFamily="34" charset="-128"/>
              </a:rPr>
              <a:t> gap </a:t>
            </a:r>
            <a:r>
              <a:rPr lang="fr-FR" altLang="da-DK" dirty="0" err="1" smtClean="0">
                <a:ea typeface="ＭＳ Ｐゴシック" pitchFamily="34" charset="-128"/>
              </a:rPr>
              <a:t>analysis</a:t>
            </a:r>
            <a:r>
              <a:rPr lang="fr-FR" altLang="da-DK" dirty="0" smtClean="0">
                <a:ea typeface="ＭＳ Ｐゴシック" pitchFamily="34" charset="-128"/>
              </a:rPr>
              <a:t> </a:t>
            </a:r>
            <a:r>
              <a:rPr lang="fr-FR" altLang="da-DK" dirty="0" err="1" smtClean="0">
                <a:ea typeface="ＭＳ Ｐゴシック" pitchFamily="34" charset="-128"/>
              </a:rPr>
              <a:t>process</a:t>
            </a:r>
            <a:endParaRPr lang="fr-FR" altLang="da-DK" dirty="0" smtClean="0">
              <a:ea typeface="ＭＳ Ｐゴシック" pitchFamily="34" charset="-128"/>
            </a:endParaRPr>
          </a:p>
        </p:txBody>
      </p:sp>
      <p:sp>
        <p:nvSpPr>
          <p:cNvPr id="37" name="Down Arrow Callout 36"/>
          <p:cNvSpPr/>
          <p:nvPr/>
        </p:nvSpPr>
        <p:spPr>
          <a:xfrm>
            <a:off x="2484438" y="2565400"/>
            <a:ext cx="4391025" cy="10795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ANTILOPE  refined Use Cases</a:t>
            </a:r>
          </a:p>
        </p:txBody>
      </p:sp>
      <p:sp>
        <p:nvSpPr>
          <p:cNvPr id="38" name="Rectangle 37"/>
          <p:cNvSpPr/>
          <p:nvPr/>
        </p:nvSpPr>
        <p:spPr>
          <a:xfrm>
            <a:off x="2484438" y="4868863"/>
            <a:ext cx="2016125" cy="100806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Existing Testing Tools for Selected Profiles and standards</a:t>
            </a:r>
          </a:p>
        </p:txBody>
      </p:sp>
      <p:sp>
        <p:nvSpPr>
          <p:cNvPr id="39" name="Down Arrow Callout 38"/>
          <p:cNvSpPr/>
          <p:nvPr/>
        </p:nvSpPr>
        <p:spPr>
          <a:xfrm>
            <a:off x="2484438" y="1412875"/>
            <a:ext cx="4392612" cy="10795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eEIF</a:t>
            </a:r>
            <a:r>
              <a:rPr lang="en-US" dirty="0"/>
              <a:t> Use Cases</a:t>
            </a:r>
          </a:p>
        </p:txBody>
      </p:sp>
      <p:sp>
        <p:nvSpPr>
          <p:cNvPr id="43" name="Rectangle 42"/>
          <p:cNvSpPr/>
          <p:nvPr/>
        </p:nvSpPr>
        <p:spPr>
          <a:xfrm>
            <a:off x="2411413" y="4797425"/>
            <a:ext cx="4608512" cy="11525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4932363" y="4868863"/>
            <a:ext cx="2016125" cy="100806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Gaps in existing testing tools</a:t>
            </a:r>
          </a:p>
        </p:txBody>
      </p:sp>
      <p:sp>
        <p:nvSpPr>
          <p:cNvPr id="14" name="Down Arrow Callout 13"/>
          <p:cNvSpPr/>
          <p:nvPr/>
        </p:nvSpPr>
        <p:spPr>
          <a:xfrm>
            <a:off x="2484438" y="3717925"/>
            <a:ext cx="4464050" cy="10795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Selection of Profiles and underlying standards adapted to the Use Cases</a:t>
            </a:r>
          </a:p>
        </p:txBody>
      </p:sp>
      <p:sp>
        <p:nvSpPr>
          <p:cNvPr id="9" name="Slide Number Placeholder 8"/>
          <p:cNvSpPr>
            <a:spLocks noGrp="1"/>
          </p:cNvSpPr>
          <p:nvPr>
            <p:ph type="sldNum" sz="quarter" idx="4"/>
          </p:nvPr>
        </p:nvSpPr>
        <p:spPr/>
        <p:txBody>
          <a:bodyPr/>
          <a:lstStyle/>
          <a:p>
            <a:fld id="{03E47296-BEF6-4800-BEE8-E2788132C0A1}" type="slidenum">
              <a:rPr lang="nl-BE" smtClean="0"/>
              <a:pPr/>
              <a:t>54</a:t>
            </a:fld>
            <a:endParaRPr lang="nl-BE"/>
          </a:p>
        </p:txBody>
      </p:sp>
      <p:sp>
        <p:nvSpPr>
          <p:cNvPr id="10" name="Footer Placeholder 9"/>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1"/>
          <p:cNvSpPr>
            <a:spLocks noGrp="1"/>
          </p:cNvSpPr>
          <p:nvPr>
            <p:ph type="body" sz="quarter" idx="13"/>
          </p:nvPr>
        </p:nvSpPr>
        <p:spPr>
          <a:xfrm>
            <a:off x="468313" y="1412875"/>
            <a:ext cx="8207375" cy="46085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GB" dirty="0" smtClean="0"/>
          </a:p>
          <a:p>
            <a:pPr eaLnBrk="1" hangingPunct="1">
              <a:defRPr/>
            </a:pPr>
            <a:r>
              <a:rPr lang="en-GB" sz="2800" dirty="0" smtClean="0">
                <a:solidFill>
                  <a:srgbClr val="00446A"/>
                </a:solidFill>
              </a:rPr>
              <a:t>Identify </a:t>
            </a:r>
            <a:r>
              <a:rPr lang="en-GB" sz="2800" dirty="0">
                <a:solidFill>
                  <a:srgbClr val="00446A"/>
                </a:solidFill>
              </a:rPr>
              <a:t>existing &amp; new testing tools required to cover the selection of Use Cases described in the </a:t>
            </a:r>
            <a:r>
              <a:rPr lang="en-GB" sz="2800" dirty="0" err="1">
                <a:solidFill>
                  <a:srgbClr val="00446A"/>
                </a:solidFill>
              </a:rPr>
              <a:t>eHealth</a:t>
            </a:r>
            <a:r>
              <a:rPr lang="en-GB" sz="2800" dirty="0">
                <a:solidFill>
                  <a:srgbClr val="00446A"/>
                </a:solidFill>
              </a:rPr>
              <a:t> European Interoperability Framework (</a:t>
            </a:r>
            <a:r>
              <a:rPr lang="en-GB" sz="2800" dirty="0" err="1">
                <a:solidFill>
                  <a:srgbClr val="00446A"/>
                </a:solidFill>
              </a:rPr>
              <a:t>eEIF</a:t>
            </a:r>
            <a:r>
              <a:rPr lang="en-GB" sz="2800" dirty="0">
                <a:solidFill>
                  <a:srgbClr val="00446A"/>
                </a:solidFill>
              </a:rPr>
              <a:t>) and their </a:t>
            </a:r>
            <a:r>
              <a:rPr lang="en-GB" sz="2800" dirty="0" smtClean="0">
                <a:solidFill>
                  <a:srgbClr val="00446A"/>
                </a:solidFill>
              </a:rPr>
              <a:t>refinement</a:t>
            </a:r>
            <a:endParaRPr lang="en-GB" sz="2800" strike="sngStrike" dirty="0">
              <a:solidFill>
                <a:srgbClr val="00446A"/>
              </a:solidFill>
            </a:endParaRPr>
          </a:p>
          <a:p>
            <a:pPr eaLnBrk="1" hangingPunct="1">
              <a:defRPr/>
            </a:pPr>
            <a:r>
              <a:rPr lang="en-GB" sz="2800" dirty="0">
                <a:solidFill>
                  <a:srgbClr val="00446A"/>
                </a:solidFill>
              </a:rPr>
              <a:t>Promote the use of existing testing tools </a:t>
            </a:r>
          </a:p>
          <a:p>
            <a:pPr eaLnBrk="1" hangingPunct="1">
              <a:defRPr/>
            </a:pPr>
            <a:r>
              <a:rPr lang="en-GB" sz="2800" dirty="0">
                <a:solidFill>
                  <a:srgbClr val="00446A"/>
                </a:solidFill>
              </a:rPr>
              <a:t>Promote the development of required new or improved testing tools</a:t>
            </a:r>
          </a:p>
        </p:txBody>
      </p:sp>
      <p:sp>
        <p:nvSpPr>
          <p:cNvPr id="10243" name="Titre 2"/>
          <p:cNvSpPr>
            <a:spLocks noGrp="1"/>
          </p:cNvSpPr>
          <p:nvPr>
            <p:ph type="title"/>
          </p:nvPr>
        </p:nvSpPr>
        <p:spPr>
          <a:xfrm>
            <a:off x="1839913" y="44450"/>
            <a:ext cx="5540375" cy="1009650"/>
          </a:xfrm>
        </p:spPr>
        <p:txBody>
          <a:bodyPr/>
          <a:lstStyle/>
          <a:p>
            <a:pPr eaLnBrk="1" hangingPunct="1"/>
            <a:r>
              <a:rPr lang="fr-FR" altLang="da-DK" smtClean="0">
                <a:ea typeface="ＭＳ Ｐゴシック" pitchFamily="34" charset="-128"/>
              </a:rPr>
              <a:t>Main  ANTILOPE objectives for testing tools</a:t>
            </a:r>
          </a:p>
        </p:txBody>
      </p:sp>
      <p:sp>
        <p:nvSpPr>
          <p:cNvPr id="4" name="Slide Number Placeholder 3"/>
          <p:cNvSpPr>
            <a:spLocks noGrp="1"/>
          </p:cNvSpPr>
          <p:nvPr>
            <p:ph type="sldNum" sz="quarter" idx="4"/>
          </p:nvPr>
        </p:nvSpPr>
        <p:spPr/>
        <p:txBody>
          <a:bodyPr/>
          <a:lstStyle/>
          <a:p>
            <a:fld id="{03E47296-BEF6-4800-BEE8-E2788132C0A1}" type="slidenum">
              <a:rPr lang="nl-BE" smtClean="0"/>
              <a:pPr/>
              <a:t>55</a:t>
            </a:fld>
            <a:endParaRPr lang="nl-BE"/>
          </a:p>
        </p:txBody>
      </p:sp>
      <p:sp>
        <p:nvSpPr>
          <p:cNvPr id="5" name="Footer Placeholder 4"/>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1839913" y="44450"/>
            <a:ext cx="5540375" cy="1009650"/>
          </a:xfrm>
        </p:spPr>
        <p:txBody>
          <a:bodyPr/>
          <a:lstStyle/>
          <a:p>
            <a:r>
              <a:rPr lang="en-US" altLang="da-DK" smtClean="0">
                <a:ea typeface="ＭＳ Ｐゴシック" pitchFamily="34" charset="-128"/>
              </a:rPr>
              <a:t>Existing Testing Tools</a:t>
            </a:r>
            <a:br>
              <a:rPr lang="en-US" altLang="da-DK" smtClean="0">
                <a:ea typeface="ＭＳ Ｐゴシック" pitchFamily="34" charset="-128"/>
              </a:rPr>
            </a:br>
            <a:r>
              <a:rPr lang="en-US" altLang="da-DK" smtClean="0">
                <a:ea typeface="ＭＳ Ｐゴシック" pitchFamily="34" charset="-128"/>
              </a:rPr>
              <a:t>Information Diagram</a:t>
            </a:r>
          </a:p>
        </p:txBody>
      </p:sp>
      <p:sp>
        <p:nvSpPr>
          <p:cNvPr id="4" name="Oval 3"/>
          <p:cNvSpPr/>
          <p:nvPr/>
        </p:nvSpPr>
        <p:spPr>
          <a:xfrm>
            <a:off x="3563938" y="3068638"/>
            <a:ext cx="2160587" cy="1223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Testing Tool</a:t>
            </a:r>
          </a:p>
        </p:txBody>
      </p:sp>
      <p:sp>
        <p:nvSpPr>
          <p:cNvPr id="8" name="Oval 7"/>
          <p:cNvSpPr/>
          <p:nvPr/>
        </p:nvSpPr>
        <p:spPr>
          <a:xfrm>
            <a:off x="1692275" y="2349500"/>
            <a:ext cx="1727200" cy="792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Location</a:t>
            </a:r>
          </a:p>
        </p:txBody>
      </p:sp>
      <p:sp>
        <p:nvSpPr>
          <p:cNvPr id="9" name="Oval 8"/>
          <p:cNvSpPr/>
          <p:nvPr/>
        </p:nvSpPr>
        <p:spPr>
          <a:xfrm>
            <a:off x="3779838" y="1700213"/>
            <a:ext cx="1728787" cy="792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Name</a:t>
            </a:r>
          </a:p>
        </p:txBody>
      </p:sp>
      <p:sp>
        <p:nvSpPr>
          <p:cNvPr id="10" name="Oval 9"/>
          <p:cNvSpPr/>
          <p:nvPr/>
        </p:nvSpPr>
        <p:spPr>
          <a:xfrm>
            <a:off x="5867400" y="2349500"/>
            <a:ext cx="1728788" cy="792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Developer</a:t>
            </a:r>
          </a:p>
        </p:txBody>
      </p:sp>
      <p:sp>
        <p:nvSpPr>
          <p:cNvPr id="11" name="Oval 10"/>
          <p:cNvSpPr/>
          <p:nvPr/>
        </p:nvSpPr>
        <p:spPr>
          <a:xfrm>
            <a:off x="1187450" y="3284538"/>
            <a:ext cx="1728788" cy="792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Info Pages</a:t>
            </a:r>
          </a:p>
        </p:txBody>
      </p:sp>
      <p:sp>
        <p:nvSpPr>
          <p:cNvPr id="12" name="Oval 11"/>
          <p:cNvSpPr/>
          <p:nvPr/>
        </p:nvSpPr>
        <p:spPr>
          <a:xfrm>
            <a:off x="1763713" y="4652963"/>
            <a:ext cx="1728787" cy="792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Source Code</a:t>
            </a:r>
          </a:p>
        </p:txBody>
      </p:sp>
      <p:sp>
        <p:nvSpPr>
          <p:cNvPr id="13" name="Oval 12"/>
          <p:cNvSpPr/>
          <p:nvPr/>
        </p:nvSpPr>
        <p:spPr>
          <a:xfrm>
            <a:off x="3779838" y="4797425"/>
            <a:ext cx="1728787" cy="792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Tool Category</a:t>
            </a:r>
          </a:p>
        </p:txBody>
      </p:sp>
      <p:sp>
        <p:nvSpPr>
          <p:cNvPr id="14" name="Oval 13"/>
          <p:cNvSpPr/>
          <p:nvPr/>
        </p:nvSpPr>
        <p:spPr>
          <a:xfrm>
            <a:off x="5940425" y="4652963"/>
            <a:ext cx="1728788" cy="792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Use: web/local</a:t>
            </a:r>
          </a:p>
        </p:txBody>
      </p:sp>
      <p:sp>
        <p:nvSpPr>
          <p:cNvPr id="15" name="Oval 14"/>
          <p:cNvSpPr/>
          <p:nvPr/>
        </p:nvSpPr>
        <p:spPr>
          <a:xfrm>
            <a:off x="6372225" y="3284538"/>
            <a:ext cx="1728788" cy="792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Associated Profile</a:t>
            </a:r>
          </a:p>
        </p:txBody>
      </p:sp>
      <p:cxnSp>
        <p:nvCxnSpPr>
          <p:cNvPr id="17" name="Straight Connector 16"/>
          <p:cNvCxnSpPr>
            <a:stCxn id="13" idx="0"/>
            <a:endCxn id="4" idx="4"/>
          </p:cNvCxnSpPr>
          <p:nvPr/>
        </p:nvCxnSpPr>
        <p:spPr>
          <a:xfrm flipV="1">
            <a:off x="4643438" y="4292600"/>
            <a:ext cx="0" cy="504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2" idx="7"/>
            <a:endCxn id="4" idx="3"/>
          </p:cNvCxnSpPr>
          <p:nvPr/>
        </p:nvCxnSpPr>
        <p:spPr>
          <a:xfrm flipV="1">
            <a:off x="3240088" y="4113213"/>
            <a:ext cx="639762" cy="655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6"/>
            <a:endCxn id="4" idx="2"/>
          </p:cNvCxnSpPr>
          <p:nvPr/>
        </p:nvCxnSpPr>
        <p:spPr>
          <a:xfrm>
            <a:off x="2916238" y="3681413"/>
            <a:ext cx="647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4" idx="6"/>
            <a:endCxn id="15" idx="2"/>
          </p:cNvCxnSpPr>
          <p:nvPr/>
        </p:nvCxnSpPr>
        <p:spPr>
          <a:xfrm>
            <a:off x="5724525" y="3681413"/>
            <a:ext cx="647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5"/>
            <a:endCxn id="4" idx="1"/>
          </p:cNvCxnSpPr>
          <p:nvPr/>
        </p:nvCxnSpPr>
        <p:spPr>
          <a:xfrm>
            <a:off x="3167063" y="3024188"/>
            <a:ext cx="712787" cy="22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9" idx="4"/>
            <a:endCxn id="4" idx="0"/>
          </p:cNvCxnSpPr>
          <p:nvPr/>
        </p:nvCxnSpPr>
        <p:spPr>
          <a:xfrm>
            <a:off x="4643438" y="2492375"/>
            <a:ext cx="0" cy="576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 idx="7"/>
            <a:endCxn id="10" idx="3"/>
          </p:cNvCxnSpPr>
          <p:nvPr/>
        </p:nvCxnSpPr>
        <p:spPr>
          <a:xfrm flipV="1">
            <a:off x="5407025" y="3024188"/>
            <a:ext cx="714375" cy="22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5"/>
            <a:endCxn id="14" idx="1"/>
          </p:cNvCxnSpPr>
          <p:nvPr/>
        </p:nvCxnSpPr>
        <p:spPr>
          <a:xfrm>
            <a:off x="5408613" y="4113213"/>
            <a:ext cx="784225" cy="655637"/>
          </a:xfrm>
          <a:prstGeom prst="line">
            <a:avLst/>
          </a:prstGeom>
        </p:spPr>
        <p:style>
          <a:lnRef idx="1">
            <a:schemeClr val="accent1"/>
          </a:lnRef>
          <a:fillRef idx="0">
            <a:schemeClr val="accent1"/>
          </a:fillRef>
          <a:effectRef idx="0">
            <a:schemeClr val="accent1"/>
          </a:effectRef>
          <a:fontRef idx="minor">
            <a:schemeClr val="tx1"/>
          </a:fontRef>
        </p:style>
      </p:cxnSp>
      <p:sp>
        <p:nvSpPr>
          <p:cNvPr id="24" name="Ellipse 23"/>
          <p:cNvSpPr>
            <a:spLocks noChangeArrowheads="1"/>
          </p:cNvSpPr>
          <p:nvPr/>
        </p:nvSpPr>
        <p:spPr bwMode="auto">
          <a:xfrm>
            <a:off x="827088" y="4365625"/>
            <a:ext cx="7861300" cy="1366838"/>
          </a:xfrm>
          <a:prstGeom prst="ellipse">
            <a:avLst/>
          </a:prstGeom>
          <a:noFill/>
          <a:ln w="38100">
            <a:solidFill>
              <a:srgbClr val="FF0000"/>
            </a:solidFill>
            <a:round/>
            <a:headEnd/>
            <a:tailEnd/>
          </a:ln>
          <a:effectLst>
            <a:outerShdw blurRad="63500" dist="23000" dir="5400000" rotWithShape="0">
              <a:srgbClr val="000000">
                <a:alpha val="34999"/>
              </a:srgbClr>
            </a:outerShdw>
          </a:effectLst>
          <a:extLst/>
        </p:spPr>
        <p:txBody>
          <a:bodyPr anchor="ctr"/>
          <a:lstStyle/>
          <a:p>
            <a:pPr algn="ctr">
              <a:defRPr/>
            </a:pPr>
            <a:endParaRPr lang="en-GB">
              <a:solidFill>
                <a:schemeClr val="lt1"/>
              </a:solidFill>
              <a:latin typeface="+mn-lt"/>
              <a:ea typeface="+mn-ea"/>
            </a:endParaRPr>
          </a:p>
        </p:txBody>
      </p:sp>
      <p:sp>
        <p:nvSpPr>
          <p:cNvPr id="22" name="Line Callout 3 (No Border) 21"/>
          <p:cNvSpPr/>
          <p:nvPr/>
        </p:nvSpPr>
        <p:spPr>
          <a:xfrm>
            <a:off x="107950" y="5445125"/>
            <a:ext cx="1223963" cy="647700"/>
          </a:xfrm>
          <a:prstGeom prst="callout3">
            <a:avLst>
              <a:gd name="adj1" fmla="val -357"/>
              <a:gd name="adj2" fmla="val 18900"/>
              <a:gd name="adj3" fmla="val -54737"/>
              <a:gd name="adj4" fmla="val 12123"/>
              <a:gd name="adj5" fmla="val -64612"/>
              <a:gd name="adj6" fmla="val 31575"/>
              <a:gd name="adj7" fmla="val -79574"/>
              <a:gd name="adj8" fmla="val 622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Tool enhancing information</a:t>
            </a:r>
            <a:endParaRPr lang="el-GR" sz="1400" dirty="0"/>
          </a:p>
        </p:txBody>
      </p:sp>
      <p:sp>
        <p:nvSpPr>
          <p:cNvPr id="26" name="Slide Number Placeholder 25"/>
          <p:cNvSpPr>
            <a:spLocks noGrp="1"/>
          </p:cNvSpPr>
          <p:nvPr>
            <p:ph type="sldNum" sz="quarter" idx="4"/>
          </p:nvPr>
        </p:nvSpPr>
        <p:spPr/>
        <p:txBody>
          <a:bodyPr/>
          <a:lstStyle/>
          <a:p>
            <a:fld id="{03E47296-BEF6-4800-BEE8-E2788132C0A1}" type="slidenum">
              <a:rPr lang="nl-BE" smtClean="0"/>
              <a:pPr/>
              <a:t>56</a:t>
            </a:fld>
            <a:endParaRPr lang="nl-BE"/>
          </a:p>
        </p:txBody>
      </p:sp>
      <p:sp>
        <p:nvSpPr>
          <p:cNvPr id="28" name="Footer Placeholder 27"/>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457200" y="1196975"/>
            <a:ext cx="8229600" cy="4784725"/>
          </a:xfrm>
        </p:spPr>
        <p:txBody>
          <a:bodyPr/>
          <a:lstStyle/>
          <a:p>
            <a:pPr eaLnBrk="1" hangingPunct="1">
              <a:buFont typeface="Arial" charset="0"/>
              <a:buNone/>
            </a:pPr>
            <a:r>
              <a:rPr lang="en-GB" altLang="da-DK" sz="2800" smtClean="0">
                <a:solidFill>
                  <a:schemeClr val="tx1"/>
                </a:solidFill>
                <a:ea typeface="ＭＳ Ｐゴシック" pitchFamily="34" charset="-128"/>
              </a:rPr>
              <a:t>	</a:t>
            </a:r>
            <a:endParaRPr lang="en-GB" altLang="da-DK" smtClean="0">
              <a:solidFill>
                <a:srgbClr val="595959"/>
              </a:solidFill>
              <a:ea typeface="ＭＳ Ｐゴシック" pitchFamily="34" charset="-128"/>
            </a:endParaRPr>
          </a:p>
        </p:txBody>
      </p:sp>
      <p:sp>
        <p:nvSpPr>
          <p:cNvPr id="18435" name="Title 5"/>
          <p:cNvSpPr>
            <a:spLocks noGrp="1"/>
          </p:cNvSpPr>
          <p:nvPr>
            <p:ph type="title"/>
          </p:nvPr>
        </p:nvSpPr>
        <p:spPr>
          <a:xfrm>
            <a:off x="1839913" y="44450"/>
            <a:ext cx="5540375" cy="1009650"/>
          </a:xfrm>
        </p:spPr>
        <p:txBody>
          <a:bodyPr/>
          <a:lstStyle/>
          <a:p>
            <a:pPr eaLnBrk="1" hangingPunct="1"/>
            <a:r>
              <a:rPr lang="en-GB" altLang="da-DK" smtClean="0">
                <a:ea typeface="ＭＳ Ｐゴシック" pitchFamily="34" charset="-128"/>
              </a:rPr>
              <a:t>Testing tool categories:</a:t>
            </a:r>
            <a:br>
              <a:rPr lang="en-GB" altLang="da-DK" smtClean="0">
                <a:ea typeface="ＭＳ Ｐゴシック" pitchFamily="34" charset="-128"/>
              </a:rPr>
            </a:br>
            <a:r>
              <a:rPr lang="en-GB" altLang="da-DK" smtClean="0">
                <a:ea typeface="ＭＳ Ｐゴシック" pitchFamily="34" charset="-128"/>
              </a:rPr>
              <a:t>Test management tools</a:t>
            </a:r>
          </a:p>
        </p:txBody>
      </p:sp>
      <p:grpSp>
        <p:nvGrpSpPr>
          <p:cNvPr id="2" name="Groupe 51"/>
          <p:cNvGrpSpPr>
            <a:grpSpLocks/>
          </p:cNvGrpSpPr>
          <p:nvPr/>
        </p:nvGrpSpPr>
        <p:grpSpPr bwMode="auto">
          <a:xfrm>
            <a:off x="539750" y="1916113"/>
            <a:ext cx="8305800" cy="3556000"/>
            <a:chOff x="626720" y="2567387"/>
            <a:chExt cx="8305800" cy="3554624"/>
          </a:xfrm>
        </p:grpSpPr>
        <p:grpSp>
          <p:nvGrpSpPr>
            <p:cNvPr id="3" name="Groupe 47"/>
            <p:cNvGrpSpPr>
              <a:grpSpLocks/>
            </p:cNvGrpSpPr>
            <p:nvPr/>
          </p:nvGrpSpPr>
          <p:grpSpPr bwMode="auto">
            <a:xfrm>
              <a:off x="626720" y="2567387"/>
              <a:ext cx="8305800" cy="3554624"/>
              <a:chOff x="76200" y="1746251"/>
              <a:chExt cx="8991600" cy="4483497"/>
            </a:xfrm>
          </p:grpSpPr>
          <p:pic>
            <p:nvPicPr>
              <p:cNvPr id="18441" name="Image 8" descr="pc_user_icon_by_ornorm-d4winao.png"/>
              <p:cNvPicPr>
                <a:picLocks noChangeAspect="1"/>
              </p:cNvPicPr>
              <p:nvPr/>
            </p:nvPicPr>
            <p:blipFill>
              <a:blip r:embed="rId3" cstate="print"/>
              <a:srcRect/>
              <a:stretch>
                <a:fillRect/>
              </a:stretch>
            </p:blipFill>
            <p:spPr bwMode="auto">
              <a:xfrm>
                <a:off x="76200" y="4495800"/>
                <a:ext cx="1371600" cy="1371600"/>
              </a:xfrm>
              <a:prstGeom prst="rect">
                <a:avLst/>
              </a:prstGeom>
              <a:noFill/>
              <a:ln w="9525">
                <a:noFill/>
                <a:miter lim="800000"/>
                <a:headEnd/>
                <a:tailEnd/>
              </a:ln>
            </p:spPr>
          </p:pic>
          <p:pic>
            <p:nvPicPr>
              <p:cNvPr id="18442" name="Image 9"/>
              <p:cNvPicPr>
                <a:picLocks noChangeAspect="1"/>
              </p:cNvPicPr>
              <p:nvPr/>
            </p:nvPicPr>
            <p:blipFill>
              <a:blip r:embed="rId4" cstate="print"/>
              <a:srcRect/>
              <a:stretch>
                <a:fillRect/>
              </a:stretch>
            </p:blipFill>
            <p:spPr bwMode="auto">
              <a:xfrm>
                <a:off x="990599" y="4800600"/>
                <a:ext cx="304800" cy="304800"/>
              </a:xfrm>
              <a:prstGeom prst="rect">
                <a:avLst/>
              </a:prstGeom>
              <a:noFill/>
              <a:ln w="9525">
                <a:noFill/>
                <a:miter lim="800000"/>
                <a:headEnd/>
                <a:tailEnd/>
              </a:ln>
            </p:spPr>
          </p:pic>
          <p:cxnSp>
            <p:nvCxnSpPr>
              <p:cNvPr id="10" name="Connecteur en arc 10"/>
              <p:cNvCxnSpPr>
                <a:cxnSpLocks noChangeShapeType="1"/>
              </p:cNvCxnSpPr>
              <p:nvPr/>
            </p:nvCxnSpPr>
            <p:spPr bwMode="auto">
              <a:xfrm rot="5400000" flipH="1" flipV="1">
                <a:off x="196454" y="2788082"/>
                <a:ext cx="2273773" cy="1142854"/>
              </a:xfrm>
              <a:prstGeom prst="curvedConnector2">
                <a:avLst/>
              </a:prstGeom>
              <a:noFill/>
              <a:ln w="38100">
                <a:solidFill>
                  <a:schemeClr val="accent1"/>
                </a:solidFill>
                <a:round/>
                <a:headEnd/>
                <a:tailEnd type="arrow" w="med" len="med"/>
              </a:ln>
              <a:effectLst>
                <a:outerShdw blurRad="63500" dist="23000" dir="5400000" rotWithShape="0">
                  <a:srgbClr val="000000">
                    <a:alpha val="34999"/>
                  </a:srgbClr>
                </a:outerShdw>
              </a:effectLst>
              <a:extLst/>
            </p:spPr>
          </p:cxnSp>
          <p:cxnSp>
            <p:nvCxnSpPr>
              <p:cNvPr id="11" name="Connecteur en arc 11"/>
              <p:cNvCxnSpPr>
                <a:cxnSpLocks noChangeShapeType="1"/>
              </p:cNvCxnSpPr>
              <p:nvPr/>
            </p:nvCxnSpPr>
            <p:spPr bwMode="auto">
              <a:xfrm rot="5400000" flipH="1" flipV="1">
                <a:off x="4584900" y="-457835"/>
                <a:ext cx="12009" cy="4420183"/>
              </a:xfrm>
              <a:prstGeom prst="curvedConnector3">
                <a:avLst>
                  <a:gd name="adj1" fmla="val 1800000"/>
                </a:avLst>
              </a:prstGeom>
              <a:noFill/>
              <a:ln w="76200">
                <a:solidFill>
                  <a:srgbClr val="92D050"/>
                </a:solidFill>
                <a:round/>
                <a:headEnd/>
                <a:tailEnd type="arrow" w="med" len="med"/>
              </a:ln>
              <a:effectLst>
                <a:outerShdw blurRad="63500" dist="23000" dir="5400000" rotWithShape="0">
                  <a:srgbClr val="000000">
                    <a:alpha val="34999"/>
                  </a:srgbClr>
                </a:outerShdw>
              </a:effectLst>
              <a:extLst/>
            </p:spPr>
          </p:cxnSp>
          <p:pic>
            <p:nvPicPr>
              <p:cNvPr id="18445" name="Image 12"/>
              <p:cNvPicPr>
                <a:picLocks noChangeAspect="1"/>
              </p:cNvPicPr>
              <p:nvPr/>
            </p:nvPicPr>
            <p:blipFill>
              <a:blip r:embed="rId5" cstate="print"/>
              <a:srcRect/>
              <a:stretch>
                <a:fillRect/>
              </a:stretch>
            </p:blipFill>
            <p:spPr bwMode="auto">
              <a:xfrm>
                <a:off x="1905000" y="1752600"/>
                <a:ext cx="939800" cy="939800"/>
              </a:xfrm>
              <a:prstGeom prst="rect">
                <a:avLst/>
              </a:prstGeom>
              <a:noFill/>
              <a:ln w="9525">
                <a:noFill/>
                <a:miter lim="800000"/>
                <a:headEnd/>
                <a:tailEnd/>
              </a:ln>
            </p:spPr>
          </p:pic>
          <p:cxnSp>
            <p:nvCxnSpPr>
              <p:cNvPr id="13" name="Connecteur en arc 15"/>
              <p:cNvCxnSpPr>
                <a:cxnSpLocks noChangeShapeType="1"/>
              </p:cNvCxnSpPr>
              <p:nvPr/>
            </p:nvCxnSpPr>
            <p:spPr bwMode="auto">
              <a:xfrm rot="5400000">
                <a:off x="4584900" y="482899"/>
                <a:ext cx="12009" cy="4420183"/>
              </a:xfrm>
              <a:prstGeom prst="curvedConnector3">
                <a:avLst>
                  <a:gd name="adj1" fmla="val 1800000"/>
                </a:avLst>
              </a:prstGeom>
              <a:noFill/>
              <a:ln w="76200">
                <a:solidFill>
                  <a:srgbClr val="9BBB59"/>
                </a:solidFill>
                <a:round/>
                <a:headEnd/>
                <a:tailEnd type="arrow" w="med" len="med"/>
              </a:ln>
              <a:effectLst>
                <a:outerShdw blurRad="63500" dist="23000" dir="5400000" rotWithShape="0">
                  <a:srgbClr val="000000">
                    <a:alpha val="34999"/>
                  </a:srgbClr>
                </a:outerShdw>
              </a:effectLst>
              <a:extLst/>
            </p:spPr>
          </p:cxnSp>
          <p:sp>
            <p:nvSpPr>
              <p:cNvPr id="18447" name="ZoneTexte 17"/>
              <p:cNvSpPr txBox="1">
                <a:spLocks noChangeArrowheads="1"/>
              </p:cNvSpPr>
              <p:nvPr/>
            </p:nvSpPr>
            <p:spPr bwMode="auto">
              <a:xfrm>
                <a:off x="76200" y="2546689"/>
                <a:ext cx="1048506" cy="582304"/>
              </a:xfrm>
              <a:prstGeom prst="rect">
                <a:avLst/>
              </a:prstGeom>
              <a:noFill/>
              <a:ln w="9525">
                <a:noFill/>
                <a:miter lim="800000"/>
                <a:headEnd/>
                <a:tailEnd/>
              </a:ln>
            </p:spPr>
            <p:txBody>
              <a:bodyPr wrap="none">
                <a:spAutoFit/>
              </a:bodyPr>
              <a:lstStyle/>
              <a:p>
                <a:pPr>
                  <a:buFont typeface="Wingdings" pitchFamily="2" charset="2"/>
                  <a:buChar char="ü"/>
                </a:pPr>
                <a:r>
                  <a:rPr lang="en-GB" altLang="da-DK" sz="1200">
                    <a:solidFill>
                      <a:schemeClr val="tx2"/>
                    </a:solidFill>
                  </a:rPr>
                  <a:t>Configure</a:t>
                </a:r>
              </a:p>
              <a:p>
                <a:pPr>
                  <a:buFont typeface="Wingdings" pitchFamily="2" charset="2"/>
                  <a:buChar char="ü"/>
                </a:pPr>
                <a:r>
                  <a:rPr lang="en-GB" altLang="da-DK" sz="1200">
                    <a:solidFill>
                      <a:schemeClr val="tx2"/>
                    </a:solidFill>
                  </a:rPr>
                  <a:t>Interacts</a:t>
                </a:r>
              </a:p>
            </p:txBody>
          </p:sp>
          <p:sp>
            <p:nvSpPr>
              <p:cNvPr id="15" name="Rectangle à coins arrondis 5"/>
              <p:cNvSpPr>
                <a:spLocks noChangeArrowheads="1"/>
              </p:cNvSpPr>
              <p:nvPr/>
            </p:nvSpPr>
            <p:spPr bwMode="auto">
              <a:xfrm>
                <a:off x="3200575" y="3201385"/>
                <a:ext cx="2742850" cy="2894257"/>
              </a:xfrm>
              <a:prstGeom prst="roundRect">
                <a:avLst>
                  <a:gd name="adj" fmla="val 16667"/>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lstStyle/>
              <a:p>
                <a:pPr marL="342900" indent="-342900" algn="ctr">
                  <a:lnSpc>
                    <a:spcPct val="90000"/>
                  </a:lnSpc>
                  <a:spcBef>
                    <a:spcPct val="20000"/>
                  </a:spcBef>
                  <a:defRPr/>
                </a:pPr>
                <a:endParaRPr lang="en-GB" sz="2000" b="1">
                  <a:solidFill>
                    <a:schemeClr val="bg1"/>
                  </a:solidFill>
                  <a:ea typeface="ＭＳ Ｐゴシック" charset="0"/>
                </a:endParaRPr>
              </a:p>
            </p:txBody>
          </p:sp>
          <p:grpSp>
            <p:nvGrpSpPr>
              <p:cNvPr id="4" name="Grouper 49"/>
              <p:cNvGrpSpPr>
                <a:grpSpLocks/>
              </p:cNvGrpSpPr>
              <p:nvPr/>
            </p:nvGrpSpPr>
            <p:grpSpPr bwMode="auto">
              <a:xfrm rot="5400000">
                <a:off x="3390901" y="3771901"/>
                <a:ext cx="2286000" cy="1752600"/>
                <a:chOff x="4800600" y="914400"/>
                <a:chExt cx="2286000" cy="1752600"/>
              </a:xfrm>
            </p:grpSpPr>
            <p:sp>
              <p:nvSpPr>
                <p:cNvPr id="31" name="Rectangle 30"/>
                <p:cNvSpPr>
                  <a:spLocks noChangeArrowheads="1"/>
                </p:cNvSpPr>
                <p:nvPr/>
              </p:nvSpPr>
              <p:spPr bwMode="auto">
                <a:xfrm rot="-5400000">
                  <a:off x="4114695" y="1600261"/>
                  <a:ext cx="1752950" cy="380297"/>
                </a:xfrm>
                <a:prstGeom prst="rect">
                  <a:avLst/>
                </a:prstGeom>
                <a:gradFill rotWithShape="1">
                  <a:gsLst>
                    <a:gs pos="0">
                      <a:srgbClr val="C9B5E8"/>
                    </a:gs>
                    <a:gs pos="35001">
                      <a:srgbClr val="D9CBEE"/>
                    </a:gs>
                    <a:gs pos="100000">
                      <a:srgbClr val="F0EAF9"/>
                    </a:gs>
                  </a:gsLst>
                  <a:lin ang="16200000" scaled="1"/>
                </a:gradFill>
                <a:ln w="9525">
                  <a:solidFill>
                    <a:srgbClr val="7D60A0"/>
                  </a:solidFill>
                  <a:miter lim="800000"/>
                  <a:headEnd/>
                  <a:tailEnd/>
                </a:ln>
                <a:effectLst>
                  <a:outerShdw blurRad="63500" dist="20000" dir="5400000" rotWithShape="0">
                    <a:srgbClr val="000000">
                      <a:alpha val="37999"/>
                    </a:srgbClr>
                  </a:outerShdw>
                </a:effectLst>
              </p:spPr>
              <p:txBody>
                <a:bodyPr/>
                <a:lstStyle/>
                <a:p>
                  <a:pPr marL="342900" indent="-342900" algn="ctr">
                    <a:lnSpc>
                      <a:spcPct val="90000"/>
                    </a:lnSpc>
                    <a:spcBef>
                      <a:spcPct val="20000"/>
                    </a:spcBef>
                    <a:defRPr/>
                  </a:pPr>
                  <a:r>
                    <a:rPr lang="en-GB" sz="1600" b="1" dirty="0">
                      <a:solidFill>
                        <a:srgbClr val="000000"/>
                      </a:solidFill>
                      <a:ea typeface="ＭＳ Ｐゴシック" charset="0"/>
                    </a:rPr>
                    <a:t>Test </a:t>
                  </a:r>
                  <a:r>
                    <a:rPr lang="en-GB" sz="1600" b="1" dirty="0" err="1">
                      <a:solidFill>
                        <a:srgbClr val="000000"/>
                      </a:solidFill>
                      <a:ea typeface="ＭＳ Ｐゴシック" charset="0"/>
                    </a:rPr>
                    <a:t>Mgt</a:t>
                  </a:r>
                  <a:endParaRPr lang="en-GB" sz="1600" b="1" dirty="0">
                    <a:solidFill>
                      <a:srgbClr val="000000"/>
                    </a:solidFill>
                    <a:ea typeface="ＭＳ Ｐゴシック" charset="0"/>
                  </a:endParaRPr>
                </a:p>
              </p:txBody>
            </p:sp>
            <p:grpSp>
              <p:nvGrpSpPr>
                <p:cNvPr id="5" name="Grouper 21"/>
                <p:cNvGrpSpPr>
                  <a:grpSpLocks/>
                </p:cNvGrpSpPr>
                <p:nvPr/>
              </p:nvGrpSpPr>
              <p:grpSpPr bwMode="auto">
                <a:xfrm>
                  <a:off x="5714999" y="1600200"/>
                  <a:ext cx="1371601" cy="381001"/>
                  <a:chOff x="3200399" y="2209800"/>
                  <a:chExt cx="1371601" cy="381001"/>
                </a:xfrm>
              </p:grpSpPr>
              <p:sp>
                <p:nvSpPr>
                  <p:cNvPr id="43" name="Rectangle 42"/>
                  <p:cNvSpPr>
                    <a:spLocks noChangeArrowheads="1"/>
                  </p:cNvSpPr>
                  <p:nvPr/>
                </p:nvSpPr>
                <p:spPr bwMode="auto">
                  <a:xfrm>
                    <a:off x="3201135" y="2209247"/>
                    <a:ext cx="1371069" cy="381524"/>
                  </a:xfrm>
                  <a:prstGeom prst="rect">
                    <a:avLst/>
                  </a:prstGeom>
                  <a:gradFill rotWithShape="1">
                    <a:gsLst>
                      <a:gs pos="0">
                        <a:srgbClr val="C9B5E8"/>
                      </a:gs>
                      <a:gs pos="35001">
                        <a:srgbClr val="D9CBEE"/>
                      </a:gs>
                      <a:gs pos="100000">
                        <a:srgbClr val="F0EAF9"/>
                      </a:gs>
                    </a:gsLst>
                    <a:lin ang="16200000" scaled="1"/>
                  </a:gradFill>
                  <a:ln w="9525">
                    <a:solidFill>
                      <a:srgbClr val="7D60A0"/>
                    </a:solidFill>
                    <a:miter lim="800000"/>
                    <a:headEnd/>
                    <a:tailEnd/>
                  </a:ln>
                  <a:effectLst>
                    <a:outerShdw blurRad="63500" dist="20000" dir="5400000" rotWithShape="0">
                      <a:srgbClr val="000000">
                        <a:alpha val="37999"/>
                      </a:srgbClr>
                    </a:outerShdw>
                  </a:effectLst>
                </p:spPr>
                <p:txBody>
                  <a:bodyPr anchor="ctr"/>
                  <a:lstStyle/>
                  <a:p>
                    <a:pPr marL="342900" indent="-342900" algn="ctr">
                      <a:lnSpc>
                        <a:spcPct val="90000"/>
                      </a:lnSpc>
                      <a:spcBef>
                        <a:spcPct val="20000"/>
                      </a:spcBef>
                      <a:defRPr/>
                    </a:pPr>
                    <a:r>
                      <a:rPr lang="en-GB" sz="1200" b="1" dirty="0">
                        <a:solidFill>
                          <a:srgbClr val="000000"/>
                        </a:solidFill>
                        <a:ea typeface="ＭＳ Ｐゴシック" charset="0"/>
                      </a:rPr>
                      <a:t>Test Plan</a:t>
                    </a:r>
                  </a:p>
                </p:txBody>
              </p:sp>
              <p:pic>
                <p:nvPicPr>
                  <p:cNvPr id="18477" name="Image 23"/>
                  <p:cNvPicPr>
                    <a:picLocks noChangeAspect="1"/>
                  </p:cNvPicPr>
                  <p:nvPr/>
                </p:nvPicPr>
                <p:blipFill>
                  <a:blip r:embed="rId6" cstate="print"/>
                  <a:srcRect/>
                  <a:stretch>
                    <a:fillRect/>
                  </a:stretch>
                </p:blipFill>
                <p:spPr bwMode="auto">
                  <a:xfrm rot="-5400000">
                    <a:off x="3200399" y="2286001"/>
                    <a:ext cx="304800" cy="304800"/>
                  </a:xfrm>
                  <a:prstGeom prst="rect">
                    <a:avLst/>
                  </a:prstGeom>
                  <a:noFill/>
                  <a:ln w="9525">
                    <a:noFill/>
                    <a:miter lim="800000"/>
                    <a:headEnd/>
                    <a:tailEnd/>
                  </a:ln>
                </p:spPr>
              </p:pic>
            </p:grpSp>
            <p:pic>
              <p:nvPicPr>
                <p:cNvPr id="18466" name="Image 24"/>
                <p:cNvPicPr>
                  <a:picLocks noChangeAspect="1"/>
                </p:cNvPicPr>
                <p:nvPr/>
              </p:nvPicPr>
              <p:blipFill>
                <a:blip r:embed="rId7" cstate="print"/>
                <a:srcRect/>
                <a:stretch>
                  <a:fillRect/>
                </a:stretch>
              </p:blipFill>
              <p:spPr bwMode="auto">
                <a:xfrm rot="-5400000">
                  <a:off x="4805855" y="2291255"/>
                  <a:ext cx="294290" cy="304800"/>
                </a:xfrm>
                <a:prstGeom prst="rect">
                  <a:avLst/>
                </a:prstGeom>
                <a:noFill/>
                <a:ln w="9525">
                  <a:noFill/>
                  <a:miter lim="800000"/>
                  <a:headEnd/>
                  <a:tailEnd/>
                </a:ln>
              </p:spPr>
            </p:pic>
            <p:sp>
              <p:nvSpPr>
                <p:cNvPr id="34" name="Rectangle 33"/>
                <p:cNvSpPr>
                  <a:spLocks noChangeArrowheads="1"/>
                </p:cNvSpPr>
                <p:nvPr/>
              </p:nvSpPr>
              <p:spPr bwMode="auto">
                <a:xfrm>
                  <a:off x="5715735" y="913934"/>
                  <a:ext cx="1371069" cy="381524"/>
                </a:xfrm>
                <a:prstGeom prst="rect">
                  <a:avLst/>
                </a:prstGeom>
                <a:gradFill rotWithShape="1">
                  <a:gsLst>
                    <a:gs pos="0">
                      <a:srgbClr val="C9B5E8"/>
                    </a:gs>
                    <a:gs pos="35001">
                      <a:srgbClr val="D9CBEE"/>
                    </a:gs>
                    <a:gs pos="100000">
                      <a:srgbClr val="F0EAF9"/>
                    </a:gs>
                  </a:gsLst>
                  <a:lin ang="16200000" scaled="1"/>
                </a:gradFill>
                <a:ln w="9525">
                  <a:solidFill>
                    <a:srgbClr val="7D60A0"/>
                  </a:solidFill>
                  <a:miter lim="800000"/>
                  <a:headEnd/>
                  <a:tailEnd/>
                </a:ln>
                <a:effectLst>
                  <a:outerShdw blurRad="63500" dist="20000" dir="5400000" rotWithShape="0">
                    <a:srgbClr val="000000">
                      <a:alpha val="37999"/>
                    </a:srgbClr>
                  </a:outerShdw>
                </a:effectLst>
              </p:spPr>
              <p:txBody>
                <a:bodyPr anchor="ctr"/>
                <a:lstStyle/>
                <a:p>
                  <a:pPr marL="342900" indent="-342900" algn="ctr">
                    <a:lnSpc>
                      <a:spcPct val="90000"/>
                    </a:lnSpc>
                    <a:spcBef>
                      <a:spcPct val="20000"/>
                    </a:spcBef>
                    <a:defRPr/>
                  </a:pPr>
                  <a:r>
                    <a:rPr lang="en-GB" sz="1200" b="1" dirty="0">
                      <a:solidFill>
                        <a:srgbClr val="000000"/>
                      </a:solidFill>
                      <a:ea typeface="ＭＳ Ｐゴシック" charset="0"/>
                    </a:rPr>
                    <a:t>Value Sets</a:t>
                  </a:r>
                </a:p>
              </p:txBody>
            </p:sp>
            <p:cxnSp>
              <p:nvCxnSpPr>
                <p:cNvPr id="35" name="Connecteur droit avec flèche 28"/>
                <p:cNvCxnSpPr>
                  <a:cxnSpLocks noChangeShapeType="1"/>
                </p:cNvCxnSpPr>
                <p:nvPr/>
              </p:nvCxnSpPr>
              <p:spPr bwMode="auto">
                <a:xfrm rot="-5400000">
                  <a:off x="5448527" y="875296"/>
                  <a:ext cx="0" cy="534418"/>
                </a:xfrm>
                <a:prstGeom prst="straightConnector1">
                  <a:avLst/>
                </a:prstGeom>
                <a:noFill/>
                <a:ln w="38100">
                  <a:solidFill>
                    <a:schemeClr val="tx1"/>
                  </a:solidFill>
                  <a:round/>
                  <a:headEnd type="triangle" w="med" len="med"/>
                  <a:tailEnd type="triangle" w="med" len="med"/>
                </a:ln>
                <a:effectLst>
                  <a:outerShdw blurRad="63500" dist="23000" dir="5400000" rotWithShape="0">
                    <a:srgbClr val="000000">
                      <a:alpha val="34999"/>
                    </a:srgbClr>
                  </a:outerShdw>
                </a:effectLst>
                <a:extLst/>
              </p:spPr>
            </p:cxnSp>
            <p:cxnSp>
              <p:nvCxnSpPr>
                <p:cNvPr id="36" name="Connecteur droit avec flèche 29"/>
                <p:cNvCxnSpPr>
                  <a:cxnSpLocks noChangeShapeType="1"/>
                </p:cNvCxnSpPr>
                <p:nvPr/>
              </p:nvCxnSpPr>
              <p:spPr bwMode="auto">
                <a:xfrm rot="-5400000">
                  <a:off x="5448527" y="1485392"/>
                  <a:ext cx="0" cy="534418"/>
                </a:xfrm>
                <a:prstGeom prst="straightConnector1">
                  <a:avLst/>
                </a:prstGeom>
                <a:noFill/>
                <a:ln w="38100">
                  <a:solidFill>
                    <a:schemeClr val="tx1"/>
                  </a:solidFill>
                  <a:round/>
                  <a:headEnd type="triangle" w="med" len="med"/>
                  <a:tailEnd type="triangle" w="med" len="med"/>
                </a:ln>
                <a:effectLst>
                  <a:outerShdw blurRad="63500" dist="23000" dir="5400000" rotWithShape="0">
                    <a:srgbClr val="000000">
                      <a:alpha val="34999"/>
                    </a:srgbClr>
                  </a:outerShdw>
                </a:effectLst>
                <a:extLst/>
              </p:spPr>
            </p:cxnSp>
            <p:cxnSp>
              <p:nvCxnSpPr>
                <p:cNvPr id="37" name="Connecteur droit avec flèche 30"/>
                <p:cNvCxnSpPr>
                  <a:cxnSpLocks noChangeShapeType="1"/>
                </p:cNvCxnSpPr>
                <p:nvPr/>
              </p:nvCxnSpPr>
              <p:spPr bwMode="auto">
                <a:xfrm>
                  <a:off x="6400269" y="1307488"/>
                  <a:ext cx="0" cy="304189"/>
                </a:xfrm>
                <a:prstGeom prst="straightConnector1">
                  <a:avLst/>
                </a:prstGeom>
                <a:noFill/>
                <a:ln w="38100">
                  <a:solidFill>
                    <a:schemeClr val="tx1"/>
                  </a:solidFill>
                  <a:round/>
                  <a:headEnd type="triangle" w="med" len="med"/>
                  <a:tailEnd type="triangle" w="med" len="med"/>
                </a:ln>
                <a:effectLst>
                  <a:outerShdw blurRad="63500" dist="23000" dir="5400000" rotWithShape="0">
                    <a:srgbClr val="000000">
                      <a:alpha val="34999"/>
                    </a:srgbClr>
                  </a:outerShdw>
                </a:effectLst>
                <a:extLst/>
              </p:spPr>
            </p:cxnSp>
            <p:grpSp>
              <p:nvGrpSpPr>
                <p:cNvPr id="6" name="Grouper 31"/>
                <p:cNvGrpSpPr>
                  <a:grpSpLocks/>
                </p:cNvGrpSpPr>
                <p:nvPr/>
              </p:nvGrpSpPr>
              <p:grpSpPr bwMode="auto">
                <a:xfrm>
                  <a:off x="5715000" y="2286000"/>
                  <a:ext cx="1371600" cy="381000"/>
                  <a:chOff x="3200400" y="2209800"/>
                  <a:chExt cx="1371600" cy="381000"/>
                </a:xfrm>
              </p:grpSpPr>
              <p:sp>
                <p:nvSpPr>
                  <p:cNvPr id="41" name="Rectangle 40"/>
                  <p:cNvSpPr>
                    <a:spLocks noChangeArrowheads="1"/>
                  </p:cNvSpPr>
                  <p:nvPr/>
                </p:nvSpPr>
                <p:spPr bwMode="auto">
                  <a:xfrm>
                    <a:off x="3201134" y="2209160"/>
                    <a:ext cx="1371069" cy="381524"/>
                  </a:xfrm>
                  <a:prstGeom prst="rect">
                    <a:avLst/>
                  </a:prstGeom>
                  <a:gradFill rotWithShape="1">
                    <a:gsLst>
                      <a:gs pos="0">
                        <a:srgbClr val="C9B5E8"/>
                      </a:gs>
                      <a:gs pos="35001">
                        <a:srgbClr val="D9CBEE"/>
                      </a:gs>
                      <a:gs pos="100000">
                        <a:srgbClr val="F0EAF9"/>
                      </a:gs>
                    </a:gsLst>
                    <a:lin ang="16200000" scaled="1"/>
                  </a:gradFill>
                  <a:ln w="9525">
                    <a:solidFill>
                      <a:srgbClr val="7D60A0"/>
                    </a:solidFill>
                    <a:miter lim="800000"/>
                    <a:headEnd/>
                    <a:tailEnd/>
                  </a:ln>
                  <a:effectLst>
                    <a:outerShdw blurRad="63500" dist="20000" dir="5400000" rotWithShape="0">
                      <a:srgbClr val="000000">
                        <a:alpha val="37999"/>
                      </a:srgbClr>
                    </a:outerShdw>
                  </a:effectLst>
                </p:spPr>
                <p:txBody>
                  <a:bodyPr anchor="ctr"/>
                  <a:lstStyle/>
                  <a:p>
                    <a:pPr marL="342900" indent="-342900" algn="ctr">
                      <a:lnSpc>
                        <a:spcPct val="90000"/>
                      </a:lnSpc>
                      <a:spcBef>
                        <a:spcPct val="20000"/>
                      </a:spcBef>
                      <a:defRPr/>
                    </a:pPr>
                    <a:r>
                      <a:rPr lang="en-GB" sz="1200" b="1" dirty="0">
                        <a:solidFill>
                          <a:srgbClr val="000000"/>
                        </a:solidFill>
                        <a:ea typeface="ＭＳ Ｐゴシック" charset="0"/>
                      </a:rPr>
                      <a:t>TF Model</a:t>
                    </a:r>
                  </a:p>
                </p:txBody>
              </p:sp>
              <p:pic>
                <p:nvPicPr>
                  <p:cNvPr id="18475" name="Image 33"/>
                  <p:cNvPicPr>
                    <a:picLocks noChangeAspect="1"/>
                  </p:cNvPicPr>
                  <p:nvPr/>
                </p:nvPicPr>
                <p:blipFill>
                  <a:blip r:embed="rId6" cstate="print"/>
                  <a:srcRect/>
                  <a:stretch>
                    <a:fillRect/>
                  </a:stretch>
                </p:blipFill>
                <p:spPr bwMode="auto">
                  <a:xfrm rot="-5400000">
                    <a:off x="3200400" y="2286000"/>
                    <a:ext cx="304800" cy="304800"/>
                  </a:xfrm>
                  <a:prstGeom prst="rect">
                    <a:avLst/>
                  </a:prstGeom>
                  <a:noFill/>
                  <a:ln w="9525">
                    <a:noFill/>
                    <a:miter lim="800000"/>
                    <a:headEnd/>
                    <a:tailEnd/>
                  </a:ln>
                </p:spPr>
              </p:pic>
            </p:grpSp>
            <p:cxnSp>
              <p:nvCxnSpPr>
                <p:cNvPr id="39" name="Connecteur droit avec flèche 34"/>
                <p:cNvCxnSpPr>
                  <a:cxnSpLocks noChangeShapeType="1"/>
                </p:cNvCxnSpPr>
                <p:nvPr/>
              </p:nvCxnSpPr>
              <p:spPr bwMode="auto">
                <a:xfrm rot="-5400000">
                  <a:off x="5448527" y="2171104"/>
                  <a:ext cx="0" cy="534418"/>
                </a:xfrm>
                <a:prstGeom prst="straightConnector1">
                  <a:avLst/>
                </a:prstGeom>
                <a:noFill/>
                <a:ln w="38100">
                  <a:solidFill>
                    <a:schemeClr val="tx1"/>
                  </a:solidFill>
                  <a:round/>
                  <a:headEnd type="triangle" w="med" len="med"/>
                  <a:tailEnd type="triangle" w="med" len="med"/>
                </a:ln>
                <a:effectLst>
                  <a:outerShdw blurRad="63500" dist="23000" dir="5400000" rotWithShape="0">
                    <a:srgbClr val="000000">
                      <a:alpha val="34999"/>
                    </a:srgbClr>
                  </a:outerShdw>
                </a:effectLst>
                <a:extLst/>
              </p:spPr>
            </p:cxnSp>
            <p:cxnSp>
              <p:nvCxnSpPr>
                <p:cNvPr id="40" name="Connecteur droit avec flèche 35"/>
                <p:cNvCxnSpPr>
                  <a:cxnSpLocks noChangeShapeType="1"/>
                </p:cNvCxnSpPr>
                <p:nvPr/>
              </p:nvCxnSpPr>
              <p:spPr bwMode="auto">
                <a:xfrm>
                  <a:off x="6400269" y="1993201"/>
                  <a:ext cx="0" cy="304188"/>
                </a:xfrm>
                <a:prstGeom prst="straightConnector1">
                  <a:avLst/>
                </a:prstGeom>
                <a:noFill/>
                <a:ln w="38100">
                  <a:solidFill>
                    <a:schemeClr val="tx1"/>
                  </a:solidFill>
                  <a:round/>
                  <a:headEnd type="triangle" w="med" len="med"/>
                  <a:tailEnd type="triangle" w="med" len="med"/>
                </a:ln>
                <a:effectLst>
                  <a:outerShdw blurRad="63500" dist="23000" dir="5400000" rotWithShape="0">
                    <a:srgbClr val="000000">
                      <a:alpha val="34999"/>
                    </a:srgbClr>
                  </a:outerShdw>
                </a:effectLst>
                <a:extLst/>
              </p:spPr>
            </p:cxnSp>
          </p:grpSp>
          <p:pic>
            <p:nvPicPr>
              <p:cNvPr id="18450" name="Image 40"/>
              <p:cNvPicPr>
                <a:picLocks noChangeAspect="1"/>
              </p:cNvPicPr>
              <p:nvPr/>
            </p:nvPicPr>
            <p:blipFill>
              <a:blip r:embed="rId5" cstate="print"/>
              <a:srcRect/>
              <a:stretch>
                <a:fillRect/>
              </a:stretch>
            </p:blipFill>
            <p:spPr bwMode="auto">
              <a:xfrm>
                <a:off x="6324600" y="1752600"/>
                <a:ext cx="939800" cy="939800"/>
              </a:xfrm>
              <a:prstGeom prst="rect">
                <a:avLst/>
              </a:prstGeom>
              <a:noFill/>
              <a:ln w="9525">
                <a:noFill/>
                <a:miter lim="800000"/>
                <a:headEnd/>
                <a:tailEnd/>
              </a:ln>
            </p:spPr>
          </p:pic>
          <p:sp>
            <p:nvSpPr>
              <p:cNvPr id="18451" name="ZoneTexte 6"/>
              <p:cNvSpPr txBox="1">
                <a:spLocks noChangeArrowheads="1"/>
              </p:cNvSpPr>
              <p:nvPr/>
            </p:nvSpPr>
            <p:spPr bwMode="auto">
              <a:xfrm>
                <a:off x="3505200" y="5791199"/>
                <a:ext cx="2057400" cy="326090"/>
              </a:xfrm>
              <a:prstGeom prst="rect">
                <a:avLst/>
              </a:prstGeom>
              <a:noFill/>
              <a:ln w="9525">
                <a:noFill/>
                <a:miter lim="800000"/>
                <a:headEnd/>
                <a:tailEnd/>
              </a:ln>
            </p:spPr>
            <p:txBody>
              <a:bodyPr>
                <a:spAutoFit/>
              </a:bodyPr>
              <a:lstStyle/>
              <a:p>
                <a:pPr algn="ctr"/>
                <a:endParaRPr lang="en-GB" altLang="da-DK" sz="1200"/>
              </a:p>
            </p:txBody>
          </p:sp>
          <p:pic>
            <p:nvPicPr>
              <p:cNvPr id="18452" name="Image 13"/>
              <p:cNvPicPr>
                <a:picLocks noChangeAspect="1"/>
              </p:cNvPicPr>
              <p:nvPr/>
            </p:nvPicPr>
            <p:blipFill>
              <a:blip r:embed="rId8" cstate="print"/>
              <a:srcRect/>
              <a:stretch>
                <a:fillRect/>
              </a:stretch>
            </p:blipFill>
            <p:spPr bwMode="auto">
              <a:xfrm>
                <a:off x="4267200" y="3124200"/>
                <a:ext cx="533400" cy="533400"/>
              </a:xfrm>
              <a:prstGeom prst="rect">
                <a:avLst/>
              </a:prstGeom>
              <a:noFill/>
              <a:ln w="9525">
                <a:noFill/>
                <a:miter lim="800000"/>
                <a:headEnd/>
                <a:tailEnd/>
              </a:ln>
            </p:spPr>
          </p:pic>
          <p:cxnSp>
            <p:nvCxnSpPr>
              <p:cNvPr id="20" name="Connecteur en arc 19"/>
              <p:cNvCxnSpPr>
                <a:cxnSpLocks noChangeShapeType="1"/>
              </p:cNvCxnSpPr>
              <p:nvPr/>
            </p:nvCxnSpPr>
            <p:spPr bwMode="auto">
              <a:xfrm flipV="1">
                <a:off x="1447625" y="3391534"/>
                <a:ext cx="2820187" cy="1789396"/>
              </a:xfrm>
              <a:prstGeom prst="curvedConnector3">
                <a:avLst>
                  <a:gd name="adj1" fmla="val 50000"/>
                </a:avLst>
              </a:prstGeom>
              <a:noFill/>
              <a:ln w="38100">
                <a:solidFill>
                  <a:schemeClr val="accent1"/>
                </a:solidFill>
                <a:round/>
                <a:headEnd/>
                <a:tailEnd type="arrow" w="med" len="med"/>
              </a:ln>
              <a:effectLst>
                <a:outerShdw blurRad="63500" dist="23000" dir="5400000" rotWithShape="0">
                  <a:srgbClr val="000000">
                    <a:alpha val="34999"/>
                  </a:srgbClr>
                </a:outerShdw>
              </a:effectLst>
              <a:extLst/>
            </p:spPr>
          </p:cxnSp>
          <p:pic>
            <p:nvPicPr>
              <p:cNvPr id="18454" name="Image 56" descr="pc_user_icon_by_ornorm-d4winao.png"/>
              <p:cNvPicPr>
                <a:picLocks noChangeAspect="1"/>
              </p:cNvPicPr>
              <p:nvPr/>
            </p:nvPicPr>
            <p:blipFill>
              <a:blip r:embed="rId3" cstate="print"/>
              <a:srcRect/>
              <a:stretch>
                <a:fillRect/>
              </a:stretch>
            </p:blipFill>
            <p:spPr bwMode="auto">
              <a:xfrm flipH="1">
                <a:off x="7696200" y="4495800"/>
                <a:ext cx="1371600" cy="1371600"/>
              </a:xfrm>
              <a:prstGeom prst="rect">
                <a:avLst/>
              </a:prstGeom>
              <a:noFill/>
              <a:ln w="9525">
                <a:noFill/>
                <a:miter lim="800000"/>
                <a:headEnd/>
                <a:tailEnd/>
              </a:ln>
            </p:spPr>
          </p:pic>
          <p:pic>
            <p:nvPicPr>
              <p:cNvPr id="18455" name="Image 60"/>
              <p:cNvPicPr>
                <a:picLocks noChangeAspect="1"/>
              </p:cNvPicPr>
              <p:nvPr/>
            </p:nvPicPr>
            <p:blipFill>
              <a:blip r:embed="rId4" cstate="print"/>
              <a:srcRect/>
              <a:stretch>
                <a:fillRect/>
              </a:stretch>
            </p:blipFill>
            <p:spPr bwMode="auto">
              <a:xfrm>
                <a:off x="7857747" y="4787634"/>
                <a:ext cx="304800" cy="304800"/>
              </a:xfrm>
              <a:prstGeom prst="rect">
                <a:avLst/>
              </a:prstGeom>
              <a:noFill/>
              <a:ln w="9525">
                <a:noFill/>
                <a:miter lim="800000"/>
                <a:headEnd/>
                <a:tailEnd/>
              </a:ln>
            </p:spPr>
          </p:pic>
          <p:cxnSp>
            <p:nvCxnSpPr>
              <p:cNvPr id="23" name="Connecteur en arc 61"/>
              <p:cNvCxnSpPr>
                <a:cxnSpLocks noChangeShapeType="1"/>
              </p:cNvCxnSpPr>
              <p:nvPr/>
            </p:nvCxnSpPr>
            <p:spPr bwMode="auto">
              <a:xfrm rot="10800000">
                <a:off x="4800571" y="3391534"/>
                <a:ext cx="2895803" cy="1789396"/>
              </a:xfrm>
              <a:prstGeom prst="curvedConnector3">
                <a:avLst>
                  <a:gd name="adj1" fmla="val 50000"/>
                </a:avLst>
              </a:prstGeom>
              <a:noFill/>
              <a:ln w="38100">
                <a:solidFill>
                  <a:schemeClr val="accent1"/>
                </a:solidFill>
                <a:round/>
                <a:headEnd/>
                <a:tailEnd type="arrow" w="med" len="med"/>
              </a:ln>
              <a:effectLst>
                <a:outerShdw blurRad="63500" dist="23000" dir="5400000" rotWithShape="0">
                  <a:srgbClr val="000000">
                    <a:alpha val="34999"/>
                  </a:srgbClr>
                </a:outerShdw>
              </a:effectLst>
              <a:extLst/>
            </p:spPr>
          </p:cxnSp>
          <p:cxnSp>
            <p:nvCxnSpPr>
              <p:cNvPr id="24" name="Connecteur en arc 64"/>
              <p:cNvCxnSpPr>
                <a:cxnSpLocks noChangeShapeType="1"/>
              </p:cNvCxnSpPr>
              <p:nvPr/>
            </p:nvCxnSpPr>
            <p:spPr bwMode="auto">
              <a:xfrm rot="16200000" flipV="1">
                <a:off x="6686664" y="2800971"/>
                <a:ext cx="2273773" cy="1117076"/>
              </a:xfrm>
              <a:prstGeom prst="curvedConnector2">
                <a:avLst/>
              </a:prstGeom>
              <a:noFill/>
              <a:ln w="38100">
                <a:solidFill>
                  <a:schemeClr val="accent1"/>
                </a:solidFill>
                <a:round/>
                <a:headEnd/>
                <a:tailEnd type="arrow" w="med" len="med"/>
              </a:ln>
              <a:effectLst>
                <a:outerShdw blurRad="63500" dist="23000" dir="5400000" rotWithShape="0">
                  <a:srgbClr val="000000">
                    <a:alpha val="34999"/>
                  </a:srgbClr>
                </a:outerShdw>
              </a:effectLst>
              <a:extLst/>
            </p:spPr>
          </p:cxnSp>
          <p:sp>
            <p:nvSpPr>
              <p:cNvPr id="18458" name="ZoneTexte 85"/>
              <p:cNvSpPr txBox="1">
                <a:spLocks noChangeArrowheads="1"/>
              </p:cNvSpPr>
              <p:nvPr/>
            </p:nvSpPr>
            <p:spPr bwMode="auto">
              <a:xfrm>
                <a:off x="2311696" y="2080846"/>
                <a:ext cx="533103" cy="349383"/>
              </a:xfrm>
              <a:prstGeom prst="rect">
                <a:avLst/>
              </a:prstGeom>
              <a:noFill/>
              <a:ln w="9525">
                <a:noFill/>
                <a:miter lim="800000"/>
                <a:headEnd/>
                <a:tailEnd/>
              </a:ln>
            </p:spPr>
            <p:txBody>
              <a:bodyPr wrap="none">
                <a:spAutoFit/>
              </a:bodyPr>
              <a:lstStyle/>
              <a:p>
                <a:pPr algn="ctr"/>
                <a:r>
                  <a:rPr lang="en-GB" altLang="da-DK" sz="1200">
                    <a:solidFill>
                      <a:schemeClr val="tx2"/>
                    </a:solidFill>
                  </a:rPr>
                  <a:t>SUT</a:t>
                </a:r>
              </a:p>
            </p:txBody>
          </p:sp>
          <p:sp>
            <p:nvSpPr>
              <p:cNvPr id="18459" name="ZoneTexte 86"/>
              <p:cNvSpPr txBox="1">
                <a:spLocks noChangeArrowheads="1"/>
              </p:cNvSpPr>
              <p:nvPr/>
            </p:nvSpPr>
            <p:spPr bwMode="auto">
              <a:xfrm>
                <a:off x="6731296" y="2047808"/>
                <a:ext cx="533103" cy="349383"/>
              </a:xfrm>
              <a:prstGeom prst="rect">
                <a:avLst/>
              </a:prstGeom>
              <a:noFill/>
              <a:ln w="9525">
                <a:noFill/>
                <a:miter lim="800000"/>
                <a:headEnd/>
                <a:tailEnd/>
              </a:ln>
            </p:spPr>
            <p:txBody>
              <a:bodyPr wrap="none">
                <a:spAutoFit/>
              </a:bodyPr>
              <a:lstStyle/>
              <a:p>
                <a:pPr algn="ctr"/>
                <a:r>
                  <a:rPr lang="en-GB" altLang="da-DK" sz="1200">
                    <a:solidFill>
                      <a:schemeClr val="tx2"/>
                    </a:solidFill>
                  </a:rPr>
                  <a:t>SUT</a:t>
                </a:r>
              </a:p>
            </p:txBody>
          </p:sp>
          <p:pic>
            <p:nvPicPr>
              <p:cNvPr id="18460" name="Image 109"/>
              <p:cNvPicPr>
                <a:picLocks noChangeAspect="1"/>
              </p:cNvPicPr>
              <p:nvPr/>
            </p:nvPicPr>
            <p:blipFill>
              <a:blip r:embed="rId6" cstate="print"/>
              <a:srcRect/>
              <a:stretch>
                <a:fillRect/>
              </a:stretch>
            </p:blipFill>
            <p:spPr bwMode="auto">
              <a:xfrm>
                <a:off x="5029200" y="4419600"/>
                <a:ext cx="304800" cy="304800"/>
              </a:xfrm>
              <a:prstGeom prst="rect">
                <a:avLst/>
              </a:prstGeom>
              <a:noFill/>
              <a:ln w="9525">
                <a:noFill/>
                <a:miter lim="800000"/>
                <a:headEnd/>
                <a:tailEnd/>
              </a:ln>
            </p:spPr>
          </p:pic>
          <p:sp>
            <p:nvSpPr>
              <p:cNvPr id="18461" name="ZoneTexte 110"/>
              <p:cNvSpPr txBox="1">
                <a:spLocks noChangeArrowheads="1"/>
              </p:cNvSpPr>
              <p:nvPr/>
            </p:nvSpPr>
            <p:spPr bwMode="auto">
              <a:xfrm>
                <a:off x="1447800" y="5181600"/>
                <a:ext cx="1594520" cy="1048148"/>
              </a:xfrm>
              <a:prstGeom prst="rect">
                <a:avLst/>
              </a:prstGeom>
              <a:noFill/>
              <a:ln w="9525">
                <a:noFill/>
                <a:miter lim="800000"/>
                <a:headEnd/>
                <a:tailEnd/>
              </a:ln>
            </p:spPr>
            <p:txBody>
              <a:bodyPr wrap="none">
                <a:spAutoFit/>
              </a:bodyPr>
              <a:lstStyle/>
              <a:p>
                <a:pPr>
                  <a:buFont typeface="Wingdings" pitchFamily="2" charset="2"/>
                  <a:buChar char="ü"/>
                </a:pPr>
                <a:r>
                  <a:rPr lang="en-GB" altLang="da-DK" sz="1200">
                    <a:solidFill>
                      <a:schemeClr val="tx2"/>
                    </a:solidFill>
                  </a:rPr>
                  <a:t>Get Test Plan</a:t>
                </a:r>
              </a:p>
              <a:p>
                <a:pPr>
                  <a:buFont typeface="Wingdings" pitchFamily="2" charset="2"/>
                  <a:buChar char="ü"/>
                </a:pPr>
                <a:r>
                  <a:rPr lang="en-GB" altLang="da-DK" sz="1200">
                    <a:solidFill>
                      <a:schemeClr val="tx2"/>
                    </a:solidFill>
                  </a:rPr>
                  <a:t>Find Test Partner</a:t>
                </a:r>
              </a:p>
              <a:p>
                <a:pPr>
                  <a:buFont typeface="Wingdings" pitchFamily="2" charset="2"/>
                  <a:buChar char="ü"/>
                </a:pPr>
                <a:r>
                  <a:rPr lang="en-GB" altLang="da-DK" sz="1200">
                    <a:solidFill>
                      <a:schemeClr val="tx2"/>
                    </a:solidFill>
                  </a:rPr>
                  <a:t>Log Evidences</a:t>
                </a:r>
              </a:p>
              <a:p>
                <a:pPr>
                  <a:buFont typeface="Wingdings" pitchFamily="2" charset="2"/>
                  <a:buChar char="ü"/>
                </a:pPr>
                <a:r>
                  <a:rPr lang="en-GB" altLang="da-DK" sz="1200">
                    <a:solidFill>
                      <a:schemeClr val="tx2"/>
                    </a:solidFill>
                  </a:rPr>
                  <a:t>Get Test Report</a:t>
                </a:r>
              </a:p>
            </p:txBody>
          </p:sp>
          <p:sp>
            <p:nvSpPr>
              <p:cNvPr id="18462" name="ZoneTexte 27"/>
              <p:cNvSpPr txBox="1">
                <a:spLocks noChangeArrowheads="1"/>
              </p:cNvSpPr>
              <p:nvPr/>
            </p:nvSpPr>
            <p:spPr bwMode="auto">
              <a:xfrm>
                <a:off x="5521726" y="2080846"/>
                <a:ext cx="199984" cy="465844"/>
              </a:xfrm>
              <a:prstGeom prst="rect">
                <a:avLst/>
              </a:prstGeom>
              <a:noFill/>
              <a:ln w="9525">
                <a:noFill/>
                <a:miter lim="800000"/>
                <a:headEnd/>
                <a:tailEnd/>
              </a:ln>
            </p:spPr>
            <p:txBody>
              <a:bodyPr wrap="none">
                <a:spAutoFit/>
              </a:bodyPr>
              <a:lstStyle/>
              <a:p>
                <a:pPr algn="ctr"/>
                <a:endParaRPr lang="en-GB" altLang="da-DK"/>
              </a:p>
            </p:txBody>
          </p:sp>
          <p:sp>
            <p:nvSpPr>
              <p:cNvPr id="18463" name="ZoneTexte 20"/>
              <p:cNvSpPr txBox="1">
                <a:spLocks noChangeArrowheads="1"/>
              </p:cNvSpPr>
              <p:nvPr/>
            </p:nvSpPr>
            <p:spPr bwMode="auto">
              <a:xfrm>
                <a:off x="3619500" y="1981201"/>
                <a:ext cx="2362200" cy="582079"/>
              </a:xfrm>
              <a:prstGeom prst="rect">
                <a:avLst/>
              </a:prstGeom>
              <a:noFill/>
              <a:ln w="9525">
                <a:noFill/>
                <a:miter lim="800000"/>
                <a:headEnd/>
                <a:tailEnd/>
              </a:ln>
            </p:spPr>
            <p:txBody>
              <a:bodyPr>
                <a:spAutoFit/>
              </a:bodyPr>
              <a:lstStyle/>
              <a:p>
                <a:pPr algn="ctr"/>
                <a:r>
                  <a:rPr lang="en-GB" altLang="da-DK" sz="1200">
                    <a:solidFill>
                      <a:schemeClr val="tx2"/>
                    </a:solidFill>
                  </a:rPr>
                  <a:t>Exchange (commands and data)</a:t>
                </a:r>
              </a:p>
            </p:txBody>
          </p:sp>
        </p:grpSp>
        <p:sp>
          <p:nvSpPr>
            <p:cNvPr id="18439" name="ZoneTexte 48"/>
            <p:cNvSpPr txBox="1">
              <a:spLocks noChangeArrowheads="1"/>
            </p:cNvSpPr>
            <p:nvPr/>
          </p:nvSpPr>
          <p:spPr bwMode="auto">
            <a:xfrm>
              <a:off x="6072245" y="5220322"/>
              <a:ext cx="1472904" cy="830997"/>
            </a:xfrm>
            <a:prstGeom prst="rect">
              <a:avLst/>
            </a:prstGeom>
            <a:noFill/>
            <a:ln w="9525">
              <a:noFill/>
              <a:miter lim="800000"/>
              <a:headEnd/>
              <a:tailEnd/>
            </a:ln>
          </p:spPr>
          <p:txBody>
            <a:bodyPr wrap="none">
              <a:spAutoFit/>
            </a:bodyPr>
            <a:lstStyle/>
            <a:p>
              <a:pPr>
                <a:buFont typeface="Wingdings" pitchFamily="2" charset="2"/>
                <a:buChar char="ü"/>
              </a:pPr>
              <a:r>
                <a:rPr lang="en-GB" altLang="da-DK" sz="1200">
                  <a:solidFill>
                    <a:schemeClr val="tx2"/>
                  </a:solidFill>
                </a:rPr>
                <a:t>Get Test Plan</a:t>
              </a:r>
            </a:p>
            <a:p>
              <a:pPr>
                <a:buFont typeface="Wingdings" pitchFamily="2" charset="2"/>
                <a:buChar char="ü"/>
              </a:pPr>
              <a:r>
                <a:rPr lang="en-GB" altLang="da-DK" sz="1200">
                  <a:solidFill>
                    <a:schemeClr val="tx2"/>
                  </a:solidFill>
                </a:rPr>
                <a:t>Find Test Partner</a:t>
              </a:r>
            </a:p>
            <a:p>
              <a:pPr>
                <a:buFont typeface="Wingdings" pitchFamily="2" charset="2"/>
                <a:buChar char="ü"/>
              </a:pPr>
              <a:r>
                <a:rPr lang="en-GB" altLang="da-DK" sz="1200">
                  <a:solidFill>
                    <a:schemeClr val="tx2"/>
                  </a:solidFill>
                </a:rPr>
                <a:t>Log Evidences</a:t>
              </a:r>
            </a:p>
            <a:p>
              <a:pPr>
                <a:buFont typeface="Wingdings" pitchFamily="2" charset="2"/>
                <a:buChar char="ü"/>
              </a:pPr>
              <a:r>
                <a:rPr lang="en-GB" altLang="da-DK" sz="1200">
                  <a:solidFill>
                    <a:schemeClr val="tx2"/>
                  </a:solidFill>
                </a:rPr>
                <a:t>Get Test Report</a:t>
              </a:r>
            </a:p>
          </p:txBody>
        </p:sp>
        <p:sp>
          <p:nvSpPr>
            <p:cNvPr id="18440" name="ZoneTexte 49"/>
            <p:cNvSpPr txBox="1">
              <a:spLocks noChangeArrowheads="1"/>
            </p:cNvSpPr>
            <p:nvPr/>
          </p:nvSpPr>
          <p:spPr bwMode="auto">
            <a:xfrm>
              <a:off x="7814759" y="3030660"/>
              <a:ext cx="968535" cy="461665"/>
            </a:xfrm>
            <a:prstGeom prst="rect">
              <a:avLst/>
            </a:prstGeom>
            <a:noFill/>
            <a:ln w="9525">
              <a:noFill/>
              <a:miter lim="800000"/>
              <a:headEnd/>
              <a:tailEnd/>
            </a:ln>
          </p:spPr>
          <p:txBody>
            <a:bodyPr wrap="none">
              <a:spAutoFit/>
            </a:bodyPr>
            <a:lstStyle/>
            <a:p>
              <a:pPr>
                <a:buFont typeface="Wingdings" pitchFamily="2" charset="2"/>
                <a:buChar char="ü"/>
              </a:pPr>
              <a:r>
                <a:rPr lang="en-GB" altLang="da-DK" sz="1200">
                  <a:solidFill>
                    <a:schemeClr val="tx2"/>
                  </a:solidFill>
                </a:rPr>
                <a:t>Configure</a:t>
              </a:r>
            </a:p>
            <a:p>
              <a:pPr>
                <a:buFont typeface="Wingdings" pitchFamily="2" charset="2"/>
                <a:buChar char="ü"/>
              </a:pPr>
              <a:r>
                <a:rPr lang="en-GB" altLang="da-DK" sz="1200">
                  <a:solidFill>
                    <a:schemeClr val="tx2"/>
                  </a:solidFill>
                </a:rPr>
                <a:t>Interacts</a:t>
              </a:r>
            </a:p>
          </p:txBody>
        </p:sp>
      </p:grpSp>
      <p:sp>
        <p:nvSpPr>
          <p:cNvPr id="18437" name="TextBox 45"/>
          <p:cNvSpPr txBox="1">
            <a:spLocks noChangeArrowheads="1"/>
          </p:cNvSpPr>
          <p:nvPr/>
        </p:nvSpPr>
        <p:spPr bwMode="auto">
          <a:xfrm>
            <a:off x="7885113" y="5732463"/>
            <a:ext cx="1150937" cy="261937"/>
          </a:xfrm>
          <a:prstGeom prst="rect">
            <a:avLst/>
          </a:prstGeom>
          <a:noFill/>
          <a:ln w="9525">
            <a:noFill/>
            <a:miter lim="800000"/>
            <a:headEnd/>
            <a:tailEnd/>
          </a:ln>
        </p:spPr>
        <p:txBody>
          <a:bodyPr>
            <a:spAutoFit/>
          </a:bodyPr>
          <a:lstStyle/>
          <a:p>
            <a:r>
              <a:rPr lang="el-GR" altLang="da-DK" sz="1100" i="1"/>
              <a:t>©</a:t>
            </a:r>
            <a:r>
              <a:rPr lang="en-US" altLang="da-DK" sz="1100" i="1"/>
              <a:t> IHE</a:t>
            </a:r>
            <a:endParaRPr lang="el-GR" altLang="da-DK" sz="1100" i="1"/>
          </a:p>
        </p:txBody>
      </p:sp>
      <p:sp>
        <p:nvSpPr>
          <p:cNvPr id="46" name="Slide Number Placeholder 45"/>
          <p:cNvSpPr>
            <a:spLocks noGrp="1"/>
          </p:cNvSpPr>
          <p:nvPr>
            <p:ph type="sldNum" sz="quarter" idx="4"/>
          </p:nvPr>
        </p:nvSpPr>
        <p:spPr/>
        <p:txBody>
          <a:bodyPr/>
          <a:lstStyle/>
          <a:p>
            <a:fld id="{03E47296-BEF6-4800-BEE8-E2788132C0A1}" type="slidenum">
              <a:rPr lang="nl-BE" smtClean="0"/>
              <a:pPr/>
              <a:t>57</a:t>
            </a:fld>
            <a:endParaRPr lang="nl-BE"/>
          </a:p>
        </p:txBody>
      </p:sp>
      <p:sp>
        <p:nvSpPr>
          <p:cNvPr id="47" name="Footer Placeholder 46"/>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a:xfrm>
            <a:off x="1839913" y="44450"/>
            <a:ext cx="5540375" cy="1009650"/>
          </a:xfrm>
        </p:spPr>
        <p:txBody>
          <a:bodyPr/>
          <a:lstStyle/>
          <a:p>
            <a:pPr eaLnBrk="1" hangingPunct="1"/>
            <a:r>
              <a:rPr lang="en-GB" altLang="da-DK" smtClean="0">
                <a:ea typeface="ＭＳ Ｐゴシック" pitchFamily="34" charset="-128"/>
              </a:rPr>
              <a:t>Testing tool categories:</a:t>
            </a:r>
            <a:br>
              <a:rPr lang="en-GB" altLang="da-DK" smtClean="0">
                <a:ea typeface="ＭＳ Ｐゴシック" pitchFamily="34" charset="-128"/>
              </a:rPr>
            </a:br>
            <a:r>
              <a:rPr lang="en-GB" altLang="da-DK" smtClean="0">
                <a:ea typeface="ＭＳ Ｐゴシック" pitchFamily="34" charset="-128"/>
              </a:rPr>
              <a:t>Conformance tester</a:t>
            </a:r>
          </a:p>
        </p:txBody>
      </p:sp>
      <p:grpSp>
        <p:nvGrpSpPr>
          <p:cNvPr id="2" name="Groupe 3"/>
          <p:cNvGrpSpPr>
            <a:grpSpLocks/>
          </p:cNvGrpSpPr>
          <p:nvPr/>
        </p:nvGrpSpPr>
        <p:grpSpPr bwMode="auto">
          <a:xfrm>
            <a:off x="527050" y="2024063"/>
            <a:ext cx="8077200" cy="2989262"/>
            <a:chOff x="228600" y="1471932"/>
            <a:chExt cx="9030759" cy="4774406"/>
          </a:xfrm>
        </p:grpSpPr>
        <p:sp>
          <p:nvSpPr>
            <p:cNvPr id="204" name="Rectangle 9"/>
            <p:cNvSpPr>
              <a:spLocks noChangeArrowheads="1"/>
            </p:cNvSpPr>
            <p:nvPr/>
          </p:nvSpPr>
          <p:spPr bwMode="auto">
            <a:xfrm>
              <a:off x="2342522" y="1471932"/>
              <a:ext cx="4669796" cy="608528"/>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eaLnBrk="0" hangingPunct="0">
                <a:defRPr/>
              </a:pPr>
              <a:r>
                <a:rPr lang="en-US" sz="2400" dirty="0">
                  <a:latin typeface="Arial"/>
                  <a:ea typeface="+mn-ea"/>
                  <a:cs typeface="Arial"/>
                </a:rPr>
                <a:t>Specifications/Standards </a:t>
              </a:r>
              <a:endParaRPr lang="fr-FR" sz="2400" dirty="0">
                <a:latin typeface="Arial"/>
                <a:ea typeface="+mn-ea"/>
                <a:cs typeface="Arial"/>
              </a:endParaRPr>
            </a:p>
          </p:txBody>
        </p:sp>
        <p:sp>
          <p:nvSpPr>
            <p:cNvPr id="19464" name="Rectangle 12"/>
            <p:cNvSpPr>
              <a:spLocks noChangeArrowheads="1"/>
            </p:cNvSpPr>
            <p:nvPr/>
          </p:nvSpPr>
          <p:spPr bwMode="auto">
            <a:xfrm>
              <a:off x="228600" y="2528334"/>
              <a:ext cx="2438400" cy="3429886"/>
            </a:xfrm>
            <a:prstGeom prst="rect">
              <a:avLst/>
            </a:prstGeom>
            <a:solidFill>
              <a:srgbClr val="B2B2B2"/>
            </a:solidFill>
            <a:ln w="9525">
              <a:solidFill>
                <a:schemeClr val="tx1"/>
              </a:solidFill>
              <a:miter lim="800000"/>
              <a:headEnd/>
              <a:tailEnd/>
            </a:ln>
          </p:spPr>
          <p:txBody>
            <a:bodyPr wrap="none"/>
            <a:lstStyle/>
            <a:p>
              <a:pPr algn="ctr" eaLnBrk="0" hangingPunct="0"/>
              <a:r>
                <a:rPr lang="fr-FR" altLang="da-DK" sz="2000">
                  <a:solidFill>
                    <a:srgbClr val="000000"/>
                  </a:solidFill>
                </a:rPr>
                <a:t>Conformance </a:t>
              </a:r>
            </a:p>
            <a:p>
              <a:pPr algn="ctr" eaLnBrk="0" hangingPunct="0"/>
              <a:r>
                <a:rPr lang="fr-FR" altLang="da-DK" sz="2000">
                  <a:solidFill>
                    <a:srgbClr val="000000"/>
                  </a:solidFill>
                </a:rPr>
                <a:t>Tester</a:t>
              </a:r>
              <a:r>
                <a:rPr lang="fr-FR" altLang="da-DK">
                  <a:solidFill>
                    <a:srgbClr val="000000"/>
                  </a:solidFill>
                </a:rPr>
                <a:t> </a:t>
              </a:r>
              <a:endParaRPr lang="fr-FR" altLang="da-DK" sz="2000">
                <a:solidFill>
                  <a:srgbClr val="000000"/>
                </a:solidFill>
              </a:endParaRPr>
            </a:p>
          </p:txBody>
        </p:sp>
        <p:sp>
          <p:nvSpPr>
            <p:cNvPr id="19465" name="Text Box 13"/>
            <p:cNvSpPr txBox="1">
              <a:spLocks noChangeArrowheads="1"/>
            </p:cNvSpPr>
            <p:nvPr/>
          </p:nvSpPr>
          <p:spPr bwMode="auto">
            <a:xfrm>
              <a:off x="717828" y="5558136"/>
              <a:ext cx="206540" cy="678372"/>
            </a:xfrm>
            <a:prstGeom prst="rect">
              <a:avLst/>
            </a:prstGeom>
            <a:noFill/>
            <a:ln w="9525">
              <a:noFill/>
              <a:miter lim="800000"/>
              <a:headEnd/>
              <a:tailEnd/>
            </a:ln>
          </p:spPr>
          <p:txBody>
            <a:bodyPr wrap="none">
              <a:spAutoFit/>
            </a:bodyPr>
            <a:lstStyle/>
            <a:p>
              <a:pPr eaLnBrk="0" hangingPunct="0"/>
              <a:endParaRPr lang="fr-FR" altLang="da-DK" sz="2400">
                <a:solidFill>
                  <a:srgbClr val="000000"/>
                </a:solidFill>
              </a:endParaRPr>
            </a:p>
          </p:txBody>
        </p:sp>
        <p:sp>
          <p:nvSpPr>
            <p:cNvPr id="19466" name="Rectangle 14"/>
            <p:cNvSpPr>
              <a:spLocks noChangeArrowheads="1"/>
            </p:cNvSpPr>
            <p:nvPr/>
          </p:nvSpPr>
          <p:spPr bwMode="auto">
            <a:xfrm>
              <a:off x="6533092" y="3772593"/>
              <a:ext cx="2726267" cy="1790007"/>
            </a:xfrm>
            <a:prstGeom prst="rect">
              <a:avLst/>
            </a:prstGeom>
            <a:solidFill>
              <a:srgbClr val="B2B2B2"/>
            </a:solidFill>
            <a:ln w="9525">
              <a:solidFill>
                <a:schemeClr val="tx1"/>
              </a:solidFill>
              <a:miter lim="800000"/>
              <a:headEnd/>
              <a:tailEnd/>
            </a:ln>
          </p:spPr>
          <p:txBody>
            <a:bodyPr wrap="none" anchor="ctr"/>
            <a:lstStyle/>
            <a:p>
              <a:pPr algn="ctr" eaLnBrk="0" hangingPunct="0"/>
              <a:r>
                <a:rPr lang="fr-FR" altLang="da-DK" sz="2000">
                  <a:solidFill>
                    <a:srgbClr val="000000"/>
                  </a:solidFill>
                </a:rPr>
                <a:t>System Under Test</a:t>
              </a:r>
            </a:p>
          </p:txBody>
        </p:sp>
        <p:sp>
          <p:nvSpPr>
            <p:cNvPr id="19467" name="Text Box 15"/>
            <p:cNvSpPr txBox="1">
              <a:spLocks noChangeArrowheads="1"/>
            </p:cNvSpPr>
            <p:nvPr/>
          </p:nvSpPr>
          <p:spPr bwMode="auto">
            <a:xfrm>
              <a:off x="7086600" y="5558135"/>
              <a:ext cx="1622229" cy="688203"/>
            </a:xfrm>
            <a:prstGeom prst="rect">
              <a:avLst/>
            </a:prstGeom>
            <a:noFill/>
            <a:ln w="9525">
              <a:noFill/>
              <a:miter lim="800000"/>
              <a:headEnd/>
              <a:tailEnd/>
            </a:ln>
          </p:spPr>
          <p:txBody>
            <a:bodyPr wrap="none">
              <a:spAutoFit/>
            </a:bodyPr>
            <a:lstStyle/>
            <a:p>
              <a:pPr eaLnBrk="0" hangingPunct="0"/>
              <a:r>
                <a:rPr lang="en-US" altLang="da-DK" sz="2400">
                  <a:solidFill>
                    <a:srgbClr val="000000"/>
                  </a:solidFill>
                </a:rPr>
                <a:t>Vendor</a:t>
              </a:r>
              <a:r>
                <a:rPr lang="fr-FR" altLang="da-DK" sz="2400">
                  <a:solidFill>
                    <a:srgbClr val="000000"/>
                  </a:solidFill>
                </a:rPr>
                <a:t> X</a:t>
              </a:r>
            </a:p>
          </p:txBody>
        </p:sp>
        <p:cxnSp>
          <p:nvCxnSpPr>
            <p:cNvPr id="209" name="AutoShape 16"/>
            <p:cNvCxnSpPr>
              <a:cxnSpLocks noChangeShapeType="1"/>
              <a:stCxn id="204" idx="3"/>
              <a:endCxn id="19466" idx="0"/>
            </p:cNvCxnSpPr>
            <p:nvPr/>
          </p:nvCxnSpPr>
          <p:spPr bwMode="auto">
            <a:xfrm>
              <a:off x="7012319" y="1776196"/>
              <a:ext cx="883907" cy="1995463"/>
            </a:xfrm>
            <a:prstGeom prst="curvedConnector2">
              <a:avLst/>
            </a:prstGeom>
            <a:noFill/>
            <a:ln w="38100">
              <a:solidFill>
                <a:srgbClr val="4F81BD"/>
              </a:solidFill>
              <a:round/>
              <a:headEnd/>
              <a:tailEnd type="triangle" w="med" len="med"/>
            </a:ln>
            <a:effectLst>
              <a:outerShdw blurRad="63500" dist="23000" dir="5400000" rotWithShape="0">
                <a:srgbClr val="000000">
                  <a:alpha val="34999"/>
                </a:srgbClr>
              </a:outerShdw>
            </a:effectLst>
            <a:extLst/>
          </p:spPr>
        </p:cxnSp>
        <p:cxnSp>
          <p:nvCxnSpPr>
            <p:cNvPr id="210" name="AutoShape 18"/>
            <p:cNvCxnSpPr>
              <a:cxnSpLocks noChangeShapeType="1"/>
              <a:stCxn id="204" idx="1"/>
              <a:endCxn id="19464" idx="0"/>
            </p:cNvCxnSpPr>
            <p:nvPr/>
          </p:nvCxnSpPr>
          <p:spPr bwMode="auto">
            <a:xfrm rot="10800000" flipV="1">
              <a:off x="1447966" y="1776196"/>
              <a:ext cx="894556" cy="753052"/>
            </a:xfrm>
            <a:prstGeom prst="curvedConnector2">
              <a:avLst/>
            </a:prstGeom>
            <a:noFill/>
            <a:ln w="38100">
              <a:solidFill>
                <a:srgbClr val="4F81BD"/>
              </a:solidFill>
              <a:round/>
              <a:headEnd/>
              <a:tailEnd type="triangle" w="med" len="med"/>
            </a:ln>
            <a:effectLst>
              <a:outerShdw blurRad="63500" dist="23000" dir="5400000" rotWithShape="0">
                <a:srgbClr val="000000">
                  <a:alpha val="34999"/>
                </a:srgbClr>
              </a:outerShdw>
            </a:effectLst>
            <a:extLst/>
          </p:spPr>
        </p:cxnSp>
        <p:sp>
          <p:nvSpPr>
            <p:cNvPr id="216" name="Oval 8"/>
            <p:cNvSpPr>
              <a:spLocks noChangeArrowheads="1"/>
            </p:cNvSpPr>
            <p:nvPr/>
          </p:nvSpPr>
          <p:spPr bwMode="auto">
            <a:xfrm>
              <a:off x="484188" y="3746303"/>
              <a:ext cx="1979029" cy="1752053"/>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defRPr/>
              </a:pPr>
              <a:endParaRPr lang="fr-FR" sz="2400">
                <a:latin typeface="Arial"/>
                <a:cs typeface="Arial"/>
              </a:endParaRPr>
            </a:p>
          </p:txBody>
        </p:sp>
      </p:grpSp>
      <p:sp>
        <p:nvSpPr>
          <p:cNvPr id="18" name="Right Arrow 17"/>
          <p:cNvSpPr/>
          <p:nvPr/>
        </p:nvSpPr>
        <p:spPr>
          <a:xfrm>
            <a:off x="2778125" y="3608388"/>
            <a:ext cx="3384550" cy="503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Stimuli</a:t>
            </a:r>
          </a:p>
        </p:txBody>
      </p:sp>
      <p:sp>
        <p:nvSpPr>
          <p:cNvPr id="19" name="Left Arrow 18"/>
          <p:cNvSpPr/>
          <p:nvPr/>
        </p:nvSpPr>
        <p:spPr>
          <a:xfrm>
            <a:off x="2778125" y="4040188"/>
            <a:ext cx="3322638" cy="5048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Response</a:t>
            </a:r>
          </a:p>
        </p:txBody>
      </p:sp>
      <p:sp>
        <p:nvSpPr>
          <p:cNvPr id="19462" name="Text Box 19"/>
          <p:cNvSpPr txBox="1">
            <a:spLocks noChangeArrowheads="1"/>
          </p:cNvSpPr>
          <p:nvPr/>
        </p:nvSpPr>
        <p:spPr bwMode="auto">
          <a:xfrm>
            <a:off x="762000" y="3681413"/>
            <a:ext cx="1770063" cy="584200"/>
          </a:xfrm>
          <a:prstGeom prst="rect">
            <a:avLst/>
          </a:prstGeom>
          <a:noFill/>
          <a:ln w="9525">
            <a:noFill/>
            <a:miter lim="800000"/>
            <a:headEnd/>
            <a:tailEnd/>
          </a:ln>
        </p:spPr>
        <p:txBody>
          <a:bodyPr>
            <a:spAutoFit/>
          </a:bodyPr>
          <a:lstStyle/>
          <a:p>
            <a:pPr algn="ctr" eaLnBrk="0" hangingPunct="0"/>
            <a:r>
              <a:rPr lang="en-US" altLang="da-DK" sz="1600">
                <a:solidFill>
                  <a:srgbClr val="000000"/>
                </a:solidFill>
              </a:rPr>
              <a:t>Conformance </a:t>
            </a:r>
          </a:p>
          <a:p>
            <a:pPr algn="ctr" eaLnBrk="0" hangingPunct="0"/>
            <a:r>
              <a:rPr lang="en-US" altLang="da-DK" sz="1600">
                <a:solidFill>
                  <a:srgbClr val="000000"/>
                </a:solidFill>
              </a:rPr>
              <a:t>Checks</a:t>
            </a:r>
            <a:endParaRPr lang="fr-FR" altLang="da-DK" sz="1600">
              <a:solidFill>
                <a:srgbClr val="000000"/>
              </a:solidFill>
            </a:endParaRPr>
          </a:p>
        </p:txBody>
      </p:sp>
      <p:sp>
        <p:nvSpPr>
          <p:cNvPr id="15" name="Slide Number Placeholder 14"/>
          <p:cNvSpPr>
            <a:spLocks noGrp="1"/>
          </p:cNvSpPr>
          <p:nvPr>
            <p:ph type="sldNum" sz="quarter" idx="4"/>
          </p:nvPr>
        </p:nvSpPr>
        <p:spPr/>
        <p:txBody>
          <a:bodyPr/>
          <a:lstStyle/>
          <a:p>
            <a:fld id="{03E47296-BEF6-4800-BEE8-E2788132C0A1}" type="slidenum">
              <a:rPr lang="nl-BE" smtClean="0"/>
              <a:pPr/>
              <a:t>58</a:t>
            </a:fld>
            <a:endParaRPr lang="nl-BE"/>
          </a:p>
        </p:txBody>
      </p:sp>
      <p:sp>
        <p:nvSpPr>
          <p:cNvPr id="16" name="Footer Placeholder 15"/>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a:xfrm>
            <a:off x="1839913" y="44450"/>
            <a:ext cx="5540375" cy="1009650"/>
          </a:xfrm>
        </p:spPr>
        <p:txBody>
          <a:bodyPr/>
          <a:lstStyle/>
          <a:p>
            <a:pPr eaLnBrk="1" hangingPunct="1"/>
            <a:r>
              <a:rPr lang="en-GB" altLang="da-DK" smtClean="0">
                <a:ea typeface="ＭＳ Ｐゴシック" pitchFamily="34" charset="-128"/>
              </a:rPr>
              <a:t>Testing tool categories:</a:t>
            </a:r>
            <a:br>
              <a:rPr lang="en-GB" altLang="da-DK" smtClean="0">
                <a:ea typeface="ＭＳ Ｐゴシック" pitchFamily="34" charset="-128"/>
              </a:rPr>
            </a:br>
            <a:r>
              <a:rPr lang="en-GB" altLang="da-DK" smtClean="0">
                <a:ea typeface="ＭＳ Ｐゴシック" pitchFamily="34" charset="-128"/>
              </a:rPr>
              <a:t> Interoperability validators</a:t>
            </a:r>
          </a:p>
        </p:txBody>
      </p:sp>
      <p:grpSp>
        <p:nvGrpSpPr>
          <p:cNvPr id="2" name="Groupe 3"/>
          <p:cNvGrpSpPr>
            <a:grpSpLocks/>
          </p:cNvGrpSpPr>
          <p:nvPr/>
        </p:nvGrpSpPr>
        <p:grpSpPr bwMode="auto">
          <a:xfrm>
            <a:off x="628650" y="1844675"/>
            <a:ext cx="7837488" cy="3670300"/>
            <a:chOff x="228600" y="1676400"/>
            <a:chExt cx="8763000" cy="5864414"/>
          </a:xfrm>
        </p:grpSpPr>
        <p:sp>
          <p:nvSpPr>
            <p:cNvPr id="313" name="Line 32"/>
            <p:cNvSpPr>
              <a:spLocks noChangeShapeType="1"/>
            </p:cNvSpPr>
            <p:nvPr/>
          </p:nvSpPr>
          <p:spPr bwMode="auto">
            <a:xfrm flipV="1">
              <a:off x="3075643" y="2285163"/>
              <a:ext cx="0" cy="3061570"/>
            </a:xfrm>
            <a:prstGeom prst="line">
              <a:avLst/>
            </a:prstGeom>
            <a:noFill/>
            <a:ln w="38100">
              <a:solidFill>
                <a:srgbClr val="4F81BD"/>
              </a:solidFill>
              <a:round/>
              <a:headEnd type="triangle" w="med" len="med"/>
              <a:tailEnd type="triangle" w="med" len="med"/>
            </a:ln>
            <a:effectLst>
              <a:outerShdw blurRad="63500" dist="23000" dir="5400000" rotWithShape="0">
                <a:srgbClr val="000000">
                  <a:alpha val="34999"/>
                </a:srgbClr>
              </a:outerShdw>
            </a:effectLst>
            <a:extLst/>
          </p:spPr>
          <p:txBody>
            <a:bodyPr/>
            <a:lstStyle/>
            <a:p>
              <a:pPr>
                <a:defRPr/>
              </a:pPr>
              <a:endParaRPr lang="fr-FR">
                <a:ea typeface="ＭＳ Ｐゴシック" charset="0"/>
                <a:cs typeface="Arial" charset="0"/>
              </a:endParaRPr>
            </a:p>
          </p:txBody>
        </p:sp>
        <p:sp>
          <p:nvSpPr>
            <p:cNvPr id="314" name="Line 34"/>
            <p:cNvSpPr>
              <a:spLocks noChangeShapeType="1"/>
            </p:cNvSpPr>
            <p:nvPr/>
          </p:nvSpPr>
          <p:spPr bwMode="auto">
            <a:xfrm>
              <a:off x="6091308" y="2285163"/>
              <a:ext cx="14200" cy="3878326"/>
            </a:xfrm>
            <a:prstGeom prst="line">
              <a:avLst/>
            </a:prstGeom>
            <a:noFill/>
            <a:ln w="38100">
              <a:solidFill>
                <a:srgbClr val="4F81BD"/>
              </a:solidFill>
              <a:round/>
              <a:headEnd type="triangle" w="med" len="med"/>
              <a:tailEnd type="triangle" w="med" len="med"/>
            </a:ln>
            <a:effectLst>
              <a:outerShdw blurRad="63500" dist="23000" dir="5400000" rotWithShape="0">
                <a:srgbClr val="000000">
                  <a:alpha val="34999"/>
                </a:srgbClr>
              </a:outerShdw>
            </a:effectLst>
            <a:extLst/>
          </p:spPr>
          <p:txBody>
            <a:bodyPr/>
            <a:lstStyle/>
            <a:p>
              <a:pPr>
                <a:defRPr/>
              </a:pPr>
              <a:endParaRPr lang="fr-FR">
                <a:ea typeface="ＭＳ Ｐゴシック" charset="0"/>
                <a:cs typeface="Arial" charset="0"/>
              </a:endParaRPr>
            </a:p>
          </p:txBody>
        </p:sp>
        <p:sp>
          <p:nvSpPr>
            <p:cNvPr id="315" name="Rectangle 9"/>
            <p:cNvSpPr>
              <a:spLocks noChangeArrowheads="1"/>
            </p:cNvSpPr>
            <p:nvPr/>
          </p:nvSpPr>
          <p:spPr bwMode="auto">
            <a:xfrm>
              <a:off x="2438431" y="1676400"/>
              <a:ext cx="4267015" cy="608763"/>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eaLnBrk="0" hangingPunct="0">
                <a:defRPr/>
              </a:pPr>
              <a:r>
                <a:rPr lang="en-US" sz="2400" dirty="0">
                  <a:latin typeface="Arial"/>
                  <a:ea typeface="+mn-ea"/>
                  <a:cs typeface="Arial"/>
                </a:rPr>
                <a:t>Specifications/Standards </a:t>
              </a:r>
              <a:endParaRPr lang="fr-FR" sz="2400" dirty="0">
                <a:latin typeface="Arial"/>
                <a:ea typeface="+mn-ea"/>
                <a:cs typeface="Arial"/>
              </a:endParaRPr>
            </a:p>
          </p:txBody>
        </p:sp>
        <p:sp>
          <p:nvSpPr>
            <p:cNvPr id="20492" name="Rectangle 12"/>
            <p:cNvSpPr>
              <a:spLocks noChangeArrowheads="1"/>
            </p:cNvSpPr>
            <p:nvPr/>
          </p:nvSpPr>
          <p:spPr bwMode="auto">
            <a:xfrm>
              <a:off x="228600" y="4953000"/>
              <a:ext cx="2438400" cy="1899609"/>
            </a:xfrm>
            <a:prstGeom prst="rect">
              <a:avLst/>
            </a:prstGeom>
            <a:solidFill>
              <a:srgbClr val="B2B2B2"/>
            </a:solidFill>
            <a:ln w="9525">
              <a:solidFill>
                <a:schemeClr val="tx1"/>
              </a:solidFill>
              <a:miter lim="800000"/>
              <a:headEnd/>
              <a:tailEnd/>
            </a:ln>
          </p:spPr>
          <p:txBody>
            <a:bodyPr wrap="none" anchor="ctr"/>
            <a:lstStyle/>
            <a:p>
              <a:pPr algn="ctr" eaLnBrk="0" hangingPunct="0"/>
              <a:r>
                <a:rPr lang="fr-FR" altLang="da-DK" sz="2000">
                  <a:solidFill>
                    <a:srgbClr val="000000"/>
                  </a:solidFill>
                </a:rPr>
                <a:t>System A</a:t>
              </a:r>
            </a:p>
          </p:txBody>
        </p:sp>
        <p:sp>
          <p:nvSpPr>
            <p:cNvPr id="20493" name="Text Box 13"/>
            <p:cNvSpPr txBox="1">
              <a:spLocks noChangeArrowheads="1"/>
            </p:cNvSpPr>
            <p:nvPr/>
          </p:nvSpPr>
          <p:spPr bwMode="auto">
            <a:xfrm>
              <a:off x="703204" y="6852611"/>
              <a:ext cx="1597250" cy="688203"/>
            </a:xfrm>
            <a:prstGeom prst="rect">
              <a:avLst/>
            </a:prstGeom>
            <a:noFill/>
            <a:ln w="9525">
              <a:noFill/>
              <a:miter lim="800000"/>
              <a:headEnd/>
              <a:tailEnd/>
            </a:ln>
          </p:spPr>
          <p:txBody>
            <a:bodyPr wrap="none">
              <a:spAutoFit/>
            </a:bodyPr>
            <a:lstStyle/>
            <a:p>
              <a:pPr eaLnBrk="0" hangingPunct="0"/>
              <a:r>
                <a:rPr lang="en-US" altLang="da-DK" sz="2400">
                  <a:solidFill>
                    <a:srgbClr val="000000"/>
                  </a:solidFill>
                </a:rPr>
                <a:t>Vendor</a:t>
              </a:r>
              <a:r>
                <a:rPr lang="fr-FR" altLang="da-DK" sz="2400">
                  <a:solidFill>
                    <a:srgbClr val="000000"/>
                  </a:solidFill>
                </a:rPr>
                <a:t> A</a:t>
              </a:r>
            </a:p>
          </p:txBody>
        </p:sp>
        <p:sp>
          <p:nvSpPr>
            <p:cNvPr id="20494" name="Rectangle 14"/>
            <p:cNvSpPr>
              <a:spLocks noChangeArrowheads="1"/>
            </p:cNvSpPr>
            <p:nvPr/>
          </p:nvSpPr>
          <p:spPr bwMode="auto">
            <a:xfrm>
              <a:off x="6553200" y="4953000"/>
              <a:ext cx="2438400" cy="1899609"/>
            </a:xfrm>
            <a:prstGeom prst="rect">
              <a:avLst/>
            </a:prstGeom>
            <a:solidFill>
              <a:srgbClr val="B2B2B2"/>
            </a:solidFill>
            <a:ln w="9525">
              <a:solidFill>
                <a:schemeClr val="tx1"/>
              </a:solidFill>
              <a:miter lim="800000"/>
              <a:headEnd/>
              <a:tailEnd/>
            </a:ln>
          </p:spPr>
          <p:txBody>
            <a:bodyPr wrap="none" anchor="ctr"/>
            <a:lstStyle/>
            <a:p>
              <a:pPr algn="ctr" eaLnBrk="0" hangingPunct="0"/>
              <a:r>
                <a:rPr lang="fr-FR" altLang="da-DK" sz="2000">
                  <a:solidFill>
                    <a:srgbClr val="000000"/>
                  </a:solidFill>
                </a:rPr>
                <a:t>System B</a:t>
              </a:r>
            </a:p>
          </p:txBody>
        </p:sp>
        <p:sp>
          <p:nvSpPr>
            <p:cNvPr id="20495" name="Text Box 15"/>
            <p:cNvSpPr txBox="1">
              <a:spLocks noChangeArrowheads="1"/>
            </p:cNvSpPr>
            <p:nvPr/>
          </p:nvSpPr>
          <p:spPr bwMode="auto">
            <a:xfrm>
              <a:off x="7071975" y="6852609"/>
              <a:ext cx="1622229" cy="688203"/>
            </a:xfrm>
            <a:prstGeom prst="rect">
              <a:avLst/>
            </a:prstGeom>
            <a:noFill/>
            <a:ln w="9525">
              <a:noFill/>
              <a:miter lim="800000"/>
              <a:headEnd/>
              <a:tailEnd/>
            </a:ln>
          </p:spPr>
          <p:txBody>
            <a:bodyPr wrap="none">
              <a:spAutoFit/>
            </a:bodyPr>
            <a:lstStyle/>
            <a:p>
              <a:pPr eaLnBrk="0" hangingPunct="0"/>
              <a:r>
                <a:rPr lang="en-US" altLang="da-DK" sz="2400">
                  <a:solidFill>
                    <a:srgbClr val="000000"/>
                  </a:solidFill>
                </a:rPr>
                <a:t>Vendor</a:t>
              </a:r>
              <a:r>
                <a:rPr lang="fr-FR" altLang="da-DK" sz="2400">
                  <a:solidFill>
                    <a:srgbClr val="000000"/>
                  </a:solidFill>
                </a:rPr>
                <a:t> B</a:t>
              </a:r>
            </a:p>
          </p:txBody>
        </p:sp>
        <p:cxnSp>
          <p:nvCxnSpPr>
            <p:cNvPr id="320" name="AutoShape 16"/>
            <p:cNvCxnSpPr>
              <a:cxnSpLocks noChangeShapeType="1"/>
              <a:stCxn id="315" idx="3"/>
              <a:endCxn id="20494" idx="0"/>
            </p:cNvCxnSpPr>
            <p:nvPr/>
          </p:nvCxnSpPr>
          <p:spPr bwMode="auto">
            <a:xfrm>
              <a:off x="6705446" y="1980781"/>
              <a:ext cx="1066753" cy="2972791"/>
            </a:xfrm>
            <a:prstGeom prst="curvedConnector2">
              <a:avLst/>
            </a:prstGeom>
            <a:noFill/>
            <a:ln w="38100">
              <a:solidFill>
                <a:srgbClr val="4F81BD"/>
              </a:solidFill>
              <a:round/>
              <a:headEnd/>
              <a:tailEnd type="triangle" w="med" len="med"/>
            </a:ln>
            <a:effectLst>
              <a:outerShdw blurRad="63500" dist="23000" dir="5400000" rotWithShape="0">
                <a:srgbClr val="000000">
                  <a:alpha val="34999"/>
                </a:srgbClr>
              </a:outerShdw>
            </a:effectLst>
            <a:extLst/>
          </p:spPr>
        </p:cxnSp>
        <p:cxnSp>
          <p:nvCxnSpPr>
            <p:cNvPr id="321" name="AutoShape 18"/>
            <p:cNvCxnSpPr>
              <a:cxnSpLocks noChangeShapeType="1"/>
              <a:stCxn id="315" idx="1"/>
              <a:endCxn id="20492" idx="0"/>
            </p:cNvCxnSpPr>
            <p:nvPr/>
          </p:nvCxnSpPr>
          <p:spPr bwMode="auto">
            <a:xfrm rot="10800000" flipV="1">
              <a:off x="1448001" y="1980781"/>
              <a:ext cx="990430" cy="2972791"/>
            </a:xfrm>
            <a:prstGeom prst="curvedConnector2">
              <a:avLst/>
            </a:prstGeom>
            <a:noFill/>
            <a:ln w="38100">
              <a:solidFill>
                <a:srgbClr val="4F81BD"/>
              </a:solidFill>
              <a:round/>
              <a:headEnd/>
              <a:tailEnd type="triangle" w="med" len="med"/>
            </a:ln>
            <a:effectLst>
              <a:outerShdw blurRad="63500" dist="23000" dir="5400000" rotWithShape="0">
                <a:srgbClr val="000000">
                  <a:alpha val="34999"/>
                </a:srgbClr>
              </a:outerShdw>
            </a:effectLst>
            <a:extLst/>
          </p:spPr>
        </p:cxnSp>
        <p:grpSp>
          <p:nvGrpSpPr>
            <p:cNvPr id="3" name="Grouper 5"/>
            <p:cNvGrpSpPr>
              <a:grpSpLocks/>
            </p:cNvGrpSpPr>
            <p:nvPr/>
          </p:nvGrpSpPr>
          <p:grpSpPr bwMode="auto">
            <a:xfrm>
              <a:off x="2086065" y="3288869"/>
              <a:ext cx="1979265" cy="793476"/>
              <a:chOff x="2514600" y="3021819"/>
              <a:chExt cx="2271241" cy="793476"/>
            </a:xfrm>
          </p:grpSpPr>
          <p:sp>
            <p:nvSpPr>
              <p:cNvPr id="330" name="Oval 8"/>
              <p:cNvSpPr>
                <a:spLocks noChangeArrowheads="1"/>
              </p:cNvSpPr>
              <p:nvPr/>
            </p:nvSpPr>
            <p:spPr bwMode="auto">
              <a:xfrm>
                <a:off x="2513622" y="3022572"/>
                <a:ext cx="2273072" cy="758417"/>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defRPr/>
                </a:pPr>
                <a:endParaRPr lang="fr-FR" sz="2400">
                  <a:latin typeface="Arial"/>
                  <a:cs typeface="Arial"/>
                </a:endParaRPr>
              </a:p>
            </p:txBody>
          </p:sp>
          <p:sp>
            <p:nvSpPr>
              <p:cNvPr id="20503" name="Text Box 19"/>
              <p:cNvSpPr txBox="1">
                <a:spLocks noChangeArrowheads="1"/>
              </p:cNvSpPr>
              <p:nvPr/>
            </p:nvSpPr>
            <p:spPr bwMode="auto">
              <a:xfrm>
                <a:off x="2514600" y="3077934"/>
                <a:ext cx="2271241" cy="737361"/>
              </a:xfrm>
              <a:prstGeom prst="rect">
                <a:avLst/>
              </a:prstGeom>
              <a:noFill/>
              <a:ln w="9525">
                <a:noFill/>
                <a:miter lim="800000"/>
                <a:headEnd/>
                <a:tailEnd/>
              </a:ln>
            </p:spPr>
            <p:txBody>
              <a:bodyPr>
                <a:spAutoFit/>
              </a:bodyPr>
              <a:lstStyle/>
              <a:p>
                <a:pPr algn="ctr" eaLnBrk="0" hangingPunct="0"/>
                <a:r>
                  <a:rPr lang="en-US" altLang="da-DK" sz="1200">
                    <a:solidFill>
                      <a:srgbClr val="000000"/>
                    </a:solidFill>
                  </a:rPr>
                  <a:t>Conformance </a:t>
                </a:r>
              </a:p>
              <a:p>
                <a:pPr algn="ctr" eaLnBrk="0" hangingPunct="0"/>
                <a:r>
                  <a:rPr lang="en-US" altLang="da-DK" sz="1200">
                    <a:solidFill>
                      <a:srgbClr val="000000"/>
                    </a:solidFill>
                  </a:rPr>
                  <a:t>Checks on query</a:t>
                </a:r>
                <a:endParaRPr lang="fr-FR" altLang="da-DK" sz="1200">
                  <a:solidFill>
                    <a:srgbClr val="000000"/>
                  </a:solidFill>
                </a:endParaRPr>
              </a:p>
            </p:txBody>
          </p:sp>
        </p:grpSp>
        <p:grpSp>
          <p:nvGrpSpPr>
            <p:cNvPr id="4" name="Grouper 27"/>
            <p:cNvGrpSpPr>
              <a:grpSpLocks/>
            </p:cNvGrpSpPr>
            <p:nvPr/>
          </p:nvGrpSpPr>
          <p:grpSpPr bwMode="auto">
            <a:xfrm>
              <a:off x="5102233" y="3288869"/>
              <a:ext cx="1979265" cy="793476"/>
              <a:chOff x="2514600" y="3021819"/>
              <a:chExt cx="2271241" cy="793476"/>
            </a:xfrm>
          </p:grpSpPr>
          <p:sp>
            <p:nvSpPr>
              <p:cNvPr id="328" name="Oval 8"/>
              <p:cNvSpPr>
                <a:spLocks noChangeArrowheads="1"/>
              </p:cNvSpPr>
              <p:nvPr/>
            </p:nvSpPr>
            <p:spPr bwMode="auto">
              <a:xfrm>
                <a:off x="2515081" y="3022572"/>
                <a:ext cx="2271036" cy="758417"/>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defRPr/>
                </a:pPr>
                <a:endParaRPr lang="fr-FR" sz="2400">
                  <a:latin typeface="Arial"/>
                  <a:cs typeface="Arial"/>
                </a:endParaRPr>
              </a:p>
            </p:txBody>
          </p:sp>
          <p:sp>
            <p:nvSpPr>
              <p:cNvPr id="20501" name="Text Box 19"/>
              <p:cNvSpPr txBox="1">
                <a:spLocks noChangeArrowheads="1"/>
              </p:cNvSpPr>
              <p:nvPr/>
            </p:nvSpPr>
            <p:spPr bwMode="auto">
              <a:xfrm>
                <a:off x="2514600" y="3077934"/>
                <a:ext cx="2271241" cy="737361"/>
              </a:xfrm>
              <a:prstGeom prst="rect">
                <a:avLst/>
              </a:prstGeom>
              <a:noFill/>
              <a:ln w="9525">
                <a:noFill/>
                <a:miter lim="800000"/>
                <a:headEnd/>
                <a:tailEnd/>
              </a:ln>
            </p:spPr>
            <p:txBody>
              <a:bodyPr>
                <a:spAutoFit/>
              </a:bodyPr>
              <a:lstStyle/>
              <a:p>
                <a:pPr algn="ctr" eaLnBrk="0" hangingPunct="0"/>
                <a:r>
                  <a:rPr lang="en-US" altLang="da-DK" sz="1200">
                    <a:solidFill>
                      <a:srgbClr val="000000"/>
                    </a:solidFill>
                  </a:rPr>
                  <a:t>Conformance </a:t>
                </a:r>
              </a:p>
              <a:p>
                <a:pPr algn="ctr" eaLnBrk="0" hangingPunct="0"/>
                <a:r>
                  <a:rPr lang="en-US" altLang="da-DK" sz="1200">
                    <a:solidFill>
                      <a:srgbClr val="000000"/>
                    </a:solidFill>
                  </a:rPr>
                  <a:t>Checks on response</a:t>
                </a:r>
                <a:endParaRPr lang="fr-FR" altLang="da-DK" sz="1200">
                  <a:solidFill>
                    <a:srgbClr val="000000"/>
                  </a:solidFill>
                </a:endParaRPr>
              </a:p>
            </p:txBody>
          </p:sp>
        </p:grpSp>
      </p:grpSp>
      <p:grpSp>
        <p:nvGrpSpPr>
          <p:cNvPr id="5" name="Grouper 25"/>
          <p:cNvGrpSpPr>
            <a:grpSpLocks/>
          </p:cNvGrpSpPr>
          <p:nvPr/>
        </p:nvGrpSpPr>
        <p:grpSpPr bwMode="auto">
          <a:xfrm>
            <a:off x="323850" y="2676525"/>
            <a:ext cx="7315200" cy="831850"/>
            <a:chOff x="381000" y="4502339"/>
            <a:chExt cx="7315200" cy="831661"/>
          </a:xfrm>
        </p:grpSpPr>
        <p:sp>
          <p:nvSpPr>
            <p:cNvPr id="333" name="Ellipse 23"/>
            <p:cNvSpPr>
              <a:spLocks noChangeArrowheads="1"/>
            </p:cNvSpPr>
            <p:nvPr/>
          </p:nvSpPr>
          <p:spPr bwMode="auto">
            <a:xfrm>
              <a:off x="1600200" y="4572173"/>
              <a:ext cx="6096000" cy="761827"/>
            </a:xfrm>
            <a:prstGeom prst="ellipse">
              <a:avLst/>
            </a:prstGeom>
            <a:noFill/>
            <a:ln w="38100">
              <a:solidFill>
                <a:srgbClr val="FF0000"/>
              </a:solidFill>
              <a:round/>
              <a:headEnd/>
              <a:tailEnd/>
            </a:ln>
            <a:effectLst>
              <a:outerShdw blurRad="63500" dist="23000" dir="5400000" rotWithShape="0">
                <a:srgbClr val="000000">
                  <a:alpha val="34999"/>
                </a:srgbClr>
              </a:outerShdw>
            </a:effectLst>
            <a:extLst/>
          </p:spPr>
          <p:txBody>
            <a:bodyPr anchor="ctr"/>
            <a:lstStyle/>
            <a:p>
              <a:pPr algn="ctr">
                <a:defRPr/>
              </a:pPr>
              <a:endParaRPr lang="en-GB">
                <a:solidFill>
                  <a:schemeClr val="lt1"/>
                </a:solidFill>
                <a:latin typeface="+mn-lt"/>
                <a:ea typeface="+mn-ea"/>
              </a:endParaRPr>
            </a:p>
          </p:txBody>
        </p:sp>
        <p:sp>
          <p:nvSpPr>
            <p:cNvPr id="20488" name="ZoneTexte 24"/>
            <p:cNvSpPr txBox="1">
              <a:spLocks noChangeArrowheads="1"/>
            </p:cNvSpPr>
            <p:nvPr/>
          </p:nvSpPr>
          <p:spPr bwMode="auto">
            <a:xfrm>
              <a:off x="381000" y="4502339"/>
              <a:ext cx="2105063" cy="707886"/>
            </a:xfrm>
            <a:prstGeom prst="rect">
              <a:avLst/>
            </a:prstGeom>
            <a:noFill/>
            <a:ln w="9525">
              <a:noFill/>
              <a:miter lim="800000"/>
              <a:headEnd/>
              <a:tailEnd/>
            </a:ln>
          </p:spPr>
          <p:txBody>
            <a:bodyPr wrap="none">
              <a:spAutoFit/>
            </a:bodyPr>
            <a:lstStyle/>
            <a:p>
              <a:r>
                <a:rPr lang="en-GB" altLang="da-DK">
                  <a:solidFill>
                    <a:srgbClr val="FF0000"/>
                  </a:solidFill>
                </a:rPr>
                <a:t>Interoperability </a:t>
              </a:r>
            </a:p>
            <a:p>
              <a:r>
                <a:rPr lang="en-GB" altLang="da-DK">
                  <a:solidFill>
                    <a:srgbClr val="FF0000"/>
                  </a:solidFill>
                </a:rPr>
                <a:t>validators</a:t>
              </a:r>
            </a:p>
          </p:txBody>
        </p:sp>
      </p:grpSp>
      <p:sp>
        <p:nvSpPr>
          <p:cNvPr id="30" name="Right Arrow 29"/>
          <p:cNvSpPr/>
          <p:nvPr/>
        </p:nvSpPr>
        <p:spPr>
          <a:xfrm>
            <a:off x="2932113" y="4003675"/>
            <a:ext cx="3311525"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Query message</a:t>
            </a:r>
          </a:p>
        </p:txBody>
      </p:sp>
      <p:sp>
        <p:nvSpPr>
          <p:cNvPr id="31" name="Left Arrow 30"/>
          <p:cNvSpPr/>
          <p:nvPr/>
        </p:nvSpPr>
        <p:spPr>
          <a:xfrm>
            <a:off x="2859088" y="4508500"/>
            <a:ext cx="3314700" cy="5032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Response message</a:t>
            </a:r>
          </a:p>
        </p:txBody>
      </p:sp>
      <p:sp>
        <p:nvSpPr>
          <p:cNvPr id="24" name="Slide Number Placeholder 23"/>
          <p:cNvSpPr>
            <a:spLocks noGrp="1"/>
          </p:cNvSpPr>
          <p:nvPr>
            <p:ph type="sldNum" sz="quarter" idx="4"/>
          </p:nvPr>
        </p:nvSpPr>
        <p:spPr/>
        <p:txBody>
          <a:bodyPr/>
          <a:lstStyle/>
          <a:p>
            <a:fld id="{03E47296-BEF6-4800-BEE8-E2788132C0A1}" type="slidenum">
              <a:rPr lang="nl-BE" smtClean="0"/>
              <a:pPr/>
              <a:t>59</a:t>
            </a:fld>
            <a:endParaRPr lang="nl-BE"/>
          </a:p>
        </p:txBody>
      </p:sp>
      <p:sp>
        <p:nvSpPr>
          <p:cNvPr id="25" name="Footer Placeholder 24"/>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02014" y="104080"/>
            <a:ext cx="5539972" cy="1010031"/>
          </a:xfrm>
        </p:spPr>
        <p:txBody>
          <a:bodyPr/>
          <a:lstStyle/>
          <a:p>
            <a:pPr algn="ctr"/>
            <a:r>
              <a:rPr lang="nl-NL" dirty="0" smtClean="0">
                <a:solidFill>
                  <a:schemeClr val="tx1"/>
                </a:solidFill>
              </a:rPr>
              <a:t>Antilope Core  and Experts Partners </a:t>
            </a:r>
            <a:endParaRPr lang="nl-NL" dirty="0">
              <a:solidFill>
                <a:schemeClr val="tx1"/>
              </a:solidFill>
            </a:endParaRPr>
          </a:p>
        </p:txBody>
      </p:sp>
      <p:sp>
        <p:nvSpPr>
          <p:cNvPr id="5" name="Espace réservé du pied de page 4"/>
          <p:cNvSpPr>
            <a:spLocks noGrp="1"/>
          </p:cNvSpPr>
          <p:nvPr>
            <p:ph type="ftr" sz="quarter" idx="3"/>
          </p:nvPr>
        </p:nvSpPr>
        <p:spPr/>
        <p:txBody>
          <a:bodyPr/>
          <a:lstStyle/>
          <a:p>
            <a:r>
              <a:rPr lang="en-GB" smtClean="0"/>
              <a:t>Antilope Summit on eHealth Interoperability</a:t>
            </a:r>
            <a:endParaRPr lang="nl-NL" dirty="0"/>
          </a:p>
        </p:txBody>
      </p:sp>
      <p:sp>
        <p:nvSpPr>
          <p:cNvPr id="6" name="Espace réservé du numéro de diapositive 5"/>
          <p:cNvSpPr>
            <a:spLocks noGrp="1"/>
          </p:cNvSpPr>
          <p:nvPr>
            <p:ph type="sldNum" sz="quarter" idx="4"/>
          </p:nvPr>
        </p:nvSpPr>
        <p:spPr/>
        <p:txBody>
          <a:bodyPr/>
          <a:lstStyle/>
          <a:p>
            <a:fld id="{03E47296-BEF6-4800-BEE8-E2788132C0A1}" type="slidenum">
              <a:rPr lang="nl-NL" smtClean="0"/>
              <a:pPr/>
              <a:t>6</a:t>
            </a:fld>
            <a:endParaRPr lang="nl-NL"/>
          </a:p>
        </p:txBody>
      </p:sp>
      <p:pic>
        <p:nvPicPr>
          <p:cNvPr id="7" name="Billede 62" descr="C:\Users\MHM\AppData\Local\Microsoft\Windows\Temporary Internet Files\Content.Word\01 MedCo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556792"/>
            <a:ext cx="1658136" cy="907300"/>
          </a:xfrm>
          <a:prstGeom prst="rect">
            <a:avLst/>
          </a:prstGeom>
          <a:noFill/>
          <a:ln>
            <a:noFill/>
          </a:ln>
        </p:spPr>
      </p:pic>
      <p:pic>
        <p:nvPicPr>
          <p:cNvPr id="9" name="Billede 64" descr="C:\Users\MHM\Pictures\eurorec-eu.png"/>
          <p:cNvPicPr/>
          <p:nvPr/>
        </p:nvPicPr>
        <p:blipFill rotWithShape="1">
          <a:blip r:embed="rId4" cstate="print">
            <a:extLst>
              <a:ext uri="{28A0092B-C50C-407E-A947-70E740481C1C}">
                <a14:useLocalDpi xmlns:a14="http://schemas.microsoft.com/office/drawing/2010/main" val="0"/>
              </a:ext>
            </a:extLst>
          </a:blip>
          <a:srcRect l="12501" t="30264" r="15789" b="28289"/>
          <a:stretch/>
        </p:blipFill>
        <p:spPr bwMode="auto">
          <a:xfrm>
            <a:off x="6412477" y="1556792"/>
            <a:ext cx="1471892" cy="907300"/>
          </a:xfrm>
          <a:prstGeom prst="rect">
            <a:avLst/>
          </a:prstGeom>
          <a:noFill/>
          <a:ln>
            <a:noFill/>
          </a:ln>
          <a:extLst>
            <a:ext uri="{53640926-AAD7-44D8-BBD7-CCE9431645EC}">
              <a14:shadowObscured xmlns:a14="http://schemas.microsoft.com/office/drawing/2010/main"/>
            </a:ext>
          </a:extLst>
        </p:spPr>
      </p:pic>
      <p:pic>
        <p:nvPicPr>
          <p:cNvPr id="10" name="Billede 65" descr="C:\Users\MHM\AppData\Local\Microsoft\Windows\Temporary Internet Files\Content.Word\04 Continua.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2835341"/>
            <a:ext cx="1354115" cy="953699"/>
          </a:xfrm>
          <a:prstGeom prst="rect">
            <a:avLst/>
          </a:prstGeom>
          <a:noFill/>
          <a:ln>
            <a:noFill/>
          </a:ln>
        </p:spPr>
      </p:pic>
      <p:pic>
        <p:nvPicPr>
          <p:cNvPr id="11" name="Billede 66" descr="C:\Users\MHM\AppData\Local\Microsoft\Windows\Temporary Internet Files\Content.Word\05 NICTIZ.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9" y="2835341"/>
            <a:ext cx="2088232" cy="665667"/>
          </a:xfrm>
          <a:prstGeom prst="rect">
            <a:avLst/>
          </a:prstGeom>
          <a:noFill/>
          <a:ln>
            <a:noFill/>
          </a:ln>
        </p:spPr>
      </p:pic>
      <p:pic>
        <p:nvPicPr>
          <p:cNvPr id="12" name="Billede 67" descr="C:\Users\MHM\AppData\Local\Microsoft\Windows\Temporary Internet Files\Content.Word\06 ETSI.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8204" y="2884934"/>
            <a:ext cx="1475737" cy="760090"/>
          </a:xfrm>
          <a:prstGeom prst="rect">
            <a:avLst/>
          </a:prstGeom>
          <a:noFill/>
          <a:ln>
            <a:noFill/>
          </a:ln>
        </p:spPr>
      </p:pic>
      <p:pic>
        <p:nvPicPr>
          <p:cNvPr id="13" name="Billede 68" descr="C:\Users\MHM\AppData\Local\Microsoft\Windows\Temporary Internet Files\Content.Word\07 EeHF.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3608" y="4447913"/>
            <a:ext cx="1028737" cy="417648"/>
          </a:xfrm>
          <a:prstGeom prst="rect">
            <a:avLst/>
          </a:prstGeom>
          <a:noFill/>
          <a:ln>
            <a:noFill/>
          </a:ln>
        </p:spPr>
      </p:pic>
      <p:pic>
        <p:nvPicPr>
          <p:cNvPr id="14" name="Billede 69" descr="C:\Users\MHM\AppData\Local\Microsoft\Windows\Temporary Internet Files\Content.Word\08 EHTEL.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87825" y="4447913"/>
            <a:ext cx="1025380" cy="351157"/>
          </a:xfrm>
          <a:prstGeom prst="rect">
            <a:avLst/>
          </a:prstGeom>
          <a:noFill/>
          <a:ln>
            <a:noFill/>
          </a:ln>
        </p:spPr>
      </p:pic>
      <p:pic>
        <p:nvPicPr>
          <p:cNvPr id="15" name="Billede 75" descr="C:\Users\MHM\AppData\Local\Microsoft\Windows\Temporary Internet Files\Content.Word\23 IVZ.JPG"/>
          <p:cNvPicPr/>
          <p:nvPr/>
        </p:nvPicPr>
        <p:blipFill rotWithShape="1">
          <a:blip r:embed="rId10" cstate="print">
            <a:extLst>
              <a:ext uri="{28A0092B-C50C-407E-A947-70E740481C1C}">
                <a14:useLocalDpi xmlns:a14="http://schemas.microsoft.com/office/drawing/2010/main" val="0"/>
              </a:ext>
            </a:extLst>
          </a:blip>
          <a:srcRect l="8291" t="25933" r="8808" b="27064"/>
          <a:stretch/>
        </p:blipFill>
        <p:spPr bwMode="auto">
          <a:xfrm>
            <a:off x="6052436" y="4447914"/>
            <a:ext cx="1903940" cy="417647"/>
          </a:xfrm>
          <a:prstGeom prst="rect">
            <a:avLst/>
          </a:prstGeom>
          <a:noFill/>
          <a:ln>
            <a:noFill/>
          </a:ln>
          <a:extLst>
            <a:ext uri="{53640926-AAD7-44D8-BBD7-CCE9431645EC}">
              <a14:shadowObscured xmlns:a14="http://schemas.microsoft.com/office/drawing/2010/main"/>
            </a:ext>
          </a:extLst>
        </p:spPr>
      </p:pic>
      <p:pic>
        <p:nvPicPr>
          <p:cNvPr id="16" name="Billede 70" descr="C:\Users\MHM\AppData\Local\Microsoft\Windows\Temporary Internet Files\Content.Word\09 CEN TC251.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45870" y="4424629"/>
            <a:ext cx="862234" cy="440932"/>
          </a:xfrm>
          <a:prstGeom prst="rect">
            <a:avLst/>
          </a:prstGeom>
          <a:noFill/>
          <a:ln>
            <a:noFill/>
          </a:ln>
        </p:spPr>
      </p:pic>
      <p:pic>
        <p:nvPicPr>
          <p:cNvPr id="17" name="Billede 73" descr="C:\Users\MHM\Pictures\HL7-International-Logo.gif"/>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23728" y="5095987"/>
            <a:ext cx="576064" cy="576063"/>
          </a:xfrm>
          <a:prstGeom prst="rect">
            <a:avLst/>
          </a:prstGeom>
          <a:noFill/>
          <a:ln>
            <a:noFill/>
          </a:ln>
        </p:spPr>
      </p:pic>
      <p:pic>
        <p:nvPicPr>
          <p:cNvPr id="18" name="Billede 72" descr="C:\Users\MHM\AppData\Local\Microsoft\Windows\Temporary Internet Files\Content.Word\11 ilim.png"/>
          <p:cNvPicPr/>
          <p:nvPr/>
        </p:nvPicPr>
        <p:blipFill rotWithShape="1">
          <a:blip r:embed="rId13" cstate="print">
            <a:extLst>
              <a:ext uri="{28A0092B-C50C-407E-A947-70E740481C1C}">
                <a14:useLocalDpi xmlns:a14="http://schemas.microsoft.com/office/drawing/2010/main" val="0"/>
              </a:ext>
            </a:extLst>
          </a:blip>
          <a:srcRect t="27301" r="4854" b="27307"/>
          <a:stretch/>
        </p:blipFill>
        <p:spPr bwMode="auto">
          <a:xfrm>
            <a:off x="3851920" y="5157192"/>
            <a:ext cx="941610" cy="576064"/>
          </a:xfrm>
          <a:prstGeom prst="rect">
            <a:avLst/>
          </a:prstGeom>
          <a:noFill/>
          <a:ln>
            <a:noFill/>
          </a:ln>
          <a:extLst>
            <a:ext uri="{53640926-AAD7-44D8-BBD7-CCE9431645EC}">
              <a14:shadowObscured xmlns:a14="http://schemas.microsoft.com/office/drawing/2010/main"/>
            </a:ext>
          </a:extLst>
        </p:spPr>
      </p:pic>
      <p:pic>
        <p:nvPicPr>
          <p:cNvPr id="19" name="Billede 71" descr="C:\Users\MHM\AppData\Local\Microsoft\Windows\Temporary Internet Files\Content.Word\10 en13606.png"/>
          <p:cNvPicPr/>
          <p:nvPr/>
        </p:nvPicPr>
        <p:blipFill rotWithShape="1">
          <a:blip r:embed="rId14" cstate="print">
            <a:extLst>
              <a:ext uri="{28A0092B-C50C-407E-A947-70E740481C1C}">
                <a14:useLocalDpi xmlns:a14="http://schemas.microsoft.com/office/drawing/2010/main" val="0"/>
              </a:ext>
            </a:extLst>
          </a:blip>
          <a:srcRect l="-1" t="27679" r="-5357" b="18750"/>
          <a:stretch/>
        </p:blipFill>
        <p:spPr bwMode="auto">
          <a:xfrm>
            <a:off x="5580112" y="5095987"/>
            <a:ext cx="1224136" cy="781285"/>
          </a:xfrm>
          <a:prstGeom prst="rect">
            <a:avLst/>
          </a:prstGeom>
          <a:noFill/>
          <a:ln>
            <a:noFill/>
          </a:ln>
          <a:extLst>
            <a:ext uri="{53640926-AAD7-44D8-BBD7-CCE9431645EC}">
              <a14:shadowObscured xmlns:a14="http://schemas.microsoft.com/office/drawing/2010/main"/>
            </a:ext>
          </a:extLst>
        </p:spPr>
      </p:pic>
      <p:pic>
        <p:nvPicPr>
          <p:cNvPr id="20" name="Picture 15"/>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71901" y="1711077"/>
            <a:ext cx="1872207" cy="753015"/>
          </a:xfrm>
          <a:prstGeom prst="rect">
            <a:avLst/>
          </a:prstGeom>
          <a:noFill/>
          <a:ln>
            <a:noFill/>
          </a:ln>
          <a:extLst/>
        </p:spPr>
      </p:pic>
    </p:spTree>
    <p:extLst>
      <p:ext uri="{BB962C8B-B14F-4D97-AF65-F5344CB8AC3E}">
        <p14:creationId xmlns:p14="http://schemas.microsoft.com/office/powerpoint/2010/main" val="39382530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title"/>
          </p:nvPr>
        </p:nvSpPr>
        <p:spPr>
          <a:xfrm>
            <a:off x="1839913" y="44450"/>
            <a:ext cx="5540375" cy="1009650"/>
          </a:xfrm>
        </p:spPr>
        <p:txBody>
          <a:bodyPr/>
          <a:lstStyle/>
          <a:p>
            <a:pPr eaLnBrk="1" hangingPunct="1"/>
            <a:r>
              <a:rPr lang="en-GB" altLang="da-DK" smtClean="0">
                <a:ea typeface="ＭＳ Ｐゴシック" pitchFamily="34" charset="-128"/>
              </a:rPr>
              <a:t>Testing tool categories:</a:t>
            </a:r>
            <a:br>
              <a:rPr lang="en-GB" altLang="da-DK" smtClean="0">
                <a:ea typeface="ＭＳ Ｐゴシック" pitchFamily="34" charset="-128"/>
              </a:rPr>
            </a:br>
            <a:r>
              <a:rPr lang="en-GB" altLang="da-DK" smtClean="0">
                <a:ea typeface="ＭＳ Ｐゴシック" pitchFamily="34" charset="-128"/>
              </a:rPr>
              <a:t> Simulators/stubs</a:t>
            </a:r>
          </a:p>
        </p:txBody>
      </p:sp>
      <p:grpSp>
        <p:nvGrpSpPr>
          <p:cNvPr id="2" name="Groupe 3"/>
          <p:cNvGrpSpPr>
            <a:grpSpLocks/>
          </p:cNvGrpSpPr>
          <p:nvPr/>
        </p:nvGrpSpPr>
        <p:grpSpPr bwMode="auto">
          <a:xfrm>
            <a:off x="628650" y="1844675"/>
            <a:ext cx="7837488" cy="3702050"/>
            <a:chOff x="228600" y="1676400"/>
            <a:chExt cx="8763000" cy="5913723"/>
          </a:xfrm>
        </p:grpSpPr>
        <p:sp>
          <p:nvSpPr>
            <p:cNvPr id="314" name="Line 34"/>
            <p:cNvSpPr>
              <a:spLocks noChangeShapeType="1"/>
            </p:cNvSpPr>
            <p:nvPr/>
          </p:nvSpPr>
          <p:spPr bwMode="auto">
            <a:xfrm>
              <a:off x="6091308" y="2285016"/>
              <a:ext cx="14200" cy="3877395"/>
            </a:xfrm>
            <a:prstGeom prst="line">
              <a:avLst/>
            </a:prstGeom>
            <a:noFill/>
            <a:ln w="38100">
              <a:solidFill>
                <a:srgbClr val="4F81BD"/>
              </a:solidFill>
              <a:round/>
              <a:headEnd type="triangle" w="med" len="med"/>
              <a:tailEnd type="triangle" w="med" len="med"/>
            </a:ln>
            <a:effectLst>
              <a:outerShdw blurRad="63500" dist="23000" dir="5400000" rotWithShape="0">
                <a:srgbClr val="000000">
                  <a:alpha val="34999"/>
                </a:srgbClr>
              </a:outerShdw>
            </a:effectLst>
            <a:extLst/>
          </p:spPr>
          <p:txBody>
            <a:bodyPr/>
            <a:lstStyle/>
            <a:p>
              <a:pPr>
                <a:defRPr/>
              </a:pPr>
              <a:endParaRPr lang="fr-FR">
                <a:ea typeface="ＭＳ Ｐゴシック" charset="0"/>
                <a:cs typeface="Arial" charset="0"/>
              </a:endParaRPr>
            </a:p>
          </p:txBody>
        </p:sp>
        <p:sp>
          <p:nvSpPr>
            <p:cNvPr id="315" name="Rectangle 9"/>
            <p:cNvSpPr>
              <a:spLocks noChangeArrowheads="1"/>
            </p:cNvSpPr>
            <p:nvPr/>
          </p:nvSpPr>
          <p:spPr bwMode="auto">
            <a:xfrm>
              <a:off x="2438431" y="1676400"/>
              <a:ext cx="4267015" cy="608616"/>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eaLnBrk="0" hangingPunct="0">
                <a:defRPr/>
              </a:pPr>
              <a:r>
                <a:rPr lang="en-US" sz="2400" dirty="0">
                  <a:latin typeface="Arial"/>
                  <a:ea typeface="+mn-ea"/>
                  <a:cs typeface="Arial"/>
                </a:rPr>
                <a:t>Specifications/Standards </a:t>
              </a:r>
              <a:endParaRPr lang="fr-FR" sz="2400" dirty="0">
                <a:latin typeface="Arial"/>
                <a:ea typeface="+mn-ea"/>
                <a:cs typeface="Arial"/>
              </a:endParaRPr>
            </a:p>
          </p:txBody>
        </p:sp>
        <p:sp>
          <p:nvSpPr>
            <p:cNvPr id="21515" name="Rectangle 12"/>
            <p:cNvSpPr>
              <a:spLocks noChangeArrowheads="1"/>
            </p:cNvSpPr>
            <p:nvPr/>
          </p:nvSpPr>
          <p:spPr bwMode="auto">
            <a:xfrm>
              <a:off x="228600" y="4953000"/>
              <a:ext cx="2438400" cy="1899609"/>
            </a:xfrm>
            <a:prstGeom prst="rect">
              <a:avLst/>
            </a:prstGeom>
            <a:solidFill>
              <a:srgbClr val="B2B2B2"/>
            </a:solidFill>
            <a:ln w="9525">
              <a:solidFill>
                <a:schemeClr val="tx1"/>
              </a:solidFill>
              <a:miter lim="800000"/>
              <a:headEnd/>
              <a:tailEnd/>
            </a:ln>
          </p:spPr>
          <p:txBody>
            <a:bodyPr wrap="none" anchor="ctr"/>
            <a:lstStyle/>
            <a:p>
              <a:pPr algn="ctr" eaLnBrk="0" hangingPunct="0"/>
              <a:r>
                <a:rPr lang="fr-FR" altLang="da-DK" sz="2000">
                  <a:solidFill>
                    <a:srgbClr val="000000"/>
                  </a:solidFill>
                </a:rPr>
                <a:t>Simulator/Stub</a:t>
              </a:r>
            </a:p>
          </p:txBody>
        </p:sp>
        <p:sp>
          <p:nvSpPr>
            <p:cNvPr id="21516" name="Text Box 13"/>
            <p:cNvSpPr txBox="1">
              <a:spLocks noChangeArrowheads="1"/>
            </p:cNvSpPr>
            <p:nvPr/>
          </p:nvSpPr>
          <p:spPr bwMode="auto">
            <a:xfrm>
              <a:off x="703204" y="6852611"/>
              <a:ext cx="206545" cy="737512"/>
            </a:xfrm>
            <a:prstGeom prst="rect">
              <a:avLst/>
            </a:prstGeom>
            <a:noFill/>
            <a:ln w="9525">
              <a:noFill/>
              <a:miter lim="800000"/>
              <a:headEnd/>
              <a:tailEnd/>
            </a:ln>
          </p:spPr>
          <p:txBody>
            <a:bodyPr wrap="none">
              <a:spAutoFit/>
            </a:bodyPr>
            <a:lstStyle/>
            <a:p>
              <a:pPr eaLnBrk="0" hangingPunct="0"/>
              <a:endParaRPr lang="fr-FR" altLang="da-DK" sz="2400">
                <a:solidFill>
                  <a:srgbClr val="000000"/>
                </a:solidFill>
              </a:endParaRPr>
            </a:p>
          </p:txBody>
        </p:sp>
        <p:sp>
          <p:nvSpPr>
            <p:cNvPr id="21517" name="Rectangle 14"/>
            <p:cNvSpPr>
              <a:spLocks noChangeArrowheads="1"/>
            </p:cNvSpPr>
            <p:nvPr/>
          </p:nvSpPr>
          <p:spPr bwMode="auto">
            <a:xfrm>
              <a:off x="6553200" y="4953000"/>
              <a:ext cx="2438400" cy="1899609"/>
            </a:xfrm>
            <a:prstGeom prst="rect">
              <a:avLst/>
            </a:prstGeom>
            <a:solidFill>
              <a:srgbClr val="B2B2B2"/>
            </a:solidFill>
            <a:ln w="9525">
              <a:solidFill>
                <a:schemeClr val="tx1"/>
              </a:solidFill>
              <a:miter lim="800000"/>
              <a:headEnd/>
              <a:tailEnd/>
            </a:ln>
          </p:spPr>
          <p:txBody>
            <a:bodyPr wrap="none" anchor="ctr"/>
            <a:lstStyle/>
            <a:p>
              <a:pPr algn="ctr" eaLnBrk="0" hangingPunct="0"/>
              <a:r>
                <a:rPr lang="fr-FR" altLang="da-DK" sz="2000">
                  <a:solidFill>
                    <a:srgbClr val="000000"/>
                  </a:solidFill>
                </a:rPr>
                <a:t>System X</a:t>
              </a:r>
            </a:p>
          </p:txBody>
        </p:sp>
        <p:sp>
          <p:nvSpPr>
            <p:cNvPr id="21518" name="Text Box 15"/>
            <p:cNvSpPr txBox="1">
              <a:spLocks noChangeArrowheads="1"/>
            </p:cNvSpPr>
            <p:nvPr/>
          </p:nvSpPr>
          <p:spPr bwMode="auto">
            <a:xfrm>
              <a:off x="7071975" y="6852610"/>
              <a:ext cx="1616869" cy="737512"/>
            </a:xfrm>
            <a:prstGeom prst="rect">
              <a:avLst/>
            </a:prstGeom>
            <a:noFill/>
            <a:ln w="9525">
              <a:noFill/>
              <a:miter lim="800000"/>
              <a:headEnd/>
              <a:tailEnd/>
            </a:ln>
          </p:spPr>
          <p:txBody>
            <a:bodyPr wrap="none">
              <a:spAutoFit/>
            </a:bodyPr>
            <a:lstStyle/>
            <a:p>
              <a:pPr eaLnBrk="0" hangingPunct="0"/>
              <a:r>
                <a:rPr lang="en-US" altLang="da-DK" sz="2400">
                  <a:solidFill>
                    <a:srgbClr val="000000"/>
                  </a:solidFill>
                </a:rPr>
                <a:t>Vendor</a:t>
              </a:r>
              <a:r>
                <a:rPr lang="fr-FR" altLang="da-DK" sz="2400">
                  <a:solidFill>
                    <a:srgbClr val="000000"/>
                  </a:solidFill>
                </a:rPr>
                <a:t> Y</a:t>
              </a:r>
            </a:p>
          </p:txBody>
        </p:sp>
        <p:cxnSp>
          <p:nvCxnSpPr>
            <p:cNvPr id="320" name="AutoShape 16"/>
            <p:cNvCxnSpPr>
              <a:cxnSpLocks noChangeShapeType="1"/>
              <a:stCxn id="315" idx="3"/>
              <a:endCxn id="21517" idx="0"/>
            </p:cNvCxnSpPr>
            <p:nvPr/>
          </p:nvCxnSpPr>
          <p:spPr bwMode="auto">
            <a:xfrm>
              <a:off x="6705446" y="1980708"/>
              <a:ext cx="1066753" cy="2972077"/>
            </a:xfrm>
            <a:prstGeom prst="curvedConnector2">
              <a:avLst/>
            </a:prstGeom>
            <a:noFill/>
            <a:ln w="38100">
              <a:solidFill>
                <a:srgbClr val="4F81BD"/>
              </a:solidFill>
              <a:round/>
              <a:headEnd/>
              <a:tailEnd type="triangle" w="med" len="med"/>
            </a:ln>
            <a:effectLst>
              <a:outerShdw blurRad="63500" dist="23000" dir="5400000" rotWithShape="0">
                <a:srgbClr val="000000">
                  <a:alpha val="34999"/>
                </a:srgbClr>
              </a:outerShdw>
            </a:effectLst>
            <a:extLst/>
          </p:spPr>
        </p:cxnSp>
        <p:cxnSp>
          <p:nvCxnSpPr>
            <p:cNvPr id="321" name="AutoShape 18"/>
            <p:cNvCxnSpPr>
              <a:cxnSpLocks noChangeShapeType="1"/>
              <a:stCxn id="315" idx="1"/>
              <a:endCxn id="21515" idx="0"/>
            </p:cNvCxnSpPr>
            <p:nvPr/>
          </p:nvCxnSpPr>
          <p:spPr bwMode="auto">
            <a:xfrm rot="10800000" flipV="1">
              <a:off x="1448001" y="1980708"/>
              <a:ext cx="990430" cy="2972077"/>
            </a:xfrm>
            <a:prstGeom prst="curvedConnector2">
              <a:avLst/>
            </a:prstGeom>
            <a:noFill/>
            <a:ln w="38100">
              <a:solidFill>
                <a:srgbClr val="4F81BD"/>
              </a:solidFill>
              <a:round/>
              <a:headEnd/>
              <a:tailEnd type="triangle" w="med" len="med"/>
            </a:ln>
            <a:effectLst>
              <a:outerShdw blurRad="63500" dist="23000" dir="5400000" rotWithShape="0">
                <a:srgbClr val="000000">
                  <a:alpha val="34999"/>
                </a:srgbClr>
              </a:outerShdw>
            </a:effectLst>
            <a:extLst/>
          </p:spPr>
        </p:cxnSp>
        <p:grpSp>
          <p:nvGrpSpPr>
            <p:cNvPr id="3" name="Grouper 27"/>
            <p:cNvGrpSpPr>
              <a:grpSpLocks/>
            </p:cNvGrpSpPr>
            <p:nvPr/>
          </p:nvGrpSpPr>
          <p:grpSpPr bwMode="auto">
            <a:xfrm>
              <a:off x="5102233" y="3288869"/>
              <a:ext cx="1979265" cy="793476"/>
              <a:chOff x="2514600" y="3021819"/>
              <a:chExt cx="2271241" cy="793476"/>
            </a:xfrm>
          </p:grpSpPr>
          <p:sp>
            <p:nvSpPr>
              <p:cNvPr id="328" name="Oval 8"/>
              <p:cNvSpPr>
                <a:spLocks noChangeArrowheads="1"/>
              </p:cNvSpPr>
              <p:nvPr/>
            </p:nvSpPr>
            <p:spPr bwMode="auto">
              <a:xfrm>
                <a:off x="2515081" y="3022183"/>
                <a:ext cx="2271036" cy="758235"/>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defRPr/>
                </a:pPr>
                <a:endParaRPr lang="fr-FR" sz="2400">
                  <a:latin typeface="Arial"/>
                  <a:cs typeface="Arial"/>
                </a:endParaRPr>
              </a:p>
            </p:txBody>
          </p:sp>
          <p:sp>
            <p:nvSpPr>
              <p:cNvPr id="21523" name="Text Box 19"/>
              <p:cNvSpPr txBox="1">
                <a:spLocks noChangeArrowheads="1"/>
              </p:cNvSpPr>
              <p:nvPr/>
            </p:nvSpPr>
            <p:spPr bwMode="auto">
              <a:xfrm>
                <a:off x="2514600" y="3077934"/>
                <a:ext cx="2271241" cy="737361"/>
              </a:xfrm>
              <a:prstGeom prst="rect">
                <a:avLst/>
              </a:prstGeom>
              <a:noFill/>
              <a:ln w="9525">
                <a:noFill/>
                <a:miter lim="800000"/>
                <a:headEnd/>
                <a:tailEnd/>
              </a:ln>
            </p:spPr>
            <p:txBody>
              <a:bodyPr>
                <a:spAutoFit/>
              </a:bodyPr>
              <a:lstStyle/>
              <a:p>
                <a:pPr algn="ctr" eaLnBrk="0" hangingPunct="0"/>
                <a:r>
                  <a:rPr lang="en-US" altLang="da-DK" sz="1200">
                    <a:solidFill>
                      <a:srgbClr val="000000"/>
                    </a:solidFill>
                  </a:rPr>
                  <a:t>Conformance </a:t>
                </a:r>
              </a:p>
              <a:p>
                <a:pPr algn="ctr" eaLnBrk="0" hangingPunct="0"/>
                <a:r>
                  <a:rPr lang="en-US" altLang="da-DK" sz="1200">
                    <a:solidFill>
                      <a:srgbClr val="000000"/>
                    </a:solidFill>
                  </a:rPr>
                  <a:t>Checks on response</a:t>
                </a:r>
                <a:endParaRPr lang="fr-FR" altLang="da-DK" sz="1200">
                  <a:solidFill>
                    <a:srgbClr val="000000"/>
                  </a:solidFill>
                </a:endParaRPr>
              </a:p>
            </p:txBody>
          </p:sp>
        </p:grpSp>
      </p:grpSp>
      <p:grpSp>
        <p:nvGrpSpPr>
          <p:cNvPr id="4" name="Grouper 25"/>
          <p:cNvGrpSpPr>
            <a:grpSpLocks/>
          </p:cNvGrpSpPr>
          <p:nvPr/>
        </p:nvGrpSpPr>
        <p:grpSpPr bwMode="auto">
          <a:xfrm>
            <a:off x="323850" y="2676525"/>
            <a:ext cx="7315200" cy="831850"/>
            <a:chOff x="381000" y="4502339"/>
            <a:chExt cx="7315200" cy="831661"/>
          </a:xfrm>
        </p:grpSpPr>
        <p:sp>
          <p:nvSpPr>
            <p:cNvPr id="333" name="Ellipse 23"/>
            <p:cNvSpPr>
              <a:spLocks noChangeArrowheads="1"/>
            </p:cNvSpPr>
            <p:nvPr/>
          </p:nvSpPr>
          <p:spPr bwMode="auto">
            <a:xfrm>
              <a:off x="1600200" y="4572173"/>
              <a:ext cx="6096000" cy="761827"/>
            </a:xfrm>
            <a:prstGeom prst="ellipse">
              <a:avLst/>
            </a:prstGeom>
            <a:noFill/>
            <a:ln w="38100">
              <a:solidFill>
                <a:srgbClr val="FF0000"/>
              </a:solidFill>
              <a:round/>
              <a:headEnd/>
              <a:tailEnd/>
            </a:ln>
            <a:effectLst>
              <a:outerShdw blurRad="63500" dist="23000" dir="5400000" rotWithShape="0">
                <a:srgbClr val="000000">
                  <a:alpha val="34999"/>
                </a:srgbClr>
              </a:outerShdw>
            </a:effectLst>
            <a:extLst/>
          </p:spPr>
          <p:txBody>
            <a:bodyPr anchor="ctr"/>
            <a:lstStyle/>
            <a:p>
              <a:pPr algn="ctr">
                <a:defRPr/>
              </a:pPr>
              <a:endParaRPr lang="en-GB">
                <a:solidFill>
                  <a:schemeClr val="lt1"/>
                </a:solidFill>
                <a:latin typeface="+mn-lt"/>
                <a:ea typeface="+mn-ea"/>
              </a:endParaRPr>
            </a:p>
          </p:txBody>
        </p:sp>
        <p:sp>
          <p:nvSpPr>
            <p:cNvPr id="21512" name="ZoneTexte 24"/>
            <p:cNvSpPr txBox="1">
              <a:spLocks noChangeArrowheads="1"/>
            </p:cNvSpPr>
            <p:nvPr/>
          </p:nvSpPr>
          <p:spPr bwMode="auto">
            <a:xfrm>
              <a:off x="381000" y="4502339"/>
              <a:ext cx="2105063" cy="707886"/>
            </a:xfrm>
            <a:prstGeom prst="rect">
              <a:avLst/>
            </a:prstGeom>
            <a:noFill/>
            <a:ln w="9525">
              <a:noFill/>
              <a:miter lim="800000"/>
              <a:headEnd/>
              <a:tailEnd/>
            </a:ln>
          </p:spPr>
          <p:txBody>
            <a:bodyPr wrap="none">
              <a:spAutoFit/>
            </a:bodyPr>
            <a:lstStyle/>
            <a:p>
              <a:r>
                <a:rPr lang="en-GB" altLang="da-DK">
                  <a:solidFill>
                    <a:srgbClr val="FF0000"/>
                  </a:solidFill>
                </a:rPr>
                <a:t>Interoperability </a:t>
              </a:r>
            </a:p>
            <a:p>
              <a:r>
                <a:rPr lang="en-GB" altLang="da-DK">
                  <a:solidFill>
                    <a:srgbClr val="FF0000"/>
                  </a:solidFill>
                </a:rPr>
                <a:t>validators</a:t>
              </a:r>
            </a:p>
          </p:txBody>
        </p:sp>
      </p:grpSp>
      <p:sp>
        <p:nvSpPr>
          <p:cNvPr id="30" name="Right Arrow 29"/>
          <p:cNvSpPr/>
          <p:nvPr/>
        </p:nvSpPr>
        <p:spPr>
          <a:xfrm>
            <a:off x="2932113" y="4003675"/>
            <a:ext cx="3311525"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Query message</a:t>
            </a:r>
          </a:p>
        </p:txBody>
      </p:sp>
      <p:sp>
        <p:nvSpPr>
          <p:cNvPr id="31" name="Left Arrow 30"/>
          <p:cNvSpPr/>
          <p:nvPr/>
        </p:nvSpPr>
        <p:spPr>
          <a:xfrm>
            <a:off x="2859088" y="4508500"/>
            <a:ext cx="3314700" cy="5032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Response message</a:t>
            </a:r>
          </a:p>
        </p:txBody>
      </p:sp>
      <p:sp>
        <p:nvSpPr>
          <p:cNvPr id="20" name="Slide Number Placeholder 19"/>
          <p:cNvSpPr>
            <a:spLocks noGrp="1"/>
          </p:cNvSpPr>
          <p:nvPr>
            <p:ph type="sldNum" sz="quarter" idx="4"/>
          </p:nvPr>
        </p:nvSpPr>
        <p:spPr/>
        <p:txBody>
          <a:bodyPr/>
          <a:lstStyle/>
          <a:p>
            <a:fld id="{03E47296-BEF6-4800-BEE8-E2788132C0A1}" type="slidenum">
              <a:rPr lang="nl-BE" smtClean="0"/>
              <a:pPr/>
              <a:t>60</a:t>
            </a:fld>
            <a:endParaRPr lang="nl-BE"/>
          </a:p>
        </p:txBody>
      </p:sp>
      <p:sp>
        <p:nvSpPr>
          <p:cNvPr id="21" name="Footer Placeholder 20"/>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1236663"/>
            <a:ext cx="8642350" cy="4784725"/>
          </a:xfrm>
        </p:spPr>
        <p:txBody>
          <a:bodyPr>
            <a:noAutofit/>
          </a:bodyPr>
          <a:lstStyle/>
          <a:p>
            <a:pPr eaLnBrk="1" hangingPunct="1">
              <a:defRPr/>
            </a:pPr>
            <a:r>
              <a:rPr lang="en-GB" dirty="0" smtClean="0">
                <a:solidFill>
                  <a:srgbClr val="00446A"/>
                </a:solidFill>
                <a:ea typeface="+mn-ea"/>
              </a:rPr>
              <a:t>Testing tools </a:t>
            </a:r>
            <a:r>
              <a:rPr lang="en-GB" b="1" dirty="0" smtClean="0">
                <a:solidFill>
                  <a:srgbClr val="00446A"/>
                </a:solidFill>
                <a:ea typeface="+mn-ea"/>
              </a:rPr>
              <a:t>already</a:t>
            </a:r>
            <a:r>
              <a:rPr lang="en-GB" dirty="0" smtClean="0">
                <a:solidFill>
                  <a:srgbClr val="00446A"/>
                </a:solidFill>
                <a:ea typeface="+mn-ea"/>
              </a:rPr>
              <a:t> exist for </a:t>
            </a:r>
            <a:r>
              <a:rPr lang="en-GB" dirty="0" err="1" smtClean="0">
                <a:solidFill>
                  <a:srgbClr val="00446A"/>
                </a:solidFill>
                <a:ea typeface="+mn-ea"/>
              </a:rPr>
              <a:t>eEIF</a:t>
            </a:r>
            <a:r>
              <a:rPr lang="en-GB" dirty="0" smtClean="0">
                <a:solidFill>
                  <a:srgbClr val="00446A"/>
                </a:solidFill>
                <a:ea typeface="+mn-ea"/>
              </a:rPr>
              <a:t> Use Cases</a:t>
            </a:r>
          </a:p>
          <a:p>
            <a:pPr eaLnBrk="1" hangingPunct="1">
              <a:defRPr/>
            </a:pPr>
            <a:r>
              <a:rPr lang="en-GB" dirty="0" smtClean="0">
                <a:solidFill>
                  <a:srgbClr val="00446A"/>
                </a:solidFill>
                <a:ea typeface="+mn-ea"/>
              </a:rPr>
              <a:t>The increased use of existing tools will </a:t>
            </a:r>
            <a:r>
              <a:rPr lang="en-GB" b="1" dirty="0" smtClean="0">
                <a:solidFill>
                  <a:srgbClr val="00446A"/>
                </a:solidFill>
                <a:ea typeface="+mn-ea"/>
              </a:rPr>
              <a:t>improve</a:t>
            </a:r>
            <a:r>
              <a:rPr lang="en-GB" dirty="0" smtClean="0">
                <a:solidFill>
                  <a:srgbClr val="00446A"/>
                </a:solidFill>
                <a:ea typeface="+mn-ea"/>
              </a:rPr>
              <a:t> interoperability of </a:t>
            </a:r>
            <a:r>
              <a:rPr lang="en-GB" dirty="0" err="1" smtClean="0">
                <a:solidFill>
                  <a:srgbClr val="00446A"/>
                </a:solidFill>
                <a:ea typeface="+mn-ea"/>
              </a:rPr>
              <a:t>eHealth</a:t>
            </a:r>
            <a:r>
              <a:rPr lang="en-GB" dirty="0" smtClean="0">
                <a:solidFill>
                  <a:srgbClr val="00446A"/>
                </a:solidFill>
                <a:ea typeface="+mn-ea"/>
              </a:rPr>
              <a:t> systems implementing </a:t>
            </a:r>
            <a:r>
              <a:rPr lang="en-GB" dirty="0" err="1" smtClean="0">
                <a:solidFill>
                  <a:srgbClr val="00446A"/>
                </a:solidFill>
                <a:ea typeface="+mn-ea"/>
              </a:rPr>
              <a:t>eEIF</a:t>
            </a:r>
            <a:r>
              <a:rPr lang="en-GB" dirty="0" smtClean="0">
                <a:solidFill>
                  <a:srgbClr val="00446A"/>
                </a:solidFill>
                <a:ea typeface="+mn-ea"/>
              </a:rPr>
              <a:t> Use Cases</a:t>
            </a:r>
          </a:p>
          <a:p>
            <a:pPr eaLnBrk="1" hangingPunct="1">
              <a:defRPr/>
            </a:pPr>
            <a:r>
              <a:rPr lang="en-GB" dirty="0" smtClean="0">
                <a:solidFill>
                  <a:srgbClr val="00446A"/>
                </a:solidFill>
                <a:ea typeface="+mn-ea"/>
              </a:rPr>
              <a:t>In addition to immediate use of existing tools, improved testing tools should be developed to increase the testing precision and productivity</a:t>
            </a:r>
          </a:p>
          <a:p>
            <a:pPr eaLnBrk="1" hangingPunct="1">
              <a:defRPr/>
            </a:pPr>
            <a:r>
              <a:rPr lang="en-GB" dirty="0" smtClean="0">
                <a:solidFill>
                  <a:srgbClr val="00446A"/>
                </a:solidFill>
                <a:ea typeface="+mn-ea"/>
              </a:rPr>
              <a:t>Improvements that could be targeted at this point in time are </a:t>
            </a:r>
            <a:r>
              <a:rPr lang="en-GB" b="1" dirty="0" smtClean="0">
                <a:solidFill>
                  <a:srgbClr val="00446A"/>
                </a:solidFill>
                <a:ea typeface="+mn-ea"/>
              </a:rPr>
              <a:t>already identified</a:t>
            </a:r>
          </a:p>
          <a:p>
            <a:pPr eaLnBrk="1" hangingPunct="1">
              <a:defRPr/>
            </a:pPr>
            <a:r>
              <a:rPr lang="en-GB" dirty="0" smtClean="0">
                <a:solidFill>
                  <a:srgbClr val="00446A"/>
                </a:solidFill>
                <a:ea typeface="+mn-ea"/>
              </a:rPr>
              <a:t>A </a:t>
            </a:r>
            <a:r>
              <a:rPr lang="en-GB" b="1" dirty="0" smtClean="0">
                <a:solidFill>
                  <a:srgbClr val="00446A"/>
                </a:solidFill>
                <a:ea typeface="+mn-ea"/>
              </a:rPr>
              <a:t>Request For Proposal </a:t>
            </a:r>
            <a:r>
              <a:rPr lang="en-GB" dirty="0" smtClean="0">
                <a:solidFill>
                  <a:srgbClr val="00446A"/>
                </a:solidFill>
                <a:ea typeface="+mn-ea"/>
              </a:rPr>
              <a:t>to develop new or improved testing tools will be issued</a:t>
            </a:r>
          </a:p>
          <a:p>
            <a:pPr eaLnBrk="1" hangingPunct="1">
              <a:defRPr/>
            </a:pPr>
            <a:r>
              <a:rPr lang="en-GB" dirty="0" smtClean="0">
                <a:solidFill>
                  <a:srgbClr val="00446A"/>
                </a:solidFill>
                <a:ea typeface="+mn-ea"/>
              </a:rPr>
              <a:t>As the </a:t>
            </a:r>
            <a:r>
              <a:rPr lang="en-GB" dirty="0" err="1" smtClean="0">
                <a:solidFill>
                  <a:srgbClr val="00446A"/>
                </a:solidFill>
                <a:ea typeface="+mn-ea"/>
              </a:rPr>
              <a:t>eEIF</a:t>
            </a:r>
            <a:r>
              <a:rPr lang="en-GB" dirty="0" smtClean="0">
                <a:solidFill>
                  <a:srgbClr val="00446A"/>
                </a:solidFill>
                <a:ea typeface="+mn-ea"/>
              </a:rPr>
              <a:t> evolves, there should be a </a:t>
            </a:r>
            <a:r>
              <a:rPr lang="en-GB" b="1" dirty="0" smtClean="0">
                <a:solidFill>
                  <a:srgbClr val="00446A"/>
                </a:solidFill>
                <a:ea typeface="+mn-ea"/>
              </a:rPr>
              <a:t>continuous process </a:t>
            </a:r>
            <a:r>
              <a:rPr lang="en-GB" dirty="0" smtClean="0">
                <a:solidFill>
                  <a:srgbClr val="00446A"/>
                </a:solidFill>
                <a:ea typeface="+mn-ea"/>
              </a:rPr>
              <a:t>of review , development and deployment of improved testing tools</a:t>
            </a:r>
            <a:endParaRPr lang="en-GB" dirty="0">
              <a:solidFill>
                <a:srgbClr val="00446A"/>
              </a:solidFill>
              <a:ea typeface="+mn-ea"/>
            </a:endParaRPr>
          </a:p>
        </p:txBody>
      </p:sp>
      <p:sp>
        <p:nvSpPr>
          <p:cNvPr id="28675" name="Title 2"/>
          <p:cNvSpPr>
            <a:spLocks noGrp="1"/>
          </p:cNvSpPr>
          <p:nvPr>
            <p:ph type="title"/>
          </p:nvPr>
        </p:nvSpPr>
        <p:spPr>
          <a:xfrm>
            <a:off x="1839913" y="44450"/>
            <a:ext cx="5540375" cy="1009650"/>
          </a:xfrm>
        </p:spPr>
        <p:txBody>
          <a:bodyPr/>
          <a:lstStyle/>
          <a:p>
            <a:pPr eaLnBrk="1" hangingPunct="1"/>
            <a:r>
              <a:rPr lang="en-GB" altLang="da-DK" smtClean="0">
                <a:ea typeface="ＭＳ Ｐゴシック" pitchFamily="34" charset="-128"/>
              </a:rPr>
              <a:t>Summarising current status of testing tools and future targets</a:t>
            </a:r>
          </a:p>
        </p:txBody>
      </p:sp>
      <p:sp>
        <p:nvSpPr>
          <p:cNvPr id="4" name="Slide Number Placeholder 3"/>
          <p:cNvSpPr>
            <a:spLocks noGrp="1"/>
          </p:cNvSpPr>
          <p:nvPr>
            <p:ph type="sldNum" sz="quarter" idx="4"/>
          </p:nvPr>
        </p:nvSpPr>
        <p:spPr/>
        <p:txBody>
          <a:bodyPr/>
          <a:lstStyle/>
          <a:p>
            <a:fld id="{03E47296-BEF6-4800-BEE8-E2788132C0A1}" type="slidenum">
              <a:rPr lang="nl-BE" smtClean="0"/>
              <a:pPr/>
              <a:t>61</a:t>
            </a:fld>
            <a:endParaRPr lang="nl-BE"/>
          </a:p>
        </p:txBody>
      </p:sp>
      <p:sp>
        <p:nvSpPr>
          <p:cNvPr id="5" name="Footer Placeholder 4"/>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501008"/>
            <a:ext cx="8496944" cy="1470025"/>
          </a:xfrm>
        </p:spPr>
        <p:txBody>
          <a:bodyPr>
            <a:normAutofit/>
          </a:bodyPr>
          <a:lstStyle/>
          <a:p>
            <a:r>
              <a:rPr lang="en-US" dirty="0" smtClean="0"/>
              <a:t>Quality Manual for Interoperability Testing</a:t>
            </a:r>
            <a:br>
              <a:rPr lang="en-US" dirty="0" smtClean="0"/>
            </a:br>
            <a:r>
              <a:rPr lang="en-US" sz="2200" dirty="0" smtClean="0"/>
              <a:t>“Requirements for entities</a:t>
            </a:r>
            <a:br>
              <a:rPr lang="en-US" sz="2200" dirty="0" smtClean="0"/>
            </a:br>
            <a:r>
              <a:rPr lang="en-US" sz="2200" dirty="0" smtClean="0"/>
              <a:t> performing Interoperability Testing”</a:t>
            </a:r>
            <a:endParaRPr lang="nl-BE" dirty="0"/>
          </a:p>
        </p:txBody>
      </p:sp>
    </p:spTree>
    <p:extLst>
      <p:ext uri="{BB962C8B-B14F-4D97-AF65-F5344CB8AC3E}">
        <p14:creationId xmlns:p14="http://schemas.microsoft.com/office/powerpoint/2010/main" val="13826725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normAutofit/>
          </a:bodyPr>
          <a:lstStyle/>
          <a:p>
            <a:r>
              <a:rPr lang="en-US" sz="3200" dirty="0" smtClean="0">
                <a:solidFill>
                  <a:schemeClr val="tx2">
                    <a:lumMod val="75000"/>
                  </a:schemeClr>
                </a:solidFill>
              </a:rPr>
              <a:t>A Quality Management System will ensure continuous improvement of Interoperability</a:t>
            </a:r>
          </a:p>
          <a:p>
            <a:r>
              <a:rPr lang="en-US" sz="3200" dirty="0" smtClean="0">
                <a:solidFill>
                  <a:schemeClr val="tx2">
                    <a:lumMod val="75000"/>
                  </a:schemeClr>
                </a:solidFill>
              </a:rPr>
              <a:t>Quality Management of Interoperability Testing will improve eHealth deployment</a:t>
            </a:r>
          </a:p>
          <a:p>
            <a:r>
              <a:rPr lang="en-US" sz="3200" dirty="0" smtClean="0">
                <a:solidFill>
                  <a:schemeClr val="tx2">
                    <a:lumMod val="75000"/>
                  </a:schemeClr>
                </a:solidFill>
              </a:rPr>
              <a:t>A Quality Management System for interoperability testing will facilitate the adoption of International eHealth standards</a:t>
            </a:r>
          </a:p>
          <a:p>
            <a:endParaRPr lang="en-US" dirty="0" smtClean="0"/>
          </a:p>
          <a:p>
            <a:endParaRPr lang="en-GB" dirty="0"/>
          </a:p>
        </p:txBody>
      </p:sp>
      <p:sp>
        <p:nvSpPr>
          <p:cNvPr id="6" name="Titel 5"/>
          <p:cNvSpPr>
            <a:spLocks noGrp="1"/>
          </p:cNvSpPr>
          <p:nvPr>
            <p:ph type="title"/>
          </p:nvPr>
        </p:nvSpPr>
        <p:spPr/>
        <p:txBody>
          <a:bodyPr/>
          <a:lstStyle/>
          <a:p>
            <a:pPr algn="ctr"/>
            <a:r>
              <a:rPr lang="en-US" dirty="0" smtClean="0"/>
              <a:t>Key messages </a:t>
            </a:r>
            <a:endParaRPr lang="en-US" dirty="0"/>
          </a:p>
        </p:txBody>
      </p:sp>
      <p:sp>
        <p:nvSpPr>
          <p:cNvPr id="5" name="Footer Placeholder 4"/>
          <p:cNvSpPr>
            <a:spLocks noGrp="1"/>
          </p:cNvSpPr>
          <p:nvPr>
            <p:ph type="ftr" sz="quarter" idx="3"/>
          </p:nvPr>
        </p:nvSpPr>
        <p:spPr/>
        <p:txBody>
          <a:bodyPr/>
          <a:lstStyle/>
          <a:p>
            <a:r>
              <a:rPr lang="en-GB" dirty="0" smtClean="0"/>
              <a:t>Antilope Summit on eHealth Interoperability</a:t>
            </a:r>
            <a:endParaRPr lang="nl-BE" dirty="0"/>
          </a:p>
        </p:txBody>
      </p:sp>
      <p:sp>
        <p:nvSpPr>
          <p:cNvPr id="4" name="Pladsholder til diasnummer 3"/>
          <p:cNvSpPr>
            <a:spLocks noGrp="1"/>
          </p:cNvSpPr>
          <p:nvPr>
            <p:ph type="sldNum" sz="quarter" idx="4"/>
          </p:nvPr>
        </p:nvSpPr>
        <p:spPr/>
        <p:txBody>
          <a:bodyPr/>
          <a:lstStyle/>
          <a:p>
            <a:fld id="{03E47296-BEF6-4800-BEE8-E2788132C0A1}" type="slidenum">
              <a:rPr lang="nl-BE" smtClean="0"/>
              <a:pPr/>
              <a:t>63</a:t>
            </a:fld>
            <a:endParaRPr lang="nl-BE"/>
          </a:p>
        </p:txBody>
      </p:sp>
    </p:spTree>
    <p:extLst>
      <p:ext uri="{BB962C8B-B14F-4D97-AF65-F5344CB8AC3E}">
        <p14:creationId xmlns:p14="http://schemas.microsoft.com/office/powerpoint/2010/main" val="3779643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p:cNvSpPr/>
          <p:nvPr/>
        </p:nvSpPr>
        <p:spPr>
          <a:xfrm>
            <a:off x="5292080" y="1844824"/>
            <a:ext cx="2160240" cy="4176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p:cNvSpPr/>
          <p:nvPr/>
        </p:nvSpPr>
        <p:spPr>
          <a:xfrm>
            <a:off x="1674058" y="1844824"/>
            <a:ext cx="2160240" cy="4176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iasnummer 3"/>
          <p:cNvSpPr>
            <a:spLocks noGrp="1"/>
          </p:cNvSpPr>
          <p:nvPr>
            <p:ph type="sldNum" sz="quarter" idx="4"/>
          </p:nvPr>
        </p:nvSpPr>
        <p:spPr/>
        <p:txBody>
          <a:bodyPr/>
          <a:lstStyle/>
          <a:p>
            <a:fld id="{03E47296-BEF6-4800-BEE8-E2788132C0A1}" type="slidenum">
              <a:rPr lang="nl-BE" smtClean="0"/>
              <a:pPr/>
              <a:t>64</a:t>
            </a:fld>
            <a:endParaRPr lang="nl-BE"/>
          </a:p>
        </p:txBody>
      </p:sp>
      <p:sp>
        <p:nvSpPr>
          <p:cNvPr id="6" name="Titel 5"/>
          <p:cNvSpPr>
            <a:spLocks noGrp="1"/>
          </p:cNvSpPr>
          <p:nvPr>
            <p:ph type="title"/>
          </p:nvPr>
        </p:nvSpPr>
        <p:spPr/>
        <p:txBody>
          <a:bodyPr/>
          <a:lstStyle/>
          <a:p>
            <a:r>
              <a:rPr lang="en-US" dirty="0" smtClean="0"/>
              <a:t>Quality Manual for </a:t>
            </a:r>
            <a:br>
              <a:rPr lang="en-US" dirty="0" smtClean="0"/>
            </a:br>
            <a:r>
              <a:rPr lang="en-US" dirty="0" smtClean="0"/>
              <a:t>Interoperability Testing</a:t>
            </a:r>
            <a:endParaRPr lang="en-US" dirty="0"/>
          </a:p>
        </p:txBody>
      </p:sp>
      <p:sp>
        <p:nvSpPr>
          <p:cNvPr id="29" name="Tekstboks 52"/>
          <p:cNvSpPr txBox="1">
            <a:spLocks noChangeArrowheads="1"/>
          </p:cNvSpPr>
          <p:nvPr/>
        </p:nvSpPr>
        <p:spPr bwMode="auto">
          <a:xfrm>
            <a:off x="8059489" y="6213252"/>
            <a:ext cx="688975" cy="185738"/>
          </a:xfrm>
          <a:prstGeom prst="rect">
            <a:avLst/>
          </a:prstGeom>
          <a:noFill/>
          <a:ln w="9525">
            <a:noFill/>
            <a:miter lim="800000"/>
            <a:headEnd/>
            <a:tailEnd/>
          </a:ln>
        </p:spPr>
        <p:txBody>
          <a:bodyPr wrap="none">
            <a:spAutoFit/>
          </a:bodyPr>
          <a:lstStyle/>
          <a:p>
            <a:pPr>
              <a:lnSpc>
                <a:spcPts val="1700"/>
              </a:lnSpc>
              <a:spcAft>
                <a:spcPts val="300"/>
              </a:spcAft>
              <a:buClr>
                <a:schemeClr val="tx2"/>
              </a:buClr>
              <a:buSzPct val="70000"/>
              <a:buFont typeface="Arial" pitchFamily="34" charset="0"/>
              <a:buNone/>
            </a:pPr>
            <a:r>
              <a:rPr lang="da-DK" sz="600"/>
              <a:t>V3.0 16.03.2011</a:t>
            </a:r>
          </a:p>
        </p:txBody>
      </p:sp>
      <p:pic>
        <p:nvPicPr>
          <p:cNvPr id="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348880"/>
            <a:ext cx="1713430" cy="3224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Afrundet rektangel 33"/>
          <p:cNvSpPr/>
          <p:nvPr/>
        </p:nvSpPr>
        <p:spPr bwMode="auto">
          <a:xfrm>
            <a:off x="2142254" y="3861048"/>
            <a:ext cx="1220312" cy="2057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700"/>
              </a:lnSpc>
              <a:spcAft>
                <a:spcPts val="300"/>
              </a:spcAft>
              <a:buClr>
                <a:schemeClr val="tx2"/>
              </a:buClr>
              <a:buSzPct val="70000"/>
              <a:buFont typeface="Arial" charset="0"/>
              <a:buNone/>
              <a:defRPr/>
            </a:pPr>
            <a:endParaRPr lang="da-DK"/>
          </a:p>
        </p:txBody>
      </p:sp>
      <p:sp>
        <p:nvSpPr>
          <p:cNvPr id="35" name="Rektangel 34"/>
          <p:cNvSpPr/>
          <p:nvPr/>
        </p:nvSpPr>
        <p:spPr bwMode="auto">
          <a:xfrm>
            <a:off x="2189974" y="4100026"/>
            <a:ext cx="1134492" cy="1686188"/>
          </a:xfrm>
          <a:prstGeom prst="rect">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700"/>
              </a:lnSpc>
              <a:spcAft>
                <a:spcPts val="300"/>
              </a:spcAft>
              <a:buClr>
                <a:schemeClr val="tx2"/>
              </a:buClr>
              <a:buSzPct val="70000"/>
              <a:buFont typeface="Arial" charset="0"/>
              <a:buNone/>
              <a:defRPr/>
            </a:pPr>
            <a:r>
              <a:rPr lang="en-GB" sz="900" dirty="0" smtClean="0">
                <a:solidFill>
                  <a:schemeClr val="tx1"/>
                </a:solidFill>
              </a:rPr>
              <a:t>Requirements for the operation  of Conformity Assessment Bodies  performing</a:t>
            </a:r>
          </a:p>
          <a:p>
            <a:pPr algn="ctr">
              <a:lnSpc>
                <a:spcPts val="1700"/>
              </a:lnSpc>
              <a:spcAft>
                <a:spcPts val="300"/>
              </a:spcAft>
              <a:buClr>
                <a:schemeClr val="tx2"/>
              </a:buClr>
              <a:buSzPct val="70000"/>
              <a:buFont typeface="Arial" charset="0"/>
              <a:buNone/>
              <a:defRPr/>
            </a:pPr>
            <a:r>
              <a:rPr lang="en-GB" sz="900" dirty="0" smtClean="0">
                <a:solidFill>
                  <a:schemeClr val="tx1"/>
                </a:solidFill>
              </a:rPr>
              <a:t>Interoperability Testing</a:t>
            </a:r>
            <a:endParaRPr lang="en-GB" sz="900" dirty="0">
              <a:solidFill>
                <a:schemeClr val="tx1"/>
              </a:solidFill>
            </a:endParaRPr>
          </a:p>
        </p:txBody>
      </p:sp>
      <p:sp>
        <p:nvSpPr>
          <p:cNvPr id="44" name="Tekstboks 73"/>
          <p:cNvSpPr txBox="1">
            <a:spLocks noChangeArrowheads="1"/>
          </p:cNvSpPr>
          <p:nvPr/>
        </p:nvSpPr>
        <p:spPr bwMode="auto">
          <a:xfrm>
            <a:off x="2520582" y="3872855"/>
            <a:ext cx="401071" cy="246221"/>
          </a:xfrm>
          <a:prstGeom prst="rect">
            <a:avLst/>
          </a:prstGeom>
          <a:noFill/>
          <a:ln w="9525">
            <a:noFill/>
            <a:miter lim="800000"/>
            <a:headEnd/>
            <a:tailEnd/>
          </a:ln>
        </p:spPr>
        <p:txBody>
          <a:bodyPr wrap="none">
            <a:spAutoFit/>
          </a:bodyPr>
          <a:lstStyle/>
          <a:p>
            <a:pPr algn="ctr">
              <a:spcAft>
                <a:spcPts val="300"/>
              </a:spcAft>
              <a:buClr>
                <a:schemeClr val="tx2"/>
              </a:buClr>
              <a:buSzPct val="70000"/>
              <a:buFont typeface="Arial" pitchFamily="34" charset="0"/>
              <a:buNone/>
            </a:pPr>
            <a:r>
              <a:rPr lang="en-GB" sz="1000" b="1" dirty="0" smtClean="0"/>
              <a:t>CAB</a:t>
            </a:r>
            <a:endParaRPr lang="en-GB" sz="1000" b="1" dirty="0">
              <a:solidFill>
                <a:schemeClr val="tx1"/>
              </a:solidFill>
            </a:endParaRPr>
          </a:p>
        </p:txBody>
      </p:sp>
      <p:pic>
        <p:nvPicPr>
          <p:cNvPr id="17410" name="Picture 2"/>
          <p:cNvPicPr>
            <a:picLocks noChangeAspect="1" noChangeArrowheads="1"/>
          </p:cNvPicPr>
          <p:nvPr/>
        </p:nvPicPr>
        <p:blipFill>
          <a:blip r:embed="rId4" cstate="print"/>
          <a:srcRect/>
          <a:stretch>
            <a:fillRect/>
          </a:stretch>
        </p:blipFill>
        <p:spPr bwMode="auto">
          <a:xfrm>
            <a:off x="1890082" y="2062956"/>
            <a:ext cx="1703068" cy="1582068"/>
          </a:xfrm>
          <a:prstGeom prst="rect">
            <a:avLst/>
          </a:prstGeom>
          <a:noFill/>
          <a:ln w="9525">
            <a:noFill/>
            <a:miter lim="800000"/>
            <a:headEnd/>
            <a:tailEnd/>
          </a:ln>
        </p:spPr>
      </p:pic>
      <p:sp>
        <p:nvSpPr>
          <p:cNvPr id="25" name="Tekstboks 24"/>
          <p:cNvSpPr txBox="1"/>
          <p:nvPr/>
        </p:nvSpPr>
        <p:spPr>
          <a:xfrm>
            <a:off x="1637602" y="1268760"/>
            <a:ext cx="2312108" cy="461665"/>
          </a:xfrm>
          <a:prstGeom prst="rect">
            <a:avLst/>
          </a:prstGeom>
          <a:noFill/>
        </p:spPr>
        <p:txBody>
          <a:bodyPr wrap="none" rtlCol="0">
            <a:spAutoFit/>
          </a:bodyPr>
          <a:lstStyle/>
          <a:p>
            <a:pPr algn="ctr"/>
            <a:r>
              <a:rPr lang="da-DK" sz="1200" u="sng" dirty="0" smtClean="0"/>
              <a:t>Part I</a:t>
            </a:r>
          </a:p>
          <a:p>
            <a:pPr algn="ctr"/>
            <a:r>
              <a:rPr lang="da-DK" sz="1200" dirty="0" smtClean="0"/>
              <a:t>D2.1 </a:t>
            </a:r>
            <a:r>
              <a:rPr lang="da-DK" sz="1200" dirty="0" err="1" smtClean="0"/>
              <a:t>Quality</a:t>
            </a:r>
            <a:r>
              <a:rPr lang="da-DK" sz="1200" dirty="0" smtClean="0"/>
              <a:t> Management System</a:t>
            </a:r>
            <a:endParaRPr lang="da-DK" sz="1200" dirty="0"/>
          </a:p>
        </p:txBody>
      </p:sp>
      <p:sp>
        <p:nvSpPr>
          <p:cNvPr id="30" name="Tekstboks 29"/>
          <p:cNvSpPr txBox="1"/>
          <p:nvPr/>
        </p:nvSpPr>
        <p:spPr>
          <a:xfrm>
            <a:off x="5076056" y="1268760"/>
            <a:ext cx="2594621" cy="461665"/>
          </a:xfrm>
          <a:prstGeom prst="rect">
            <a:avLst/>
          </a:prstGeom>
          <a:noFill/>
        </p:spPr>
        <p:txBody>
          <a:bodyPr wrap="none" rtlCol="0">
            <a:spAutoFit/>
          </a:bodyPr>
          <a:lstStyle/>
          <a:p>
            <a:pPr algn="ctr"/>
            <a:r>
              <a:rPr lang="da-DK" sz="1200" u="sng" dirty="0" smtClean="0"/>
              <a:t>Part II</a:t>
            </a:r>
          </a:p>
          <a:p>
            <a:pPr algn="ctr"/>
            <a:r>
              <a:rPr lang="da-DK" sz="1200" dirty="0" smtClean="0"/>
              <a:t>D2.2 </a:t>
            </a:r>
            <a:r>
              <a:rPr lang="da-DK" sz="1200" dirty="0" err="1" smtClean="0"/>
              <a:t>Interoperability</a:t>
            </a:r>
            <a:r>
              <a:rPr lang="da-DK" sz="1200" dirty="0" smtClean="0"/>
              <a:t> </a:t>
            </a:r>
            <a:r>
              <a:rPr lang="da-DK" sz="1200" dirty="0" err="1" smtClean="0"/>
              <a:t>Testing</a:t>
            </a:r>
            <a:r>
              <a:rPr lang="da-DK" sz="1200" dirty="0" smtClean="0"/>
              <a:t> </a:t>
            </a:r>
            <a:r>
              <a:rPr lang="da-DK" sz="1200" dirty="0" err="1" smtClean="0"/>
              <a:t>Processes</a:t>
            </a:r>
            <a:endParaRPr lang="da-DK" sz="1200" dirty="0"/>
          </a:p>
        </p:txBody>
      </p:sp>
      <p:sp>
        <p:nvSpPr>
          <p:cNvPr id="14" name="Footer Placeholder 13"/>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val="1002127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4"/>
          </p:nvPr>
        </p:nvSpPr>
        <p:spPr/>
        <p:txBody>
          <a:bodyPr/>
          <a:lstStyle/>
          <a:p>
            <a:fld id="{03E47296-BEF6-4800-BEE8-E2788132C0A1}" type="slidenum">
              <a:rPr lang="nl-BE" smtClean="0"/>
              <a:pPr/>
              <a:t>65</a:t>
            </a:fld>
            <a:endParaRPr lang="nl-BE"/>
          </a:p>
        </p:txBody>
      </p:sp>
      <p:sp>
        <p:nvSpPr>
          <p:cNvPr id="7" name="Titel 6"/>
          <p:cNvSpPr>
            <a:spLocks noGrp="1"/>
          </p:cNvSpPr>
          <p:nvPr>
            <p:ph type="title"/>
          </p:nvPr>
        </p:nvSpPr>
        <p:spPr/>
        <p:txBody>
          <a:bodyPr/>
          <a:lstStyle/>
          <a:p>
            <a:r>
              <a:rPr lang="en-US" dirty="0" smtClean="0"/>
              <a:t>Quality Management System (one definition)</a:t>
            </a:r>
            <a:endParaRPr lang="en-US" dirty="0"/>
          </a:p>
        </p:txBody>
      </p:sp>
      <p:sp>
        <p:nvSpPr>
          <p:cNvPr id="8" name="Rektangel 10"/>
          <p:cNvSpPr>
            <a:spLocks noChangeArrowheads="1"/>
          </p:cNvSpPr>
          <p:nvPr/>
        </p:nvSpPr>
        <p:spPr bwMode="auto">
          <a:xfrm>
            <a:off x="1493838" y="5016500"/>
            <a:ext cx="6318250" cy="311150"/>
          </a:xfrm>
          <a:prstGeom prst="rect">
            <a:avLst/>
          </a:prstGeom>
          <a:noFill/>
          <a:ln w="9525">
            <a:noFill/>
            <a:miter lim="800000"/>
            <a:headEnd/>
            <a:tailEnd/>
          </a:ln>
        </p:spPr>
        <p:txBody>
          <a:bodyPr>
            <a:spAutoFit/>
          </a:bodyPr>
          <a:lstStyle/>
          <a:p>
            <a:pPr>
              <a:lnSpc>
                <a:spcPts val="1700"/>
              </a:lnSpc>
              <a:spcAft>
                <a:spcPts val="300"/>
              </a:spcAft>
              <a:buClr>
                <a:schemeClr val="tx2"/>
              </a:buClr>
              <a:buSzPct val="70000"/>
              <a:buFont typeface="Arial" pitchFamily="34" charset="0"/>
              <a:buNone/>
            </a:pPr>
            <a:r>
              <a:rPr lang="en-GB" sz="1000" i="1">
                <a:solidFill>
                  <a:schemeClr val="tx1"/>
                </a:solidFill>
              </a:rPr>
              <a:t>Source: 	ISO 9000: Quality Management Systems </a:t>
            </a:r>
          </a:p>
        </p:txBody>
      </p:sp>
      <p:sp>
        <p:nvSpPr>
          <p:cNvPr id="11" name="Rektangel 10"/>
          <p:cNvSpPr/>
          <p:nvPr/>
        </p:nvSpPr>
        <p:spPr bwMode="auto">
          <a:xfrm>
            <a:off x="1511300" y="1736725"/>
            <a:ext cx="6121400" cy="3276600"/>
          </a:xfrm>
          <a:prstGeom prst="rect">
            <a:avLst/>
          </a:prstGeom>
          <a:solidFill>
            <a:srgbClr val="92D050"/>
          </a:solidFill>
          <a:ln w="25400" cap="flat" cmpd="sng" algn="ctr">
            <a:solidFill>
              <a:schemeClr val="accent1"/>
            </a:solidFill>
            <a:prstDash val="solid"/>
            <a:round/>
            <a:headEnd type="none" w="med" len="med"/>
            <a:tailEnd type="none" w="med" len="med"/>
          </a:ln>
          <a:effectLst/>
        </p:spPr>
        <p:txBody>
          <a:bodyPr lIns="0" tIns="0" rIns="0" bIns="0"/>
          <a:lstStyle/>
          <a:p>
            <a:pPr marL="88900" indent="-88900" algn="ctr">
              <a:lnSpc>
                <a:spcPts val="1700"/>
              </a:lnSpc>
              <a:spcAft>
                <a:spcPts val="300"/>
              </a:spcAft>
              <a:buClr>
                <a:schemeClr val="tx2"/>
              </a:buClr>
              <a:buSzPct val="70000"/>
              <a:buFont typeface="Arial" charset="0"/>
              <a:buNone/>
              <a:defRPr/>
            </a:pPr>
            <a:endParaRPr lang="en-GB" sz="2800" dirty="0">
              <a:latin typeface="Arial" charset="0"/>
              <a:ea typeface="ＭＳ Ｐゴシック" charset="-128"/>
            </a:endParaRPr>
          </a:p>
          <a:p>
            <a:pPr marL="88900" indent="-88900" algn="ctr">
              <a:spcAft>
                <a:spcPts val="300"/>
              </a:spcAft>
              <a:buClr>
                <a:schemeClr val="tx2"/>
              </a:buClr>
              <a:buSzPct val="70000"/>
              <a:buFont typeface="Arial" charset="0"/>
              <a:buNone/>
              <a:defRPr/>
            </a:pPr>
            <a:r>
              <a:rPr lang="en-GB" sz="2400" dirty="0">
                <a:solidFill>
                  <a:schemeClr val="tx1"/>
                </a:solidFill>
                <a:latin typeface="Arial" charset="0"/>
                <a:ea typeface="ＭＳ Ｐゴシック" charset="-128"/>
              </a:rPr>
              <a:t>A Quality Management System is a set of interrelated or interacting elements </a:t>
            </a:r>
          </a:p>
          <a:p>
            <a:pPr marL="88900" indent="-88900" algn="ctr">
              <a:spcAft>
                <a:spcPts val="300"/>
              </a:spcAft>
              <a:buClr>
                <a:schemeClr val="tx2"/>
              </a:buClr>
              <a:buSzPct val="70000"/>
              <a:buFont typeface="Arial" charset="0"/>
              <a:buNone/>
              <a:defRPr/>
            </a:pPr>
            <a:endParaRPr lang="en-GB" sz="2400" dirty="0">
              <a:solidFill>
                <a:schemeClr val="tx1"/>
              </a:solidFill>
              <a:latin typeface="Arial" charset="0"/>
              <a:ea typeface="ＭＳ Ｐゴシック" charset="-128"/>
            </a:endParaRPr>
          </a:p>
          <a:p>
            <a:pPr marL="88900" indent="-88900" algn="ctr">
              <a:spcAft>
                <a:spcPts val="300"/>
              </a:spcAft>
              <a:buClr>
                <a:schemeClr val="tx2"/>
              </a:buClr>
              <a:buSzPct val="70000"/>
              <a:buFont typeface="Arial" charset="0"/>
              <a:buNone/>
              <a:defRPr/>
            </a:pPr>
            <a:r>
              <a:rPr lang="en-GB" sz="2400" dirty="0">
                <a:solidFill>
                  <a:schemeClr val="tx1"/>
                </a:solidFill>
                <a:latin typeface="Arial" charset="0"/>
                <a:ea typeface="ＭＳ Ｐゴシック" charset="-128"/>
              </a:rPr>
              <a:t>that organisations use to direct and control</a:t>
            </a:r>
          </a:p>
          <a:p>
            <a:pPr marL="88900" indent="-88900" algn="ctr">
              <a:spcAft>
                <a:spcPts val="300"/>
              </a:spcAft>
              <a:buClr>
                <a:schemeClr val="tx2"/>
              </a:buClr>
              <a:buSzPct val="70000"/>
              <a:buFont typeface="Arial" charset="0"/>
              <a:buNone/>
              <a:defRPr/>
            </a:pPr>
            <a:endParaRPr lang="en-GB" sz="2400" dirty="0">
              <a:solidFill>
                <a:schemeClr val="tx1"/>
              </a:solidFill>
              <a:latin typeface="Arial" charset="0"/>
              <a:ea typeface="ＭＳ Ｐゴシック" charset="-128"/>
            </a:endParaRPr>
          </a:p>
          <a:p>
            <a:pPr marL="88900" indent="-88900" algn="ctr">
              <a:spcAft>
                <a:spcPts val="300"/>
              </a:spcAft>
              <a:buClr>
                <a:schemeClr val="tx2"/>
              </a:buClr>
              <a:buSzPct val="70000"/>
              <a:buFont typeface="Arial" charset="0"/>
              <a:buNone/>
              <a:defRPr/>
            </a:pPr>
            <a:r>
              <a:rPr lang="en-GB" sz="2400" dirty="0">
                <a:solidFill>
                  <a:schemeClr val="tx1"/>
                </a:solidFill>
                <a:latin typeface="Arial" charset="0"/>
                <a:ea typeface="ＭＳ Ｐゴシック" charset="-128"/>
              </a:rPr>
              <a:t> how quality policies are implemented and quality objectives are achieved.</a:t>
            </a:r>
          </a:p>
        </p:txBody>
      </p:sp>
      <p:sp>
        <p:nvSpPr>
          <p:cNvPr id="6" name="Footer Placeholder 5"/>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val="37135536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4"/>
          </p:nvPr>
        </p:nvSpPr>
        <p:spPr/>
        <p:txBody>
          <a:bodyPr/>
          <a:lstStyle/>
          <a:p>
            <a:fld id="{03E47296-BEF6-4800-BEE8-E2788132C0A1}" type="slidenum">
              <a:rPr lang="nl-BE" smtClean="0"/>
              <a:pPr/>
              <a:t>66</a:t>
            </a:fld>
            <a:endParaRPr lang="nl-BE"/>
          </a:p>
        </p:txBody>
      </p:sp>
      <p:sp>
        <p:nvSpPr>
          <p:cNvPr id="6" name="Titel 5"/>
          <p:cNvSpPr>
            <a:spLocks noGrp="1"/>
          </p:cNvSpPr>
          <p:nvPr>
            <p:ph type="title"/>
          </p:nvPr>
        </p:nvSpPr>
        <p:spPr/>
        <p:txBody>
          <a:bodyPr/>
          <a:lstStyle/>
          <a:p>
            <a:pPr algn="ctr"/>
            <a:r>
              <a:rPr lang="en-US" dirty="0" smtClean="0"/>
              <a:t>Quality Management levels</a:t>
            </a:r>
            <a:endParaRPr lang="en-US" dirty="0"/>
          </a:p>
        </p:txBody>
      </p:sp>
      <p:sp>
        <p:nvSpPr>
          <p:cNvPr id="2" name="Tekstboks 1"/>
          <p:cNvSpPr txBox="1"/>
          <p:nvPr/>
        </p:nvSpPr>
        <p:spPr>
          <a:xfrm>
            <a:off x="6300192" y="1753652"/>
            <a:ext cx="2376264" cy="830997"/>
          </a:xfrm>
          <a:prstGeom prst="rect">
            <a:avLst/>
          </a:prstGeom>
          <a:noFill/>
        </p:spPr>
        <p:txBody>
          <a:bodyPr wrap="square" rtlCol="0">
            <a:spAutoFit/>
          </a:bodyPr>
          <a:lstStyle/>
          <a:p>
            <a:pPr marL="457200" indent="-457200">
              <a:buFont typeface="Arial" pitchFamily="34" charset="0"/>
              <a:buChar char="•"/>
            </a:pPr>
            <a:endParaRPr lang="en-US" sz="1600" dirty="0" smtClean="0"/>
          </a:p>
          <a:p>
            <a:pPr marL="1371600" lvl="2" indent="-457200">
              <a:buFont typeface="Arial" pitchFamily="34" charset="0"/>
              <a:buChar char="•"/>
            </a:pPr>
            <a:endParaRPr lang="en-US" sz="1600" dirty="0" smtClean="0"/>
          </a:p>
          <a:p>
            <a:pPr marL="1371600" lvl="2" indent="-457200">
              <a:buFont typeface="Arial" pitchFamily="34" charset="0"/>
              <a:buChar char="•"/>
            </a:pPr>
            <a:endParaRPr lang="en-US" sz="1600" dirty="0" smtClean="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a-DK"/>
          </a:p>
        </p:txBody>
      </p:sp>
      <p:graphicFrame>
        <p:nvGraphicFramePr>
          <p:cNvPr id="9217" name="Object 1"/>
          <p:cNvGraphicFramePr>
            <a:graphicFrameLocks noChangeAspect="1"/>
          </p:cNvGraphicFramePr>
          <p:nvPr/>
        </p:nvGraphicFramePr>
        <p:xfrm>
          <a:off x="899592" y="1412776"/>
          <a:ext cx="4581525" cy="4392488"/>
        </p:xfrm>
        <a:graphic>
          <a:graphicData uri="http://schemas.openxmlformats.org/presentationml/2006/ole">
            <mc:AlternateContent xmlns:mc="http://schemas.openxmlformats.org/markup-compatibility/2006">
              <mc:Choice xmlns:v="urn:schemas-microsoft-com:vml" Requires="v">
                <p:oleObj spid="_x0000_s9271" r:id="rId4" imgW="4570530" imgH="3427400" progId="Msxml2.SAXXMLReader.5.0">
                  <p:embed/>
                </p:oleObj>
              </mc:Choice>
              <mc:Fallback>
                <p:oleObj r:id="rId4" imgW="4570530" imgH="3427400" progId="Msxml2.SAXXMLReader.5.0">
                  <p:embed/>
                  <p:pic>
                    <p:nvPicPr>
                      <p:cNvPr id="0"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412776"/>
                        <a:ext cx="4581525" cy="439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kstboks 7"/>
          <p:cNvSpPr txBox="1"/>
          <p:nvPr/>
        </p:nvSpPr>
        <p:spPr>
          <a:xfrm>
            <a:off x="5508104" y="2276873"/>
            <a:ext cx="3456384" cy="3293209"/>
          </a:xfrm>
          <a:prstGeom prst="rect">
            <a:avLst/>
          </a:prstGeom>
          <a:noFill/>
        </p:spPr>
        <p:txBody>
          <a:bodyPr wrap="square" rtlCol="0">
            <a:spAutoFit/>
          </a:bodyPr>
          <a:lstStyle/>
          <a:p>
            <a:r>
              <a:rPr lang="en-US" sz="1600" dirty="0" smtClean="0"/>
              <a:t>Policy statements including clear objectives derives from the policy</a:t>
            </a:r>
          </a:p>
          <a:p>
            <a:endParaRPr lang="en-US" sz="1600" dirty="0" smtClean="0"/>
          </a:p>
          <a:p>
            <a:endParaRPr lang="en-US" sz="1600" dirty="0" smtClean="0"/>
          </a:p>
          <a:p>
            <a:endParaRPr lang="en-US" sz="1600" dirty="0" smtClean="0"/>
          </a:p>
          <a:p>
            <a:endParaRPr lang="en-US" sz="1600" dirty="0" smtClean="0"/>
          </a:p>
          <a:p>
            <a:r>
              <a:rPr lang="en-US" sz="1600" dirty="0" smtClean="0"/>
              <a:t>Description of processes – how to policy statements are implemented</a:t>
            </a:r>
          </a:p>
          <a:p>
            <a:endParaRPr lang="en-US" sz="1600" dirty="0" smtClean="0"/>
          </a:p>
          <a:p>
            <a:endParaRPr lang="en-US" sz="1600" dirty="0" smtClean="0"/>
          </a:p>
          <a:p>
            <a:endParaRPr lang="en-US" sz="1600" dirty="0" smtClean="0"/>
          </a:p>
          <a:p>
            <a:r>
              <a:rPr lang="en-US" sz="1600" dirty="0" smtClean="0"/>
              <a:t>Supporting documents to be used to implement the policies</a:t>
            </a:r>
            <a:endParaRPr lang="en-US" sz="1600" dirty="0"/>
          </a:p>
        </p:txBody>
      </p:sp>
      <p:sp>
        <p:nvSpPr>
          <p:cNvPr id="9" name="Footer Placeholder 8"/>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val="3779643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4"/>
          </p:nvPr>
        </p:nvSpPr>
        <p:spPr/>
        <p:txBody>
          <a:bodyPr/>
          <a:lstStyle/>
          <a:p>
            <a:fld id="{03E47296-BEF6-4800-BEE8-E2788132C0A1}" type="slidenum">
              <a:rPr lang="nl-BE" smtClean="0"/>
              <a:pPr/>
              <a:t>67</a:t>
            </a:fld>
            <a:endParaRPr lang="nl-BE"/>
          </a:p>
        </p:txBody>
      </p:sp>
      <p:sp>
        <p:nvSpPr>
          <p:cNvPr id="7" name="Titel 6"/>
          <p:cNvSpPr>
            <a:spLocks noGrp="1"/>
          </p:cNvSpPr>
          <p:nvPr>
            <p:ph type="title"/>
          </p:nvPr>
        </p:nvSpPr>
        <p:spPr/>
        <p:txBody>
          <a:bodyPr/>
          <a:lstStyle/>
          <a:p>
            <a:r>
              <a:rPr lang="en-US" dirty="0" smtClean="0"/>
              <a:t>Quality Management System and the PDCA cycle</a:t>
            </a:r>
            <a:endParaRPr lang="en-US" dirty="0"/>
          </a:p>
        </p:txBody>
      </p:sp>
      <p:sp>
        <p:nvSpPr>
          <p:cNvPr id="9" name="Rektangel 8"/>
          <p:cNvSpPr>
            <a:spLocks noChangeArrowheads="1"/>
          </p:cNvSpPr>
          <p:nvPr/>
        </p:nvSpPr>
        <p:spPr bwMode="auto">
          <a:xfrm>
            <a:off x="1636713" y="5589240"/>
            <a:ext cx="6319837" cy="566822"/>
          </a:xfrm>
          <a:prstGeom prst="rect">
            <a:avLst/>
          </a:prstGeom>
          <a:noFill/>
          <a:ln w="9525">
            <a:noFill/>
            <a:miter lim="800000"/>
            <a:headEnd/>
            <a:tailEnd/>
          </a:ln>
        </p:spPr>
        <p:txBody>
          <a:bodyPr>
            <a:spAutoFit/>
          </a:bodyPr>
          <a:lstStyle/>
          <a:p>
            <a:pPr>
              <a:lnSpc>
                <a:spcPts val="1700"/>
              </a:lnSpc>
              <a:spcAft>
                <a:spcPts val="300"/>
              </a:spcAft>
              <a:buClr>
                <a:schemeClr val="tx2"/>
              </a:buClr>
              <a:buSzPct val="70000"/>
              <a:buFont typeface="Arial" pitchFamily="34" charset="0"/>
              <a:buNone/>
            </a:pPr>
            <a:r>
              <a:rPr lang="en-GB" sz="1000" i="1" dirty="0">
                <a:solidFill>
                  <a:schemeClr val="tx1"/>
                </a:solidFill>
              </a:rPr>
              <a:t>Source: 	The Deming wheel (named after W. Edwards Deming</a:t>
            </a:r>
            <a:r>
              <a:rPr lang="en-GB" sz="1000" i="1" dirty="0" smtClean="0">
                <a:solidFill>
                  <a:schemeClr val="tx1"/>
                </a:solidFill>
              </a:rPr>
              <a:t>).</a:t>
            </a:r>
          </a:p>
          <a:p>
            <a:pPr>
              <a:lnSpc>
                <a:spcPts val="1700"/>
              </a:lnSpc>
              <a:spcAft>
                <a:spcPts val="300"/>
              </a:spcAft>
              <a:buClr>
                <a:schemeClr val="tx2"/>
              </a:buClr>
              <a:buSzPct val="70000"/>
              <a:buFont typeface="Arial" pitchFamily="34" charset="0"/>
              <a:buNone/>
            </a:pPr>
            <a:r>
              <a:rPr lang="en-GB" sz="1000" i="1" dirty="0">
                <a:solidFill>
                  <a:schemeClr val="tx1"/>
                </a:solidFill>
              </a:rPr>
              <a:t>	A model for </a:t>
            </a:r>
            <a:r>
              <a:rPr lang="en-GB" sz="1000" i="1" dirty="0" smtClean="0">
                <a:solidFill>
                  <a:schemeClr val="tx1"/>
                </a:solidFill>
              </a:rPr>
              <a:t>continuous </a:t>
            </a:r>
            <a:r>
              <a:rPr lang="en-GB" sz="1000" i="1" dirty="0">
                <a:solidFill>
                  <a:schemeClr val="tx1"/>
                </a:solidFill>
              </a:rPr>
              <a:t>improvement.</a:t>
            </a:r>
          </a:p>
        </p:txBody>
      </p:sp>
      <p:pic>
        <p:nvPicPr>
          <p:cNvPr id="10" name="Picture 3"/>
          <p:cNvPicPr>
            <a:picLocks noChangeAspect="1" noChangeArrowheads="1"/>
          </p:cNvPicPr>
          <p:nvPr/>
        </p:nvPicPr>
        <p:blipFill>
          <a:blip r:embed="rId3" cstate="print"/>
          <a:srcRect/>
          <a:stretch>
            <a:fillRect/>
          </a:stretch>
        </p:blipFill>
        <p:spPr bwMode="auto">
          <a:xfrm>
            <a:off x="2195736" y="1268760"/>
            <a:ext cx="4730671" cy="4248472"/>
          </a:xfrm>
          <a:prstGeom prst="rect">
            <a:avLst/>
          </a:prstGeom>
          <a:noFill/>
          <a:ln w="9525">
            <a:noFill/>
            <a:miter lim="800000"/>
            <a:headEnd/>
            <a:tailEnd/>
          </a:ln>
        </p:spPr>
      </p:pic>
      <p:sp>
        <p:nvSpPr>
          <p:cNvPr id="12" name="Stregbilledforklaring 2 (fremhævningsstreg) 11"/>
          <p:cNvSpPr/>
          <p:nvPr/>
        </p:nvSpPr>
        <p:spPr bwMode="auto">
          <a:xfrm>
            <a:off x="6732240" y="1606315"/>
            <a:ext cx="1836204" cy="936104"/>
          </a:xfrm>
          <a:prstGeom prst="accentCallout2">
            <a:avLst>
              <a:gd name="adj1" fmla="val 50777"/>
              <a:gd name="adj2" fmla="val -6292"/>
              <a:gd name="adj3" fmla="val 56381"/>
              <a:gd name="adj4" fmla="val -17892"/>
              <a:gd name="adj5" fmla="val 93978"/>
              <a:gd name="adj6" fmla="val -46237"/>
            </a:avLst>
          </a:prstGeom>
          <a:solidFill>
            <a:srgbClr val="92D050"/>
          </a:solidFill>
          <a:ln w="28575" cap="flat" cmpd="sng" algn="ctr">
            <a:solidFill>
              <a:srgbClr val="92D05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8900" marR="0" indent="-88900" algn="l" defTabSz="914400" rtl="0" eaLnBrk="1" fontAlgn="base" latinLnBrk="0" hangingPunct="1">
              <a:lnSpc>
                <a:spcPts val="1700"/>
              </a:lnSpc>
              <a:spcBef>
                <a:spcPct val="0"/>
              </a:spcBef>
              <a:spcAft>
                <a:spcPts val="300"/>
              </a:spcAft>
              <a:buClr>
                <a:schemeClr val="tx2"/>
              </a:buClr>
              <a:buSzPct val="70000"/>
              <a:buFont typeface="Arial" pitchFamily="34" charset="0"/>
              <a:buChar char="•"/>
              <a:tabLst/>
            </a:pPr>
            <a:endParaRPr kumimoji="0" lang="en-US" sz="1800" b="0" i="0" u="none" strike="noStrike" cap="none" normalizeH="0" baseline="0" dirty="0" smtClean="0">
              <a:ln>
                <a:noFill/>
              </a:ln>
              <a:solidFill>
                <a:schemeClr val="tx1"/>
              </a:solidFill>
              <a:effectLst/>
              <a:latin typeface="Arial" charset="0"/>
            </a:endParaRPr>
          </a:p>
          <a:p>
            <a:pPr marL="88900" marR="0" indent="-88900" algn="l" defTabSz="914400" rtl="0" eaLnBrk="1" fontAlgn="base" latinLnBrk="0" hangingPunct="1">
              <a:lnSpc>
                <a:spcPts val="1700"/>
              </a:lnSpc>
              <a:spcBef>
                <a:spcPct val="0"/>
              </a:spcBef>
              <a:spcAft>
                <a:spcPts val="300"/>
              </a:spcAft>
              <a:buClr>
                <a:schemeClr val="tx2"/>
              </a:buClr>
              <a:buSzPct val="70000"/>
              <a:tabLst/>
            </a:pPr>
            <a:r>
              <a:rPr lang="en-US" sz="1800" dirty="0" smtClean="0">
                <a:solidFill>
                  <a:schemeClr val="tx1"/>
                </a:solidFill>
                <a:latin typeface="Arial" charset="0"/>
              </a:rPr>
              <a:t>  </a:t>
            </a:r>
            <a:r>
              <a:rPr kumimoji="0" lang="en-US" sz="1800" b="0" i="0" u="none" strike="noStrike" cap="none" normalizeH="0" baseline="0" dirty="0" smtClean="0">
                <a:ln>
                  <a:noFill/>
                </a:ln>
                <a:solidFill>
                  <a:schemeClr val="tx1"/>
                </a:solidFill>
                <a:effectLst/>
                <a:latin typeface="Arial" charset="0"/>
              </a:rPr>
              <a:t>What to do?</a:t>
            </a:r>
          </a:p>
          <a:p>
            <a:pPr marL="88900" marR="0" indent="-88900" algn="l" defTabSz="914400" rtl="0" eaLnBrk="1" fontAlgn="base" latinLnBrk="0" hangingPunct="1">
              <a:lnSpc>
                <a:spcPts val="1700"/>
              </a:lnSpc>
              <a:spcBef>
                <a:spcPct val="0"/>
              </a:spcBef>
              <a:spcAft>
                <a:spcPts val="300"/>
              </a:spcAft>
              <a:buClr>
                <a:schemeClr val="tx2"/>
              </a:buClr>
              <a:buSzPct val="70000"/>
              <a:tabLst/>
            </a:pPr>
            <a:r>
              <a:rPr lang="en-US" sz="1800" dirty="0" smtClean="0">
                <a:solidFill>
                  <a:schemeClr val="tx1"/>
                </a:solidFill>
                <a:latin typeface="Arial" charset="0"/>
              </a:rPr>
              <a:t>  How to do it?</a:t>
            </a:r>
            <a:endParaRPr kumimoji="0" lang="en-US" sz="1800" b="0" i="0" u="none" strike="noStrike" cap="none" normalizeH="0" baseline="0" dirty="0">
              <a:ln>
                <a:noFill/>
              </a:ln>
              <a:solidFill>
                <a:schemeClr val="tx1"/>
              </a:solidFill>
              <a:effectLst/>
              <a:latin typeface="Arial" charset="0"/>
            </a:endParaRPr>
          </a:p>
        </p:txBody>
      </p:sp>
      <p:sp>
        <p:nvSpPr>
          <p:cNvPr id="13" name="Stregbilledforklaring 2 (fremhævningsstreg) 12"/>
          <p:cNvSpPr/>
          <p:nvPr/>
        </p:nvSpPr>
        <p:spPr bwMode="auto">
          <a:xfrm>
            <a:off x="6732240" y="4126595"/>
            <a:ext cx="1800200" cy="936104"/>
          </a:xfrm>
          <a:prstGeom prst="accentCallout2">
            <a:avLst>
              <a:gd name="adj1" fmla="val 50777"/>
              <a:gd name="adj2" fmla="val -6292"/>
              <a:gd name="adj3" fmla="val 32361"/>
              <a:gd name="adj4" fmla="val -15717"/>
              <a:gd name="adj5" fmla="val 1902"/>
              <a:gd name="adj6" fmla="val -35448"/>
            </a:avLst>
          </a:prstGeom>
          <a:solidFill>
            <a:srgbClr val="92D050"/>
          </a:solidFill>
          <a:ln w="28575" cap="flat" cmpd="sng" algn="ctr">
            <a:solidFill>
              <a:srgbClr val="92D05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8900" marR="0" indent="-88900" algn="l" defTabSz="914400" rtl="0" eaLnBrk="1" fontAlgn="base" latinLnBrk="0" hangingPunct="1">
              <a:lnSpc>
                <a:spcPts val="1700"/>
              </a:lnSpc>
              <a:spcBef>
                <a:spcPct val="0"/>
              </a:spcBef>
              <a:spcAft>
                <a:spcPts val="300"/>
              </a:spcAft>
              <a:buClr>
                <a:schemeClr val="tx2"/>
              </a:buClr>
              <a:buSzPct val="70000"/>
              <a:buFont typeface="Arial" pitchFamily="34" charset="0"/>
              <a:buChar char="•"/>
              <a:tabLst/>
            </a:pPr>
            <a:endParaRPr kumimoji="0" lang="en-US" sz="1800" b="0" i="0" u="none" strike="noStrike" cap="none" normalizeH="0" baseline="0" dirty="0" smtClean="0">
              <a:ln>
                <a:noFill/>
              </a:ln>
              <a:solidFill>
                <a:schemeClr val="tx1"/>
              </a:solidFill>
              <a:effectLst/>
              <a:latin typeface="Arial" charset="0"/>
            </a:endParaRPr>
          </a:p>
          <a:p>
            <a:pPr marL="88900" marR="0" indent="-88900" algn="l" defTabSz="914400" rtl="0" eaLnBrk="1" fontAlgn="base" latinLnBrk="0" hangingPunct="1">
              <a:lnSpc>
                <a:spcPts val="1700"/>
              </a:lnSpc>
              <a:spcBef>
                <a:spcPct val="0"/>
              </a:spcBef>
              <a:spcAft>
                <a:spcPts val="300"/>
              </a:spcAft>
              <a:buClr>
                <a:schemeClr val="tx2"/>
              </a:buClr>
              <a:buSzPct val="70000"/>
              <a:tabLst/>
            </a:pPr>
            <a:r>
              <a:rPr lang="en-US" sz="1800" dirty="0" smtClean="0">
                <a:solidFill>
                  <a:schemeClr val="tx1"/>
                </a:solidFill>
                <a:latin typeface="Arial" charset="0"/>
              </a:rPr>
              <a:t>  </a:t>
            </a:r>
            <a:r>
              <a:rPr kumimoji="0" lang="en-US" sz="1800" b="0" i="0" u="none" strike="noStrike" cap="none" normalizeH="0" baseline="0" dirty="0" smtClean="0">
                <a:ln>
                  <a:noFill/>
                </a:ln>
                <a:solidFill>
                  <a:schemeClr val="tx1"/>
                </a:solidFill>
                <a:effectLst/>
                <a:latin typeface="Arial" charset="0"/>
              </a:rPr>
              <a:t>Do</a:t>
            </a:r>
            <a:r>
              <a:rPr kumimoji="0" lang="en-US" sz="1800" b="0" i="0" u="none" strike="noStrike" cap="none" normalizeH="0" dirty="0" smtClean="0">
                <a:ln>
                  <a:noFill/>
                </a:ln>
                <a:solidFill>
                  <a:schemeClr val="tx1"/>
                </a:solidFill>
                <a:effectLst/>
                <a:latin typeface="Arial" charset="0"/>
              </a:rPr>
              <a:t> what was</a:t>
            </a:r>
          </a:p>
          <a:p>
            <a:pPr marL="88900" marR="0" indent="-88900" algn="l" defTabSz="914400" rtl="0" eaLnBrk="1" fontAlgn="base" latinLnBrk="0" hangingPunct="1">
              <a:lnSpc>
                <a:spcPts val="1700"/>
              </a:lnSpc>
              <a:spcBef>
                <a:spcPct val="0"/>
              </a:spcBef>
              <a:spcAft>
                <a:spcPts val="300"/>
              </a:spcAft>
              <a:buClr>
                <a:schemeClr val="tx2"/>
              </a:buClr>
              <a:buSzPct val="70000"/>
              <a:tabLst/>
            </a:pPr>
            <a:r>
              <a:rPr lang="en-US" sz="1800" dirty="0" smtClean="0">
                <a:solidFill>
                  <a:schemeClr val="tx1"/>
                </a:solidFill>
                <a:latin typeface="Arial" charset="0"/>
              </a:rPr>
              <a:t>  </a:t>
            </a:r>
            <a:r>
              <a:rPr kumimoji="0" lang="en-US" sz="1800" b="0" i="0" u="none" strike="noStrike" cap="none" normalizeH="0" dirty="0" smtClean="0">
                <a:ln>
                  <a:noFill/>
                </a:ln>
                <a:solidFill>
                  <a:schemeClr val="tx1"/>
                </a:solidFill>
                <a:effectLst/>
                <a:latin typeface="Arial" charset="0"/>
              </a:rPr>
              <a:t>planned</a:t>
            </a:r>
            <a:endParaRPr kumimoji="0" lang="en-US" sz="1800" b="0" i="0" u="none" strike="noStrike" cap="none" normalizeH="0" baseline="0" dirty="0" smtClean="0">
              <a:ln>
                <a:noFill/>
              </a:ln>
              <a:solidFill>
                <a:schemeClr val="tx1"/>
              </a:solidFill>
              <a:effectLst/>
              <a:latin typeface="Arial" charset="0"/>
            </a:endParaRPr>
          </a:p>
        </p:txBody>
      </p:sp>
      <p:sp>
        <p:nvSpPr>
          <p:cNvPr id="14" name="Stregbilledforklaring 2 (fremhævningsstreg) 13"/>
          <p:cNvSpPr/>
          <p:nvPr/>
        </p:nvSpPr>
        <p:spPr bwMode="auto">
          <a:xfrm>
            <a:off x="71500" y="4278995"/>
            <a:ext cx="2412268" cy="936104"/>
          </a:xfrm>
          <a:prstGeom prst="accentCallout2">
            <a:avLst>
              <a:gd name="adj1" fmla="val 48375"/>
              <a:gd name="adj2" fmla="val 107427"/>
              <a:gd name="adj3" fmla="val 31560"/>
              <a:gd name="adj4" fmla="val 125344"/>
              <a:gd name="adj5" fmla="val -8507"/>
              <a:gd name="adj6" fmla="val 137305"/>
            </a:avLst>
          </a:prstGeom>
          <a:solidFill>
            <a:srgbClr val="92D050"/>
          </a:solidFill>
          <a:ln w="28575" cap="flat" cmpd="sng" algn="ctr">
            <a:solidFill>
              <a:srgbClr val="92D05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8900" marR="0" indent="-88900" algn="l" defTabSz="914400" rtl="0" eaLnBrk="1" fontAlgn="base" latinLnBrk="0" hangingPunct="1">
              <a:lnSpc>
                <a:spcPts val="1700"/>
              </a:lnSpc>
              <a:spcBef>
                <a:spcPct val="0"/>
              </a:spcBef>
              <a:spcAft>
                <a:spcPts val="300"/>
              </a:spcAft>
              <a:buClr>
                <a:schemeClr val="tx2"/>
              </a:buClr>
              <a:buSzPct val="70000"/>
              <a:buFont typeface="Arial" pitchFamily="34" charset="0"/>
              <a:buChar char="•"/>
              <a:tabLst/>
            </a:pPr>
            <a:endParaRPr kumimoji="0" lang="en-US" sz="1800" b="0" i="0" u="none" strike="noStrike" cap="none" normalizeH="0" baseline="0" dirty="0" smtClean="0">
              <a:ln>
                <a:noFill/>
              </a:ln>
              <a:solidFill>
                <a:schemeClr val="tx1"/>
              </a:solidFill>
              <a:effectLst/>
              <a:latin typeface="Arial" charset="0"/>
            </a:endParaRPr>
          </a:p>
          <a:p>
            <a:pPr marL="88900" marR="0" indent="-88900" algn="l" defTabSz="914400" rtl="0" eaLnBrk="1" fontAlgn="base" latinLnBrk="0" hangingPunct="1">
              <a:lnSpc>
                <a:spcPts val="1700"/>
              </a:lnSpc>
              <a:spcBef>
                <a:spcPct val="0"/>
              </a:spcBef>
              <a:spcAft>
                <a:spcPts val="300"/>
              </a:spcAft>
              <a:buClr>
                <a:schemeClr val="tx2"/>
              </a:buClr>
              <a:buSzPct val="70000"/>
              <a:tabLst/>
            </a:pPr>
            <a:r>
              <a:rPr kumimoji="0" lang="en-US" sz="1800" b="0" i="0" u="none" strike="noStrike" cap="none" normalizeH="0" baseline="0" dirty="0" smtClean="0">
                <a:ln>
                  <a:noFill/>
                </a:ln>
                <a:solidFill>
                  <a:schemeClr val="tx1"/>
                </a:solidFill>
                <a:effectLst/>
                <a:latin typeface="Arial" charset="0"/>
              </a:rPr>
              <a:t> Did</a:t>
            </a:r>
            <a:r>
              <a:rPr kumimoji="0" lang="en-US" sz="1800" b="0" i="0" u="none" strike="noStrike" cap="none" normalizeH="0" dirty="0" smtClean="0">
                <a:ln>
                  <a:noFill/>
                </a:ln>
                <a:solidFill>
                  <a:schemeClr val="tx1"/>
                </a:solidFill>
                <a:effectLst/>
                <a:latin typeface="Arial" charset="0"/>
              </a:rPr>
              <a:t> things happen</a:t>
            </a:r>
          </a:p>
          <a:p>
            <a:pPr marL="88900" marR="0" indent="-88900" algn="l" defTabSz="914400" rtl="0" eaLnBrk="1" fontAlgn="base" latinLnBrk="0" hangingPunct="1">
              <a:lnSpc>
                <a:spcPts val="1700"/>
              </a:lnSpc>
              <a:spcBef>
                <a:spcPct val="0"/>
              </a:spcBef>
              <a:spcAft>
                <a:spcPts val="300"/>
              </a:spcAft>
              <a:buClr>
                <a:schemeClr val="tx2"/>
              </a:buClr>
              <a:buSzPct val="70000"/>
              <a:tabLst/>
            </a:pPr>
            <a:r>
              <a:rPr lang="en-US" sz="1800" baseline="0" dirty="0" smtClean="0">
                <a:solidFill>
                  <a:schemeClr val="tx1"/>
                </a:solidFill>
                <a:latin typeface="Arial" charset="0"/>
              </a:rPr>
              <a:t> according to the plan?</a:t>
            </a:r>
            <a:endParaRPr kumimoji="0" lang="en-US" sz="1800" b="0" i="0" u="none" strike="noStrike" cap="none" normalizeH="0" baseline="0" dirty="0" smtClean="0">
              <a:ln>
                <a:noFill/>
              </a:ln>
              <a:solidFill>
                <a:schemeClr val="tx1"/>
              </a:solidFill>
              <a:effectLst/>
              <a:latin typeface="Arial" charset="0"/>
            </a:endParaRPr>
          </a:p>
        </p:txBody>
      </p:sp>
      <p:sp>
        <p:nvSpPr>
          <p:cNvPr id="15" name="Stregbilledforklaring 2 (fremhævningsstreg) 14"/>
          <p:cNvSpPr/>
          <p:nvPr/>
        </p:nvSpPr>
        <p:spPr bwMode="auto">
          <a:xfrm>
            <a:off x="107504" y="1642319"/>
            <a:ext cx="1836204" cy="936104"/>
          </a:xfrm>
          <a:prstGeom prst="accentCallout2">
            <a:avLst>
              <a:gd name="adj1" fmla="val 48375"/>
              <a:gd name="adj2" fmla="val 107427"/>
              <a:gd name="adj3" fmla="val 67590"/>
              <a:gd name="adj4" fmla="val 126160"/>
              <a:gd name="adj5" fmla="val 103587"/>
              <a:gd name="adj6" fmla="val 175266"/>
            </a:avLst>
          </a:prstGeom>
          <a:solidFill>
            <a:srgbClr val="92D050"/>
          </a:solidFill>
          <a:ln w="28575" cap="flat" cmpd="sng" algn="ctr">
            <a:solidFill>
              <a:srgbClr val="92D05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8900" marR="0" indent="-88900" algn="l" defTabSz="914400" rtl="0" eaLnBrk="1" fontAlgn="base" latinLnBrk="0" hangingPunct="1">
              <a:lnSpc>
                <a:spcPts val="1700"/>
              </a:lnSpc>
              <a:spcBef>
                <a:spcPct val="0"/>
              </a:spcBef>
              <a:spcAft>
                <a:spcPts val="300"/>
              </a:spcAft>
              <a:buClr>
                <a:schemeClr val="tx2"/>
              </a:buClr>
              <a:buSzPct val="70000"/>
              <a:buFont typeface="Arial" pitchFamily="34" charset="0"/>
              <a:buChar char="•"/>
              <a:tabLst/>
            </a:pPr>
            <a:endParaRPr kumimoji="0" lang="en-US" sz="1800" b="0" i="0" u="none" strike="noStrike" cap="none" normalizeH="0" baseline="0" dirty="0" smtClean="0">
              <a:ln>
                <a:noFill/>
              </a:ln>
              <a:solidFill>
                <a:schemeClr val="tx1"/>
              </a:solidFill>
              <a:effectLst/>
              <a:latin typeface="Arial" charset="0"/>
            </a:endParaRPr>
          </a:p>
          <a:p>
            <a:pPr marL="88900" marR="0" indent="-88900" algn="l" defTabSz="914400" rtl="0" eaLnBrk="1" fontAlgn="base" latinLnBrk="0" hangingPunct="1">
              <a:lnSpc>
                <a:spcPts val="1700"/>
              </a:lnSpc>
              <a:spcBef>
                <a:spcPct val="0"/>
              </a:spcBef>
              <a:spcAft>
                <a:spcPts val="300"/>
              </a:spcAft>
              <a:buClr>
                <a:schemeClr val="tx2"/>
              </a:buClr>
              <a:buSzPct val="70000"/>
              <a:tabLst/>
            </a:pPr>
            <a:r>
              <a:rPr kumimoji="0" lang="en-US" sz="1800" b="0" i="0" u="none" strike="noStrike" cap="none" normalizeH="0" baseline="0" dirty="0" smtClean="0">
                <a:ln>
                  <a:noFill/>
                </a:ln>
                <a:solidFill>
                  <a:schemeClr val="tx1"/>
                </a:solidFill>
                <a:effectLst/>
                <a:latin typeface="Arial" charset="0"/>
              </a:rPr>
              <a:t>  How</a:t>
            </a:r>
            <a:r>
              <a:rPr kumimoji="0" lang="en-US" sz="1800" b="0" i="0" u="none" strike="noStrike" cap="none" normalizeH="0" dirty="0" smtClean="0">
                <a:ln>
                  <a:noFill/>
                </a:ln>
                <a:solidFill>
                  <a:schemeClr val="tx1"/>
                </a:solidFill>
                <a:effectLst/>
                <a:latin typeface="Arial" charset="0"/>
              </a:rPr>
              <a:t> to improve</a:t>
            </a:r>
          </a:p>
          <a:p>
            <a:pPr marL="88900" marR="0" indent="-88900" algn="l" defTabSz="914400" rtl="0" eaLnBrk="1" fontAlgn="base" latinLnBrk="0" hangingPunct="1">
              <a:lnSpc>
                <a:spcPts val="1700"/>
              </a:lnSpc>
              <a:spcBef>
                <a:spcPct val="0"/>
              </a:spcBef>
              <a:spcAft>
                <a:spcPts val="300"/>
              </a:spcAft>
              <a:buClr>
                <a:schemeClr val="tx2"/>
              </a:buClr>
              <a:buSzPct val="70000"/>
              <a:tabLst/>
            </a:pPr>
            <a:r>
              <a:rPr lang="en-US" sz="1800" dirty="0" smtClean="0">
                <a:solidFill>
                  <a:schemeClr val="tx1"/>
                </a:solidFill>
                <a:latin typeface="Arial" charset="0"/>
              </a:rPr>
              <a:t>  next time?</a:t>
            </a:r>
            <a:endParaRPr kumimoji="0" lang="en-US" sz="1800" b="0" i="0" u="none" strike="noStrike" cap="none" normalizeH="0" dirty="0" smtClean="0">
              <a:ln>
                <a:noFill/>
              </a:ln>
              <a:solidFill>
                <a:schemeClr val="tx1"/>
              </a:solidFill>
              <a:effectLst/>
              <a:latin typeface="Arial" charset="0"/>
            </a:endParaRPr>
          </a:p>
        </p:txBody>
      </p:sp>
      <p:sp>
        <p:nvSpPr>
          <p:cNvPr id="11" name="Footer Placeholder 10"/>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val="391796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1022920" y="1268761"/>
            <a:ext cx="8229600" cy="3600400"/>
          </a:xfrm>
        </p:spPr>
        <p:txBody>
          <a:bodyPr>
            <a:noAutofit/>
          </a:bodyPr>
          <a:lstStyle/>
          <a:p>
            <a:r>
              <a:rPr lang="da-DK" dirty="0" smtClean="0">
                <a:solidFill>
                  <a:schemeClr val="tx2">
                    <a:lumMod val="75000"/>
                  </a:schemeClr>
                </a:solidFill>
              </a:rPr>
              <a:t>Organisation</a:t>
            </a:r>
          </a:p>
          <a:p>
            <a:r>
              <a:rPr lang="da-DK" dirty="0" smtClean="0">
                <a:solidFill>
                  <a:schemeClr val="tx2">
                    <a:lumMod val="75000"/>
                  </a:schemeClr>
                </a:solidFill>
              </a:rPr>
              <a:t>Management system</a:t>
            </a:r>
            <a:endParaRPr lang="en-US" dirty="0" smtClean="0">
              <a:solidFill>
                <a:schemeClr val="tx2">
                  <a:lumMod val="75000"/>
                </a:schemeClr>
              </a:solidFill>
            </a:endParaRPr>
          </a:p>
          <a:p>
            <a:r>
              <a:rPr lang="en-US" dirty="0" smtClean="0">
                <a:solidFill>
                  <a:schemeClr val="tx2">
                    <a:lumMod val="75000"/>
                  </a:schemeClr>
                </a:solidFill>
              </a:rPr>
              <a:t>Document control</a:t>
            </a:r>
          </a:p>
          <a:p>
            <a:pPr lvl="1"/>
            <a:r>
              <a:rPr lang="en-US" sz="2400" dirty="0" smtClean="0">
                <a:solidFill>
                  <a:schemeClr val="tx2">
                    <a:lumMod val="75000"/>
                  </a:schemeClr>
                </a:solidFill>
              </a:rPr>
              <a:t>General procedures</a:t>
            </a:r>
          </a:p>
          <a:p>
            <a:pPr lvl="1"/>
            <a:r>
              <a:rPr lang="en-US" sz="2400" dirty="0" smtClean="0">
                <a:solidFill>
                  <a:schemeClr val="tx2">
                    <a:lumMod val="75000"/>
                  </a:schemeClr>
                </a:solidFill>
              </a:rPr>
              <a:t>Approval and issue</a:t>
            </a:r>
          </a:p>
          <a:p>
            <a:pPr lvl="1"/>
            <a:r>
              <a:rPr lang="en-US" sz="2400" dirty="0" smtClean="0">
                <a:solidFill>
                  <a:schemeClr val="tx2">
                    <a:lumMod val="75000"/>
                  </a:schemeClr>
                </a:solidFill>
              </a:rPr>
              <a:t>Changes</a:t>
            </a:r>
          </a:p>
          <a:p>
            <a:r>
              <a:rPr lang="en-US" dirty="0" smtClean="0">
                <a:solidFill>
                  <a:schemeClr val="tx2">
                    <a:lumMod val="75000"/>
                  </a:schemeClr>
                </a:solidFill>
              </a:rPr>
              <a:t>Review of requests, tenders and contracts</a:t>
            </a:r>
          </a:p>
          <a:p>
            <a:r>
              <a:rPr lang="en-US" dirty="0" smtClean="0">
                <a:solidFill>
                  <a:schemeClr val="tx2">
                    <a:lumMod val="75000"/>
                  </a:schemeClr>
                </a:solidFill>
              </a:rPr>
              <a:t>Complaints handling</a:t>
            </a:r>
          </a:p>
          <a:p>
            <a:pPr>
              <a:buNone/>
            </a:pPr>
            <a:endParaRPr lang="en-US" dirty="0"/>
          </a:p>
        </p:txBody>
      </p:sp>
      <p:sp>
        <p:nvSpPr>
          <p:cNvPr id="3" name="Pladsholder til diasnummer 2"/>
          <p:cNvSpPr>
            <a:spLocks noGrp="1"/>
          </p:cNvSpPr>
          <p:nvPr>
            <p:ph type="sldNum" sz="quarter" idx="4"/>
          </p:nvPr>
        </p:nvSpPr>
        <p:spPr/>
        <p:txBody>
          <a:bodyPr/>
          <a:lstStyle/>
          <a:p>
            <a:fld id="{03E47296-BEF6-4800-BEE8-E2788132C0A1}" type="slidenum">
              <a:rPr lang="nl-BE" smtClean="0"/>
              <a:pPr/>
              <a:t>68</a:t>
            </a:fld>
            <a:endParaRPr lang="nl-BE"/>
          </a:p>
        </p:txBody>
      </p:sp>
      <p:sp>
        <p:nvSpPr>
          <p:cNvPr id="6" name="Titel 5"/>
          <p:cNvSpPr>
            <a:spLocks noGrp="1"/>
          </p:cNvSpPr>
          <p:nvPr>
            <p:ph type="title"/>
          </p:nvPr>
        </p:nvSpPr>
        <p:spPr/>
        <p:txBody>
          <a:bodyPr/>
          <a:lstStyle/>
          <a:p>
            <a:r>
              <a:rPr lang="en-GB" dirty="0" smtClean="0"/>
              <a:t>Quality Management at organisation level</a:t>
            </a:r>
            <a:endParaRPr lang="en-GB" dirty="0"/>
          </a:p>
        </p:txBody>
      </p:sp>
      <p:sp>
        <p:nvSpPr>
          <p:cNvPr id="5" name="Footer Placeholder 4"/>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1022920" y="1268760"/>
            <a:ext cx="8229600" cy="4785395"/>
          </a:xfrm>
        </p:spPr>
        <p:txBody>
          <a:bodyPr>
            <a:normAutofit/>
          </a:bodyPr>
          <a:lstStyle/>
          <a:p>
            <a:r>
              <a:rPr lang="en-US" dirty="0" smtClean="0">
                <a:solidFill>
                  <a:schemeClr val="tx2">
                    <a:lumMod val="75000"/>
                  </a:schemeClr>
                </a:solidFill>
              </a:rPr>
              <a:t>Control of nonconforming testing work</a:t>
            </a:r>
          </a:p>
          <a:p>
            <a:r>
              <a:rPr lang="en-US" dirty="0" smtClean="0">
                <a:solidFill>
                  <a:schemeClr val="tx2">
                    <a:lumMod val="75000"/>
                  </a:schemeClr>
                </a:solidFill>
              </a:rPr>
              <a:t>Corrective action</a:t>
            </a:r>
          </a:p>
          <a:p>
            <a:pPr lvl="1"/>
            <a:r>
              <a:rPr lang="en-US" dirty="0" smtClean="0">
                <a:solidFill>
                  <a:schemeClr val="tx2">
                    <a:lumMod val="75000"/>
                  </a:schemeClr>
                </a:solidFill>
              </a:rPr>
              <a:t>Cause analysis</a:t>
            </a:r>
          </a:p>
          <a:p>
            <a:pPr lvl="1"/>
            <a:r>
              <a:rPr lang="en-US" dirty="0" smtClean="0">
                <a:solidFill>
                  <a:schemeClr val="tx2">
                    <a:lumMod val="75000"/>
                  </a:schemeClr>
                </a:solidFill>
              </a:rPr>
              <a:t>Selection and implementation of corrective actions</a:t>
            </a:r>
          </a:p>
          <a:p>
            <a:pPr lvl="1"/>
            <a:r>
              <a:rPr lang="en-US" dirty="0" smtClean="0">
                <a:solidFill>
                  <a:schemeClr val="tx2">
                    <a:lumMod val="75000"/>
                  </a:schemeClr>
                </a:solidFill>
              </a:rPr>
              <a:t>Monitoring of corrective actions</a:t>
            </a:r>
          </a:p>
          <a:p>
            <a:r>
              <a:rPr lang="en-US" dirty="0" smtClean="0">
                <a:solidFill>
                  <a:schemeClr val="tx2">
                    <a:lumMod val="75000"/>
                  </a:schemeClr>
                </a:solidFill>
              </a:rPr>
              <a:t>Improvement</a:t>
            </a:r>
          </a:p>
          <a:p>
            <a:r>
              <a:rPr lang="en-US" dirty="0" smtClean="0">
                <a:solidFill>
                  <a:schemeClr val="tx2">
                    <a:lumMod val="75000"/>
                  </a:schemeClr>
                </a:solidFill>
              </a:rPr>
              <a:t>Preventive action</a:t>
            </a:r>
          </a:p>
          <a:p>
            <a:r>
              <a:rPr lang="en-US" dirty="0" smtClean="0">
                <a:solidFill>
                  <a:schemeClr val="tx2">
                    <a:lumMod val="75000"/>
                  </a:schemeClr>
                </a:solidFill>
              </a:rPr>
              <a:t>Control of records</a:t>
            </a:r>
          </a:p>
          <a:p>
            <a:pPr lvl="1"/>
            <a:r>
              <a:rPr lang="en-US" dirty="0" smtClean="0">
                <a:solidFill>
                  <a:schemeClr val="tx2">
                    <a:lumMod val="75000"/>
                  </a:schemeClr>
                </a:solidFill>
              </a:rPr>
              <a:t>Technical records</a:t>
            </a:r>
          </a:p>
          <a:p>
            <a:r>
              <a:rPr lang="en-US" dirty="0" smtClean="0">
                <a:solidFill>
                  <a:schemeClr val="tx2">
                    <a:lumMod val="75000"/>
                  </a:schemeClr>
                </a:solidFill>
              </a:rPr>
              <a:t>Internal audits</a:t>
            </a:r>
          </a:p>
          <a:p>
            <a:r>
              <a:rPr lang="en-US" dirty="0" smtClean="0">
                <a:solidFill>
                  <a:schemeClr val="tx2">
                    <a:lumMod val="75000"/>
                  </a:schemeClr>
                </a:solidFill>
              </a:rPr>
              <a:t>Management reviews</a:t>
            </a:r>
          </a:p>
          <a:p>
            <a:endParaRPr lang="en-US" dirty="0"/>
          </a:p>
        </p:txBody>
      </p:sp>
      <p:sp>
        <p:nvSpPr>
          <p:cNvPr id="3" name="Pladsholder til diasnummer 2"/>
          <p:cNvSpPr>
            <a:spLocks noGrp="1"/>
          </p:cNvSpPr>
          <p:nvPr>
            <p:ph type="sldNum" sz="quarter" idx="4"/>
          </p:nvPr>
        </p:nvSpPr>
        <p:spPr/>
        <p:txBody>
          <a:bodyPr/>
          <a:lstStyle/>
          <a:p>
            <a:fld id="{03E47296-BEF6-4800-BEE8-E2788132C0A1}" type="slidenum">
              <a:rPr lang="nl-BE" smtClean="0"/>
              <a:pPr/>
              <a:t>69</a:t>
            </a:fld>
            <a:endParaRPr lang="nl-BE"/>
          </a:p>
        </p:txBody>
      </p:sp>
      <p:sp>
        <p:nvSpPr>
          <p:cNvPr id="6" name="Titel 5"/>
          <p:cNvSpPr>
            <a:spLocks noGrp="1"/>
          </p:cNvSpPr>
          <p:nvPr>
            <p:ph type="title"/>
          </p:nvPr>
        </p:nvSpPr>
        <p:spPr/>
        <p:txBody>
          <a:bodyPr/>
          <a:lstStyle/>
          <a:p>
            <a:r>
              <a:rPr lang="en-GB" dirty="0" smtClean="0"/>
              <a:t>Quality Management at organisation level (2/2)</a:t>
            </a:r>
            <a:endParaRPr lang="en-GB" dirty="0"/>
          </a:p>
        </p:txBody>
      </p:sp>
      <p:sp>
        <p:nvSpPr>
          <p:cNvPr id="5" name="Footer Placeholder 4"/>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971600" y="6381328"/>
            <a:ext cx="4113849" cy="365125"/>
          </a:xfrm>
        </p:spPr>
        <p:txBody>
          <a:bodyPr/>
          <a:lstStyle/>
          <a:p>
            <a:r>
              <a:rPr lang="en-GB" smtClean="0"/>
              <a:t>Antilope Summit on eHealth Interoperability</a:t>
            </a:r>
            <a:endParaRPr lang="nl-NL" dirty="0"/>
          </a:p>
        </p:txBody>
      </p:sp>
      <p:sp>
        <p:nvSpPr>
          <p:cNvPr id="4" name="Rectangle 3"/>
          <p:cNvSpPr/>
          <p:nvPr/>
        </p:nvSpPr>
        <p:spPr>
          <a:xfrm>
            <a:off x="4709755" y="1169042"/>
            <a:ext cx="4434245" cy="5688958"/>
          </a:xfrm>
          <a:prstGeom prst="rect">
            <a:avLst/>
          </a:prstGeom>
          <a:solidFill>
            <a:srgbClr val="F3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1" y="5373216"/>
            <a:ext cx="777127" cy="65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re 2"/>
          <p:cNvSpPr>
            <a:spLocks noGrp="1"/>
          </p:cNvSpPr>
          <p:nvPr>
            <p:ph type="title"/>
          </p:nvPr>
        </p:nvSpPr>
        <p:spPr>
          <a:xfrm>
            <a:off x="1802014" y="104080"/>
            <a:ext cx="5539972" cy="1010031"/>
          </a:xfrm>
        </p:spPr>
        <p:txBody>
          <a:bodyPr/>
          <a:lstStyle/>
          <a:p>
            <a:pPr algn="ctr"/>
            <a:r>
              <a:rPr lang="nl-NL" dirty="0" smtClean="0">
                <a:solidFill>
                  <a:schemeClr val="tx1"/>
                </a:solidFill>
              </a:rPr>
              <a:t>Antilope Validation Partners </a:t>
            </a:r>
            <a:endParaRPr lang="nl-NL" dirty="0">
              <a:solidFill>
                <a:schemeClr val="tx1"/>
              </a:solidFill>
            </a:endParaRPr>
          </a:p>
        </p:txBody>
      </p:sp>
      <p:sp>
        <p:nvSpPr>
          <p:cNvPr id="6" name="Espace réservé du numéro de diapositive 5"/>
          <p:cNvSpPr>
            <a:spLocks noGrp="1"/>
          </p:cNvSpPr>
          <p:nvPr>
            <p:ph type="sldNum" sz="quarter" idx="4"/>
          </p:nvPr>
        </p:nvSpPr>
        <p:spPr/>
        <p:txBody>
          <a:bodyPr/>
          <a:lstStyle/>
          <a:p>
            <a:fld id="{03E47296-BEF6-4800-BEE8-E2788132C0A1}" type="slidenum">
              <a:rPr lang="nl-NL" smtClean="0"/>
              <a:pPr/>
              <a:t>7</a:t>
            </a:fld>
            <a:endParaRPr lang="nl-NL"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5449" y="4072852"/>
            <a:ext cx="983065" cy="98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32" t="32697" r="7197" b="33651"/>
          <a:stretch/>
        </p:blipFill>
        <p:spPr bwMode="auto">
          <a:xfrm>
            <a:off x="4709755" y="1631533"/>
            <a:ext cx="1734453" cy="666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3228" y="4818478"/>
            <a:ext cx="1327506" cy="48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2081" y="6096048"/>
            <a:ext cx="749800" cy="64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94454" y="2307974"/>
            <a:ext cx="1165055" cy="40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C:\Users\MHM\Pictures\prorec-be.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61456" y="2786394"/>
            <a:ext cx="1031050" cy="4492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355" t="23327" r="6462" b="22496"/>
          <a:stretch/>
        </p:blipFill>
        <p:spPr bwMode="auto">
          <a:xfrm>
            <a:off x="4820897" y="3326549"/>
            <a:ext cx="1512168" cy="47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79771" y="3856808"/>
            <a:ext cx="1194421" cy="469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C:\Users\MHM\Pictures\mediq.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30574" y="1281080"/>
            <a:ext cx="892815" cy="32918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e 54"/>
          <p:cNvGrpSpPr/>
          <p:nvPr/>
        </p:nvGrpSpPr>
        <p:grpSpPr>
          <a:xfrm>
            <a:off x="128482" y="1254949"/>
            <a:ext cx="4303439" cy="4766339"/>
            <a:chOff x="755576" y="404664"/>
            <a:chExt cx="4442884" cy="5852318"/>
          </a:xfrm>
        </p:grpSpPr>
        <p:sp>
          <p:nvSpPr>
            <p:cNvPr id="83" name="Freeform 6"/>
            <p:cNvSpPr>
              <a:spLocks/>
            </p:cNvSpPr>
            <p:nvPr/>
          </p:nvSpPr>
          <p:spPr bwMode="auto">
            <a:xfrm>
              <a:off x="4841790" y="5305387"/>
              <a:ext cx="50401" cy="76129"/>
            </a:xfrm>
            <a:custGeom>
              <a:avLst/>
              <a:gdLst>
                <a:gd name="T0" fmla="*/ 3 w 13"/>
                <a:gd name="T1" fmla="*/ 8 h 16"/>
                <a:gd name="T2" fmla="*/ 0 w 13"/>
                <a:gd name="T3" fmla="*/ 16 h 16"/>
                <a:gd name="T4" fmla="*/ 5 w 13"/>
                <a:gd name="T5" fmla="*/ 8 h 16"/>
                <a:gd name="T6" fmla="*/ 13 w 13"/>
                <a:gd name="T7" fmla="*/ 0 h 16"/>
                <a:gd name="T8" fmla="*/ 5 w 13"/>
                <a:gd name="T9" fmla="*/ 0 h 16"/>
                <a:gd name="T10" fmla="*/ 3 w 13"/>
                <a:gd name="T11" fmla="*/ 8 h 16"/>
                <a:gd name="T12" fmla="*/ 3 w 13"/>
                <a:gd name="T13" fmla="*/ 8 h 16"/>
                <a:gd name="T14" fmla="*/ 3 w 13"/>
                <a:gd name="T15" fmla="*/ 8 h 16"/>
                <a:gd name="T16" fmla="*/ 3 w 13"/>
                <a:gd name="T17" fmla="*/ 8 h 16"/>
                <a:gd name="T18" fmla="*/ 3 w 13"/>
                <a:gd name="T19" fmla="*/ 8 h 16"/>
                <a:gd name="T20" fmla="*/ 3 w 13"/>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3" y="8"/>
                  </a:moveTo>
                  <a:lnTo>
                    <a:pt x="0" y="16"/>
                  </a:lnTo>
                  <a:lnTo>
                    <a:pt x="5" y="8"/>
                  </a:lnTo>
                  <a:lnTo>
                    <a:pt x="13" y="0"/>
                  </a:lnTo>
                  <a:lnTo>
                    <a:pt x="5" y="0"/>
                  </a:lnTo>
                  <a:lnTo>
                    <a:pt x="3" y="8"/>
                  </a:lnTo>
                  <a:lnTo>
                    <a:pt x="3" y="8"/>
                  </a:lnTo>
                  <a:lnTo>
                    <a:pt x="3" y="8"/>
                  </a:lnTo>
                  <a:lnTo>
                    <a:pt x="3" y="8"/>
                  </a:lnTo>
                  <a:lnTo>
                    <a:pt x="3" y="8"/>
                  </a:lnTo>
                  <a:lnTo>
                    <a:pt x="3" y="8"/>
                  </a:lnTo>
                  <a:close/>
                </a:path>
              </a:pathLst>
            </a:custGeom>
            <a:solidFill>
              <a:srgbClr val="5578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5" name="Freeform 8"/>
            <p:cNvSpPr>
              <a:spLocks/>
            </p:cNvSpPr>
            <p:nvPr/>
          </p:nvSpPr>
          <p:spPr bwMode="auto">
            <a:xfrm>
              <a:off x="4822405" y="5038940"/>
              <a:ext cx="337288" cy="266447"/>
            </a:xfrm>
            <a:custGeom>
              <a:avLst/>
              <a:gdLst>
                <a:gd name="T0" fmla="*/ 84 w 87"/>
                <a:gd name="T1" fmla="*/ 29 h 56"/>
                <a:gd name="T2" fmla="*/ 66 w 87"/>
                <a:gd name="T3" fmla="*/ 21 h 56"/>
                <a:gd name="T4" fmla="*/ 52 w 87"/>
                <a:gd name="T5" fmla="*/ 11 h 56"/>
                <a:gd name="T6" fmla="*/ 52 w 87"/>
                <a:gd name="T7" fmla="*/ 6 h 56"/>
                <a:gd name="T8" fmla="*/ 52 w 87"/>
                <a:gd name="T9" fmla="*/ 3 h 56"/>
                <a:gd name="T10" fmla="*/ 50 w 87"/>
                <a:gd name="T11" fmla="*/ 3 h 56"/>
                <a:gd name="T12" fmla="*/ 44 w 87"/>
                <a:gd name="T13" fmla="*/ 3 h 56"/>
                <a:gd name="T14" fmla="*/ 42 w 87"/>
                <a:gd name="T15" fmla="*/ 3 h 56"/>
                <a:gd name="T16" fmla="*/ 39 w 87"/>
                <a:gd name="T17" fmla="*/ 3 h 56"/>
                <a:gd name="T18" fmla="*/ 34 w 87"/>
                <a:gd name="T19" fmla="*/ 0 h 56"/>
                <a:gd name="T20" fmla="*/ 31 w 87"/>
                <a:gd name="T21" fmla="*/ 0 h 56"/>
                <a:gd name="T22" fmla="*/ 26 w 87"/>
                <a:gd name="T23" fmla="*/ 0 h 56"/>
                <a:gd name="T24" fmla="*/ 15 w 87"/>
                <a:gd name="T25" fmla="*/ 3 h 56"/>
                <a:gd name="T26" fmla="*/ 10 w 87"/>
                <a:gd name="T27" fmla="*/ 6 h 56"/>
                <a:gd name="T28" fmla="*/ 8 w 87"/>
                <a:gd name="T29" fmla="*/ 11 h 56"/>
                <a:gd name="T30" fmla="*/ 5 w 87"/>
                <a:gd name="T31" fmla="*/ 11 h 56"/>
                <a:gd name="T32" fmla="*/ 8 w 87"/>
                <a:gd name="T33" fmla="*/ 13 h 56"/>
                <a:gd name="T34" fmla="*/ 10 w 87"/>
                <a:gd name="T35" fmla="*/ 13 h 56"/>
                <a:gd name="T36" fmla="*/ 10 w 87"/>
                <a:gd name="T37" fmla="*/ 19 h 56"/>
                <a:gd name="T38" fmla="*/ 15 w 87"/>
                <a:gd name="T39" fmla="*/ 21 h 56"/>
                <a:gd name="T40" fmla="*/ 10 w 87"/>
                <a:gd name="T41" fmla="*/ 27 h 56"/>
                <a:gd name="T42" fmla="*/ 8 w 87"/>
                <a:gd name="T43" fmla="*/ 27 h 56"/>
                <a:gd name="T44" fmla="*/ 8 w 87"/>
                <a:gd name="T45" fmla="*/ 29 h 56"/>
                <a:gd name="T46" fmla="*/ 8 w 87"/>
                <a:gd name="T47" fmla="*/ 37 h 56"/>
                <a:gd name="T48" fmla="*/ 8 w 87"/>
                <a:gd name="T49" fmla="*/ 37 h 56"/>
                <a:gd name="T50" fmla="*/ 5 w 87"/>
                <a:gd name="T51" fmla="*/ 40 h 56"/>
                <a:gd name="T52" fmla="*/ 0 w 87"/>
                <a:gd name="T53" fmla="*/ 48 h 56"/>
                <a:gd name="T54" fmla="*/ 5 w 87"/>
                <a:gd name="T55" fmla="*/ 53 h 56"/>
                <a:gd name="T56" fmla="*/ 8 w 87"/>
                <a:gd name="T57" fmla="*/ 53 h 56"/>
                <a:gd name="T58" fmla="*/ 15 w 87"/>
                <a:gd name="T59" fmla="*/ 48 h 56"/>
                <a:gd name="T60" fmla="*/ 18 w 87"/>
                <a:gd name="T61" fmla="*/ 48 h 56"/>
                <a:gd name="T62" fmla="*/ 18 w 87"/>
                <a:gd name="T63" fmla="*/ 53 h 56"/>
                <a:gd name="T64" fmla="*/ 18 w 87"/>
                <a:gd name="T65" fmla="*/ 56 h 56"/>
                <a:gd name="T66" fmla="*/ 26 w 87"/>
                <a:gd name="T67" fmla="*/ 53 h 56"/>
                <a:gd name="T68" fmla="*/ 34 w 87"/>
                <a:gd name="T69" fmla="*/ 45 h 56"/>
                <a:gd name="T70" fmla="*/ 39 w 87"/>
                <a:gd name="T71" fmla="*/ 40 h 56"/>
                <a:gd name="T72" fmla="*/ 44 w 87"/>
                <a:gd name="T73" fmla="*/ 37 h 56"/>
                <a:gd name="T74" fmla="*/ 50 w 87"/>
                <a:gd name="T75" fmla="*/ 37 h 56"/>
                <a:gd name="T76" fmla="*/ 52 w 87"/>
                <a:gd name="T77" fmla="*/ 37 h 56"/>
                <a:gd name="T78" fmla="*/ 60 w 87"/>
                <a:gd name="T79" fmla="*/ 32 h 56"/>
                <a:gd name="T80" fmla="*/ 71 w 87"/>
                <a:gd name="T81" fmla="*/ 37 h 56"/>
                <a:gd name="T82" fmla="*/ 79 w 87"/>
                <a:gd name="T83" fmla="*/ 37 h 56"/>
                <a:gd name="T84" fmla="*/ 84 w 87"/>
                <a:gd name="T85" fmla="*/ 32 h 56"/>
                <a:gd name="T86" fmla="*/ 87 w 87"/>
                <a:gd name="T87" fmla="*/ 29 h 56"/>
                <a:gd name="T88" fmla="*/ 84 w 87"/>
                <a:gd name="T89" fmla="*/ 29 h 56"/>
                <a:gd name="T90" fmla="*/ 84 w 87"/>
                <a:gd name="T91" fmla="*/ 29 h 56"/>
                <a:gd name="T92" fmla="*/ 84 w 87"/>
                <a:gd name="T93" fmla="*/ 29 h 56"/>
                <a:gd name="T94" fmla="*/ 84 w 87"/>
                <a:gd name="T95" fmla="*/ 29 h 56"/>
                <a:gd name="T96" fmla="*/ 84 w 87"/>
                <a:gd name="T97" fmla="*/ 29 h 56"/>
                <a:gd name="T98" fmla="*/ 84 w 87"/>
                <a:gd name="T9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56">
                  <a:moveTo>
                    <a:pt x="84" y="29"/>
                  </a:moveTo>
                  <a:lnTo>
                    <a:pt x="66" y="21"/>
                  </a:lnTo>
                  <a:lnTo>
                    <a:pt x="52" y="11"/>
                  </a:lnTo>
                  <a:lnTo>
                    <a:pt x="52" y="6"/>
                  </a:lnTo>
                  <a:lnTo>
                    <a:pt x="52" y="3"/>
                  </a:lnTo>
                  <a:lnTo>
                    <a:pt x="50" y="3"/>
                  </a:lnTo>
                  <a:lnTo>
                    <a:pt x="44" y="3"/>
                  </a:lnTo>
                  <a:lnTo>
                    <a:pt x="42" y="3"/>
                  </a:lnTo>
                  <a:lnTo>
                    <a:pt x="39" y="3"/>
                  </a:lnTo>
                  <a:lnTo>
                    <a:pt x="34" y="0"/>
                  </a:lnTo>
                  <a:lnTo>
                    <a:pt x="31" y="0"/>
                  </a:lnTo>
                  <a:lnTo>
                    <a:pt x="26" y="0"/>
                  </a:lnTo>
                  <a:lnTo>
                    <a:pt x="15" y="3"/>
                  </a:lnTo>
                  <a:lnTo>
                    <a:pt x="10" y="6"/>
                  </a:lnTo>
                  <a:lnTo>
                    <a:pt x="8" y="11"/>
                  </a:lnTo>
                  <a:lnTo>
                    <a:pt x="5" y="11"/>
                  </a:lnTo>
                  <a:lnTo>
                    <a:pt x="8" y="13"/>
                  </a:lnTo>
                  <a:lnTo>
                    <a:pt x="10" y="13"/>
                  </a:lnTo>
                  <a:lnTo>
                    <a:pt x="10" y="19"/>
                  </a:lnTo>
                  <a:lnTo>
                    <a:pt x="15" y="21"/>
                  </a:lnTo>
                  <a:lnTo>
                    <a:pt x="10" y="27"/>
                  </a:lnTo>
                  <a:lnTo>
                    <a:pt x="8" y="27"/>
                  </a:lnTo>
                  <a:lnTo>
                    <a:pt x="8" y="29"/>
                  </a:lnTo>
                  <a:lnTo>
                    <a:pt x="8" y="37"/>
                  </a:lnTo>
                  <a:lnTo>
                    <a:pt x="8" y="37"/>
                  </a:lnTo>
                  <a:lnTo>
                    <a:pt x="5" y="40"/>
                  </a:lnTo>
                  <a:lnTo>
                    <a:pt x="0" y="48"/>
                  </a:lnTo>
                  <a:lnTo>
                    <a:pt x="5" y="53"/>
                  </a:lnTo>
                  <a:lnTo>
                    <a:pt x="8" y="53"/>
                  </a:lnTo>
                  <a:lnTo>
                    <a:pt x="15" y="48"/>
                  </a:lnTo>
                  <a:lnTo>
                    <a:pt x="18" y="48"/>
                  </a:lnTo>
                  <a:lnTo>
                    <a:pt x="18" y="53"/>
                  </a:lnTo>
                  <a:lnTo>
                    <a:pt x="18" y="56"/>
                  </a:lnTo>
                  <a:lnTo>
                    <a:pt x="26" y="53"/>
                  </a:lnTo>
                  <a:lnTo>
                    <a:pt x="34" y="45"/>
                  </a:lnTo>
                  <a:lnTo>
                    <a:pt x="39" y="40"/>
                  </a:lnTo>
                  <a:lnTo>
                    <a:pt x="44" y="37"/>
                  </a:lnTo>
                  <a:lnTo>
                    <a:pt x="50" y="37"/>
                  </a:lnTo>
                  <a:lnTo>
                    <a:pt x="52" y="37"/>
                  </a:lnTo>
                  <a:lnTo>
                    <a:pt x="60" y="32"/>
                  </a:lnTo>
                  <a:lnTo>
                    <a:pt x="71" y="37"/>
                  </a:lnTo>
                  <a:lnTo>
                    <a:pt x="79" y="37"/>
                  </a:lnTo>
                  <a:lnTo>
                    <a:pt x="84" y="32"/>
                  </a:lnTo>
                  <a:lnTo>
                    <a:pt x="87" y="29"/>
                  </a:lnTo>
                  <a:lnTo>
                    <a:pt x="84" y="29"/>
                  </a:lnTo>
                  <a:lnTo>
                    <a:pt x="84" y="29"/>
                  </a:lnTo>
                  <a:lnTo>
                    <a:pt x="84" y="29"/>
                  </a:lnTo>
                  <a:lnTo>
                    <a:pt x="84" y="29"/>
                  </a:lnTo>
                  <a:lnTo>
                    <a:pt x="84" y="29"/>
                  </a:lnTo>
                  <a:lnTo>
                    <a:pt x="84" y="29"/>
                  </a:lnTo>
                  <a:close/>
                </a:path>
              </a:pathLst>
            </a:custGeom>
            <a:solidFill>
              <a:srgbClr val="4F81BD">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6" name="Freeform 9"/>
            <p:cNvSpPr>
              <a:spLocks/>
            </p:cNvSpPr>
            <p:nvPr/>
          </p:nvSpPr>
          <p:spPr bwMode="auto">
            <a:xfrm>
              <a:off x="4174969" y="4977089"/>
              <a:ext cx="279135" cy="252172"/>
            </a:xfrm>
            <a:custGeom>
              <a:avLst/>
              <a:gdLst>
                <a:gd name="T0" fmla="*/ 6 w 72"/>
                <a:gd name="T1" fmla="*/ 26 h 53"/>
                <a:gd name="T2" fmla="*/ 6 w 72"/>
                <a:gd name="T3" fmla="*/ 26 h 53"/>
                <a:gd name="T4" fmla="*/ 0 w 72"/>
                <a:gd name="T5" fmla="*/ 32 h 53"/>
                <a:gd name="T6" fmla="*/ 6 w 72"/>
                <a:gd name="T7" fmla="*/ 34 h 53"/>
                <a:gd name="T8" fmla="*/ 6 w 72"/>
                <a:gd name="T9" fmla="*/ 40 h 53"/>
                <a:gd name="T10" fmla="*/ 6 w 72"/>
                <a:gd name="T11" fmla="*/ 42 h 53"/>
                <a:gd name="T12" fmla="*/ 8 w 72"/>
                <a:gd name="T13" fmla="*/ 45 h 53"/>
                <a:gd name="T14" fmla="*/ 8 w 72"/>
                <a:gd name="T15" fmla="*/ 50 h 53"/>
                <a:gd name="T16" fmla="*/ 11 w 72"/>
                <a:gd name="T17" fmla="*/ 53 h 53"/>
                <a:gd name="T18" fmla="*/ 16 w 72"/>
                <a:gd name="T19" fmla="*/ 53 h 53"/>
                <a:gd name="T20" fmla="*/ 24 w 72"/>
                <a:gd name="T21" fmla="*/ 53 h 53"/>
                <a:gd name="T22" fmla="*/ 27 w 72"/>
                <a:gd name="T23" fmla="*/ 53 h 53"/>
                <a:gd name="T24" fmla="*/ 37 w 72"/>
                <a:gd name="T25" fmla="*/ 50 h 53"/>
                <a:gd name="T26" fmla="*/ 50 w 72"/>
                <a:gd name="T27" fmla="*/ 45 h 53"/>
                <a:gd name="T28" fmla="*/ 58 w 72"/>
                <a:gd name="T29" fmla="*/ 42 h 53"/>
                <a:gd name="T30" fmla="*/ 64 w 72"/>
                <a:gd name="T31" fmla="*/ 42 h 53"/>
                <a:gd name="T32" fmla="*/ 69 w 72"/>
                <a:gd name="T33" fmla="*/ 40 h 53"/>
                <a:gd name="T34" fmla="*/ 72 w 72"/>
                <a:gd name="T35" fmla="*/ 40 h 53"/>
                <a:gd name="T36" fmla="*/ 72 w 72"/>
                <a:gd name="T37" fmla="*/ 32 h 53"/>
                <a:gd name="T38" fmla="*/ 72 w 72"/>
                <a:gd name="T39" fmla="*/ 26 h 53"/>
                <a:gd name="T40" fmla="*/ 72 w 72"/>
                <a:gd name="T41" fmla="*/ 24 h 53"/>
                <a:gd name="T42" fmla="*/ 69 w 72"/>
                <a:gd name="T43" fmla="*/ 16 h 53"/>
                <a:gd name="T44" fmla="*/ 64 w 72"/>
                <a:gd name="T45" fmla="*/ 13 h 53"/>
                <a:gd name="T46" fmla="*/ 61 w 72"/>
                <a:gd name="T47" fmla="*/ 8 h 53"/>
                <a:gd name="T48" fmla="*/ 58 w 72"/>
                <a:gd name="T49" fmla="*/ 5 h 53"/>
                <a:gd name="T50" fmla="*/ 56 w 72"/>
                <a:gd name="T51" fmla="*/ 3 h 53"/>
                <a:gd name="T52" fmla="*/ 53 w 72"/>
                <a:gd name="T53" fmla="*/ 0 h 53"/>
                <a:gd name="T54" fmla="*/ 50 w 72"/>
                <a:gd name="T55" fmla="*/ 0 h 53"/>
                <a:gd name="T56" fmla="*/ 45 w 72"/>
                <a:gd name="T57" fmla="*/ 5 h 53"/>
                <a:gd name="T58" fmla="*/ 37 w 72"/>
                <a:gd name="T59" fmla="*/ 5 h 53"/>
                <a:gd name="T60" fmla="*/ 35 w 72"/>
                <a:gd name="T61" fmla="*/ 5 h 53"/>
                <a:gd name="T62" fmla="*/ 32 w 72"/>
                <a:gd name="T63" fmla="*/ 5 h 53"/>
                <a:gd name="T64" fmla="*/ 27 w 72"/>
                <a:gd name="T65" fmla="*/ 8 h 53"/>
                <a:gd name="T66" fmla="*/ 27 w 72"/>
                <a:gd name="T67" fmla="*/ 13 h 53"/>
                <a:gd name="T68" fmla="*/ 19 w 72"/>
                <a:gd name="T69" fmla="*/ 8 h 53"/>
                <a:gd name="T70" fmla="*/ 16 w 72"/>
                <a:gd name="T71" fmla="*/ 8 h 53"/>
                <a:gd name="T72" fmla="*/ 11 w 72"/>
                <a:gd name="T73" fmla="*/ 13 h 53"/>
                <a:gd name="T74" fmla="*/ 8 w 72"/>
                <a:gd name="T75" fmla="*/ 16 h 53"/>
                <a:gd name="T76" fmla="*/ 6 w 72"/>
                <a:gd name="T77" fmla="*/ 19 h 53"/>
                <a:gd name="T78" fmla="*/ 6 w 72"/>
                <a:gd name="T79" fmla="*/ 24 h 53"/>
                <a:gd name="T80" fmla="*/ 6 w 72"/>
                <a:gd name="T81" fmla="*/ 26 h 53"/>
                <a:gd name="T82" fmla="*/ 6 w 72"/>
                <a:gd name="T83" fmla="*/ 26 h 53"/>
                <a:gd name="T84" fmla="*/ 6 w 72"/>
                <a:gd name="T85" fmla="*/ 26 h 53"/>
                <a:gd name="T86" fmla="*/ 6 w 72"/>
                <a:gd name="T87" fmla="*/ 26 h 53"/>
                <a:gd name="T88" fmla="*/ 6 w 72"/>
                <a:gd name="T89" fmla="*/ 26 h 53"/>
                <a:gd name="T90" fmla="*/ 6 w 72"/>
                <a:gd name="T9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53">
                  <a:moveTo>
                    <a:pt x="6" y="26"/>
                  </a:moveTo>
                  <a:lnTo>
                    <a:pt x="6" y="26"/>
                  </a:lnTo>
                  <a:lnTo>
                    <a:pt x="0" y="32"/>
                  </a:lnTo>
                  <a:lnTo>
                    <a:pt x="6" y="34"/>
                  </a:lnTo>
                  <a:lnTo>
                    <a:pt x="6" y="40"/>
                  </a:lnTo>
                  <a:lnTo>
                    <a:pt x="6" y="42"/>
                  </a:lnTo>
                  <a:lnTo>
                    <a:pt x="8" y="45"/>
                  </a:lnTo>
                  <a:lnTo>
                    <a:pt x="8" y="50"/>
                  </a:lnTo>
                  <a:lnTo>
                    <a:pt x="11" y="53"/>
                  </a:lnTo>
                  <a:lnTo>
                    <a:pt x="16" y="53"/>
                  </a:lnTo>
                  <a:lnTo>
                    <a:pt x="24" y="53"/>
                  </a:lnTo>
                  <a:lnTo>
                    <a:pt x="27" y="53"/>
                  </a:lnTo>
                  <a:lnTo>
                    <a:pt x="37" y="50"/>
                  </a:lnTo>
                  <a:lnTo>
                    <a:pt x="50" y="45"/>
                  </a:lnTo>
                  <a:lnTo>
                    <a:pt x="58" y="42"/>
                  </a:lnTo>
                  <a:lnTo>
                    <a:pt x="64" y="42"/>
                  </a:lnTo>
                  <a:lnTo>
                    <a:pt x="69" y="40"/>
                  </a:lnTo>
                  <a:lnTo>
                    <a:pt x="72" y="40"/>
                  </a:lnTo>
                  <a:lnTo>
                    <a:pt x="72" y="32"/>
                  </a:lnTo>
                  <a:lnTo>
                    <a:pt x="72" y="26"/>
                  </a:lnTo>
                  <a:lnTo>
                    <a:pt x="72" y="24"/>
                  </a:lnTo>
                  <a:lnTo>
                    <a:pt x="69" y="16"/>
                  </a:lnTo>
                  <a:lnTo>
                    <a:pt x="64" y="13"/>
                  </a:lnTo>
                  <a:lnTo>
                    <a:pt x="61" y="8"/>
                  </a:lnTo>
                  <a:lnTo>
                    <a:pt x="58" y="5"/>
                  </a:lnTo>
                  <a:lnTo>
                    <a:pt x="56" y="3"/>
                  </a:lnTo>
                  <a:lnTo>
                    <a:pt x="53" y="0"/>
                  </a:lnTo>
                  <a:lnTo>
                    <a:pt x="50" y="0"/>
                  </a:lnTo>
                  <a:lnTo>
                    <a:pt x="45" y="5"/>
                  </a:lnTo>
                  <a:lnTo>
                    <a:pt x="37" y="5"/>
                  </a:lnTo>
                  <a:lnTo>
                    <a:pt x="35" y="5"/>
                  </a:lnTo>
                  <a:lnTo>
                    <a:pt x="32" y="5"/>
                  </a:lnTo>
                  <a:lnTo>
                    <a:pt x="27" y="8"/>
                  </a:lnTo>
                  <a:lnTo>
                    <a:pt x="27" y="13"/>
                  </a:lnTo>
                  <a:lnTo>
                    <a:pt x="19" y="8"/>
                  </a:lnTo>
                  <a:lnTo>
                    <a:pt x="16" y="8"/>
                  </a:lnTo>
                  <a:lnTo>
                    <a:pt x="11" y="13"/>
                  </a:lnTo>
                  <a:lnTo>
                    <a:pt x="8" y="16"/>
                  </a:lnTo>
                  <a:lnTo>
                    <a:pt x="6" y="19"/>
                  </a:lnTo>
                  <a:lnTo>
                    <a:pt x="6" y="24"/>
                  </a:lnTo>
                  <a:lnTo>
                    <a:pt x="6" y="26"/>
                  </a:lnTo>
                  <a:lnTo>
                    <a:pt x="6" y="26"/>
                  </a:lnTo>
                  <a:lnTo>
                    <a:pt x="6" y="26"/>
                  </a:lnTo>
                  <a:lnTo>
                    <a:pt x="6" y="26"/>
                  </a:lnTo>
                  <a:lnTo>
                    <a:pt x="6" y="26"/>
                  </a:lnTo>
                  <a:lnTo>
                    <a:pt x="6" y="26"/>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7" name="Freeform 10"/>
            <p:cNvSpPr>
              <a:spLocks/>
            </p:cNvSpPr>
            <p:nvPr/>
          </p:nvSpPr>
          <p:spPr bwMode="auto">
            <a:xfrm>
              <a:off x="4043156" y="4939023"/>
              <a:ext cx="205475" cy="513863"/>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ysClr val="window" lastClr="FFFFFF">
                <a:lumMod val="6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8" name="Freeform 11"/>
            <p:cNvSpPr>
              <a:spLocks/>
            </p:cNvSpPr>
            <p:nvPr/>
          </p:nvSpPr>
          <p:spPr bwMode="auto">
            <a:xfrm>
              <a:off x="4380442" y="4677333"/>
              <a:ext cx="697835" cy="490070"/>
            </a:xfrm>
            <a:custGeom>
              <a:avLst/>
              <a:gdLst>
                <a:gd name="T0" fmla="*/ 8 w 180"/>
                <a:gd name="T1" fmla="*/ 71 h 103"/>
                <a:gd name="T2" fmla="*/ 16 w 180"/>
                <a:gd name="T3" fmla="*/ 79 h 103"/>
                <a:gd name="T4" fmla="*/ 19 w 180"/>
                <a:gd name="T5" fmla="*/ 89 h 103"/>
                <a:gd name="T6" fmla="*/ 19 w 180"/>
                <a:gd name="T7" fmla="*/ 103 h 103"/>
                <a:gd name="T8" fmla="*/ 26 w 180"/>
                <a:gd name="T9" fmla="*/ 103 h 103"/>
                <a:gd name="T10" fmla="*/ 42 w 180"/>
                <a:gd name="T11" fmla="*/ 103 h 103"/>
                <a:gd name="T12" fmla="*/ 58 w 180"/>
                <a:gd name="T13" fmla="*/ 95 h 103"/>
                <a:gd name="T14" fmla="*/ 66 w 180"/>
                <a:gd name="T15" fmla="*/ 95 h 103"/>
                <a:gd name="T16" fmla="*/ 71 w 180"/>
                <a:gd name="T17" fmla="*/ 103 h 103"/>
                <a:gd name="T18" fmla="*/ 79 w 180"/>
                <a:gd name="T19" fmla="*/ 97 h 103"/>
                <a:gd name="T20" fmla="*/ 87 w 180"/>
                <a:gd name="T21" fmla="*/ 103 h 103"/>
                <a:gd name="T22" fmla="*/ 103 w 180"/>
                <a:gd name="T23" fmla="*/ 103 h 103"/>
                <a:gd name="T24" fmla="*/ 111 w 180"/>
                <a:gd name="T25" fmla="*/ 103 h 103"/>
                <a:gd name="T26" fmla="*/ 114 w 180"/>
                <a:gd name="T27" fmla="*/ 95 h 103"/>
                <a:gd name="T28" fmla="*/ 111 w 180"/>
                <a:gd name="T29" fmla="*/ 89 h 103"/>
                <a:gd name="T30" fmla="*/ 114 w 180"/>
                <a:gd name="T31" fmla="*/ 87 h 103"/>
                <a:gd name="T32" fmla="*/ 122 w 180"/>
                <a:gd name="T33" fmla="*/ 87 h 103"/>
                <a:gd name="T34" fmla="*/ 129 w 180"/>
                <a:gd name="T35" fmla="*/ 79 h 103"/>
                <a:gd name="T36" fmla="*/ 145 w 180"/>
                <a:gd name="T37" fmla="*/ 76 h 103"/>
                <a:gd name="T38" fmla="*/ 153 w 180"/>
                <a:gd name="T39" fmla="*/ 79 h 103"/>
                <a:gd name="T40" fmla="*/ 158 w 180"/>
                <a:gd name="T41" fmla="*/ 79 h 103"/>
                <a:gd name="T42" fmla="*/ 164 w 180"/>
                <a:gd name="T43" fmla="*/ 76 h 103"/>
                <a:gd name="T44" fmla="*/ 148 w 180"/>
                <a:gd name="T45" fmla="*/ 60 h 103"/>
                <a:gd name="T46" fmla="*/ 156 w 180"/>
                <a:gd name="T47" fmla="*/ 55 h 103"/>
                <a:gd name="T48" fmla="*/ 158 w 180"/>
                <a:gd name="T49" fmla="*/ 45 h 103"/>
                <a:gd name="T50" fmla="*/ 164 w 180"/>
                <a:gd name="T51" fmla="*/ 29 h 103"/>
                <a:gd name="T52" fmla="*/ 174 w 180"/>
                <a:gd name="T53" fmla="*/ 26 h 103"/>
                <a:gd name="T54" fmla="*/ 180 w 180"/>
                <a:gd name="T55" fmla="*/ 18 h 103"/>
                <a:gd name="T56" fmla="*/ 174 w 180"/>
                <a:gd name="T57" fmla="*/ 15 h 103"/>
                <a:gd name="T58" fmla="*/ 156 w 180"/>
                <a:gd name="T59" fmla="*/ 8 h 103"/>
                <a:gd name="T60" fmla="*/ 140 w 180"/>
                <a:gd name="T61" fmla="*/ 2 h 103"/>
                <a:gd name="T62" fmla="*/ 129 w 180"/>
                <a:gd name="T63" fmla="*/ 2 h 103"/>
                <a:gd name="T64" fmla="*/ 106 w 180"/>
                <a:gd name="T65" fmla="*/ 8 h 103"/>
                <a:gd name="T66" fmla="*/ 92 w 180"/>
                <a:gd name="T67" fmla="*/ 18 h 103"/>
                <a:gd name="T68" fmla="*/ 77 w 180"/>
                <a:gd name="T69" fmla="*/ 15 h 103"/>
                <a:gd name="T70" fmla="*/ 58 w 180"/>
                <a:gd name="T71" fmla="*/ 15 h 103"/>
                <a:gd name="T72" fmla="*/ 34 w 180"/>
                <a:gd name="T73" fmla="*/ 10 h 103"/>
                <a:gd name="T74" fmla="*/ 16 w 180"/>
                <a:gd name="T75" fmla="*/ 15 h 103"/>
                <a:gd name="T76" fmla="*/ 16 w 180"/>
                <a:gd name="T77" fmla="*/ 8 h 103"/>
                <a:gd name="T78" fmla="*/ 8 w 180"/>
                <a:gd name="T79" fmla="*/ 0 h 103"/>
                <a:gd name="T80" fmla="*/ 0 w 180"/>
                <a:gd name="T81" fmla="*/ 8 h 103"/>
                <a:gd name="T82" fmla="*/ 0 w 180"/>
                <a:gd name="T83" fmla="*/ 15 h 103"/>
                <a:gd name="T84" fmla="*/ 8 w 180"/>
                <a:gd name="T85" fmla="*/ 26 h 103"/>
                <a:gd name="T86" fmla="*/ 11 w 180"/>
                <a:gd name="T87" fmla="*/ 45 h 103"/>
                <a:gd name="T88" fmla="*/ 5 w 180"/>
                <a:gd name="T89" fmla="*/ 50 h 103"/>
                <a:gd name="T90" fmla="*/ 5 w 180"/>
                <a:gd name="T91" fmla="*/ 60 h 103"/>
                <a:gd name="T92" fmla="*/ 0 w 180"/>
                <a:gd name="T93" fmla="*/ 63 h 103"/>
                <a:gd name="T94" fmla="*/ 5 w 180"/>
                <a:gd name="T95" fmla="*/ 68 h 103"/>
                <a:gd name="T96" fmla="*/ 5 w 180"/>
                <a:gd name="T97" fmla="*/ 68 h 103"/>
                <a:gd name="T98" fmla="*/ 5 w 180"/>
                <a:gd name="T99" fmla="*/ 6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03">
                  <a:moveTo>
                    <a:pt x="5" y="68"/>
                  </a:moveTo>
                  <a:lnTo>
                    <a:pt x="8" y="71"/>
                  </a:lnTo>
                  <a:lnTo>
                    <a:pt x="11" y="76"/>
                  </a:lnTo>
                  <a:lnTo>
                    <a:pt x="16" y="79"/>
                  </a:lnTo>
                  <a:lnTo>
                    <a:pt x="19" y="87"/>
                  </a:lnTo>
                  <a:lnTo>
                    <a:pt x="19" y="89"/>
                  </a:lnTo>
                  <a:lnTo>
                    <a:pt x="19" y="95"/>
                  </a:lnTo>
                  <a:lnTo>
                    <a:pt x="19" y="103"/>
                  </a:lnTo>
                  <a:lnTo>
                    <a:pt x="24" y="103"/>
                  </a:lnTo>
                  <a:lnTo>
                    <a:pt x="26" y="103"/>
                  </a:lnTo>
                  <a:lnTo>
                    <a:pt x="34" y="103"/>
                  </a:lnTo>
                  <a:lnTo>
                    <a:pt x="42" y="103"/>
                  </a:lnTo>
                  <a:lnTo>
                    <a:pt x="50" y="97"/>
                  </a:lnTo>
                  <a:lnTo>
                    <a:pt x="58" y="95"/>
                  </a:lnTo>
                  <a:lnTo>
                    <a:pt x="61" y="95"/>
                  </a:lnTo>
                  <a:lnTo>
                    <a:pt x="66" y="95"/>
                  </a:lnTo>
                  <a:lnTo>
                    <a:pt x="69" y="95"/>
                  </a:lnTo>
                  <a:lnTo>
                    <a:pt x="71" y="103"/>
                  </a:lnTo>
                  <a:lnTo>
                    <a:pt x="74" y="100"/>
                  </a:lnTo>
                  <a:lnTo>
                    <a:pt x="79" y="97"/>
                  </a:lnTo>
                  <a:lnTo>
                    <a:pt x="85" y="103"/>
                  </a:lnTo>
                  <a:lnTo>
                    <a:pt x="87" y="103"/>
                  </a:lnTo>
                  <a:lnTo>
                    <a:pt x="92" y="103"/>
                  </a:lnTo>
                  <a:lnTo>
                    <a:pt x="103" y="103"/>
                  </a:lnTo>
                  <a:lnTo>
                    <a:pt x="106" y="103"/>
                  </a:lnTo>
                  <a:lnTo>
                    <a:pt x="111" y="103"/>
                  </a:lnTo>
                  <a:lnTo>
                    <a:pt x="114" y="97"/>
                  </a:lnTo>
                  <a:lnTo>
                    <a:pt x="114" y="95"/>
                  </a:lnTo>
                  <a:lnTo>
                    <a:pt x="114" y="89"/>
                  </a:lnTo>
                  <a:lnTo>
                    <a:pt x="111" y="89"/>
                  </a:lnTo>
                  <a:lnTo>
                    <a:pt x="111" y="87"/>
                  </a:lnTo>
                  <a:lnTo>
                    <a:pt x="114" y="87"/>
                  </a:lnTo>
                  <a:lnTo>
                    <a:pt x="119" y="87"/>
                  </a:lnTo>
                  <a:lnTo>
                    <a:pt x="122" y="87"/>
                  </a:lnTo>
                  <a:lnTo>
                    <a:pt x="124" y="82"/>
                  </a:lnTo>
                  <a:lnTo>
                    <a:pt x="129" y="79"/>
                  </a:lnTo>
                  <a:lnTo>
                    <a:pt x="140" y="76"/>
                  </a:lnTo>
                  <a:lnTo>
                    <a:pt x="145" y="76"/>
                  </a:lnTo>
                  <a:lnTo>
                    <a:pt x="148" y="76"/>
                  </a:lnTo>
                  <a:lnTo>
                    <a:pt x="153" y="79"/>
                  </a:lnTo>
                  <a:lnTo>
                    <a:pt x="156" y="79"/>
                  </a:lnTo>
                  <a:lnTo>
                    <a:pt x="158" y="79"/>
                  </a:lnTo>
                  <a:lnTo>
                    <a:pt x="164" y="79"/>
                  </a:lnTo>
                  <a:lnTo>
                    <a:pt x="164" y="76"/>
                  </a:lnTo>
                  <a:lnTo>
                    <a:pt x="156" y="63"/>
                  </a:lnTo>
                  <a:lnTo>
                    <a:pt x="148" y="60"/>
                  </a:lnTo>
                  <a:lnTo>
                    <a:pt x="153" y="60"/>
                  </a:lnTo>
                  <a:lnTo>
                    <a:pt x="156" y="55"/>
                  </a:lnTo>
                  <a:lnTo>
                    <a:pt x="158" y="52"/>
                  </a:lnTo>
                  <a:lnTo>
                    <a:pt x="158" y="45"/>
                  </a:lnTo>
                  <a:lnTo>
                    <a:pt x="158" y="37"/>
                  </a:lnTo>
                  <a:lnTo>
                    <a:pt x="164" y="29"/>
                  </a:lnTo>
                  <a:lnTo>
                    <a:pt x="172" y="26"/>
                  </a:lnTo>
                  <a:lnTo>
                    <a:pt x="174" y="26"/>
                  </a:lnTo>
                  <a:lnTo>
                    <a:pt x="180" y="26"/>
                  </a:lnTo>
                  <a:lnTo>
                    <a:pt x="180" y="18"/>
                  </a:lnTo>
                  <a:lnTo>
                    <a:pt x="180" y="15"/>
                  </a:lnTo>
                  <a:lnTo>
                    <a:pt x="174" y="15"/>
                  </a:lnTo>
                  <a:lnTo>
                    <a:pt x="166" y="15"/>
                  </a:lnTo>
                  <a:lnTo>
                    <a:pt x="156" y="8"/>
                  </a:lnTo>
                  <a:lnTo>
                    <a:pt x="148" y="8"/>
                  </a:lnTo>
                  <a:lnTo>
                    <a:pt x="140" y="2"/>
                  </a:lnTo>
                  <a:lnTo>
                    <a:pt x="132" y="0"/>
                  </a:lnTo>
                  <a:lnTo>
                    <a:pt x="129" y="2"/>
                  </a:lnTo>
                  <a:lnTo>
                    <a:pt x="119" y="2"/>
                  </a:lnTo>
                  <a:lnTo>
                    <a:pt x="106" y="8"/>
                  </a:lnTo>
                  <a:lnTo>
                    <a:pt x="98" y="15"/>
                  </a:lnTo>
                  <a:lnTo>
                    <a:pt x="92" y="18"/>
                  </a:lnTo>
                  <a:lnTo>
                    <a:pt x="87" y="18"/>
                  </a:lnTo>
                  <a:lnTo>
                    <a:pt x="77" y="15"/>
                  </a:lnTo>
                  <a:lnTo>
                    <a:pt x="66" y="15"/>
                  </a:lnTo>
                  <a:lnTo>
                    <a:pt x="58" y="15"/>
                  </a:lnTo>
                  <a:lnTo>
                    <a:pt x="45" y="15"/>
                  </a:lnTo>
                  <a:lnTo>
                    <a:pt x="34" y="10"/>
                  </a:lnTo>
                  <a:lnTo>
                    <a:pt x="24" y="15"/>
                  </a:lnTo>
                  <a:lnTo>
                    <a:pt x="16" y="15"/>
                  </a:lnTo>
                  <a:lnTo>
                    <a:pt x="11" y="10"/>
                  </a:lnTo>
                  <a:lnTo>
                    <a:pt x="16" y="8"/>
                  </a:lnTo>
                  <a:lnTo>
                    <a:pt x="16" y="2"/>
                  </a:lnTo>
                  <a:lnTo>
                    <a:pt x="8" y="0"/>
                  </a:lnTo>
                  <a:lnTo>
                    <a:pt x="0" y="8"/>
                  </a:lnTo>
                  <a:lnTo>
                    <a:pt x="0" y="8"/>
                  </a:lnTo>
                  <a:lnTo>
                    <a:pt x="0" y="10"/>
                  </a:lnTo>
                  <a:lnTo>
                    <a:pt x="0" y="15"/>
                  </a:lnTo>
                  <a:lnTo>
                    <a:pt x="3" y="18"/>
                  </a:lnTo>
                  <a:lnTo>
                    <a:pt x="8" y="26"/>
                  </a:lnTo>
                  <a:lnTo>
                    <a:pt x="19" y="34"/>
                  </a:lnTo>
                  <a:lnTo>
                    <a:pt x="11" y="45"/>
                  </a:lnTo>
                  <a:lnTo>
                    <a:pt x="8" y="45"/>
                  </a:lnTo>
                  <a:lnTo>
                    <a:pt x="5" y="50"/>
                  </a:lnTo>
                  <a:lnTo>
                    <a:pt x="5" y="52"/>
                  </a:lnTo>
                  <a:lnTo>
                    <a:pt x="5" y="60"/>
                  </a:lnTo>
                  <a:lnTo>
                    <a:pt x="8" y="60"/>
                  </a:lnTo>
                  <a:lnTo>
                    <a:pt x="0" y="63"/>
                  </a:lnTo>
                  <a:lnTo>
                    <a:pt x="3" y="66"/>
                  </a:lnTo>
                  <a:lnTo>
                    <a:pt x="5" y="68"/>
                  </a:lnTo>
                  <a:lnTo>
                    <a:pt x="5" y="68"/>
                  </a:lnTo>
                  <a:lnTo>
                    <a:pt x="5" y="68"/>
                  </a:lnTo>
                  <a:lnTo>
                    <a:pt x="5" y="68"/>
                  </a:lnTo>
                  <a:lnTo>
                    <a:pt x="5" y="68"/>
                  </a:lnTo>
                  <a:lnTo>
                    <a:pt x="5" y="68"/>
                  </a:lnTo>
                  <a:close/>
                </a:path>
              </a:pathLst>
            </a:custGeom>
            <a:solidFill>
              <a:srgbClr val="4F81BD">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79646">
                    <a:lumMod val="75000"/>
                  </a:srgbClr>
                </a:solidFill>
                <a:effectLst/>
                <a:uLnTx/>
                <a:uFillTx/>
              </a:endParaRPr>
            </a:p>
          </p:txBody>
        </p:sp>
        <p:sp>
          <p:nvSpPr>
            <p:cNvPr id="89" name="Freeform 12"/>
            <p:cNvSpPr>
              <a:spLocks/>
            </p:cNvSpPr>
            <p:nvPr/>
          </p:nvSpPr>
          <p:spPr bwMode="auto">
            <a:xfrm>
              <a:off x="4124570" y="3982667"/>
              <a:ext cx="1054506" cy="780310"/>
            </a:xfrm>
            <a:custGeom>
              <a:avLst/>
              <a:gdLst>
                <a:gd name="T0" fmla="*/ 256 w 272"/>
                <a:gd name="T1" fmla="*/ 101 h 164"/>
                <a:gd name="T2" fmla="*/ 251 w 272"/>
                <a:gd name="T3" fmla="*/ 103 h 164"/>
                <a:gd name="T4" fmla="*/ 240 w 272"/>
                <a:gd name="T5" fmla="*/ 109 h 164"/>
                <a:gd name="T6" fmla="*/ 230 w 272"/>
                <a:gd name="T7" fmla="*/ 101 h 164"/>
                <a:gd name="T8" fmla="*/ 224 w 272"/>
                <a:gd name="T9" fmla="*/ 95 h 164"/>
                <a:gd name="T10" fmla="*/ 222 w 272"/>
                <a:gd name="T11" fmla="*/ 82 h 164"/>
                <a:gd name="T12" fmla="*/ 224 w 272"/>
                <a:gd name="T13" fmla="*/ 61 h 164"/>
                <a:gd name="T14" fmla="*/ 214 w 272"/>
                <a:gd name="T15" fmla="*/ 43 h 164"/>
                <a:gd name="T16" fmla="*/ 195 w 272"/>
                <a:gd name="T17" fmla="*/ 22 h 164"/>
                <a:gd name="T18" fmla="*/ 180 w 272"/>
                <a:gd name="T19" fmla="*/ 6 h 164"/>
                <a:gd name="T20" fmla="*/ 172 w 272"/>
                <a:gd name="T21" fmla="*/ 0 h 164"/>
                <a:gd name="T22" fmla="*/ 164 w 272"/>
                <a:gd name="T23" fmla="*/ 8 h 164"/>
                <a:gd name="T24" fmla="*/ 145 w 272"/>
                <a:gd name="T25" fmla="*/ 14 h 164"/>
                <a:gd name="T26" fmla="*/ 137 w 272"/>
                <a:gd name="T27" fmla="*/ 16 h 164"/>
                <a:gd name="T28" fmla="*/ 127 w 272"/>
                <a:gd name="T29" fmla="*/ 22 h 164"/>
                <a:gd name="T30" fmla="*/ 111 w 272"/>
                <a:gd name="T31" fmla="*/ 14 h 164"/>
                <a:gd name="T32" fmla="*/ 90 w 272"/>
                <a:gd name="T33" fmla="*/ 8 h 164"/>
                <a:gd name="T34" fmla="*/ 74 w 272"/>
                <a:gd name="T35" fmla="*/ 8 h 164"/>
                <a:gd name="T36" fmla="*/ 69 w 272"/>
                <a:gd name="T37" fmla="*/ 14 h 164"/>
                <a:gd name="T38" fmla="*/ 58 w 272"/>
                <a:gd name="T39" fmla="*/ 22 h 164"/>
                <a:gd name="T40" fmla="*/ 48 w 272"/>
                <a:gd name="T41" fmla="*/ 24 h 164"/>
                <a:gd name="T42" fmla="*/ 48 w 272"/>
                <a:gd name="T43" fmla="*/ 32 h 164"/>
                <a:gd name="T44" fmla="*/ 37 w 272"/>
                <a:gd name="T45" fmla="*/ 53 h 164"/>
                <a:gd name="T46" fmla="*/ 29 w 272"/>
                <a:gd name="T47" fmla="*/ 66 h 164"/>
                <a:gd name="T48" fmla="*/ 21 w 272"/>
                <a:gd name="T49" fmla="*/ 69 h 164"/>
                <a:gd name="T50" fmla="*/ 13 w 272"/>
                <a:gd name="T51" fmla="*/ 74 h 164"/>
                <a:gd name="T52" fmla="*/ 5 w 272"/>
                <a:gd name="T53" fmla="*/ 74 h 164"/>
                <a:gd name="T54" fmla="*/ 3 w 272"/>
                <a:gd name="T55" fmla="*/ 77 h 164"/>
                <a:gd name="T56" fmla="*/ 11 w 272"/>
                <a:gd name="T57" fmla="*/ 85 h 164"/>
                <a:gd name="T58" fmla="*/ 19 w 272"/>
                <a:gd name="T59" fmla="*/ 93 h 164"/>
                <a:gd name="T60" fmla="*/ 29 w 272"/>
                <a:gd name="T61" fmla="*/ 109 h 164"/>
                <a:gd name="T62" fmla="*/ 37 w 272"/>
                <a:gd name="T63" fmla="*/ 114 h 164"/>
                <a:gd name="T64" fmla="*/ 37 w 272"/>
                <a:gd name="T65" fmla="*/ 119 h 164"/>
                <a:gd name="T66" fmla="*/ 40 w 272"/>
                <a:gd name="T67" fmla="*/ 127 h 164"/>
                <a:gd name="T68" fmla="*/ 58 w 272"/>
                <a:gd name="T69" fmla="*/ 135 h 164"/>
                <a:gd name="T70" fmla="*/ 71 w 272"/>
                <a:gd name="T71" fmla="*/ 127 h 164"/>
                <a:gd name="T72" fmla="*/ 66 w 272"/>
                <a:gd name="T73" fmla="*/ 135 h 164"/>
                <a:gd name="T74" fmla="*/ 74 w 272"/>
                <a:gd name="T75" fmla="*/ 146 h 164"/>
                <a:gd name="T76" fmla="*/ 82 w 272"/>
                <a:gd name="T77" fmla="*/ 154 h 164"/>
                <a:gd name="T78" fmla="*/ 82 w 272"/>
                <a:gd name="T79" fmla="*/ 161 h 164"/>
                <a:gd name="T80" fmla="*/ 100 w 272"/>
                <a:gd name="T81" fmla="*/ 156 h 164"/>
                <a:gd name="T82" fmla="*/ 124 w 272"/>
                <a:gd name="T83" fmla="*/ 161 h 164"/>
                <a:gd name="T84" fmla="*/ 143 w 272"/>
                <a:gd name="T85" fmla="*/ 161 h 164"/>
                <a:gd name="T86" fmla="*/ 158 w 272"/>
                <a:gd name="T87" fmla="*/ 164 h 164"/>
                <a:gd name="T88" fmla="*/ 172 w 272"/>
                <a:gd name="T89" fmla="*/ 154 h 164"/>
                <a:gd name="T90" fmla="*/ 195 w 272"/>
                <a:gd name="T91" fmla="*/ 148 h 164"/>
                <a:gd name="T92" fmla="*/ 206 w 272"/>
                <a:gd name="T93" fmla="*/ 148 h 164"/>
                <a:gd name="T94" fmla="*/ 222 w 272"/>
                <a:gd name="T95" fmla="*/ 154 h 164"/>
                <a:gd name="T96" fmla="*/ 240 w 272"/>
                <a:gd name="T97" fmla="*/ 161 h 164"/>
                <a:gd name="T98" fmla="*/ 246 w 272"/>
                <a:gd name="T99" fmla="*/ 154 h 164"/>
                <a:gd name="T100" fmla="*/ 246 w 272"/>
                <a:gd name="T101" fmla="*/ 140 h 164"/>
                <a:gd name="T102" fmla="*/ 251 w 272"/>
                <a:gd name="T103" fmla="*/ 130 h 164"/>
                <a:gd name="T104" fmla="*/ 248 w 272"/>
                <a:gd name="T105" fmla="*/ 130 h 164"/>
                <a:gd name="T106" fmla="*/ 248 w 272"/>
                <a:gd name="T107" fmla="*/ 119 h 164"/>
                <a:gd name="T108" fmla="*/ 251 w 272"/>
                <a:gd name="T109" fmla="*/ 119 h 164"/>
                <a:gd name="T110" fmla="*/ 259 w 272"/>
                <a:gd name="T111" fmla="*/ 127 h 164"/>
                <a:gd name="T112" fmla="*/ 272 w 272"/>
                <a:gd name="T113" fmla="*/ 114 h 164"/>
                <a:gd name="T114" fmla="*/ 267 w 272"/>
                <a:gd name="T115" fmla="*/ 103 h 164"/>
                <a:gd name="T116" fmla="*/ 264 w 272"/>
                <a:gd name="T117" fmla="*/ 101 h 164"/>
                <a:gd name="T118" fmla="*/ 264 w 272"/>
                <a:gd name="T119" fmla="*/ 101 h 164"/>
                <a:gd name="T120" fmla="*/ 264 w 272"/>
                <a:gd name="T121"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2" h="164">
                  <a:moveTo>
                    <a:pt x="264" y="101"/>
                  </a:moveTo>
                  <a:lnTo>
                    <a:pt x="256" y="101"/>
                  </a:lnTo>
                  <a:lnTo>
                    <a:pt x="251" y="103"/>
                  </a:lnTo>
                  <a:lnTo>
                    <a:pt x="251" y="103"/>
                  </a:lnTo>
                  <a:lnTo>
                    <a:pt x="246" y="109"/>
                  </a:lnTo>
                  <a:lnTo>
                    <a:pt x="240" y="109"/>
                  </a:lnTo>
                  <a:lnTo>
                    <a:pt x="232" y="103"/>
                  </a:lnTo>
                  <a:lnTo>
                    <a:pt x="230" y="101"/>
                  </a:lnTo>
                  <a:lnTo>
                    <a:pt x="227" y="98"/>
                  </a:lnTo>
                  <a:lnTo>
                    <a:pt x="224" y="95"/>
                  </a:lnTo>
                  <a:lnTo>
                    <a:pt x="224" y="93"/>
                  </a:lnTo>
                  <a:lnTo>
                    <a:pt x="222" y="82"/>
                  </a:lnTo>
                  <a:lnTo>
                    <a:pt x="222" y="74"/>
                  </a:lnTo>
                  <a:lnTo>
                    <a:pt x="224" y="61"/>
                  </a:lnTo>
                  <a:lnTo>
                    <a:pt x="219" y="51"/>
                  </a:lnTo>
                  <a:lnTo>
                    <a:pt x="214" y="43"/>
                  </a:lnTo>
                  <a:lnTo>
                    <a:pt x="203" y="32"/>
                  </a:lnTo>
                  <a:lnTo>
                    <a:pt x="195" y="22"/>
                  </a:lnTo>
                  <a:lnTo>
                    <a:pt x="188" y="8"/>
                  </a:lnTo>
                  <a:lnTo>
                    <a:pt x="180" y="6"/>
                  </a:lnTo>
                  <a:lnTo>
                    <a:pt x="177" y="0"/>
                  </a:lnTo>
                  <a:lnTo>
                    <a:pt x="172" y="0"/>
                  </a:lnTo>
                  <a:lnTo>
                    <a:pt x="164" y="6"/>
                  </a:lnTo>
                  <a:lnTo>
                    <a:pt x="164" y="8"/>
                  </a:lnTo>
                  <a:lnTo>
                    <a:pt x="161" y="14"/>
                  </a:lnTo>
                  <a:lnTo>
                    <a:pt x="145" y="14"/>
                  </a:lnTo>
                  <a:lnTo>
                    <a:pt x="143" y="14"/>
                  </a:lnTo>
                  <a:lnTo>
                    <a:pt x="137" y="16"/>
                  </a:lnTo>
                  <a:lnTo>
                    <a:pt x="132" y="22"/>
                  </a:lnTo>
                  <a:lnTo>
                    <a:pt x="127" y="22"/>
                  </a:lnTo>
                  <a:lnTo>
                    <a:pt x="119" y="14"/>
                  </a:lnTo>
                  <a:lnTo>
                    <a:pt x="111" y="14"/>
                  </a:lnTo>
                  <a:lnTo>
                    <a:pt x="100" y="14"/>
                  </a:lnTo>
                  <a:lnTo>
                    <a:pt x="90" y="8"/>
                  </a:lnTo>
                  <a:lnTo>
                    <a:pt x="82" y="8"/>
                  </a:lnTo>
                  <a:lnTo>
                    <a:pt x="74" y="8"/>
                  </a:lnTo>
                  <a:lnTo>
                    <a:pt x="71" y="14"/>
                  </a:lnTo>
                  <a:lnTo>
                    <a:pt x="69" y="14"/>
                  </a:lnTo>
                  <a:lnTo>
                    <a:pt x="66" y="16"/>
                  </a:lnTo>
                  <a:lnTo>
                    <a:pt x="58" y="22"/>
                  </a:lnTo>
                  <a:lnTo>
                    <a:pt x="55" y="22"/>
                  </a:lnTo>
                  <a:lnTo>
                    <a:pt x="48" y="24"/>
                  </a:lnTo>
                  <a:lnTo>
                    <a:pt x="48" y="27"/>
                  </a:lnTo>
                  <a:lnTo>
                    <a:pt x="48" y="32"/>
                  </a:lnTo>
                  <a:lnTo>
                    <a:pt x="40" y="43"/>
                  </a:lnTo>
                  <a:lnTo>
                    <a:pt x="37" y="53"/>
                  </a:lnTo>
                  <a:lnTo>
                    <a:pt x="29" y="61"/>
                  </a:lnTo>
                  <a:lnTo>
                    <a:pt x="29" y="66"/>
                  </a:lnTo>
                  <a:lnTo>
                    <a:pt x="24" y="69"/>
                  </a:lnTo>
                  <a:lnTo>
                    <a:pt x="21" y="69"/>
                  </a:lnTo>
                  <a:lnTo>
                    <a:pt x="13" y="69"/>
                  </a:lnTo>
                  <a:lnTo>
                    <a:pt x="13" y="74"/>
                  </a:lnTo>
                  <a:lnTo>
                    <a:pt x="11" y="77"/>
                  </a:lnTo>
                  <a:lnTo>
                    <a:pt x="5" y="74"/>
                  </a:lnTo>
                  <a:lnTo>
                    <a:pt x="0" y="77"/>
                  </a:lnTo>
                  <a:lnTo>
                    <a:pt x="3" y="77"/>
                  </a:lnTo>
                  <a:lnTo>
                    <a:pt x="5" y="82"/>
                  </a:lnTo>
                  <a:lnTo>
                    <a:pt x="11" y="85"/>
                  </a:lnTo>
                  <a:lnTo>
                    <a:pt x="13" y="88"/>
                  </a:lnTo>
                  <a:lnTo>
                    <a:pt x="19" y="93"/>
                  </a:lnTo>
                  <a:lnTo>
                    <a:pt x="13" y="101"/>
                  </a:lnTo>
                  <a:lnTo>
                    <a:pt x="29" y="109"/>
                  </a:lnTo>
                  <a:lnTo>
                    <a:pt x="37" y="111"/>
                  </a:lnTo>
                  <a:lnTo>
                    <a:pt x="37" y="114"/>
                  </a:lnTo>
                  <a:lnTo>
                    <a:pt x="32" y="114"/>
                  </a:lnTo>
                  <a:lnTo>
                    <a:pt x="37" y="119"/>
                  </a:lnTo>
                  <a:lnTo>
                    <a:pt x="32" y="122"/>
                  </a:lnTo>
                  <a:lnTo>
                    <a:pt x="40" y="127"/>
                  </a:lnTo>
                  <a:lnTo>
                    <a:pt x="50" y="130"/>
                  </a:lnTo>
                  <a:lnTo>
                    <a:pt x="58" y="135"/>
                  </a:lnTo>
                  <a:lnTo>
                    <a:pt x="63" y="130"/>
                  </a:lnTo>
                  <a:lnTo>
                    <a:pt x="71" y="127"/>
                  </a:lnTo>
                  <a:lnTo>
                    <a:pt x="74" y="135"/>
                  </a:lnTo>
                  <a:lnTo>
                    <a:pt x="66" y="135"/>
                  </a:lnTo>
                  <a:lnTo>
                    <a:pt x="66" y="138"/>
                  </a:lnTo>
                  <a:lnTo>
                    <a:pt x="74" y="146"/>
                  </a:lnTo>
                  <a:lnTo>
                    <a:pt x="82" y="148"/>
                  </a:lnTo>
                  <a:lnTo>
                    <a:pt x="82" y="154"/>
                  </a:lnTo>
                  <a:lnTo>
                    <a:pt x="77" y="156"/>
                  </a:lnTo>
                  <a:lnTo>
                    <a:pt x="82" y="161"/>
                  </a:lnTo>
                  <a:lnTo>
                    <a:pt x="90" y="161"/>
                  </a:lnTo>
                  <a:lnTo>
                    <a:pt x="100" y="156"/>
                  </a:lnTo>
                  <a:lnTo>
                    <a:pt x="111" y="161"/>
                  </a:lnTo>
                  <a:lnTo>
                    <a:pt x="124" y="161"/>
                  </a:lnTo>
                  <a:lnTo>
                    <a:pt x="132" y="161"/>
                  </a:lnTo>
                  <a:lnTo>
                    <a:pt x="143" y="161"/>
                  </a:lnTo>
                  <a:lnTo>
                    <a:pt x="153" y="164"/>
                  </a:lnTo>
                  <a:lnTo>
                    <a:pt x="158" y="164"/>
                  </a:lnTo>
                  <a:lnTo>
                    <a:pt x="164" y="161"/>
                  </a:lnTo>
                  <a:lnTo>
                    <a:pt x="172" y="154"/>
                  </a:lnTo>
                  <a:lnTo>
                    <a:pt x="185" y="148"/>
                  </a:lnTo>
                  <a:lnTo>
                    <a:pt x="195" y="148"/>
                  </a:lnTo>
                  <a:lnTo>
                    <a:pt x="198" y="146"/>
                  </a:lnTo>
                  <a:lnTo>
                    <a:pt x="206" y="148"/>
                  </a:lnTo>
                  <a:lnTo>
                    <a:pt x="214" y="154"/>
                  </a:lnTo>
                  <a:lnTo>
                    <a:pt x="222" y="154"/>
                  </a:lnTo>
                  <a:lnTo>
                    <a:pt x="232" y="161"/>
                  </a:lnTo>
                  <a:lnTo>
                    <a:pt x="240" y="161"/>
                  </a:lnTo>
                  <a:lnTo>
                    <a:pt x="246" y="161"/>
                  </a:lnTo>
                  <a:lnTo>
                    <a:pt x="246" y="154"/>
                  </a:lnTo>
                  <a:lnTo>
                    <a:pt x="246" y="154"/>
                  </a:lnTo>
                  <a:lnTo>
                    <a:pt x="246" y="140"/>
                  </a:lnTo>
                  <a:lnTo>
                    <a:pt x="248" y="138"/>
                  </a:lnTo>
                  <a:lnTo>
                    <a:pt x="251" y="130"/>
                  </a:lnTo>
                  <a:lnTo>
                    <a:pt x="248" y="135"/>
                  </a:lnTo>
                  <a:lnTo>
                    <a:pt x="248" y="130"/>
                  </a:lnTo>
                  <a:lnTo>
                    <a:pt x="248" y="122"/>
                  </a:lnTo>
                  <a:lnTo>
                    <a:pt x="248" y="119"/>
                  </a:lnTo>
                  <a:lnTo>
                    <a:pt x="251" y="114"/>
                  </a:lnTo>
                  <a:lnTo>
                    <a:pt x="251" y="119"/>
                  </a:lnTo>
                  <a:lnTo>
                    <a:pt x="251" y="127"/>
                  </a:lnTo>
                  <a:lnTo>
                    <a:pt x="259" y="127"/>
                  </a:lnTo>
                  <a:lnTo>
                    <a:pt x="267" y="122"/>
                  </a:lnTo>
                  <a:lnTo>
                    <a:pt x="272" y="114"/>
                  </a:lnTo>
                  <a:lnTo>
                    <a:pt x="272" y="109"/>
                  </a:lnTo>
                  <a:lnTo>
                    <a:pt x="267" y="103"/>
                  </a:lnTo>
                  <a:lnTo>
                    <a:pt x="264" y="101"/>
                  </a:lnTo>
                  <a:lnTo>
                    <a:pt x="264" y="101"/>
                  </a:lnTo>
                  <a:lnTo>
                    <a:pt x="264" y="101"/>
                  </a:lnTo>
                  <a:lnTo>
                    <a:pt x="264" y="101"/>
                  </a:lnTo>
                  <a:lnTo>
                    <a:pt x="264" y="101"/>
                  </a:lnTo>
                  <a:lnTo>
                    <a:pt x="264" y="101"/>
                  </a:lnTo>
                  <a:close/>
                </a:path>
              </a:pathLst>
            </a:custGeom>
            <a:solidFill>
              <a:srgbClr val="4F81BD">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BACC6">
                    <a:lumMod val="20000"/>
                    <a:lumOff val="80000"/>
                  </a:srgbClr>
                </a:solidFill>
                <a:effectLst/>
                <a:uLnTx/>
                <a:uFillTx/>
              </a:endParaRPr>
            </a:p>
          </p:txBody>
        </p:sp>
        <p:sp>
          <p:nvSpPr>
            <p:cNvPr id="90" name="Freeform 13"/>
            <p:cNvSpPr>
              <a:spLocks/>
            </p:cNvSpPr>
            <p:nvPr/>
          </p:nvSpPr>
          <p:spPr bwMode="auto">
            <a:xfrm>
              <a:off x="4810775" y="3958879"/>
              <a:ext cx="387685" cy="504347"/>
            </a:xfrm>
            <a:custGeom>
              <a:avLst/>
              <a:gdLst>
                <a:gd name="T0" fmla="*/ 11 w 100"/>
                <a:gd name="T1" fmla="*/ 13 h 106"/>
                <a:gd name="T2" fmla="*/ 18 w 100"/>
                <a:gd name="T3" fmla="*/ 27 h 106"/>
                <a:gd name="T4" fmla="*/ 26 w 100"/>
                <a:gd name="T5" fmla="*/ 37 h 106"/>
                <a:gd name="T6" fmla="*/ 37 w 100"/>
                <a:gd name="T7" fmla="*/ 48 h 106"/>
                <a:gd name="T8" fmla="*/ 42 w 100"/>
                <a:gd name="T9" fmla="*/ 56 h 106"/>
                <a:gd name="T10" fmla="*/ 47 w 100"/>
                <a:gd name="T11" fmla="*/ 66 h 106"/>
                <a:gd name="T12" fmla="*/ 45 w 100"/>
                <a:gd name="T13" fmla="*/ 79 h 106"/>
                <a:gd name="T14" fmla="*/ 45 w 100"/>
                <a:gd name="T15" fmla="*/ 87 h 106"/>
                <a:gd name="T16" fmla="*/ 47 w 100"/>
                <a:gd name="T17" fmla="*/ 98 h 106"/>
                <a:gd name="T18" fmla="*/ 47 w 100"/>
                <a:gd name="T19" fmla="*/ 100 h 106"/>
                <a:gd name="T20" fmla="*/ 50 w 100"/>
                <a:gd name="T21" fmla="*/ 103 h 106"/>
                <a:gd name="T22" fmla="*/ 53 w 100"/>
                <a:gd name="T23" fmla="*/ 106 h 106"/>
                <a:gd name="T24" fmla="*/ 55 w 100"/>
                <a:gd name="T25" fmla="*/ 106 h 106"/>
                <a:gd name="T26" fmla="*/ 61 w 100"/>
                <a:gd name="T27" fmla="*/ 100 h 106"/>
                <a:gd name="T28" fmla="*/ 63 w 100"/>
                <a:gd name="T29" fmla="*/ 93 h 106"/>
                <a:gd name="T30" fmla="*/ 69 w 100"/>
                <a:gd name="T31" fmla="*/ 87 h 106"/>
                <a:gd name="T32" fmla="*/ 71 w 100"/>
                <a:gd name="T33" fmla="*/ 82 h 106"/>
                <a:gd name="T34" fmla="*/ 71 w 100"/>
                <a:gd name="T35" fmla="*/ 74 h 106"/>
                <a:gd name="T36" fmla="*/ 71 w 100"/>
                <a:gd name="T37" fmla="*/ 71 h 106"/>
                <a:gd name="T38" fmla="*/ 74 w 100"/>
                <a:gd name="T39" fmla="*/ 66 h 106"/>
                <a:gd name="T40" fmla="*/ 79 w 100"/>
                <a:gd name="T41" fmla="*/ 71 h 106"/>
                <a:gd name="T42" fmla="*/ 82 w 100"/>
                <a:gd name="T43" fmla="*/ 71 h 106"/>
                <a:gd name="T44" fmla="*/ 90 w 100"/>
                <a:gd name="T45" fmla="*/ 71 h 106"/>
                <a:gd name="T46" fmla="*/ 95 w 100"/>
                <a:gd name="T47" fmla="*/ 74 h 106"/>
                <a:gd name="T48" fmla="*/ 100 w 100"/>
                <a:gd name="T49" fmla="*/ 71 h 106"/>
                <a:gd name="T50" fmla="*/ 95 w 100"/>
                <a:gd name="T51" fmla="*/ 66 h 106"/>
                <a:gd name="T52" fmla="*/ 98 w 100"/>
                <a:gd name="T53" fmla="*/ 63 h 106"/>
                <a:gd name="T54" fmla="*/ 90 w 100"/>
                <a:gd name="T55" fmla="*/ 56 h 106"/>
                <a:gd name="T56" fmla="*/ 87 w 100"/>
                <a:gd name="T57" fmla="*/ 48 h 106"/>
                <a:gd name="T58" fmla="*/ 82 w 100"/>
                <a:gd name="T59" fmla="*/ 48 h 106"/>
                <a:gd name="T60" fmla="*/ 82 w 100"/>
                <a:gd name="T61" fmla="*/ 45 h 106"/>
                <a:gd name="T62" fmla="*/ 82 w 100"/>
                <a:gd name="T63" fmla="*/ 40 h 106"/>
                <a:gd name="T64" fmla="*/ 79 w 100"/>
                <a:gd name="T65" fmla="*/ 40 h 106"/>
                <a:gd name="T66" fmla="*/ 74 w 100"/>
                <a:gd name="T67" fmla="*/ 32 h 106"/>
                <a:gd name="T68" fmla="*/ 69 w 100"/>
                <a:gd name="T69" fmla="*/ 21 h 106"/>
                <a:gd name="T70" fmla="*/ 69 w 100"/>
                <a:gd name="T71" fmla="*/ 19 h 106"/>
                <a:gd name="T72" fmla="*/ 63 w 100"/>
                <a:gd name="T73" fmla="*/ 19 h 106"/>
                <a:gd name="T74" fmla="*/ 61 w 100"/>
                <a:gd name="T75" fmla="*/ 19 h 106"/>
                <a:gd name="T76" fmla="*/ 61 w 100"/>
                <a:gd name="T77" fmla="*/ 13 h 106"/>
                <a:gd name="T78" fmla="*/ 53 w 100"/>
                <a:gd name="T79" fmla="*/ 11 h 106"/>
                <a:gd name="T80" fmla="*/ 47 w 100"/>
                <a:gd name="T81" fmla="*/ 13 h 106"/>
                <a:gd name="T82" fmla="*/ 47 w 100"/>
                <a:gd name="T83" fmla="*/ 11 h 106"/>
                <a:gd name="T84" fmla="*/ 45 w 100"/>
                <a:gd name="T85" fmla="*/ 11 h 106"/>
                <a:gd name="T86" fmla="*/ 37 w 100"/>
                <a:gd name="T87" fmla="*/ 11 h 106"/>
                <a:gd name="T88" fmla="*/ 34 w 100"/>
                <a:gd name="T89" fmla="*/ 3 h 106"/>
                <a:gd name="T90" fmla="*/ 26 w 100"/>
                <a:gd name="T91" fmla="*/ 0 h 106"/>
                <a:gd name="T92" fmla="*/ 21 w 100"/>
                <a:gd name="T93" fmla="*/ 0 h 106"/>
                <a:gd name="T94" fmla="*/ 13 w 100"/>
                <a:gd name="T95" fmla="*/ 3 h 106"/>
                <a:gd name="T96" fmla="*/ 8 w 100"/>
                <a:gd name="T97" fmla="*/ 3 h 106"/>
                <a:gd name="T98" fmla="*/ 3 w 100"/>
                <a:gd name="T99" fmla="*/ 3 h 106"/>
                <a:gd name="T100" fmla="*/ 0 w 100"/>
                <a:gd name="T101" fmla="*/ 5 h 106"/>
                <a:gd name="T102" fmla="*/ 3 w 100"/>
                <a:gd name="T103" fmla="*/ 11 h 106"/>
                <a:gd name="T104" fmla="*/ 11 w 100"/>
                <a:gd name="T105" fmla="*/ 13 h 106"/>
                <a:gd name="T106" fmla="*/ 11 w 100"/>
                <a:gd name="T107" fmla="*/ 13 h 106"/>
                <a:gd name="T108" fmla="*/ 11 w 100"/>
                <a:gd name="T109" fmla="*/ 13 h 106"/>
                <a:gd name="T110" fmla="*/ 11 w 100"/>
                <a:gd name="T111" fmla="*/ 13 h 106"/>
                <a:gd name="T112" fmla="*/ 11 w 100"/>
                <a:gd name="T113" fmla="*/ 13 h 106"/>
                <a:gd name="T114" fmla="*/ 11 w 100"/>
                <a:gd name="T115"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06">
                  <a:moveTo>
                    <a:pt x="11" y="13"/>
                  </a:moveTo>
                  <a:lnTo>
                    <a:pt x="18" y="27"/>
                  </a:lnTo>
                  <a:lnTo>
                    <a:pt x="26" y="37"/>
                  </a:lnTo>
                  <a:lnTo>
                    <a:pt x="37" y="48"/>
                  </a:lnTo>
                  <a:lnTo>
                    <a:pt x="42" y="56"/>
                  </a:lnTo>
                  <a:lnTo>
                    <a:pt x="47" y="66"/>
                  </a:lnTo>
                  <a:lnTo>
                    <a:pt x="45" y="79"/>
                  </a:lnTo>
                  <a:lnTo>
                    <a:pt x="45" y="87"/>
                  </a:lnTo>
                  <a:lnTo>
                    <a:pt x="47" y="98"/>
                  </a:lnTo>
                  <a:lnTo>
                    <a:pt x="47" y="100"/>
                  </a:lnTo>
                  <a:lnTo>
                    <a:pt x="50" y="103"/>
                  </a:lnTo>
                  <a:lnTo>
                    <a:pt x="53" y="106"/>
                  </a:lnTo>
                  <a:lnTo>
                    <a:pt x="55" y="106"/>
                  </a:lnTo>
                  <a:lnTo>
                    <a:pt x="61" y="100"/>
                  </a:lnTo>
                  <a:lnTo>
                    <a:pt x="63" y="93"/>
                  </a:lnTo>
                  <a:lnTo>
                    <a:pt x="69" y="87"/>
                  </a:lnTo>
                  <a:lnTo>
                    <a:pt x="71" y="82"/>
                  </a:lnTo>
                  <a:lnTo>
                    <a:pt x="71" y="74"/>
                  </a:lnTo>
                  <a:lnTo>
                    <a:pt x="71" y="71"/>
                  </a:lnTo>
                  <a:lnTo>
                    <a:pt x="74" y="66"/>
                  </a:lnTo>
                  <a:lnTo>
                    <a:pt x="79" y="71"/>
                  </a:lnTo>
                  <a:lnTo>
                    <a:pt x="82" y="71"/>
                  </a:lnTo>
                  <a:lnTo>
                    <a:pt x="90" y="71"/>
                  </a:lnTo>
                  <a:lnTo>
                    <a:pt x="95" y="74"/>
                  </a:lnTo>
                  <a:lnTo>
                    <a:pt x="100" y="71"/>
                  </a:lnTo>
                  <a:lnTo>
                    <a:pt x="95" y="66"/>
                  </a:lnTo>
                  <a:lnTo>
                    <a:pt x="98" y="63"/>
                  </a:lnTo>
                  <a:lnTo>
                    <a:pt x="90" y="56"/>
                  </a:lnTo>
                  <a:lnTo>
                    <a:pt x="87" y="48"/>
                  </a:lnTo>
                  <a:lnTo>
                    <a:pt x="82" y="48"/>
                  </a:lnTo>
                  <a:lnTo>
                    <a:pt x="82" y="45"/>
                  </a:lnTo>
                  <a:lnTo>
                    <a:pt x="82" y="40"/>
                  </a:lnTo>
                  <a:lnTo>
                    <a:pt x="79" y="40"/>
                  </a:lnTo>
                  <a:lnTo>
                    <a:pt x="74" y="32"/>
                  </a:lnTo>
                  <a:lnTo>
                    <a:pt x="69" y="21"/>
                  </a:lnTo>
                  <a:lnTo>
                    <a:pt x="69" y="19"/>
                  </a:lnTo>
                  <a:lnTo>
                    <a:pt x="63" y="19"/>
                  </a:lnTo>
                  <a:lnTo>
                    <a:pt x="61" y="19"/>
                  </a:lnTo>
                  <a:lnTo>
                    <a:pt x="61" y="13"/>
                  </a:lnTo>
                  <a:lnTo>
                    <a:pt x="53" y="11"/>
                  </a:lnTo>
                  <a:lnTo>
                    <a:pt x="47" y="13"/>
                  </a:lnTo>
                  <a:lnTo>
                    <a:pt x="47" y="11"/>
                  </a:lnTo>
                  <a:lnTo>
                    <a:pt x="45" y="11"/>
                  </a:lnTo>
                  <a:lnTo>
                    <a:pt x="37" y="11"/>
                  </a:lnTo>
                  <a:lnTo>
                    <a:pt x="34" y="3"/>
                  </a:lnTo>
                  <a:lnTo>
                    <a:pt x="26" y="0"/>
                  </a:lnTo>
                  <a:lnTo>
                    <a:pt x="21" y="0"/>
                  </a:lnTo>
                  <a:lnTo>
                    <a:pt x="13" y="3"/>
                  </a:lnTo>
                  <a:lnTo>
                    <a:pt x="8" y="3"/>
                  </a:lnTo>
                  <a:lnTo>
                    <a:pt x="3" y="3"/>
                  </a:lnTo>
                  <a:lnTo>
                    <a:pt x="0" y="5"/>
                  </a:lnTo>
                  <a:lnTo>
                    <a:pt x="3" y="11"/>
                  </a:lnTo>
                  <a:lnTo>
                    <a:pt x="11" y="13"/>
                  </a:lnTo>
                  <a:lnTo>
                    <a:pt x="11" y="13"/>
                  </a:lnTo>
                  <a:lnTo>
                    <a:pt x="11" y="13"/>
                  </a:lnTo>
                  <a:lnTo>
                    <a:pt x="11" y="13"/>
                  </a:lnTo>
                  <a:lnTo>
                    <a:pt x="11" y="13"/>
                  </a:lnTo>
                  <a:lnTo>
                    <a:pt x="11" y="13"/>
                  </a:lnTo>
                  <a:close/>
                </a:path>
              </a:pathLst>
            </a:custGeom>
            <a:no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1" name="Freeform 14"/>
            <p:cNvSpPr>
              <a:spLocks/>
            </p:cNvSpPr>
            <p:nvPr/>
          </p:nvSpPr>
          <p:spPr bwMode="auto">
            <a:xfrm>
              <a:off x="755576" y="5015152"/>
              <a:ext cx="410948" cy="880225"/>
            </a:xfrm>
            <a:custGeom>
              <a:avLst/>
              <a:gdLst>
                <a:gd name="T0" fmla="*/ 61 w 106"/>
                <a:gd name="T1" fmla="*/ 158 h 185"/>
                <a:gd name="T2" fmla="*/ 69 w 106"/>
                <a:gd name="T3" fmla="*/ 150 h 185"/>
                <a:gd name="T4" fmla="*/ 77 w 106"/>
                <a:gd name="T5" fmla="*/ 140 h 185"/>
                <a:gd name="T6" fmla="*/ 69 w 106"/>
                <a:gd name="T7" fmla="*/ 140 h 185"/>
                <a:gd name="T8" fmla="*/ 66 w 106"/>
                <a:gd name="T9" fmla="*/ 132 h 185"/>
                <a:gd name="T10" fmla="*/ 69 w 106"/>
                <a:gd name="T11" fmla="*/ 124 h 185"/>
                <a:gd name="T12" fmla="*/ 77 w 106"/>
                <a:gd name="T13" fmla="*/ 114 h 185"/>
                <a:gd name="T14" fmla="*/ 69 w 106"/>
                <a:gd name="T15" fmla="*/ 103 h 185"/>
                <a:gd name="T16" fmla="*/ 69 w 106"/>
                <a:gd name="T17" fmla="*/ 95 h 185"/>
                <a:gd name="T18" fmla="*/ 69 w 106"/>
                <a:gd name="T19" fmla="*/ 92 h 185"/>
                <a:gd name="T20" fmla="*/ 77 w 106"/>
                <a:gd name="T21" fmla="*/ 87 h 185"/>
                <a:gd name="T22" fmla="*/ 80 w 106"/>
                <a:gd name="T23" fmla="*/ 79 h 185"/>
                <a:gd name="T24" fmla="*/ 80 w 106"/>
                <a:gd name="T25" fmla="*/ 71 h 185"/>
                <a:gd name="T26" fmla="*/ 85 w 106"/>
                <a:gd name="T27" fmla="*/ 69 h 185"/>
                <a:gd name="T28" fmla="*/ 85 w 106"/>
                <a:gd name="T29" fmla="*/ 58 h 185"/>
                <a:gd name="T30" fmla="*/ 85 w 106"/>
                <a:gd name="T31" fmla="*/ 42 h 185"/>
                <a:gd name="T32" fmla="*/ 90 w 106"/>
                <a:gd name="T33" fmla="*/ 37 h 185"/>
                <a:gd name="T34" fmla="*/ 103 w 106"/>
                <a:gd name="T35" fmla="*/ 24 h 185"/>
                <a:gd name="T36" fmla="*/ 98 w 106"/>
                <a:gd name="T37" fmla="*/ 18 h 185"/>
                <a:gd name="T38" fmla="*/ 95 w 106"/>
                <a:gd name="T39" fmla="*/ 11 h 185"/>
                <a:gd name="T40" fmla="*/ 87 w 106"/>
                <a:gd name="T41" fmla="*/ 8 h 185"/>
                <a:gd name="T42" fmla="*/ 80 w 106"/>
                <a:gd name="T43" fmla="*/ 8 h 185"/>
                <a:gd name="T44" fmla="*/ 72 w 106"/>
                <a:gd name="T45" fmla="*/ 11 h 185"/>
                <a:gd name="T46" fmla="*/ 61 w 106"/>
                <a:gd name="T47" fmla="*/ 11 h 185"/>
                <a:gd name="T48" fmla="*/ 53 w 106"/>
                <a:gd name="T49" fmla="*/ 11 h 185"/>
                <a:gd name="T50" fmla="*/ 50 w 106"/>
                <a:gd name="T51" fmla="*/ 8 h 185"/>
                <a:gd name="T52" fmla="*/ 50 w 106"/>
                <a:gd name="T53" fmla="*/ 5 h 185"/>
                <a:gd name="T54" fmla="*/ 45 w 106"/>
                <a:gd name="T55" fmla="*/ 5 h 185"/>
                <a:gd name="T56" fmla="*/ 35 w 106"/>
                <a:gd name="T57" fmla="*/ 8 h 185"/>
                <a:gd name="T58" fmla="*/ 32 w 106"/>
                <a:gd name="T59" fmla="*/ 11 h 185"/>
                <a:gd name="T60" fmla="*/ 32 w 106"/>
                <a:gd name="T61" fmla="*/ 18 h 185"/>
                <a:gd name="T62" fmla="*/ 32 w 106"/>
                <a:gd name="T63" fmla="*/ 34 h 185"/>
                <a:gd name="T64" fmla="*/ 32 w 106"/>
                <a:gd name="T65" fmla="*/ 50 h 185"/>
                <a:gd name="T66" fmla="*/ 27 w 106"/>
                <a:gd name="T67" fmla="*/ 58 h 185"/>
                <a:gd name="T68" fmla="*/ 19 w 106"/>
                <a:gd name="T69" fmla="*/ 92 h 185"/>
                <a:gd name="T70" fmla="*/ 8 w 106"/>
                <a:gd name="T71" fmla="*/ 98 h 185"/>
                <a:gd name="T72" fmla="*/ 6 w 106"/>
                <a:gd name="T73" fmla="*/ 114 h 185"/>
                <a:gd name="T74" fmla="*/ 6 w 106"/>
                <a:gd name="T75" fmla="*/ 124 h 185"/>
                <a:gd name="T76" fmla="*/ 11 w 106"/>
                <a:gd name="T77" fmla="*/ 121 h 185"/>
                <a:gd name="T78" fmla="*/ 19 w 106"/>
                <a:gd name="T79" fmla="*/ 119 h 185"/>
                <a:gd name="T80" fmla="*/ 16 w 106"/>
                <a:gd name="T81" fmla="*/ 124 h 185"/>
                <a:gd name="T82" fmla="*/ 8 w 106"/>
                <a:gd name="T83" fmla="*/ 132 h 185"/>
                <a:gd name="T84" fmla="*/ 24 w 106"/>
                <a:gd name="T85" fmla="*/ 129 h 185"/>
                <a:gd name="T86" fmla="*/ 24 w 106"/>
                <a:gd name="T87" fmla="*/ 137 h 185"/>
                <a:gd name="T88" fmla="*/ 24 w 106"/>
                <a:gd name="T89" fmla="*/ 140 h 185"/>
                <a:gd name="T90" fmla="*/ 19 w 106"/>
                <a:gd name="T91" fmla="*/ 156 h 185"/>
                <a:gd name="T92" fmla="*/ 16 w 106"/>
                <a:gd name="T93" fmla="*/ 174 h 185"/>
                <a:gd name="T94" fmla="*/ 16 w 106"/>
                <a:gd name="T95" fmla="*/ 185 h 185"/>
                <a:gd name="T96" fmla="*/ 37 w 106"/>
                <a:gd name="T97" fmla="*/ 182 h 185"/>
                <a:gd name="T98" fmla="*/ 53 w 106"/>
                <a:gd name="T99" fmla="*/ 182 h 185"/>
                <a:gd name="T100" fmla="*/ 58 w 106"/>
                <a:gd name="T101" fmla="*/ 172 h 185"/>
                <a:gd name="T102" fmla="*/ 58 w 106"/>
                <a:gd name="T103" fmla="*/ 164 h 185"/>
                <a:gd name="T104" fmla="*/ 58 w 106"/>
                <a:gd name="T105" fmla="*/ 164 h 185"/>
                <a:gd name="T106" fmla="*/ 58 w 106"/>
                <a:gd name="T107"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85">
                  <a:moveTo>
                    <a:pt x="58" y="164"/>
                  </a:moveTo>
                  <a:lnTo>
                    <a:pt x="61" y="158"/>
                  </a:lnTo>
                  <a:lnTo>
                    <a:pt x="64" y="156"/>
                  </a:lnTo>
                  <a:lnTo>
                    <a:pt x="69" y="150"/>
                  </a:lnTo>
                  <a:lnTo>
                    <a:pt x="72" y="148"/>
                  </a:lnTo>
                  <a:lnTo>
                    <a:pt x="77" y="140"/>
                  </a:lnTo>
                  <a:lnTo>
                    <a:pt x="72" y="140"/>
                  </a:lnTo>
                  <a:lnTo>
                    <a:pt x="69" y="140"/>
                  </a:lnTo>
                  <a:lnTo>
                    <a:pt x="64" y="132"/>
                  </a:lnTo>
                  <a:lnTo>
                    <a:pt x="66" y="132"/>
                  </a:lnTo>
                  <a:lnTo>
                    <a:pt x="64" y="129"/>
                  </a:lnTo>
                  <a:lnTo>
                    <a:pt x="69" y="124"/>
                  </a:lnTo>
                  <a:lnTo>
                    <a:pt x="69" y="121"/>
                  </a:lnTo>
                  <a:lnTo>
                    <a:pt x="77" y="114"/>
                  </a:lnTo>
                  <a:lnTo>
                    <a:pt x="72" y="106"/>
                  </a:lnTo>
                  <a:lnTo>
                    <a:pt x="69" y="103"/>
                  </a:lnTo>
                  <a:lnTo>
                    <a:pt x="69" y="98"/>
                  </a:lnTo>
                  <a:lnTo>
                    <a:pt x="69" y="95"/>
                  </a:lnTo>
                  <a:lnTo>
                    <a:pt x="61" y="92"/>
                  </a:lnTo>
                  <a:lnTo>
                    <a:pt x="69" y="92"/>
                  </a:lnTo>
                  <a:lnTo>
                    <a:pt x="72" y="92"/>
                  </a:lnTo>
                  <a:lnTo>
                    <a:pt x="77" y="87"/>
                  </a:lnTo>
                  <a:lnTo>
                    <a:pt x="80" y="84"/>
                  </a:lnTo>
                  <a:lnTo>
                    <a:pt x="80" y="79"/>
                  </a:lnTo>
                  <a:lnTo>
                    <a:pt x="80" y="77"/>
                  </a:lnTo>
                  <a:lnTo>
                    <a:pt x="80" y="71"/>
                  </a:lnTo>
                  <a:lnTo>
                    <a:pt x="80" y="69"/>
                  </a:lnTo>
                  <a:lnTo>
                    <a:pt x="85" y="69"/>
                  </a:lnTo>
                  <a:lnTo>
                    <a:pt x="85" y="63"/>
                  </a:lnTo>
                  <a:lnTo>
                    <a:pt x="85" y="58"/>
                  </a:lnTo>
                  <a:lnTo>
                    <a:pt x="87" y="50"/>
                  </a:lnTo>
                  <a:lnTo>
                    <a:pt x="85" y="42"/>
                  </a:lnTo>
                  <a:lnTo>
                    <a:pt x="87" y="37"/>
                  </a:lnTo>
                  <a:lnTo>
                    <a:pt x="90" y="37"/>
                  </a:lnTo>
                  <a:lnTo>
                    <a:pt x="98" y="32"/>
                  </a:lnTo>
                  <a:lnTo>
                    <a:pt x="103" y="24"/>
                  </a:lnTo>
                  <a:lnTo>
                    <a:pt x="106" y="18"/>
                  </a:lnTo>
                  <a:lnTo>
                    <a:pt x="98" y="18"/>
                  </a:lnTo>
                  <a:lnTo>
                    <a:pt x="95" y="16"/>
                  </a:lnTo>
                  <a:lnTo>
                    <a:pt x="95" y="11"/>
                  </a:lnTo>
                  <a:lnTo>
                    <a:pt x="95" y="8"/>
                  </a:lnTo>
                  <a:lnTo>
                    <a:pt x="87" y="8"/>
                  </a:lnTo>
                  <a:lnTo>
                    <a:pt x="85" y="8"/>
                  </a:lnTo>
                  <a:lnTo>
                    <a:pt x="80" y="8"/>
                  </a:lnTo>
                  <a:lnTo>
                    <a:pt x="77" y="11"/>
                  </a:lnTo>
                  <a:lnTo>
                    <a:pt x="72" y="11"/>
                  </a:lnTo>
                  <a:lnTo>
                    <a:pt x="64" y="11"/>
                  </a:lnTo>
                  <a:lnTo>
                    <a:pt x="61" y="11"/>
                  </a:lnTo>
                  <a:lnTo>
                    <a:pt x="58" y="11"/>
                  </a:lnTo>
                  <a:lnTo>
                    <a:pt x="53" y="11"/>
                  </a:lnTo>
                  <a:lnTo>
                    <a:pt x="50" y="11"/>
                  </a:lnTo>
                  <a:lnTo>
                    <a:pt x="50" y="8"/>
                  </a:lnTo>
                  <a:lnTo>
                    <a:pt x="53" y="5"/>
                  </a:lnTo>
                  <a:lnTo>
                    <a:pt x="50" y="5"/>
                  </a:lnTo>
                  <a:lnTo>
                    <a:pt x="50" y="0"/>
                  </a:lnTo>
                  <a:lnTo>
                    <a:pt x="45" y="5"/>
                  </a:lnTo>
                  <a:lnTo>
                    <a:pt x="43" y="5"/>
                  </a:lnTo>
                  <a:lnTo>
                    <a:pt x="35" y="8"/>
                  </a:lnTo>
                  <a:lnTo>
                    <a:pt x="35" y="8"/>
                  </a:lnTo>
                  <a:lnTo>
                    <a:pt x="32" y="11"/>
                  </a:lnTo>
                  <a:lnTo>
                    <a:pt x="32" y="16"/>
                  </a:lnTo>
                  <a:lnTo>
                    <a:pt x="32" y="18"/>
                  </a:lnTo>
                  <a:lnTo>
                    <a:pt x="32" y="24"/>
                  </a:lnTo>
                  <a:lnTo>
                    <a:pt x="32" y="34"/>
                  </a:lnTo>
                  <a:lnTo>
                    <a:pt x="32" y="42"/>
                  </a:lnTo>
                  <a:lnTo>
                    <a:pt x="32" y="50"/>
                  </a:lnTo>
                  <a:lnTo>
                    <a:pt x="32" y="53"/>
                  </a:lnTo>
                  <a:lnTo>
                    <a:pt x="27" y="58"/>
                  </a:lnTo>
                  <a:lnTo>
                    <a:pt x="24" y="77"/>
                  </a:lnTo>
                  <a:lnTo>
                    <a:pt x="19" y="92"/>
                  </a:lnTo>
                  <a:lnTo>
                    <a:pt x="11" y="98"/>
                  </a:lnTo>
                  <a:lnTo>
                    <a:pt x="8" y="98"/>
                  </a:lnTo>
                  <a:lnTo>
                    <a:pt x="8" y="103"/>
                  </a:lnTo>
                  <a:lnTo>
                    <a:pt x="6" y="114"/>
                  </a:lnTo>
                  <a:lnTo>
                    <a:pt x="0" y="121"/>
                  </a:lnTo>
                  <a:lnTo>
                    <a:pt x="6" y="124"/>
                  </a:lnTo>
                  <a:lnTo>
                    <a:pt x="8" y="124"/>
                  </a:lnTo>
                  <a:lnTo>
                    <a:pt x="11" y="121"/>
                  </a:lnTo>
                  <a:lnTo>
                    <a:pt x="19" y="114"/>
                  </a:lnTo>
                  <a:lnTo>
                    <a:pt x="19" y="119"/>
                  </a:lnTo>
                  <a:lnTo>
                    <a:pt x="19" y="121"/>
                  </a:lnTo>
                  <a:lnTo>
                    <a:pt x="16" y="124"/>
                  </a:lnTo>
                  <a:lnTo>
                    <a:pt x="11" y="124"/>
                  </a:lnTo>
                  <a:lnTo>
                    <a:pt x="8" y="132"/>
                  </a:lnTo>
                  <a:lnTo>
                    <a:pt x="19" y="132"/>
                  </a:lnTo>
                  <a:lnTo>
                    <a:pt x="24" y="129"/>
                  </a:lnTo>
                  <a:lnTo>
                    <a:pt x="24" y="132"/>
                  </a:lnTo>
                  <a:lnTo>
                    <a:pt x="24" y="137"/>
                  </a:lnTo>
                  <a:lnTo>
                    <a:pt x="19" y="132"/>
                  </a:lnTo>
                  <a:lnTo>
                    <a:pt x="24" y="140"/>
                  </a:lnTo>
                  <a:lnTo>
                    <a:pt x="19" y="150"/>
                  </a:lnTo>
                  <a:lnTo>
                    <a:pt x="19" y="156"/>
                  </a:lnTo>
                  <a:lnTo>
                    <a:pt x="19" y="164"/>
                  </a:lnTo>
                  <a:lnTo>
                    <a:pt x="16" y="174"/>
                  </a:lnTo>
                  <a:lnTo>
                    <a:pt x="16" y="182"/>
                  </a:lnTo>
                  <a:lnTo>
                    <a:pt x="16" y="185"/>
                  </a:lnTo>
                  <a:lnTo>
                    <a:pt x="27" y="182"/>
                  </a:lnTo>
                  <a:lnTo>
                    <a:pt x="37" y="182"/>
                  </a:lnTo>
                  <a:lnTo>
                    <a:pt x="50" y="185"/>
                  </a:lnTo>
                  <a:lnTo>
                    <a:pt x="53" y="182"/>
                  </a:lnTo>
                  <a:lnTo>
                    <a:pt x="58" y="177"/>
                  </a:lnTo>
                  <a:lnTo>
                    <a:pt x="58" y="172"/>
                  </a:lnTo>
                  <a:lnTo>
                    <a:pt x="58" y="164"/>
                  </a:lnTo>
                  <a:lnTo>
                    <a:pt x="58" y="164"/>
                  </a:lnTo>
                  <a:lnTo>
                    <a:pt x="58" y="164"/>
                  </a:lnTo>
                  <a:lnTo>
                    <a:pt x="58" y="164"/>
                  </a:lnTo>
                  <a:lnTo>
                    <a:pt x="58" y="164"/>
                  </a:lnTo>
                  <a:lnTo>
                    <a:pt x="58" y="164"/>
                  </a:lnTo>
                  <a:lnTo>
                    <a:pt x="58" y="164"/>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2" name="Freeform 15"/>
            <p:cNvSpPr>
              <a:spLocks/>
            </p:cNvSpPr>
            <p:nvPr/>
          </p:nvSpPr>
          <p:spPr bwMode="auto">
            <a:xfrm>
              <a:off x="2546687" y="4087343"/>
              <a:ext cx="542761" cy="299751"/>
            </a:xfrm>
            <a:custGeom>
              <a:avLst/>
              <a:gdLst>
                <a:gd name="T0" fmla="*/ 124 w 140"/>
                <a:gd name="T1" fmla="*/ 26 h 63"/>
                <a:gd name="T2" fmla="*/ 117 w 140"/>
                <a:gd name="T3" fmla="*/ 29 h 63"/>
                <a:gd name="T4" fmla="*/ 103 w 140"/>
                <a:gd name="T5" fmla="*/ 21 h 63"/>
                <a:gd name="T6" fmla="*/ 103 w 140"/>
                <a:gd name="T7" fmla="*/ 13 h 63"/>
                <a:gd name="T8" fmla="*/ 103 w 140"/>
                <a:gd name="T9" fmla="*/ 5 h 63"/>
                <a:gd name="T10" fmla="*/ 98 w 140"/>
                <a:gd name="T11" fmla="*/ 2 h 63"/>
                <a:gd name="T12" fmla="*/ 80 w 140"/>
                <a:gd name="T13" fmla="*/ 0 h 63"/>
                <a:gd name="T14" fmla="*/ 72 w 140"/>
                <a:gd name="T15" fmla="*/ 0 h 63"/>
                <a:gd name="T16" fmla="*/ 72 w 140"/>
                <a:gd name="T17" fmla="*/ 2 h 63"/>
                <a:gd name="T18" fmla="*/ 56 w 140"/>
                <a:gd name="T19" fmla="*/ 5 h 63"/>
                <a:gd name="T20" fmla="*/ 45 w 140"/>
                <a:gd name="T21" fmla="*/ 5 h 63"/>
                <a:gd name="T22" fmla="*/ 37 w 140"/>
                <a:gd name="T23" fmla="*/ 10 h 63"/>
                <a:gd name="T24" fmla="*/ 29 w 140"/>
                <a:gd name="T25" fmla="*/ 5 h 63"/>
                <a:gd name="T26" fmla="*/ 35 w 140"/>
                <a:gd name="T27" fmla="*/ 10 h 63"/>
                <a:gd name="T28" fmla="*/ 16 w 140"/>
                <a:gd name="T29" fmla="*/ 29 h 63"/>
                <a:gd name="T30" fmla="*/ 8 w 140"/>
                <a:gd name="T31" fmla="*/ 36 h 63"/>
                <a:gd name="T32" fmla="*/ 3 w 140"/>
                <a:gd name="T33" fmla="*/ 47 h 63"/>
                <a:gd name="T34" fmla="*/ 8 w 140"/>
                <a:gd name="T35" fmla="*/ 52 h 63"/>
                <a:gd name="T36" fmla="*/ 11 w 140"/>
                <a:gd name="T37" fmla="*/ 44 h 63"/>
                <a:gd name="T38" fmla="*/ 19 w 140"/>
                <a:gd name="T39" fmla="*/ 44 h 63"/>
                <a:gd name="T40" fmla="*/ 27 w 140"/>
                <a:gd name="T41" fmla="*/ 47 h 63"/>
                <a:gd name="T42" fmla="*/ 29 w 140"/>
                <a:gd name="T43" fmla="*/ 60 h 63"/>
                <a:gd name="T44" fmla="*/ 43 w 140"/>
                <a:gd name="T45" fmla="*/ 63 h 63"/>
                <a:gd name="T46" fmla="*/ 56 w 140"/>
                <a:gd name="T47" fmla="*/ 60 h 63"/>
                <a:gd name="T48" fmla="*/ 64 w 140"/>
                <a:gd name="T49" fmla="*/ 52 h 63"/>
                <a:gd name="T50" fmla="*/ 69 w 140"/>
                <a:gd name="T51" fmla="*/ 44 h 63"/>
                <a:gd name="T52" fmla="*/ 77 w 140"/>
                <a:gd name="T53" fmla="*/ 55 h 63"/>
                <a:gd name="T54" fmla="*/ 88 w 140"/>
                <a:gd name="T55" fmla="*/ 63 h 63"/>
                <a:gd name="T56" fmla="*/ 90 w 140"/>
                <a:gd name="T57" fmla="*/ 55 h 63"/>
                <a:gd name="T58" fmla="*/ 95 w 140"/>
                <a:gd name="T59" fmla="*/ 47 h 63"/>
                <a:gd name="T60" fmla="*/ 95 w 140"/>
                <a:gd name="T61" fmla="*/ 39 h 63"/>
                <a:gd name="T62" fmla="*/ 103 w 140"/>
                <a:gd name="T63" fmla="*/ 44 h 63"/>
                <a:gd name="T64" fmla="*/ 106 w 140"/>
                <a:gd name="T65" fmla="*/ 47 h 63"/>
                <a:gd name="T66" fmla="*/ 114 w 140"/>
                <a:gd name="T67" fmla="*/ 47 h 63"/>
                <a:gd name="T68" fmla="*/ 122 w 140"/>
                <a:gd name="T69" fmla="*/ 47 h 63"/>
                <a:gd name="T70" fmla="*/ 117 w 140"/>
                <a:gd name="T71" fmla="*/ 39 h 63"/>
                <a:gd name="T72" fmla="*/ 130 w 140"/>
                <a:gd name="T73" fmla="*/ 39 h 63"/>
                <a:gd name="T74" fmla="*/ 130 w 140"/>
                <a:gd name="T75" fmla="*/ 31 h 63"/>
                <a:gd name="T76" fmla="*/ 140 w 140"/>
                <a:gd name="T77" fmla="*/ 31 h 63"/>
                <a:gd name="T78" fmla="*/ 130 w 140"/>
                <a:gd name="T79" fmla="*/ 26 h 63"/>
                <a:gd name="T80" fmla="*/ 130 w 140"/>
                <a:gd name="T81" fmla="*/ 26 h 63"/>
                <a:gd name="T82" fmla="*/ 130 w 140"/>
                <a:gd name="T83"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63">
                  <a:moveTo>
                    <a:pt x="130" y="26"/>
                  </a:moveTo>
                  <a:lnTo>
                    <a:pt x="124" y="26"/>
                  </a:lnTo>
                  <a:lnTo>
                    <a:pt x="122" y="29"/>
                  </a:lnTo>
                  <a:lnTo>
                    <a:pt x="117" y="29"/>
                  </a:lnTo>
                  <a:lnTo>
                    <a:pt x="111" y="26"/>
                  </a:lnTo>
                  <a:lnTo>
                    <a:pt x="103" y="21"/>
                  </a:lnTo>
                  <a:lnTo>
                    <a:pt x="106" y="18"/>
                  </a:lnTo>
                  <a:lnTo>
                    <a:pt x="103" y="13"/>
                  </a:lnTo>
                  <a:lnTo>
                    <a:pt x="106" y="10"/>
                  </a:lnTo>
                  <a:lnTo>
                    <a:pt x="103" y="5"/>
                  </a:lnTo>
                  <a:lnTo>
                    <a:pt x="106" y="5"/>
                  </a:lnTo>
                  <a:lnTo>
                    <a:pt x="98" y="2"/>
                  </a:lnTo>
                  <a:lnTo>
                    <a:pt x="90" y="0"/>
                  </a:lnTo>
                  <a:lnTo>
                    <a:pt x="80" y="0"/>
                  </a:lnTo>
                  <a:lnTo>
                    <a:pt x="77" y="0"/>
                  </a:lnTo>
                  <a:lnTo>
                    <a:pt x="72" y="0"/>
                  </a:lnTo>
                  <a:lnTo>
                    <a:pt x="74" y="0"/>
                  </a:lnTo>
                  <a:lnTo>
                    <a:pt x="72" y="2"/>
                  </a:lnTo>
                  <a:lnTo>
                    <a:pt x="64" y="2"/>
                  </a:lnTo>
                  <a:lnTo>
                    <a:pt x="56" y="5"/>
                  </a:lnTo>
                  <a:lnTo>
                    <a:pt x="51" y="2"/>
                  </a:lnTo>
                  <a:lnTo>
                    <a:pt x="45" y="5"/>
                  </a:lnTo>
                  <a:lnTo>
                    <a:pt x="43" y="5"/>
                  </a:lnTo>
                  <a:lnTo>
                    <a:pt x="37" y="10"/>
                  </a:lnTo>
                  <a:lnTo>
                    <a:pt x="35" y="5"/>
                  </a:lnTo>
                  <a:lnTo>
                    <a:pt x="29" y="5"/>
                  </a:lnTo>
                  <a:lnTo>
                    <a:pt x="29" y="10"/>
                  </a:lnTo>
                  <a:lnTo>
                    <a:pt x="35" y="10"/>
                  </a:lnTo>
                  <a:lnTo>
                    <a:pt x="24" y="21"/>
                  </a:lnTo>
                  <a:lnTo>
                    <a:pt x="16" y="29"/>
                  </a:lnTo>
                  <a:lnTo>
                    <a:pt x="11" y="31"/>
                  </a:lnTo>
                  <a:lnTo>
                    <a:pt x="8" y="36"/>
                  </a:lnTo>
                  <a:lnTo>
                    <a:pt x="3" y="39"/>
                  </a:lnTo>
                  <a:lnTo>
                    <a:pt x="3" y="47"/>
                  </a:lnTo>
                  <a:lnTo>
                    <a:pt x="0" y="55"/>
                  </a:lnTo>
                  <a:lnTo>
                    <a:pt x="8" y="52"/>
                  </a:lnTo>
                  <a:lnTo>
                    <a:pt x="11" y="47"/>
                  </a:lnTo>
                  <a:lnTo>
                    <a:pt x="11" y="44"/>
                  </a:lnTo>
                  <a:lnTo>
                    <a:pt x="16" y="44"/>
                  </a:lnTo>
                  <a:lnTo>
                    <a:pt x="19" y="44"/>
                  </a:lnTo>
                  <a:lnTo>
                    <a:pt x="24" y="44"/>
                  </a:lnTo>
                  <a:lnTo>
                    <a:pt x="27" y="47"/>
                  </a:lnTo>
                  <a:lnTo>
                    <a:pt x="27" y="55"/>
                  </a:lnTo>
                  <a:lnTo>
                    <a:pt x="29" y="60"/>
                  </a:lnTo>
                  <a:lnTo>
                    <a:pt x="35" y="63"/>
                  </a:lnTo>
                  <a:lnTo>
                    <a:pt x="43" y="63"/>
                  </a:lnTo>
                  <a:lnTo>
                    <a:pt x="53" y="60"/>
                  </a:lnTo>
                  <a:lnTo>
                    <a:pt x="56" y="60"/>
                  </a:lnTo>
                  <a:lnTo>
                    <a:pt x="61" y="55"/>
                  </a:lnTo>
                  <a:lnTo>
                    <a:pt x="64" y="52"/>
                  </a:lnTo>
                  <a:lnTo>
                    <a:pt x="61" y="47"/>
                  </a:lnTo>
                  <a:lnTo>
                    <a:pt x="69" y="44"/>
                  </a:lnTo>
                  <a:lnTo>
                    <a:pt x="72" y="47"/>
                  </a:lnTo>
                  <a:lnTo>
                    <a:pt x="77" y="55"/>
                  </a:lnTo>
                  <a:lnTo>
                    <a:pt x="85" y="60"/>
                  </a:lnTo>
                  <a:lnTo>
                    <a:pt x="88" y="63"/>
                  </a:lnTo>
                  <a:lnTo>
                    <a:pt x="88" y="60"/>
                  </a:lnTo>
                  <a:lnTo>
                    <a:pt x="90" y="55"/>
                  </a:lnTo>
                  <a:lnTo>
                    <a:pt x="95" y="52"/>
                  </a:lnTo>
                  <a:lnTo>
                    <a:pt x="95" y="47"/>
                  </a:lnTo>
                  <a:lnTo>
                    <a:pt x="95" y="44"/>
                  </a:lnTo>
                  <a:lnTo>
                    <a:pt x="95" y="39"/>
                  </a:lnTo>
                  <a:lnTo>
                    <a:pt x="98" y="39"/>
                  </a:lnTo>
                  <a:lnTo>
                    <a:pt x="103" y="44"/>
                  </a:lnTo>
                  <a:lnTo>
                    <a:pt x="103" y="47"/>
                  </a:lnTo>
                  <a:lnTo>
                    <a:pt x="106" y="47"/>
                  </a:lnTo>
                  <a:lnTo>
                    <a:pt x="111" y="47"/>
                  </a:lnTo>
                  <a:lnTo>
                    <a:pt x="114" y="47"/>
                  </a:lnTo>
                  <a:lnTo>
                    <a:pt x="117" y="52"/>
                  </a:lnTo>
                  <a:lnTo>
                    <a:pt x="122" y="47"/>
                  </a:lnTo>
                  <a:lnTo>
                    <a:pt x="117" y="44"/>
                  </a:lnTo>
                  <a:lnTo>
                    <a:pt x="117" y="39"/>
                  </a:lnTo>
                  <a:lnTo>
                    <a:pt x="122" y="36"/>
                  </a:lnTo>
                  <a:lnTo>
                    <a:pt x="130" y="39"/>
                  </a:lnTo>
                  <a:lnTo>
                    <a:pt x="130" y="36"/>
                  </a:lnTo>
                  <a:lnTo>
                    <a:pt x="130" y="31"/>
                  </a:lnTo>
                  <a:lnTo>
                    <a:pt x="130" y="29"/>
                  </a:lnTo>
                  <a:lnTo>
                    <a:pt x="140" y="31"/>
                  </a:lnTo>
                  <a:lnTo>
                    <a:pt x="132" y="29"/>
                  </a:lnTo>
                  <a:lnTo>
                    <a:pt x="130" y="26"/>
                  </a:lnTo>
                  <a:lnTo>
                    <a:pt x="130" y="26"/>
                  </a:lnTo>
                  <a:lnTo>
                    <a:pt x="130" y="26"/>
                  </a:lnTo>
                  <a:lnTo>
                    <a:pt x="130" y="26"/>
                  </a:lnTo>
                  <a:lnTo>
                    <a:pt x="130" y="26"/>
                  </a:lnTo>
                  <a:lnTo>
                    <a:pt x="130" y="26"/>
                  </a:lnTo>
                  <a:close/>
                </a:path>
              </a:pathLst>
            </a:custGeom>
            <a:solidFill>
              <a:srgbClr val="C0504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3" name="Freeform 16"/>
            <p:cNvSpPr>
              <a:spLocks/>
            </p:cNvSpPr>
            <p:nvPr/>
          </p:nvSpPr>
          <p:spPr bwMode="auto">
            <a:xfrm>
              <a:off x="3368582" y="4225326"/>
              <a:ext cx="356671" cy="237900"/>
            </a:xfrm>
            <a:custGeom>
              <a:avLst/>
              <a:gdLst>
                <a:gd name="T0" fmla="*/ 5 w 35"/>
                <a:gd name="T1" fmla="*/ 19 h 19"/>
                <a:gd name="T2" fmla="*/ 6 w 35"/>
                <a:gd name="T3" fmla="*/ 19 h 19"/>
                <a:gd name="T4" fmla="*/ 7 w 35"/>
                <a:gd name="T5" fmla="*/ 19 h 19"/>
                <a:gd name="T6" fmla="*/ 9 w 35"/>
                <a:gd name="T7" fmla="*/ 19 h 19"/>
                <a:gd name="T8" fmla="*/ 10 w 35"/>
                <a:gd name="T9" fmla="*/ 19 h 19"/>
                <a:gd name="T10" fmla="*/ 13 w 35"/>
                <a:gd name="T11" fmla="*/ 16 h 19"/>
                <a:gd name="T12" fmla="*/ 16 w 35"/>
                <a:gd name="T13" fmla="*/ 17 h 19"/>
                <a:gd name="T14" fmla="*/ 17 w 35"/>
                <a:gd name="T15" fmla="*/ 18 h 19"/>
                <a:gd name="T16" fmla="*/ 19 w 35"/>
                <a:gd name="T17" fmla="*/ 19 h 19"/>
                <a:gd name="T18" fmla="*/ 19 w 35"/>
                <a:gd name="T19" fmla="*/ 19 h 19"/>
                <a:gd name="T20" fmla="*/ 20 w 35"/>
                <a:gd name="T21" fmla="*/ 19 h 19"/>
                <a:gd name="T22" fmla="*/ 20 w 35"/>
                <a:gd name="T23" fmla="*/ 19 h 19"/>
                <a:gd name="T24" fmla="*/ 22 w 35"/>
                <a:gd name="T25" fmla="*/ 19 h 19"/>
                <a:gd name="T26" fmla="*/ 22 w 35"/>
                <a:gd name="T27" fmla="*/ 18 h 19"/>
                <a:gd name="T28" fmla="*/ 22 w 35"/>
                <a:gd name="T29" fmla="*/ 16 h 19"/>
                <a:gd name="T30" fmla="*/ 20 w 35"/>
                <a:gd name="T31" fmla="*/ 16 h 19"/>
                <a:gd name="T32" fmla="*/ 23 w 35"/>
                <a:gd name="T33" fmla="*/ 15 h 19"/>
                <a:gd name="T34" fmla="*/ 23 w 35"/>
                <a:gd name="T35" fmla="*/ 14 h 19"/>
                <a:gd name="T36" fmla="*/ 25 w 35"/>
                <a:gd name="T37" fmla="*/ 13 h 19"/>
                <a:gd name="T38" fmla="*/ 25 w 35"/>
                <a:gd name="T39" fmla="*/ 10 h 19"/>
                <a:gd name="T40" fmla="*/ 26 w 35"/>
                <a:gd name="T41" fmla="*/ 9 h 19"/>
                <a:gd name="T42" fmla="*/ 27 w 35"/>
                <a:gd name="T43" fmla="*/ 9 h 19"/>
                <a:gd name="T44" fmla="*/ 29 w 35"/>
                <a:gd name="T45" fmla="*/ 7 h 19"/>
                <a:gd name="T46" fmla="*/ 30 w 35"/>
                <a:gd name="T47" fmla="*/ 6 h 19"/>
                <a:gd name="T48" fmla="*/ 32 w 35"/>
                <a:gd name="T49" fmla="*/ 6 h 19"/>
                <a:gd name="T50" fmla="*/ 31 w 35"/>
                <a:gd name="T51" fmla="*/ 5 h 19"/>
                <a:gd name="T52" fmla="*/ 32 w 35"/>
                <a:gd name="T53" fmla="*/ 4 h 19"/>
                <a:gd name="T54" fmla="*/ 35 w 35"/>
                <a:gd name="T55" fmla="*/ 6 h 19"/>
                <a:gd name="T56" fmla="*/ 30 w 35"/>
                <a:gd name="T57" fmla="*/ 0 h 19"/>
                <a:gd name="T58" fmla="*/ 29 w 35"/>
                <a:gd name="T59" fmla="*/ 0 h 19"/>
                <a:gd name="T60" fmla="*/ 27 w 35"/>
                <a:gd name="T61" fmla="*/ 1 h 19"/>
                <a:gd name="T62" fmla="*/ 27 w 35"/>
                <a:gd name="T63" fmla="*/ 2 h 19"/>
                <a:gd name="T64" fmla="*/ 26 w 35"/>
                <a:gd name="T65" fmla="*/ 1 h 19"/>
                <a:gd name="T66" fmla="*/ 25 w 35"/>
                <a:gd name="T67" fmla="*/ 3 h 19"/>
                <a:gd name="T68" fmla="*/ 23 w 35"/>
                <a:gd name="T69" fmla="*/ 3 h 19"/>
                <a:gd name="T70" fmla="*/ 22 w 35"/>
                <a:gd name="T71" fmla="*/ 3 h 19"/>
                <a:gd name="T72" fmla="*/ 19 w 35"/>
                <a:gd name="T73" fmla="*/ 3 h 19"/>
                <a:gd name="T74" fmla="*/ 17 w 35"/>
                <a:gd name="T75" fmla="*/ 3 h 19"/>
                <a:gd name="T76" fmla="*/ 13 w 35"/>
                <a:gd name="T77" fmla="*/ 6 h 19"/>
                <a:gd name="T78" fmla="*/ 9 w 35"/>
                <a:gd name="T79" fmla="*/ 6 h 19"/>
                <a:gd name="T80" fmla="*/ 5 w 35"/>
                <a:gd name="T81" fmla="*/ 4 h 19"/>
                <a:gd name="T82" fmla="*/ 3 w 35"/>
                <a:gd name="T83" fmla="*/ 4 h 19"/>
                <a:gd name="T84" fmla="*/ 2 w 35"/>
                <a:gd name="T85" fmla="*/ 6 h 19"/>
                <a:gd name="T86" fmla="*/ 0 w 35"/>
                <a:gd name="T87" fmla="*/ 7 h 19"/>
                <a:gd name="T88" fmla="*/ 3 w 35"/>
                <a:gd name="T89" fmla="*/ 9 h 19"/>
                <a:gd name="T90" fmla="*/ 2 w 35"/>
                <a:gd name="T91" fmla="*/ 12 h 19"/>
                <a:gd name="T92" fmla="*/ 3 w 35"/>
                <a:gd name="T93" fmla="*/ 13 h 19"/>
                <a:gd name="T94" fmla="*/ 3 w 35"/>
                <a:gd name="T95" fmla="*/ 14 h 19"/>
                <a:gd name="T96" fmla="*/ 1 w 35"/>
                <a:gd name="T97" fmla="*/ 15 h 19"/>
                <a:gd name="T98" fmla="*/ 4 w 35"/>
                <a:gd name="T99" fmla="*/ 18 h 19"/>
                <a:gd name="T100" fmla="*/ 3 w 35"/>
                <a:gd name="T101" fmla="*/ 19 h 19"/>
                <a:gd name="T102" fmla="*/ 5 w 35"/>
                <a:gd name="T10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4" name="Freeform 17"/>
            <p:cNvSpPr>
              <a:spLocks/>
            </p:cNvSpPr>
            <p:nvPr/>
          </p:nvSpPr>
          <p:spPr bwMode="auto">
            <a:xfrm>
              <a:off x="2946002" y="3858959"/>
              <a:ext cx="829648" cy="437734"/>
            </a:xfrm>
            <a:custGeom>
              <a:avLst/>
              <a:gdLst>
                <a:gd name="T0" fmla="*/ 53 w 214"/>
                <a:gd name="T1" fmla="*/ 74 h 92"/>
                <a:gd name="T2" fmla="*/ 64 w 214"/>
                <a:gd name="T3" fmla="*/ 74 h 92"/>
                <a:gd name="T4" fmla="*/ 74 w 214"/>
                <a:gd name="T5" fmla="*/ 69 h 92"/>
                <a:gd name="T6" fmla="*/ 80 w 214"/>
                <a:gd name="T7" fmla="*/ 77 h 92"/>
                <a:gd name="T8" fmla="*/ 106 w 214"/>
                <a:gd name="T9" fmla="*/ 87 h 92"/>
                <a:gd name="T10" fmla="*/ 117 w 214"/>
                <a:gd name="T11" fmla="*/ 87 h 92"/>
                <a:gd name="T12" fmla="*/ 132 w 214"/>
                <a:gd name="T13" fmla="*/ 92 h 92"/>
                <a:gd name="T14" fmla="*/ 154 w 214"/>
                <a:gd name="T15" fmla="*/ 84 h 92"/>
                <a:gd name="T16" fmla="*/ 167 w 214"/>
                <a:gd name="T17" fmla="*/ 84 h 92"/>
                <a:gd name="T18" fmla="*/ 175 w 214"/>
                <a:gd name="T19" fmla="*/ 84 h 92"/>
                <a:gd name="T20" fmla="*/ 180 w 214"/>
                <a:gd name="T21" fmla="*/ 82 h 92"/>
                <a:gd name="T22" fmla="*/ 185 w 214"/>
                <a:gd name="T23" fmla="*/ 77 h 92"/>
                <a:gd name="T24" fmla="*/ 196 w 214"/>
                <a:gd name="T25" fmla="*/ 74 h 92"/>
                <a:gd name="T26" fmla="*/ 196 w 214"/>
                <a:gd name="T27" fmla="*/ 58 h 92"/>
                <a:gd name="T28" fmla="*/ 201 w 214"/>
                <a:gd name="T29" fmla="*/ 50 h 92"/>
                <a:gd name="T30" fmla="*/ 201 w 214"/>
                <a:gd name="T31" fmla="*/ 48 h 92"/>
                <a:gd name="T32" fmla="*/ 209 w 214"/>
                <a:gd name="T33" fmla="*/ 50 h 92"/>
                <a:gd name="T34" fmla="*/ 212 w 214"/>
                <a:gd name="T35" fmla="*/ 40 h 92"/>
                <a:gd name="T36" fmla="*/ 209 w 214"/>
                <a:gd name="T37" fmla="*/ 32 h 92"/>
                <a:gd name="T38" fmla="*/ 209 w 214"/>
                <a:gd name="T39" fmla="*/ 21 h 92"/>
                <a:gd name="T40" fmla="*/ 204 w 214"/>
                <a:gd name="T41" fmla="*/ 13 h 92"/>
                <a:gd name="T42" fmla="*/ 201 w 214"/>
                <a:gd name="T43" fmla="*/ 8 h 92"/>
                <a:gd name="T44" fmla="*/ 188 w 214"/>
                <a:gd name="T45" fmla="*/ 8 h 92"/>
                <a:gd name="T46" fmla="*/ 177 w 214"/>
                <a:gd name="T47" fmla="*/ 8 h 92"/>
                <a:gd name="T48" fmla="*/ 161 w 214"/>
                <a:gd name="T49" fmla="*/ 0 h 92"/>
                <a:gd name="T50" fmla="*/ 151 w 214"/>
                <a:gd name="T51" fmla="*/ 5 h 92"/>
                <a:gd name="T52" fmla="*/ 148 w 214"/>
                <a:gd name="T53" fmla="*/ 13 h 92"/>
                <a:gd name="T54" fmla="*/ 140 w 214"/>
                <a:gd name="T55" fmla="*/ 16 h 92"/>
                <a:gd name="T56" fmla="*/ 124 w 214"/>
                <a:gd name="T57" fmla="*/ 13 h 92"/>
                <a:gd name="T58" fmla="*/ 117 w 214"/>
                <a:gd name="T59" fmla="*/ 5 h 92"/>
                <a:gd name="T60" fmla="*/ 117 w 214"/>
                <a:gd name="T61" fmla="*/ 8 h 92"/>
                <a:gd name="T62" fmla="*/ 117 w 214"/>
                <a:gd name="T63" fmla="*/ 16 h 92"/>
                <a:gd name="T64" fmla="*/ 114 w 214"/>
                <a:gd name="T65" fmla="*/ 16 h 92"/>
                <a:gd name="T66" fmla="*/ 109 w 214"/>
                <a:gd name="T67" fmla="*/ 21 h 92"/>
                <a:gd name="T68" fmla="*/ 101 w 214"/>
                <a:gd name="T69" fmla="*/ 26 h 92"/>
                <a:gd name="T70" fmla="*/ 93 w 214"/>
                <a:gd name="T71" fmla="*/ 34 h 92"/>
                <a:gd name="T72" fmla="*/ 95 w 214"/>
                <a:gd name="T73" fmla="*/ 40 h 92"/>
                <a:gd name="T74" fmla="*/ 98 w 214"/>
                <a:gd name="T75" fmla="*/ 48 h 92"/>
                <a:gd name="T76" fmla="*/ 98 w 214"/>
                <a:gd name="T77" fmla="*/ 53 h 92"/>
                <a:gd name="T78" fmla="*/ 90 w 214"/>
                <a:gd name="T79" fmla="*/ 50 h 92"/>
                <a:gd name="T80" fmla="*/ 88 w 214"/>
                <a:gd name="T81" fmla="*/ 50 h 92"/>
                <a:gd name="T82" fmla="*/ 82 w 214"/>
                <a:gd name="T83" fmla="*/ 50 h 92"/>
                <a:gd name="T84" fmla="*/ 74 w 214"/>
                <a:gd name="T85" fmla="*/ 50 h 92"/>
                <a:gd name="T86" fmla="*/ 56 w 214"/>
                <a:gd name="T87" fmla="*/ 53 h 92"/>
                <a:gd name="T88" fmla="*/ 48 w 214"/>
                <a:gd name="T89" fmla="*/ 58 h 92"/>
                <a:gd name="T90" fmla="*/ 40 w 214"/>
                <a:gd name="T91" fmla="*/ 53 h 92"/>
                <a:gd name="T92" fmla="*/ 35 w 214"/>
                <a:gd name="T93" fmla="*/ 53 h 92"/>
                <a:gd name="T94" fmla="*/ 21 w 214"/>
                <a:gd name="T95" fmla="*/ 58 h 92"/>
                <a:gd name="T96" fmla="*/ 19 w 214"/>
                <a:gd name="T97" fmla="*/ 61 h 92"/>
                <a:gd name="T98" fmla="*/ 11 w 214"/>
                <a:gd name="T99" fmla="*/ 53 h 92"/>
                <a:gd name="T100" fmla="*/ 3 w 214"/>
                <a:gd name="T101" fmla="*/ 53 h 92"/>
                <a:gd name="T102" fmla="*/ 3 w 214"/>
                <a:gd name="T103" fmla="*/ 58 h 92"/>
                <a:gd name="T104" fmla="*/ 3 w 214"/>
                <a:gd name="T105" fmla="*/ 66 h 92"/>
                <a:gd name="T106" fmla="*/ 8 w 214"/>
                <a:gd name="T107" fmla="*/ 74 h 92"/>
                <a:gd name="T108" fmla="*/ 19 w 214"/>
                <a:gd name="T109" fmla="*/ 77 h 92"/>
                <a:gd name="T110" fmla="*/ 27 w 214"/>
                <a:gd name="T111" fmla="*/ 74 h 92"/>
                <a:gd name="T112" fmla="*/ 37 w 214"/>
                <a:gd name="T113" fmla="*/ 79 h 92"/>
                <a:gd name="T114" fmla="*/ 48 w 214"/>
                <a:gd name="T115" fmla="*/ 74 h 92"/>
                <a:gd name="T116" fmla="*/ 48 w 214"/>
                <a:gd name="T117" fmla="*/ 74 h 92"/>
                <a:gd name="T118" fmla="*/ 48 w 214"/>
                <a:gd name="T11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92">
                  <a:moveTo>
                    <a:pt x="48" y="74"/>
                  </a:moveTo>
                  <a:lnTo>
                    <a:pt x="53" y="74"/>
                  </a:lnTo>
                  <a:lnTo>
                    <a:pt x="56" y="74"/>
                  </a:lnTo>
                  <a:lnTo>
                    <a:pt x="64" y="74"/>
                  </a:lnTo>
                  <a:lnTo>
                    <a:pt x="72" y="69"/>
                  </a:lnTo>
                  <a:lnTo>
                    <a:pt x="74" y="69"/>
                  </a:lnTo>
                  <a:lnTo>
                    <a:pt x="74" y="74"/>
                  </a:lnTo>
                  <a:lnTo>
                    <a:pt x="80" y="77"/>
                  </a:lnTo>
                  <a:lnTo>
                    <a:pt x="88" y="84"/>
                  </a:lnTo>
                  <a:lnTo>
                    <a:pt x="106" y="87"/>
                  </a:lnTo>
                  <a:lnTo>
                    <a:pt x="114" y="87"/>
                  </a:lnTo>
                  <a:lnTo>
                    <a:pt x="117" y="87"/>
                  </a:lnTo>
                  <a:lnTo>
                    <a:pt x="122" y="87"/>
                  </a:lnTo>
                  <a:lnTo>
                    <a:pt x="132" y="92"/>
                  </a:lnTo>
                  <a:lnTo>
                    <a:pt x="143" y="92"/>
                  </a:lnTo>
                  <a:lnTo>
                    <a:pt x="154" y="84"/>
                  </a:lnTo>
                  <a:lnTo>
                    <a:pt x="159" y="84"/>
                  </a:lnTo>
                  <a:lnTo>
                    <a:pt x="167" y="84"/>
                  </a:lnTo>
                  <a:lnTo>
                    <a:pt x="169" y="84"/>
                  </a:lnTo>
                  <a:lnTo>
                    <a:pt x="175" y="84"/>
                  </a:lnTo>
                  <a:lnTo>
                    <a:pt x="177" y="79"/>
                  </a:lnTo>
                  <a:lnTo>
                    <a:pt x="180" y="82"/>
                  </a:lnTo>
                  <a:lnTo>
                    <a:pt x="180" y="79"/>
                  </a:lnTo>
                  <a:lnTo>
                    <a:pt x="185" y="77"/>
                  </a:lnTo>
                  <a:lnTo>
                    <a:pt x="188" y="77"/>
                  </a:lnTo>
                  <a:lnTo>
                    <a:pt x="196" y="74"/>
                  </a:lnTo>
                  <a:lnTo>
                    <a:pt x="196" y="61"/>
                  </a:lnTo>
                  <a:lnTo>
                    <a:pt x="196" y="58"/>
                  </a:lnTo>
                  <a:lnTo>
                    <a:pt x="201" y="53"/>
                  </a:lnTo>
                  <a:lnTo>
                    <a:pt x="201" y="50"/>
                  </a:lnTo>
                  <a:lnTo>
                    <a:pt x="196" y="48"/>
                  </a:lnTo>
                  <a:lnTo>
                    <a:pt x="201" y="48"/>
                  </a:lnTo>
                  <a:lnTo>
                    <a:pt x="204" y="48"/>
                  </a:lnTo>
                  <a:lnTo>
                    <a:pt x="209" y="50"/>
                  </a:lnTo>
                  <a:lnTo>
                    <a:pt x="209" y="48"/>
                  </a:lnTo>
                  <a:lnTo>
                    <a:pt x="212" y="40"/>
                  </a:lnTo>
                  <a:lnTo>
                    <a:pt x="214" y="34"/>
                  </a:lnTo>
                  <a:lnTo>
                    <a:pt x="209" y="32"/>
                  </a:lnTo>
                  <a:lnTo>
                    <a:pt x="209" y="24"/>
                  </a:lnTo>
                  <a:lnTo>
                    <a:pt x="209" y="21"/>
                  </a:lnTo>
                  <a:lnTo>
                    <a:pt x="209" y="16"/>
                  </a:lnTo>
                  <a:lnTo>
                    <a:pt x="204" y="13"/>
                  </a:lnTo>
                  <a:lnTo>
                    <a:pt x="201" y="11"/>
                  </a:lnTo>
                  <a:lnTo>
                    <a:pt x="201" y="8"/>
                  </a:lnTo>
                  <a:lnTo>
                    <a:pt x="196" y="8"/>
                  </a:lnTo>
                  <a:lnTo>
                    <a:pt x="188" y="8"/>
                  </a:lnTo>
                  <a:lnTo>
                    <a:pt x="185" y="8"/>
                  </a:lnTo>
                  <a:lnTo>
                    <a:pt x="177" y="8"/>
                  </a:lnTo>
                  <a:lnTo>
                    <a:pt x="169" y="5"/>
                  </a:lnTo>
                  <a:lnTo>
                    <a:pt x="161" y="0"/>
                  </a:lnTo>
                  <a:lnTo>
                    <a:pt x="151" y="0"/>
                  </a:lnTo>
                  <a:lnTo>
                    <a:pt x="151" y="5"/>
                  </a:lnTo>
                  <a:lnTo>
                    <a:pt x="148" y="8"/>
                  </a:lnTo>
                  <a:lnTo>
                    <a:pt x="148" y="13"/>
                  </a:lnTo>
                  <a:lnTo>
                    <a:pt x="143" y="16"/>
                  </a:lnTo>
                  <a:lnTo>
                    <a:pt x="140" y="16"/>
                  </a:lnTo>
                  <a:lnTo>
                    <a:pt x="132" y="16"/>
                  </a:lnTo>
                  <a:lnTo>
                    <a:pt x="124" y="13"/>
                  </a:lnTo>
                  <a:lnTo>
                    <a:pt x="122" y="8"/>
                  </a:lnTo>
                  <a:lnTo>
                    <a:pt x="117" y="5"/>
                  </a:lnTo>
                  <a:lnTo>
                    <a:pt x="117" y="5"/>
                  </a:lnTo>
                  <a:lnTo>
                    <a:pt x="117" y="8"/>
                  </a:lnTo>
                  <a:lnTo>
                    <a:pt x="122" y="13"/>
                  </a:lnTo>
                  <a:lnTo>
                    <a:pt x="117" y="16"/>
                  </a:lnTo>
                  <a:lnTo>
                    <a:pt x="114" y="16"/>
                  </a:lnTo>
                  <a:lnTo>
                    <a:pt x="114" y="16"/>
                  </a:lnTo>
                  <a:lnTo>
                    <a:pt x="109" y="16"/>
                  </a:lnTo>
                  <a:lnTo>
                    <a:pt x="109" y="21"/>
                  </a:lnTo>
                  <a:lnTo>
                    <a:pt x="106" y="24"/>
                  </a:lnTo>
                  <a:lnTo>
                    <a:pt x="101" y="26"/>
                  </a:lnTo>
                  <a:lnTo>
                    <a:pt x="95" y="32"/>
                  </a:lnTo>
                  <a:lnTo>
                    <a:pt x="93" y="34"/>
                  </a:lnTo>
                  <a:lnTo>
                    <a:pt x="95" y="34"/>
                  </a:lnTo>
                  <a:lnTo>
                    <a:pt x="95" y="40"/>
                  </a:lnTo>
                  <a:lnTo>
                    <a:pt x="95" y="42"/>
                  </a:lnTo>
                  <a:lnTo>
                    <a:pt x="98" y="48"/>
                  </a:lnTo>
                  <a:lnTo>
                    <a:pt x="98" y="50"/>
                  </a:lnTo>
                  <a:lnTo>
                    <a:pt x="98" y="53"/>
                  </a:lnTo>
                  <a:lnTo>
                    <a:pt x="95" y="53"/>
                  </a:lnTo>
                  <a:lnTo>
                    <a:pt x="90" y="50"/>
                  </a:lnTo>
                  <a:lnTo>
                    <a:pt x="90" y="48"/>
                  </a:lnTo>
                  <a:lnTo>
                    <a:pt x="88" y="50"/>
                  </a:lnTo>
                  <a:lnTo>
                    <a:pt x="85" y="50"/>
                  </a:lnTo>
                  <a:lnTo>
                    <a:pt x="82" y="50"/>
                  </a:lnTo>
                  <a:lnTo>
                    <a:pt x="74" y="48"/>
                  </a:lnTo>
                  <a:lnTo>
                    <a:pt x="74" y="50"/>
                  </a:lnTo>
                  <a:lnTo>
                    <a:pt x="64" y="50"/>
                  </a:lnTo>
                  <a:lnTo>
                    <a:pt x="56" y="53"/>
                  </a:lnTo>
                  <a:lnTo>
                    <a:pt x="51" y="55"/>
                  </a:lnTo>
                  <a:lnTo>
                    <a:pt x="48" y="58"/>
                  </a:lnTo>
                  <a:lnTo>
                    <a:pt x="45" y="58"/>
                  </a:lnTo>
                  <a:lnTo>
                    <a:pt x="40" y="53"/>
                  </a:lnTo>
                  <a:lnTo>
                    <a:pt x="37" y="53"/>
                  </a:lnTo>
                  <a:lnTo>
                    <a:pt x="35" y="53"/>
                  </a:lnTo>
                  <a:lnTo>
                    <a:pt x="27" y="50"/>
                  </a:lnTo>
                  <a:lnTo>
                    <a:pt x="21" y="58"/>
                  </a:lnTo>
                  <a:lnTo>
                    <a:pt x="21" y="61"/>
                  </a:lnTo>
                  <a:lnTo>
                    <a:pt x="19" y="61"/>
                  </a:lnTo>
                  <a:lnTo>
                    <a:pt x="19" y="58"/>
                  </a:lnTo>
                  <a:lnTo>
                    <a:pt x="11" y="53"/>
                  </a:lnTo>
                  <a:lnTo>
                    <a:pt x="8" y="53"/>
                  </a:lnTo>
                  <a:lnTo>
                    <a:pt x="3" y="53"/>
                  </a:lnTo>
                  <a:lnTo>
                    <a:pt x="0" y="53"/>
                  </a:lnTo>
                  <a:lnTo>
                    <a:pt x="3" y="58"/>
                  </a:lnTo>
                  <a:lnTo>
                    <a:pt x="0" y="61"/>
                  </a:lnTo>
                  <a:lnTo>
                    <a:pt x="3" y="66"/>
                  </a:lnTo>
                  <a:lnTo>
                    <a:pt x="0" y="69"/>
                  </a:lnTo>
                  <a:lnTo>
                    <a:pt x="8" y="74"/>
                  </a:lnTo>
                  <a:lnTo>
                    <a:pt x="14" y="77"/>
                  </a:lnTo>
                  <a:lnTo>
                    <a:pt x="19" y="77"/>
                  </a:lnTo>
                  <a:lnTo>
                    <a:pt x="21" y="74"/>
                  </a:lnTo>
                  <a:lnTo>
                    <a:pt x="27" y="74"/>
                  </a:lnTo>
                  <a:lnTo>
                    <a:pt x="29" y="77"/>
                  </a:lnTo>
                  <a:lnTo>
                    <a:pt x="37" y="79"/>
                  </a:lnTo>
                  <a:lnTo>
                    <a:pt x="45" y="77"/>
                  </a:lnTo>
                  <a:lnTo>
                    <a:pt x="48" y="74"/>
                  </a:lnTo>
                  <a:lnTo>
                    <a:pt x="48" y="74"/>
                  </a:lnTo>
                  <a:lnTo>
                    <a:pt x="48" y="74"/>
                  </a:lnTo>
                  <a:lnTo>
                    <a:pt x="48" y="74"/>
                  </a:lnTo>
                  <a:lnTo>
                    <a:pt x="48" y="74"/>
                  </a:lnTo>
                  <a:lnTo>
                    <a:pt x="48" y="74"/>
                  </a:lnTo>
                  <a:close/>
                </a:path>
              </a:pathLst>
            </a:custGeom>
            <a:solidFill>
              <a:srgbClr val="8064A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C000"/>
                </a:solidFill>
                <a:effectLst/>
                <a:uLnTx/>
                <a:uFillTx/>
              </a:endParaRPr>
            </a:p>
          </p:txBody>
        </p:sp>
        <p:sp>
          <p:nvSpPr>
            <p:cNvPr id="95" name="Freeform 18"/>
            <p:cNvSpPr>
              <a:spLocks/>
            </p:cNvSpPr>
            <p:nvPr/>
          </p:nvSpPr>
          <p:spPr bwMode="auto">
            <a:xfrm>
              <a:off x="3232891" y="3521145"/>
              <a:ext cx="728851" cy="413943"/>
            </a:xfrm>
            <a:custGeom>
              <a:avLst/>
              <a:gdLst>
                <a:gd name="T0" fmla="*/ 175 w 188"/>
                <a:gd name="T1" fmla="*/ 42 h 87"/>
                <a:gd name="T2" fmla="*/ 164 w 188"/>
                <a:gd name="T3" fmla="*/ 37 h 87"/>
                <a:gd name="T4" fmla="*/ 153 w 188"/>
                <a:gd name="T5" fmla="*/ 37 h 87"/>
                <a:gd name="T6" fmla="*/ 153 w 188"/>
                <a:gd name="T7" fmla="*/ 26 h 87"/>
                <a:gd name="T8" fmla="*/ 140 w 188"/>
                <a:gd name="T9" fmla="*/ 26 h 87"/>
                <a:gd name="T10" fmla="*/ 135 w 188"/>
                <a:gd name="T11" fmla="*/ 26 h 87"/>
                <a:gd name="T12" fmla="*/ 122 w 188"/>
                <a:gd name="T13" fmla="*/ 34 h 87"/>
                <a:gd name="T14" fmla="*/ 114 w 188"/>
                <a:gd name="T15" fmla="*/ 26 h 87"/>
                <a:gd name="T16" fmla="*/ 114 w 188"/>
                <a:gd name="T17" fmla="*/ 18 h 87"/>
                <a:gd name="T18" fmla="*/ 111 w 188"/>
                <a:gd name="T19" fmla="*/ 16 h 87"/>
                <a:gd name="T20" fmla="*/ 103 w 188"/>
                <a:gd name="T21" fmla="*/ 10 h 87"/>
                <a:gd name="T22" fmla="*/ 87 w 188"/>
                <a:gd name="T23" fmla="*/ 10 h 87"/>
                <a:gd name="T24" fmla="*/ 85 w 188"/>
                <a:gd name="T25" fmla="*/ 5 h 87"/>
                <a:gd name="T26" fmla="*/ 77 w 188"/>
                <a:gd name="T27" fmla="*/ 5 h 87"/>
                <a:gd name="T28" fmla="*/ 69 w 188"/>
                <a:gd name="T29" fmla="*/ 8 h 87"/>
                <a:gd name="T30" fmla="*/ 66 w 188"/>
                <a:gd name="T31" fmla="*/ 5 h 87"/>
                <a:gd name="T32" fmla="*/ 61 w 188"/>
                <a:gd name="T33" fmla="*/ 0 h 87"/>
                <a:gd name="T34" fmla="*/ 56 w 188"/>
                <a:gd name="T35" fmla="*/ 5 h 87"/>
                <a:gd name="T36" fmla="*/ 35 w 188"/>
                <a:gd name="T37" fmla="*/ 16 h 87"/>
                <a:gd name="T38" fmla="*/ 14 w 188"/>
                <a:gd name="T39" fmla="*/ 23 h 87"/>
                <a:gd name="T40" fmla="*/ 3 w 188"/>
                <a:gd name="T41" fmla="*/ 29 h 87"/>
                <a:gd name="T42" fmla="*/ 3 w 188"/>
                <a:gd name="T43" fmla="*/ 31 h 87"/>
                <a:gd name="T44" fmla="*/ 8 w 188"/>
                <a:gd name="T45" fmla="*/ 42 h 87"/>
                <a:gd name="T46" fmla="*/ 14 w 188"/>
                <a:gd name="T47" fmla="*/ 52 h 87"/>
                <a:gd name="T48" fmla="*/ 35 w 188"/>
                <a:gd name="T49" fmla="*/ 71 h 87"/>
                <a:gd name="T50" fmla="*/ 43 w 188"/>
                <a:gd name="T51" fmla="*/ 76 h 87"/>
                <a:gd name="T52" fmla="*/ 48 w 188"/>
                <a:gd name="T53" fmla="*/ 79 h 87"/>
                <a:gd name="T54" fmla="*/ 58 w 188"/>
                <a:gd name="T55" fmla="*/ 87 h 87"/>
                <a:gd name="T56" fmla="*/ 69 w 188"/>
                <a:gd name="T57" fmla="*/ 87 h 87"/>
                <a:gd name="T58" fmla="*/ 74 w 188"/>
                <a:gd name="T59" fmla="*/ 79 h 87"/>
                <a:gd name="T60" fmla="*/ 77 w 188"/>
                <a:gd name="T61" fmla="*/ 71 h 87"/>
                <a:gd name="T62" fmla="*/ 95 w 188"/>
                <a:gd name="T63" fmla="*/ 76 h 87"/>
                <a:gd name="T64" fmla="*/ 111 w 188"/>
                <a:gd name="T65" fmla="*/ 79 h 87"/>
                <a:gd name="T66" fmla="*/ 122 w 188"/>
                <a:gd name="T67" fmla="*/ 79 h 87"/>
                <a:gd name="T68" fmla="*/ 127 w 188"/>
                <a:gd name="T69" fmla="*/ 82 h 87"/>
                <a:gd name="T70" fmla="*/ 135 w 188"/>
                <a:gd name="T71" fmla="*/ 87 h 87"/>
                <a:gd name="T72" fmla="*/ 146 w 188"/>
                <a:gd name="T73" fmla="*/ 79 h 87"/>
                <a:gd name="T74" fmla="*/ 161 w 188"/>
                <a:gd name="T75" fmla="*/ 71 h 87"/>
                <a:gd name="T76" fmla="*/ 167 w 188"/>
                <a:gd name="T77" fmla="*/ 63 h 87"/>
                <a:gd name="T78" fmla="*/ 180 w 188"/>
                <a:gd name="T79" fmla="*/ 58 h 87"/>
                <a:gd name="T80" fmla="*/ 180 w 188"/>
                <a:gd name="T81" fmla="*/ 45 h 87"/>
                <a:gd name="T82" fmla="*/ 180 w 188"/>
                <a:gd name="T83" fmla="*/ 45 h 87"/>
                <a:gd name="T84" fmla="*/ 180 w 188"/>
                <a:gd name="T8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87">
                  <a:moveTo>
                    <a:pt x="180" y="45"/>
                  </a:moveTo>
                  <a:lnTo>
                    <a:pt x="175" y="42"/>
                  </a:lnTo>
                  <a:lnTo>
                    <a:pt x="167" y="37"/>
                  </a:lnTo>
                  <a:lnTo>
                    <a:pt x="164" y="37"/>
                  </a:lnTo>
                  <a:lnTo>
                    <a:pt x="156" y="37"/>
                  </a:lnTo>
                  <a:lnTo>
                    <a:pt x="153" y="37"/>
                  </a:lnTo>
                  <a:lnTo>
                    <a:pt x="153" y="34"/>
                  </a:lnTo>
                  <a:lnTo>
                    <a:pt x="153" y="26"/>
                  </a:lnTo>
                  <a:lnTo>
                    <a:pt x="146" y="26"/>
                  </a:lnTo>
                  <a:lnTo>
                    <a:pt x="140" y="26"/>
                  </a:lnTo>
                  <a:lnTo>
                    <a:pt x="130" y="23"/>
                  </a:lnTo>
                  <a:lnTo>
                    <a:pt x="135" y="26"/>
                  </a:lnTo>
                  <a:lnTo>
                    <a:pt x="127" y="34"/>
                  </a:lnTo>
                  <a:lnTo>
                    <a:pt x="122" y="34"/>
                  </a:lnTo>
                  <a:lnTo>
                    <a:pt x="119" y="31"/>
                  </a:lnTo>
                  <a:lnTo>
                    <a:pt x="114" y="26"/>
                  </a:lnTo>
                  <a:lnTo>
                    <a:pt x="111" y="23"/>
                  </a:lnTo>
                  <a:lnTo>
                    <a:pt x="114" y="18"/>
                  </a:lnTo>
                  <a:lnTo>
                    <a:pt x="114" y="16"/>
                  </a:lnTo>
                  <a:lnTo>
                    <a:pt x="111" y="16"/>
                  </a:lnTo>
                  <a:lnTo>
                    <a:pt x="103" y="16"/>
                  </a:lnTo>
                  <a:lnTo>
                    <a:pt x="103" y="10"/>
                  </a:lnTo>
                  <a:lnTo>
                    <a:pt x="95" y="10"/>
                  </a:lnTo>
                  <a:lnTo>
                    <a:pt x="87" y="10"/>
                  </a:lnTo>
                  <a:lnTo>
                    <a:pt x="85" y="8"/>
                  </a:lnTo>
                  <a:lnTo>
                    <a:pt x="85" y="5"/>
                  </a:lnTo>
                  <a:lnTo>
                    <a:pt x="80" y="5"/>
                  </a:lnTo>
                  <a:lnTo>
                    <a:pt x="77" y="5"/>
                  </a:lnTo>
                  <a:lnTo>
                    <a:pt x="74" y="8"/>
                  </a:lnTo>
                  <a:lnTo>
                    <a:pt x="69" y="8"/>
                  </a:lnTo>
                  <a:lnTo>
                    <a:pt x="66" y="8"/>
                  </a:lnTo>
                  <a:lnTo>
                    <a:pt x="66" y="5"/>
                  </a:lnTo>
                  <a:lnTo>
                    <a:pt x="61" y="0"/>
                  </a:lnTo>
                  <a:lnTo>
                    <a:pt x="61" y="0"/>
                  </a:lnTo>
                  <a:lnTo>
                    <a:pt x="58" y="5"/>
                  </a:lnTo>
                  <a:lnTo>
                    <a:pt x="56" y="5"/>
                  </a:lnTo>
                  <a:lnTo>
                    <a:pt x="43" y="10"/>
                  </a:lnTo>
                  <a:lnTo>
                    <a:pt x="35" y="16"/>
                  </a:lnTo>
                  <a:lnTo>
                    <a:pt x="24" y="18"/>
                  </a:lnTo>
                  <a:lnTo>
                    <a:pt x="14" y="23"/>
                  </a:lnTo>
                  <a:lnTo>
                    <a:pt x="6" y="26"/>
                  </a:lnTo>
                  <a:lnTo>
                    <a:pt x="3" y="29"/>
                  </a:lnTo>
                  <a:lnTo>
                    <a:pt x="0" y="31"/>
                  </a:lnTo>
                  <a:lnTo>
                    <a:pt x="3" y="31"/>
                  </a:lnTo>
                  <a:lnTo>
                    <a:pt x="6" y="34"/>
                  </a:lnTo>
                  <a:lnTo>
                    <a:pt x="8" y="42"/>
                  </a:lnTo>
                  <a:lnTo>
                    <a:pt x="6" y="45"/>
                  </a:lnTo>
                  <a:lnTo>
                    <a:pt x="14" y="52"/>
                  </a:lnTo>
                  <a:lnTo>
                    <a:pt x="21" y="60"/>
                  </a:lnTo>
                  <a:lnTo>
                    <a:pt x="35" y="71"/>
                  </a:lnTo>
                  <a:lnTo>
                    <a:pt x="43" y="79"/>
                  </a:lnTo>
                  <a:lnTo>
                    <a:pt x="43" y="76"/>
                  </a:lnTo>
                  <a:lnTo>
                    <a:pt x="43" y="76"/>
                  </a:lnTo>
                  <a:lnTo>
                    <a:pt x="48" y="79"/>
                  </a:lnTo>
                  <a:lnTo>
                    <a:pt x="50" y="84"/>
                  </a:lnTo>
                  <a:lnTo>
                    <a:pt x="58" y="87"/>
                  </a:lnTo>
                  <a:lnTo>
                    <a:pt x="66" y="87"/>
                  </a:lnTo>
                  <a:lnTo>
                    <a:pt x="69" y="87"/>
                  </a:lnTo>
                  <a:lnTo>
                    <a:pt x="74" y="84"/>
                  </a:lnTo>
                  <a:lnTo>
                    <a:pt x="74" y="79"/>
                  </a:lnTo>
                  <a:lnTo>
                    <a:pt x="77" y="76"/>
                  </a:lnTo>
                  <a:lnTo>
                    <a:pt x="77" y="71"/>
                  </a:lnTo>
                  <a:lnTo>
                    <a:pt x="87" y="71"/>
                  </a:lnTo>
                  <a:lnTo>
                    <a:pt x="95" y="76"/>
                  </a:lnTo>
                  <a:lnTo>
                    <a:pt x="103" y="79"/>
                  </a:lnTo>
                  <a:lnTo>
                    <a:pt x="111" y="79"/>
                  </a:lnTo>
                  <a:lnTo>
                    <a:pt x="114" y="79"/>
                  </a:lnTo>
                  <a:lnTo>
                    <a:pt x="122" y="79"/>
                  </a:lnTo>
                  <a:lnTo>
                    <a:pt x="127" y="79"/>
                  </a:lnTo>
                  <a:lnTo>
                    <a:pt x="127" y="82"/>
                  </a:lnTo>
                  <a:lnTo>
                    <a:pt x="130" y="84"/>
                  </a:lnTo>
                  <a:lnTo>
                    <a:pt x="135" y="87"/>
                  </a:lnTo>
                  <a:lnTo>
                    <a:pt x="138" y="79"/>
                  </a:lnTo>
                  <a:lnTo>
                    <a:pt x="146" y="79"/>
                  </a:lnTo>
                  <a:lnTo>
                    <a:pt x="156" y="76"/>
                  </a:lnTo>
                  <a:lnTo>
                    <a:pt x="161" y="71"/>
                  </a:lnTo>
                  <a:lnTo>
                    <a:pt x="164" y="68"/>
                  </a:lnTo>
                  <a:lnTo>
                    <a:pt x="167" y="63"/>
                  </a:lnTo>
                  <a:lnTo>
                    <a:pt x="167" y="60"/>
                  </a:lnTo>
                  <a:lnTo>
                    <a:pt x="180" y="58"/>
                  </a:lnTo>
                  <a:lnTo>
                    <a:pt x="188" y="58"/>
                  </a:lnTo>
                  <a:lnTo>
                    <a:pt x="180" y="45"/>
                  </a:lnTo>
                  <a:lnTo>
                    <a:pt x="180" y="45"/>
                  </a:lnTo>
                  <a:lnTo>
                    <a:pt x="180" y="45"/>
                  </a:lnTo>
                  <a:lnTo>
                    <a:pt x="180" y="45"/>
                  </a:lnTo>
                  <a:lnTo>
                    <a:pt x="180" y="45"/>
                  </a:lnTo>
                  <a:lnTo>
                    <a:pt x="180" y="45"/>
                  </a:lnTo>
                  <a:close/>
                </a:path>
              </a:pathLst>
            </a:custGeom>
            <a:solidFill>
              <a:srgbClr val="9BBB59">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6" name="Freeform 19"/>
            <p:cNvSpPr>
              <a:spLocks noEditPoints="1"/>
            </p:cNvSpPr>
            <p:nvPr/>
          </p:nvSpPr>
          <p:spPr bwMode="auto">
            <a:xfrm>
              <a:off x="4198232" y="2136571"/>
              <a:ext cx="612544" cy="375880"/>
            </a:xfrm>
            <a:custGeom>
              <a:avLst/>
              <a:gdLst>
                <a:gd name="T0" fmla="*/ 10 w 158"/>
                <a:gd name="T1" fmla="*/ 34 h 79"/>
                <a:gd name="T2" fmla="*/ 2 w 158"/>
                <a:gd name="T3" fmla="*/ 37 h 79"/>
                <a:gd name="T4" fmla="*/ 0 w 158"/>
                <a:gd name="T5" fmla="*/ 42 h 79"/>
                <a:gd name="T6" fmla="*/ 2 w 158"/>
                <a:gd name="T7" fmla="*/ 53 h 79"/>
                <a:gd name="T8" fmla="*/ 5 w 158"/>
                <a:gd name="T9" fmla="*/ 53 h 79"/>
                <a:gd name="T10" fmla="*/ 13 w 158"/>
                <a:gd name="T11" fmla="*/ 48 h 79"/>
                <a:gd name="T12" fmla="*/ 21 w 158"/>
                <a:gd name="T13" fmla="*/ 48 h 79"/>
                <a:gd name="T14" fmla="*/ 29 w 158"/>
                <a:gd name="T15" fmla="*/ 42 h 79"/>
                <a:gd name="T16" fmla="*/ 26 w 158"/>
                <a:gd name="T17" fmla="*/ 37 h 79"/>
                <a:gd name="T18" fmla="*/ 18 w 158"/>
                <a:gd name="T19" fmla="*/ 34 h 79"/>
                <a:gd name="T20" fmla="*/ 18 w 158"/>
                <a:gd name="T21" fmla="*/ 34 h 79"/>
                <a:gd name="T22" fmla="*/ 18 w 158"/>
                <a:gd name="T23" fmla="*/ 34 h 79"/>
                <a:gd name="T24" fmla="*/ 13 w 158"/>
                <a:gd name="T25" fmla="*/ 29 h 79"/>
                <a:gd name="T26" fmla="*/ 21 w 158"/>
                <a:gd name="T27" fmla="*/ 27 h 79"/>
                <a:gd name="T28" fmla="*/ 21 w 158"/>
                <a:gd name="T29" fmla="*/ 21 h 79"/>
                <a:gd name="T30" fmla="*/ 5 w 158"/>
                <a:gd name="T31" fmla="*/ 21 h 79"/>
                <a:gd name="T32" fmla="*/ 5 w 158"/>
                <a:gd name="T33" fmla="*/ 27 h 79"/>
                <a:gd name="T34" fmla="*/ 10 w 158"/>
                <a:gd name="T35" fmla="*/ 29 h 79"/>
                <a:gd name="T36" fmla="*/ 10 w 158"/>
                <a:gd name="T37" fmla="*/ 29 h 79"/>
                <a:gd name="T38" fmla="*/ 10 w 158"/>
                <a:gd name="T39" fmla="*/ 29 h 79"/>
                <a:gd name="T40" fmla="*/ 150 w 158"/>
                <a:gd name="T41" fmla="*/ 11 h 79"/>
                <a:gd name="T42" fmla="*/ 158 w 158"/>
                <a:gd name="T43" fmla="*/ 11 h 79"/>
                <a:gd name="T44" fmla="*/ 142 w 158"/>
                <a:gd name="T45" fmla="*/ 8 h 79"/>
                <a:gd name="T46" fmla="*/ 108 w 158"/>
                <a:gd name="T47" fmla="*/ 3 h 79"/>
                <a:gd name="T48" fmla="*/ 84 w 158"/>
                <a:gd name="T49" fmla="*/ 0 h 79"/>
                <a:gd name="T50" fmla="*/ 79 w 158"/>
                <a:gd name="T51" fmla="*/ 3 h 79"/>
                <a:gd name="T52" fmla="*/ 66 w 158"/>
                <a:gd name="T53" fmla="*/ 8 h 79"/>
                <a:gd name="T54" fmla="*/ 55 w 158"/>
                <a:gd name="T55" fmla="*/ 8 h 79"/>
                <a:gd name="T56" fmla="*/ 52 w 158"/>
                <a:gd name="T57" fmla="*/ 11 h 79"/>
                <a:gd name="T58" fmla="*/ 36 w 158"/>
                <a:gd name="T59" fmla="*/ 13 h 79"/>
                <a:gd name="T60" fmla="*/ 39 w 158"/>
                <a:gd name="T61" fmla="*/ 19 h 79"/>
                <a:gd name="T62" fmla="*/ 36 w 158"/>
                <a:gd name="T63" fmla="*/ 29 h 79"/>
                <a:gd name="T64" fmla="*/ 39 w 158"/>
                <a:gd name="T65" fmla="*/ 34 h 79"/>
                <a:gd name="T66" fmla="*/ 47 w 158"/>
                <a:gd name="T67" fmla="*/ 45 h 79"/>
                <a:gd name="T68" fmla="*/ 58 w 158"/>
                <a:gd name="T69" fmla="*/ 45 h 79"/>
                <a:gd name="T70" fmla="*/ 66 w 158"/>
                <a:gd name="T71" fmla="*/ 45 h 79"/>
                <a:gd name="T72" fmla="*/ 66 w 158"/>
                <a:gd name="T73" fmla="*/ 48 h 79"/>
                <a:gd name="T74" fmla="*/ 63 w 158"/>
                <a:gd name="T75" fmla="*/ 61 h 79"/>
                <a:gd name="T76" fmla="*/ 79 w 158"/>
                <a:gd name="T77" fmla="*/ 53 h 79"/>
                <a:gd name="T78" fmla="*/ 97 w 158"/>
                <a:gd name="T79" fmla="*/ 56 h 79"/>
                <a:gd name="T80" fmla="*/ 118 w 158"/>
                <a:gd name="T81" fmla="*/ 69 h 79"/>
                <a:gd name="T82" fmla="*/ 134 w 158"/>
                <a:gd name="T83" fmla="*/ 69 h 79"/>
                <a:gd name="T84" fmla="*/ 150 w 158"/>
                <a:gd name="T85" fmla="*/ 74 h 79"/>
                <a:gd name="T86" fmla="*/ 153 w 158"/>
                <a:gd name="T87" fmla="*/ 74 h 79"/>
                <a:gd name="T88" fmla="*/ 142 w 158"/>
                <a:gd name="T89" fmla="*/ 69 h 79"/>
                <a:gd name="T90" fmla="*/ 145 w 158"/>
                <a:gd name="T91" fmla="*/ 53 h 79"/>
                <a:gd name="T92" fmla="*/ 142 w 158"/>
                <a:gd name="T93" fmla="*/ 45 h 79"/>
                <a:gd name="T94" fmla="*/ 142 w 158"/>
                <a:gd name="T95" fmla="*/ 34 h 79"/>
                <a:gd name="T96" fmla="*/ 142 w 158"/>
                <a:gd name="T97" fmla="*/ 21 h 79"/>
                <a:gd name="T98" fmla="*/ 145 w 158"/>
                <a:gd name="T99" fmla="*/ 19 h 79"/>
                <a:gd name="T100" fmla="*/ 145 w 158"/>
                <a:gd name="T101" fmla="*/ 19 h 79"/>
                <a:gd name="T102" fmla="*/ 145 w 158"/>
                <a:gd name="T103"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79">
                  <a:moveTo>
                    <a:pt x="18" y="34"/>
                  </a:moveTo>
                  <a:lnTo>
                    <a:pt x="10" y="34"/>
                  </a:lnTo>
                  <a:lnTo>
                    <a:pt x="5" y="37"/>
                  </a:lnTo>
                  <a:lnTo>
                    <a:pt x="2" y="37"/>
                  </a:lnTo>
                  <a:lnTo>
                    <a:pt x="0" y="37"/>
                  </a:lnTo>
                  <a:lnTo>
                    <a:pt x="0" y="42"/>
                  </a:lnTo>
                  <a:lnTo>
                    <a:pt x="2" y="48"/>
                  </a:lnTo>
                  <a:lnTo>
                    <a:pt x="2" y="53"/>
                  </a:lnTo>
                  <a:lnTo>
                    <a:pt x="2" y="56"/>
                  </a:lnTo>
                  <a:lnTo>
                    <a:pt x="5" y="53"/>
                  </a:lnTo>
                  <a:lnTo>
                    <a:pt x="10" y="48"/>
                  </a:lnTo>
                  <a:lnTo>
                    <a:pt x="13" y="48"/>
                  </a:lnTo>
                  <a:lnTo>
                    <a:pt x="18" y="45"/>
                  </a:lnTo>
                  <a:lnTo>
                    <a:pt x="21" y="48"/>
                  </a:lnTo>
                  <a:lnTo>
                    <a:pt x="26" y="45"/>
                  </a:lnTo>
                  <a:lnTo>
                    <a:pt x="29" y="42"/>
                  </a:lnTo>
                  <a:lnTo>
                    <a:pt x="31" y="42"/>
                  </a:lnTo>
                  <a:lnTo>
                    <a:pt x="26" y="37"/>
                  </a:lnTo>
                  <a:lnTo>
                    <a:pt x="18" y="34"/>
                  </a:lnTo>
                  <a:lnTo>
                    <a:pt x="18" y="34"/>
                  </a:lnTo>
                  <a:lnTo>
                    <a:pt x="18" y="34"/>
                  </a:lnTo>
                  <a:lnTo>
                    <a:pt x="18" y="34"/>
                  </a:lnTo>
                  <a:lnTo>
                    <a:pt x="18" y="34"/>
                  </a:lnTo>
                  <a:lnTo>
                    <a:pt x="18" y="34"/>
                  </a:lnTo>
                  <a:close/>
                  <a:moveTo>
                    <a:pt x="10" y="29"/>
                  </a:moveTo>
                  <a:lnTo>
                    <a:pt x="13" y="29"/>
                  </a:lnTo>
                  <a:lnTo>
                    <a:pt x="18" y="29"/>
                  </a:lnTo>
                  <a:lnTo>
                    <a:pt x="21" y="27"/>
                  </a:lnTo>
                  <a:lnTo>
                    <a:pt x="26" y="21"/>
                  </a:lnTo>
                  <a:lnTo>
                    <a:pt x="21" y="21"/>
                  </a:lnTo>
                  <a:lnTo>
                    <a:pt x="13" y="19"/>
                  </a:lnTo>
                  <a:lnTo>
                    <a:pt x="5" y="21"/>
                  </a:lnTo>
                  <a:lnTo>
                    <a:pt x="0" y="21"/>
                  </a:lnTo>
                  <a:lnTo>
                    <a:pt x="5" y="27"/>
                  </a:lnTo>
                  <a:lnTo>
                    <a:pt x="10" y="29"/>
                  </a:lnTo>
                  <a:lnTo>
                    <a:pt x="10" y="29"/>
                  </a:lnTo>
                  <a:lnTo>
                    <a:pt x="10" y="29"/>
                  </a:lnTo>
                  <a:lnTo>
                    <a:pt x="10" y="29"/>
                  </a:lnTo>
                  <a:lnTo>
                    <a:pt x="10" y="29"/>
                  </a:lnTo>
                  <a:lnTo>
                    <a:pt x="10" y="29"/>
                  </a:lnTo>
                  <a:close/>
                  <a:moveTo>
                    <a:pt x="145" y="19"/>
                  </a:moveTo>
                  <a:lnTo>
                    <a:pt x="150" y="11"/>
                  </a:lnTo>
                  <a:lnTo>
                    <a:pt x="153" y="11"/>
                  </a:lnTo>
                  <a:lnTo>
                    <a:pt x="158" y="11"/>
                  </a:lnTo>
                  <a:lnTo>
                    <a:pt x="150" y="8"/>
                  </a:lnTo>
                  <a:lnTo>
                    <a:pt x="142" y="8"/>
                  </a:lnTo>
                  <a:lnTo>
                    <a:pt x="126" y="8"/>
                  </a:lnTo>
                  <a:lnTo>
                    <a:pt x="108" y="3"/>
                  </a:lnTo>
                  <a:lnTo>
                    <a:pt x="97" y="3"/>
                  </a:lnTo>
                  <a:lnTo>
                    <a:pt x="84" y="0"/>
                  </a:lnTo>
                  <a:lnTo>
                    <a:pt x="84" y="3"/>
                  </a:lnTo>
                  <a:lnTo>
                    <a:pt x="79" y="3"/>
                  </a:lnTo>
                  <a:lnTo>
                    <a:pt x="66" y="3"/>
                  </a:lnTo>
                  <a:lnTo>
                    <a:pt x="66" y="8"/>
                  </a:lnTo>
                  <a:lnTo>
                    <a:pt x="58" y="8"/>
                  </a:lnTo>
                  <a:lnTo>
                    <a:pt x="55" y="8"/>
                  </a:lnTo>
                  <a:lnTo>
                    <a:pt x="47" y="8"/>
                  </a:lnTo>
                  <a:lnTo>
                    <a:pt x="52" y="11"/>
                  </a:lnTo>
                  <a:lnTo>
                    <a:pt x="44" y="11"/>
                  </a:lnTo>
                  <a:lnTo>
                    <a:pt x="36" y="13"/>
                  </a:lnTo>
                  <a:lnTo>
                    <a:pt x="36" y="21"/>
                  </a:lnTo>
                  <a:lnTo>
                    <a:pt x="39" y="19"/>
                  </a:lnTo>
                  <a:lnTo>
                    <a:pt x="36" y="27"/>
                  </a:lnTo>
                  <a:lnTo>
                    <a:pt x="36" y="29"/>
                  </a:lnTo>
                  <a:lnTo>
                    <a:pt x="39" y="29"/>
                  </a:lnTo>
                  <a:lnTo>
                    <a:pt x="39" y="34"/>
                  </a:lnTo>
                  <a:lnTo>
                    <a:pt x="39" y="37"/>
                  </a:lnTo>
                  <a:lnTo>
                    <a:pt x="47" y="45"/>
                  </a:lnTo>
                  <a:lnTo>
                    <a:pt x="55" y="45"/>
                  </a:lnTo>
                  <a:lnTo>
                    <a:pt x="58" y="45"/>
                  </a:lnTo>
                  <a:lnTo>
                    <a:pt x="63" y="42"/>
                  </a:lnTo>
                  <a:lnTo>
                    <a:pt x="66" y="45"/>
                  </a:lnTo>
                  <a:lnTo>
                    <a:pt x="66" y="48"/>
                  </a:lnTo>
                  <a:lnTo>
                    <a:pt x="66" y="48"/>
                  </a:lnTo>
                  <a:lnTo>
                    <a:pt x="66" y="48"/>
                  </a:lnTo>
                  <a:lnTo>
                    <a:pt x="63" y="61"/>
                  </a:lnTo>
                  <a:lnTo>
                    <a:pt x="71" y="56"/>
                  </a:lnTo>
                  <a:lnTo>
                    <a:pt x="79" y="53"/>
                  </a:lnTo>
                  <a:lnTo>
                    <a:pt x="84" y="53"/>
                  </a:lnTo>
                  <a:lnTo>
                    <a:pt x="97" y="56"/>
                  </a:lnTo>
                  <a:lnTo>
                    <a:pt x="113" y="64"/>
                  </a:lnTo>
                  <a:lnTo>
                    <a:pt x="118" y="69"/>
                  </a:lnTo>
                  <a:lnTo>
                    <a:pt x="124" y="69"/>
                  </a:lnTo>
                  <a:lnTo>
                    <a:pt x="134" y="69"/>
                  </a:lnTo>
                  <a:lnTo>
                    <a:pt x="142" y="71"/>
                  </a:lnTo>
                  <a:lnTo>
                    <a:pt x="150" y="74"/>
                  </a:lnTo>
                  <a:lnTo>
                    <a:pt x="153" y="79"/>
                  </a:lnTo>
                  <a:lnTo>
                    <a:pt x="153" y="74"/>
                  </a:lnTo>
                  <a:lnTo>
                    <a:pt x="145" y="71"/>
                  </a:lnTo>
                  <a:lnTo>
                    <a:pt x="142" y="69"/>
                  </a:lnTo>
                  <a:lnTo>
                    <a:pt x="153" y="61"/>
                  </a:lnTo>
                  <a:lnTo>
                    <a:pt x="145" y="53"/>
                  </a:lnTo>
                  <a:lnTo>
                    <a:pt x="142" y="48"/>
                  </a:lnTo>
                  <a:lnTo>
                    <a:pt x="142" y="45"/>
                  </a:lnTo>
                  <a:lnTo>
                    <a:pt x="142" y="42"/>
                  </a:lnTo>
                  <a:lnTo>
                    <a:pt x="142" y="34"/>
                  </a:lnTo>
                  <a:lnTo>
                    <a:pt x="139" y="29"/>
                  </a:lnTo>
                  <a:lnTo>
                    <a:pt x="142" y="21"/>
                  </a:lnTo>
                  <a:lnTo>
                    <a:pt x="145" y="19"/>
                  </a:lnTo>
                  <a:lnTo>
                    <a:pt x="145" y="19"/>
                  </a:lnTo>
                  <a:lnTo>
                    <a:pt x="145" y="19"/>
                  </a:lnTo>
                  <a:lnTo>
                    <a:pt x="145" y="19"/>
                  </a:lnTo>
                  <a:lnTo>
                    <a:pt x="145" y="19"/>
                  </a:lnTo>
                  <a:lnTo>
                    <a:pt x="145" y="19"/>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7" name="Freeform 20"/>
            <p:cNvSpPr>
              <a:spLocks noEditPoints="1"/>
            </p:cNvSpPr>
            <p:nvPr/>
          </p:nvSpPr>
          <p:spPr bwMode="auto">
            <a:xfrm>
              <a:off x="2794806" y="2441081"/>
              <a:ext cx="469101" cy="499588"/>
            </a:xfrm>
            <a:custGeom>
              <a:avLst/>
              <a:gdLst>
                <a:gd name="T0" fmla="*/ 60 w 121"/>
                <a:gd name="T1" fmla="*/ 37 h 105"/>
                <a:gd name="T2" fmla="*/ 60 w 121"/>
                <a:gd name="T3" fmla="*/ 34 h 105"/>
                <a:gd name="T4" fmla="*/ 66 w 121"/>
                <a:gd name="T5" fmla="*/ 15 h 105"/>
                <a:gd name="T6" fmla="*/ 66 w 121"/>
                <a:gd name="T7" fmla="*/ 5 h 105"/>
                <a:gd name="T8" fmla="*/ 47 w 121"/>
                <a:gd name="T9" fmla="*/ 7 h 105"/>
                <a:gd name="T10" fmla="*/ 24 w 121"/>
                <a:gd name="T11" fmla="*/ 18 h 105"/>
                <a:gd name="T12" fmla="*/ 8 w 121"/>
                <a:gd name="T13" fmla="*/ 31 h 105"/>
                <a:gd name="T14" fmla="*/ 16 w 121"/>
                <a:gd name="T15" fmla="*/ 26 h 105"/>
                <a:gd name="T16" fmla="*/ 39 w 121"/>
                <a:gd name="T17" fmla="*/ 23 h 105"/>
                <a:gd name="T18" fmla="*/ 31 w 121"/>
                <a:gd name="T19" fmla="*/ 34 h 105"/>
                <a:gd name="T20" fmla="*/ 31 w 121"/>
                <a:gd name="T21" fmla="*/ 37 h 105"/>
                <a:gd name="T22" fmla="*/ 26 w 121"/>
                <a:gd name="T23" fmla="*/ 34 h 105"/>
                <a:gd name="T24" fmla="*/ 16 w 121"/>
                <a:gd name="T25" fmla="*/ 42 h 105"/>
                <a:gd name="T26" fmla="*/ 5 w 121"/>
                <a:gd name="T27" fmla="*/ 34 h 105"/>
                <a:gd name="T28" fmla="*/ 5 w 121"/>
                <a:gd name="T29" fmla="*/ 58 h 105"/>
                <a:gd name="T30" fmla="*/ 5 w 121"/>
                <a:gd name="T31" fmla="*/ 66 h 105"/>
                <a:gd name="T32" fmla="*/ 8 w 121"/>
                <a:gd name="T33" fmla="*/ 76 h 105"/>
                <a:gd name="T34" fmla="*/ 16 w 121"/>
                <a:gd name="T35" fmla="*/ 84 h 105"/>
                <a:gd name="T36" fmla="*/ 16 w 121"/>
                <a:gd name="T37" fmla="*/ 95 h 105"/>
                <a:gd name="T38" fmla="*/ 34 w 121"/>
                <a:gd name="T39" fmla="*/ 97 h 105"/>
                <a:gd name="T40" fmla="*/ 47 w 121"/>
                <a:gd name="T41" fmla="*/ 97 h 105"/>
                <a:gd name="T42" fmla="*/ 39 w 121"/>
                <a:gd name="T43" fmla="*/ 87 h 105"/>
                <a:gd name="T44" fmla="*/ 42 w 121"/>
                <a:gd name="T45" fmla="*/ 79 h 105"/>
                <a:gd name="T46" fmla="*/ 42 w 121"/>
                <a:gd name="T47" fmla="*/ 68 h 105"/>
                <a:gd name="T48" fmla="*/ 53 w 121"/>
                <a:gd name="T49" fmla="*/ 66 h 105"/>
                <a:gd name="T50" fmla="*/ 58 w 121"/>
                <a:gd name="T51" fmla="*/ 58 h 105"/>
                <a:gd name="T52" fmla="*/ 66 w 121"/>
                <a:gd name="T53" fmla="*/ 52 h 105"/>
                <a:gd name="T54" fmla="*/ 76 w 121"/>
                <a:gd name="T55" fmla="*/ 50 h 105"/>
                <a:gd name="T56" fmla="*/ 76 w 121"/>
                <a:gd name="T57" fmla="*/ 42 h 105"/>
                <a:gd name="T58" fmla="*/ 76 w 121"/>
                <a:gd name="T59" fmla="*/ 42 h 105"/>
                <a:gd name="T60" fmla="*/ 60 w 121"/>
                <a:gd name="T61" fmla="*/ 76 h 105"/>
                <a:gd name="T62" fmla="*/ 47 w 121"/>
                <a:gd name="T63" fmla="*/ 76 h 105"/>
                <a:gd name="T64" fmla="*/ 58 w 121"/>
                <a:gd name="T65" fmla="*/ 87 h 105"/>
                <a:gd name="T66" fmla="*/ 74 w 121"/>
                <a:gd name="T67" fmla="*/ 87 h 105"/>
                <a:gd name="T68" fmla="*/ 68 w 121"/>
                <a:gd name="T69" fmla="*/ 76 h 105"/>
                <a:gd name="T70" fmla="*/ 68 w 121"/>
                <a:gd name="T71" fmla="*/ 71 h 105"/>
                <a:gd name="T72" fmla="*/ 68 w 121"/>
                <a:gd name="T73" fmla="*/ 71 h 105"/>
                <a:gd name="T74" fmla="*/ 121 w 121"/>
                <a:gd name="T75" fmla="*/ 58 h 105"/>
                <a:gd name="T76" fmla="*/ 103 w 121"/>
                <a:gd name="T77" fmla="*/ 58 h 105"/>
                <a:gd name="T78" fmla="*/ 103 w 121"/>
                <a:gd name="T79" fmla="*/ 68 h 105"/>
                <a:gd name="T80" fmla="*/ 103 w 121"/>
                <a:gd name="T81" fmla="*/ 66 h 105"/>
                <a:gd name="T82" fmla="*/ 100 w 121"/>
                <a:gd name="T83" fmla="*/ 60 h 105"/>
                <a:gd name="T84" fmla="*/ 87 w 121"/>
                <a:gd name="T85" fmla="*/ 66 h 105"/>
                <a:gd name="T86" fmla="*/ 84 w 121"/>
                <a:gd name="T87" fmla="*/ 76 h 105"/>
                <a:gd name="T88" fmla="*/ 87 w 121"/>
                <a:gd name="T89" fmla="*/ 84 h 105"/>
                <a:gd name="T90" fmla="*/ 100 w 121"/>
                <a:gd name="T91" fmla="*/ 87 h 105"/>
                <a:gd name="T92" fmla="*/ 111 w 121"/>
                <a:gd name="T93" fmla="*/ 92 h 105"/>
                <a:gd name="T94" fmla="*/ 113 w 121"/>
                <a:gd name="T95" fmla="*/ 84 h 105"/>
                <a:gd name="T96" fmla="*/ 111 w 121"/>
                <a:gd name="T97" fmla="*/ 76 h 105"/>
                <a:gd name="T98" fmla="*/ 121 w 121"/>
                <a:gd name="T99" fmla="*/ 68 h 105"/>
                <a:gd name="T100" fmla="*/ 119 w 121"/>
                <a:gd name="T101" fmla="*/ 60 h 105"/>
                <a:gd name="T102" fmla="*/ 119 w 121"/>
                <a:gd name="T103" fmla="*/ 60 h 105"/>
                <a:gd name="T104" fmla="*/ 100 w 121"/>
                <a:gd name="T105" fmla="*/ 97 h 105"/>
                <a:gd name="T106" fmla="*/ 84 w 121"/>
                <a:gd name="T107" fmla="*/ 95 h 105"/>
                <a:gd name="T108" fmla="*/ 87 w 121"/>
                <a:gd name="T109" fmla="*/ 103 h 105"/>
                <a:gd name="T110" fmla="*/ 100 w 121"/>
                <a:gd name="T111" fmla="*/ 100 h 105"/>
                <a:gd name="T112" fmla="*/ 105 w 121"/>
                <a:gd name="T113" fmla="*/ 95 h 105"/>
                <a:gd name="T114" fmla="*/ 100 w 121"/>
                <a:gd name="T115" fmla="*/ 97 h 105"/>
                <a:gd name="T116" fmla="*/ 100 w 121"/>
                <a:gd name="T117" fmla="*/ 97 h 105"/>
                <a:gd name="T118" fmla="*/ 8 w 121"/>
                <a:gd name="T119" fmla="*/ 97 h 105"/>
                <a:gd name="T120" fmla="*/ 8 w 121"/>
                <a:gd name="T121" fmla="*/ 97 h 105"/>
                <a:gd name="T122" fmla="*/ 8 w 121"/>
                <a:gd name="T123"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05">
                  <a:moveTo>
                    <a:pt x="76" y="42"/>
                  </a:moveTo>
                  <a:lnTo>
                    <a:pt x="66" y="37"/>
                  </a:lnTo>
                  <a:lnTo>
                    <a:pt x="60" y="37"/>
                  </a:lnTo>
                  <a:lnTo>
                    <a:pt x="58" y="42"/>
                  </a:lnTo>
                  <a:lnTo>
                    <a:pt x="58" y="37"/>
                  </a:lnTo>
                  <a:lnTo>
                    <a:pt x="60" y="34"/>
                  </a:lnTo>
                  <a:lnTo>
                    <a:pt x="58" y="26"/>
                  </a:lnTo>
                  <a:lnTo>
                    <a:pt x="58" y="23"/>
                  </a:lnTo>
                  <a:lnTo>
                    <a:pt x="66" y="15"/>
                  </a:lnTo>
                  <a:lnTo>
                    <a:pt x="66" y="10"/>
                  </a:lnTo>
                  <a:lnTo>
                    <a:pt x="66" y="7"/>
                  </a:lnTo>
                  <a:lnTo>
                    <a:pt x="66" y="5"/>
                  </a:lnTo>
                  <a:lnTo>
                    <a:pt x="68" y="0"/>
                  </a:lnTo>
                  <a:lnTo>
                    <a:pt x="58" y="5"/>
                  </a:lnTo>
                  <a:lnTo>
                    <a:pt x="47" y="7"/>
                  </a:lnTo>
                  <a:lnTo>
                    <a:pt x="42" y="15"/>
                  </a:lnTo>
                  <a:lnTo>
                    <a:pt x="34" y="18"/>
                  </a:lnTo>
                  <a:lnTo>
                    <a:pt x="24" y="18"/>
                  </a:lnTo>
                  <a:lnTo>
                    <a:pt x="13" y="23"/>
                  </a:lnTo>
                  <a:lnTo>
                    <a:pt x="8" y="26"/>
                  </a:lnTo>
                  <a:lnTo>
                    <a:pt x="8" y="31"/>
                  </a:lnTo>
                  <a:lnTo>
                    <a:pt x="13" y="34"/>
                  </a:lnTo>
                  <a:lnTo>
                    <a:pt x="16" y="31"/>
                  </a:lnTo>
                  <a:lnTo>
                    <a:pt x="16" y="26"/>
                  </a:lnTo>
                  <a:lnTo>
                    <a:pt x="24" y="23"/>
                  </a:lnTo>
                  <a:lnTo>
                    <a:pt x="26" y="23"/>
                  </a:lnTo>
                  <a:lnTo>
                    <a:pt x="39" y="23"/>
                  </a:lnTo>
                  <a:lnTo>
                    <a:pt x="31" y="26"/>
                  </a:lnTo>
                  <a:lnTo>
                    <a:pt x="31" y="31"/>
                  </a:lnTo>
                  <a:lnTo>
                    <a:pt x="31" y="34"/>
                  </a:lnTo>
                  <a:lnTo>
                    <a:pt x="34" y="37"/>
                  </a:lnTo>
                  <a:lnTo>
                    <a:pt x="34" y="42"/>
                  </a:lnTo>
                  <a:lnTo>
                    <a:pt x="31" y="37"/>
                  </a:lnTo>
                  <a:lnTo>
                    <a:pt x="26" y="37"/>
                  </a:lnTo>
                  <a:lnTo>
                    <a:pt x="31" y="34"/>
                  </a:lnTo>
                  <a:lnTo>
                    <a:pt x="26" y="34"/>
                  </a:lnTo>
                  <a:lnTo>
                    <a:pt x="24" y="34"/>
                  </a:lnTo>
                  <a:lnTo>
                    <a:pt x="21" y="37"/>
                  </a:lnTo>
                  <a:lnTo>
                    <a:pt x="16" y="42"/>
                  </a:lnTo>
                  <a:lnTo>
                    <a:pt x="16" y="37"/>
                  </a:lnTo>
                  <a:lnTo>
                    <a:pt x="8" y="37"/>
                  </a:lnTo>
                  <a:lnTo>
                    <a:pt x="5" y="34"/>
                  </a:lnTo>
                  <a:lnTo>
                    <a:pt x="5" y="37"/>
                  </a:lnTo>
                  <a:lnTo>
                    <a:pt x="0" y="50"/>
                  </a:lnTo>
                  <a:lnTo>
                    <a:pt x="5" y="58"/>
                  </a:lnTo>
                  <a:lnTo>
                    <a:pt x="8" y="60"/>
                  </a:lnTo>
                  <a:lnTo>
                    <a:pt x="8" y="66"/>
                  </a:lnTo>
                  <a:lnTo>
                    <a:pt x="5" y="66"/>
                  </a:lnTo>
                  <a:lnTo>
                    <a:pt x="5" y="68"/>
                  </a:lnTo>
                  <a:lnTo>
                    <a:pt x="5" y="76"/>
                  </a:lnTo>
                  <a:lnTo>
                    <a:pt x="8" y="76"/>
                  </a:lnTo>
                  <a:lnTo>
                    <a:pt x="8" y="71"/>
                  </a:lnTo>
                  <a:lnTo>
                    <a:pt x="16" y="79"/>
                  </a:lnTo>
                  <a:lnTo>
                    <a:pt x="16" y="84"/>
                  </a:lnTo>
                  <a:lnTo>
                    <a:pt x="13" y="87"/>
                  </a:lnTo>
                  <a:lnTo>
                    <a:pt x="16" y="87"/>
                  </a:lnTo>
                  <a:lnTo>
                    <a:pt x="16" y="95"/>
                  </a:lnTo>
                  <a:lnTo>
                    <a:pt x="21" y="95"/>
                  </a:lnTo>
                  <a:lnTo>
                    <a:pt x="31" y="97"/>
                  </a:lnTo>
                  <a:lnTo>
                    <a:pt x="34" y="97"/>
                  </a:lnTo>
                  <a:lnTo>
                    <a:pt x="39" y="95"/>
                  </a:lnTo>
                  <a:lnTo>
                    <a:pt x="42" y="95"/>
                  </a:lnTo>
                  <a:lnTo>
                    <a:pt x="47" y="97"/>
                  </a:lnTo>
                  <a:lnTo>
                    <a:pt x="42" y="92"/>
                  </a:lnTo>
                  <a:lnTo>
                    <a:pt x="39" y="92"/>
                  </a:lnTo>
                  <a:lnTo>
                    <a:pt x="39" y="87"/>
                  </a:lnTo>
                  <a:lnTo>
                    <a:pt x="42" y="87"/>
                  </a:lnTo>
                  <a:lnTo>
                    <a:pt x="42" y="84"/>
                  </a:lnTo>
                  <a:lnTo>
                    <a:pt x="42" y="79"/>
                  </a:lnTo>
                  <a:lnTo>
                    <a:pt x="42" y="76"/>
                  </a:lnTo>
                  <a:lnTo>
                    <a:pt x="47" y="71"/>
                  </a:lnTo>
                  <a:lnTo>
                    <a:pt x="42" y="68"/>
                  </a:lnTo>
                  <a:lnTo>
                    <a:pt x="47" y="68"/>
                  </a:lnTo>
                  <a:lnTo>
                    <a:pt x="53" y="68"/>
                  </a:lnTo>
                  <a:lnTo>
                    <a:pt x="53" y="66"/>
                  </a:lnTo>
                  <a:lnTo>
                    <a:pt x="50" y="66"/>
                  </a:lnTo>
                  <a:lnTo>
                    <a:pt x="58" y="60"/>
                  </a:lnTo>
                  <a:lnTo>
                    <a:pt x="58" y="58"/>
                  </a:lnTo>
                  <a:lnTo>
                    <a:pt x="60" y="50"/>
                  </a:lnTo>
                  <a:lnTo>
                    <a:pt x="66" y="50"/>
                  </a:lnTo>
                  <a:lnTo>
                    <a:pt x="66" y="52"/>
                  </a:lnTo>
                  <a:lnTo>
                    <a:pt x="68" y="52"/>
                  </a:lnTo>
                  <a:lnTo>
                    <a:pt x="74" y="52"/>
                  </a:lnTo>
                  <a:lnTo>
                    <a:pt x="76" y="50"/>
                  </a:lnTo>
                  <a:lnTo>
                    <a:pt x="76" y="42"/>
                  </a:lnTo>
                  <a:lnTo>
                    <a:pt x="76" y="42"/>
                  </a:lnTo>
                  <a:lnTo>
                    <a:pt x="76" y="42"/>
                  </a:lnTo>
                  <a:lnTo>
                    <a:pt x="76" y="42"/>
                  </a:lnTo>
                  <a:lnTo>
                    <a:pt x="76" y="42"/>
                  </a:lnTo>
                  <a:lnTo>
                    <a:pt x="76" y="42"/>
                  </a:lnTo>
                  <a:close/>
                  <a:moveTo>
                    <a:pt x="68" y="71"/>
                  </a:moveTo>
                  <a:lnTo>
                    <a:pt x="66" y="76"/>
                  </a:lnTo>
                  <a:lnTo>
                    <a:pt x="60" y="76"/>
                  </a:lnTo>
                  <a:lnTo>
                    <a:pt x="60" y="71"/>
                  </a:lnTo>
                  <a:lnTo>
                    <a:pt x="58" y="71"/>
                  </a:lnTo>
                  <a:lnTo>
                    <a:pt x="47" y="76"/>
                  </a:lnTo>
                  <a:lnTo>
                    <a:pt x="50" y="79"/>
                  </a:lnTo>
                  <a:lnTo>
                    <a:pt x="53" y="87"/>
                  </a:lnTo>
                  <a:lnTo>
                    <a:pt x="58" y="87"/>
                  </a:lnTo>
                  <a:lnTo>
                    <a:pt x="60" y="92"/>
                  </a:lnTo>
                  <a:lnTo>
                    <a:pt x="68" y="92"/>
                  </a:lnTo>
                  <a:lnTo>
                    <a:pt x="74" y="87"/>
                  </a:lnTo>
                  <a:lnTo>
                    <a:pt x="74" y="84"/>
                  </a:lnTo>
                  <a:lnTo>
                    <a:pt x="74" y="79"/>
                  </a:lnTo>
                  <a:lnTo>
                    <a:pt x="68" y="76"/>
                  </a:lnTo>
                  <a:lnTo>
                    <a:pt x="74" y="76"/>
                  </a:lnTo>
                  <a:lnTo>
                    <a:pt x="68" y="71"/>
                  </a:lnTo>
                  <a:lnTo>
                    <a:pt x="68" y="71"/>
                  </a:lnTo>
                  <a:lnTo>
                    <a:pt x="68" y="71"/>
                  </a:lnTo>
                  <a:lnTo>
                    <a:pt x="68" y="71"/>
                  </a:lnTo>
                  <a:lnTo>
                    <a:pt x="68" y="71"/>
                  </a:lnTo>
                  <a:lnTo>
                    <a:pt x="68" y="71"/>
                  </a:lnTo>
                  <a:close/>
                  <a:moveTo>
                    <a:pt x="119" y="60"/>
                  </a:moveTo>
                  <a:lnTo>
                    <a:pt x="121" y="58"/>
                  </a:lnTo>
                  <a:lnTo>
                    <a:pt x="119" y="52"/>
                  </a:lnTo>
                  <a:lnTo>
                    <a:pt x="111" y="52"/>
                  </a:lnTo>
                  <a:lnTo>
                    <a:pt x="103" y="58"/>
                  </a:lnTo>
                  <a:lnTo>
                    <a:pt x="105" y="66"/>
                  </a:lnTo>
                  <a:lnTo>
                    <a:pt x="105" y="68"/>
                  </a:lnTo>
                  <a:lnTo>
                    <a:pt x="103" y="68"/>
                  </a:lnTo>
                  <a:lnTo>
                    <a:pt x="105" y="66"/>
                  </a:lnTo>
                  <a:lnTo>
                    <a:pt x="103" y="60"/>
                  </a:lnTo>
                  <a:lnTo>
                    <a:pt x="103" y="66"/>
                  </a:lnTo>
                  <a:lnTo>
                    <a:pt x="100" y="68"/>
                  </a:lnTo>
                  <a:lnTo>
                    <a:pt x="95" y="66"/>
                  </a:lnTo>
                  <a:lnTo>
                    <a:pt x="100" y="60"/>
                  </a:lnTo>
                  <a:lnTo>
                    <a:pt x="95" y="60"/>
                  </a:lnTo>
                  <a:lnTo>
                    <a:pt x="92" y="60"/>
                  </a:lnTo>
                  <a:lnTo>
                    <a:pt x="87" y="66"/>
                  </a:lnTo>
                  <a:lnTo>
                    <a:pt x="84" y="66"/>
                  </a:lnTo>
                  <a:lnTo>
                    <a:pt x="76" y="68"/>
                  </a:lnTo>
                  <a:lnTo>
                    <a:pt x="84" y="76"/>
                  </a:lnTo>
                  <a:lnTo>
                    <a:pt x="84" y="79"/>
                  </a:lnTo>
                  <a:lnTo>
                    <a:pt x="79" y="79"/>
                  </a:lnTo>
                  <a:lnTo>
                    <a:pt x="87" y="84"/>
                  </a:lnTo>
                  <a:lnTo>
                    <a:pt x="95" y="84"/>
                  </a:lnTo>
                  <a:lnTo>
                    <a:pt x="95" y="87"/>
                  </a:lnTo>
                  <a:lnTo>
                    <a:pt x="100" y="87"/>
                  </a:lnTo>
                  <a:lnTo>
                    <a:pt x="100" y="92"/>
                  </a:lnTo>
                  <a:lnTo>
                    <a:pt x="103" y="92"/>
                  </a:lnTo>
                  <a:lnTo>
                    <a:pt x="111" y="92"/>
                  </a:lnTo>
                  <a:lnTo>
                    <a:pt x="105" y="87"/>
                  </a:lnTo>
                  <a:lnTo>
                    <a:pt x="111" y="87"/>
                  </a:lnTo>
                  <a:lnTo>
                    <a:pt x="113" y="84"/>
                  </a:lnTo>
                  <a:lnTo>
                    <a:pt x="119" y="84"/>
                  </a:lnTo>
                  <a:lnTo>
                    <a:pt x="113" y="79"/>
                  </a:lnTo>
                  <a:lnTo>
                    <a:pt x="111" y="76"/>
                  </a:lnTo>
                  <a:lnTo>
                    <a:pt x="113" y="71"/>
                  </a:lnTo>
                  <a:lnTo>
                    <a:pt x="119" y="68"/>
                  </a:lnTo>
                  <a:lnTo>
                    <a:pt x="121" y="68"/>
                  </a:lnTo>
                  <a:lnTo>
                    <a:pt x="119" y="66"/>
                  </a:lnTo>
                  <a:lnTo>
                    <a:pt x="119" y="60"/>
                  </a:lnTo>
                  <a:lnTo>
                    <a:pt x="119" y="60"/>
                  </a:lnTo>
                  <a:lnTo>
                    <a:pt x="119" y="60"/>
                  </a:lnTo>
                  <a:lnTo>
                    <a:pt x="119" y="60"/>
                  </a:lnTo>
                  <a:lnTo>
                    <a:pt x="119" y="60"/>
                  </a:lnTo>
                  <a:lnTo>
                    <a:pt x="119" y="60"/>
                  </a:lnTo>
                  <a:close/>
                  <a:moveTo>
                    <a:pt x="100" y="97"/>
                  </a:moveTo>
                  <a:lnTo>
                    <a:pt x="100" y="97"/>
                  </a:lnTo>
                  <a:lnTo>
                    <a:pt x="95" y="97"/>
                  </a:lnTo>
                  <a:lnTo>
                    <a:pt x="87" y="95"/>
                  </a:lnTo>
                  <a:lnTo>
                    <a:pt x="84" y="95"/>
                  </a:lnTo>
                  <a:lnTo>
                    <a:pt x="79" y="95"/>
                  </a:lnTo>
                  <a:lnTo>
                    <a:pt x="79" y="97"/>
                  </a:lnTo>
                  <a:lnTo>
                    <a:pt x="87" y="103"/>
                  </a:lnTo>
                  <a:lnTo>
                    <a:pt x="95" y="105"/>
                  </a:lnTo>
                  <a:lnTo>
                    <a:pt x="100" y="103"/>
                  </a:lnTo>
                  <a:lnTo>
                    <a:pt x="100" y="100"/>
                  </a:lnTo>
                  <a:lnTo>
                    <a:pt x="103" y="105"/>
                  </a:lnTo>
                  <a:lnTo>
                    <a:pt x="105" y="97"/>
                  </a:lnTo>
                  <a:lnTo>
                    <a:pt x="105" y="95"/>
                  </a:lnTo>
                  <a:lnTo>
                    <a:pt x="103" y="92"/>
                  </a:lnTo>
                  <a:lnTo>
                    <a:pt x="100" y="95"/>
                  </a:lnTo>
                  <a:lnTo>
                    <a:pt x="100" y="97"/>
                  </a:lnTo>
                  <a:lnTo>
                    <a:pt x="100" y="97"/>
                  </a:lnTo>
                  <a:lnTo>
                    <a:pt x="100" y="97"/>
                  </a:lnTo>
                  <a:lnTo>
                    <a:pt x="100" y="97"/>
                  </a:lnTo>
                  <a:lnTo>
                    <a:pt x="100" y="97"/>
                  </a:lnTo>
                  <a:lnTo>
                    <a:pt x="100" y="97"/>
                  </a:lnTo>
                  <a:close/>
                  <a:moveTo>
                    <a:pt x="8" y="97"/>
                  </a:moveTo>
                  <a:lnTo>
                    <a:pt x="13" y="95"/>
                  </a:lnTo>
                  <a:lnTo>
                    <a:pt x="8" y="95"/>
                  </a:lnTo>
                  <a:lnTo>
                    <a:pt x="8" y="97"/>
                  </a:lnTo>
                  <a:lnTo>
                    <a:pt x="8" y="97"/>
                  </a:lnTo>
                  <a:lnTo>
                    <a:pt x="8" y="97"/>
                  </a:lnTo>
                  <a:lnTo>
                    <a:pt x="8" y="97"/>
                  </a:lnTo>
                  <a:lnTo>
                    <a:pt x="8" y="97"/>
                  </a:lnTo>
                  <a:lnTo>
                    <a:pt x="8" y="97"/>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8" name="Freeform 21"/>
            <p:cNvSpPr>
              <a:spLocks/>
            </p:cNvSpPr>
            <p:nvPr/>
          </p:nvSpPr>
          <p:spPr bwMode="auto">
            <a:xfrm>
              <a:off x="3969496" y="4334759"/>
              <a:ext cx="484608" cy="732729"/>
            </a:xfrm>
            <a:custGeom>
              <a:avLst/>
              <a:gdLst>
                <a:gd name="T0" fmla="*/ 41 w 47"/>
                <a:gd name="T1" fmla="*/ 34 h 58"/>
                <a:gd name="T2" fmla="*/ 40 w 47"/>
                <a:gd name="T3" fmla="*/ 31 h 58"/>
                <a:gd name="T4" fmla="*/ 40 w 47"/>
                <a:gd name="T5" fmla="*/ 30 h 58"/>
                <a:gd name="T6" fmla="*/ 40 w 47"/>
                <a:gd name="T7" fmla="*/ 24 h 58"/>
                <a:gd name="T8" fmla="*/ 43 w 47"/>
                <a:gd name="T9" fmla="*/ 23 h 58"/>
                <a:gd name="T10" fmla="*/ 39 w 47"/>
                <a:gd name="T11" fmla="*/ 21 h 58"/>
                <a:gd name="T12" fmla="*/ 34 w 47"/>
                <a:gd name="T13" fmla="*/ 21 h 58"/>
                <a:gd name="T14" fmla="*/ 27 w 47"/>
                <a:gd name="T15" fmla="*/ 18 h 58"/>
                <a:gd name="T16" fmla="*/ 27 w 47"/>
                <a:gd name="T17" fmla="*/ 15 h 58"/>
                <a:gd name="T18" fmla="*/ 29 w 47"/>
                <a:gd name="T19" fmla="*/ 14 h 58"/>
                <a:gd name="T20" fmla="*/ 20 w 47"/>
                <a:gd name="T21" fmla="*/ 10 h 58"/>
                <a:gd name="T22" fmla="*/ 20 w 47"/>
                <a:gd name="T23" fmla="*/ 5 h 58"/>
                <a:gd name="T24" fmla="*/ 17 w 47"/>
                <a:gd name="T25" fmla="*/ 3 h 58"/>
                <a:gd name="T26" fmla="*/ 15 w 47"/>
                <a:gd name="T27" fmla="*/ 1 h 58"/>
                <a:gd name="T28" fmla="*/ 11 w 47"/>
                <a:gd name="T29" fmla="*/ 1 h 58"/>
                <a:gd name="T30" fmla="*/ 7 w 47"/>
                <a:gd name="T31" fmla="*/ 1 h 58"/>
                <a:gd name="T32" fmla="*/ 4 w 47"/>
                <a:gd name="T33" fmla="*/ 3 h 58"/>
                <a:gd name="T34" fmla="*/ 0 w 47"/>
                <a:gd name="T35" fmla="*/ 4 h 58"/>
                <a:gd name="T36" fmla="*/ 1 w 47"/>
                <a:gd name="T37" fmla="*/ 8 h 58"/>
                <a:gd name="T38" fmla="*/ 1 w 47"/>
                <a:gd name="T39" fmla="*/ 10 h 58"/>
                <a:gd name="T40" fmla="*/ 3 w 47"/>
                <a:gd name="T41" fmla="*/ 11 h 58"/>
                <a:gd name="T42" fmla="*/ 3 w 47"/>
                <a:gd name="T43" fmla="*/ 14 h 58"/>
                <a:gd name="T44" fmla="*/ 3 w 47"/>
                <a:gd name="T45" fmla="*/ 17 h 58"/>
                <a:gd name="T46" fmla="*/ 6 w 47"/>
                <a:gd name="T47" fmla="*/ 17 h 58"/>
                <a:gd name="T48" fmla="*/ 6 w 47"/>
                <a:gd name="T49" fmla="*/ 18 h 58"/>
                <a:gd name="T50" fmla="*/ 4 w 47"/>
                <a:gd name="T51" fmla="*/ 23 h 58"/>
                <a:gd name="T52" fmla="*/ 4 w 47"/>
                <a:gd name="T53" fmla="*/ 25 h 58"/>
                <a:gd name="T54" fmla="*/ 9 w 47"/>
                <a:gd name="T55" fmla="*/ 30 h 58"/>
                <a:gd name="T56" fmla="*/ 7 w 47"/>
                <a:gd name="T57" fmla="*/ 33 h 58"/>
                <a:gd name="T58" fmla="*/ 4 w 47"/>
                <a:gd name="T59" fmla="*/ 35 h 58"/>
                <a:gd name="T60" fmla="*/ 4 w 47"/>
                <a:gd name="T61" fmla="*/ 37 h 58"/>
                <a:gd name="T62" fmla="*/ 9 w 47"/>
                <a:gd name="T63" fmla="*/ 41 h 58"/>
                <a:gd name="T64" fmla="*/ 14 w 47"/>
                <a:gd name="T65" fmla="*/ 44 h 58"/>
                <a:gd name="T66" fmla="*/ 16 w 47"/>
                <a:gd name="T67" fmla="*/ 46 h 58"/>
                <a:gd name="T68" fmla="*/ 16 w 47"/>
                <a:gd name="T69" fmla="*/ 48 h 58"/>
                <a:gd name="T70" fmla="*/ 17 w 47"/>
                <a:gd name="T71" fmla="*/ 49 h 58"/>
                <a:gd name="T72" fmla="*/ 17 w 47"/>
                <a:gd name="T73" fmla="*/ 51 h 58"/>
                <a:gd name="T74" fmla="*/ 20 w 47"/>
                <a:gd name="T75" fmla="*/ 53 h 58"/>
                <a:gd name="T76" fmla="*/ 22 w 47"/>
                <a:gd name="T77" fmla="*/ 56 h 58"/>
                <a:gd name="T78" fmla="*/ 22 w 47"/>
                <a:gd name="T79" fmla="*/ 58 h 58"/>
                <a:gd name="T80" fmla="*/ 24 w 47"/>
                <a:gd name="T81" fmla="*/ 56 h 58"/>
                <a:gd name="T82" fmla="*/ 27 w 47"/>
                <a:gd name="T83" fmla="*/ 54 h 58"/>
                <a:gd name="T84" fmla="*/ 30 w 47"/>
                <a:gd name="T85" fmla="*/ 54 h 58"/>
                <a:gd name="T86" fmla="*/ 33 w 47"/>
                <a:gd name="T87" fmla="*/ 53 h 58"/>
                <a:gd name="T88" fmla="*/ 37 w 47"/>
                <a:gd name="T89" fmla="*/ 53 h 58"/>
                <a:gd name="T90" fmla="*/ 40 w 47"/>
                <a:gd name="T91" fmla="*/ 51 h 58"/>
                <a:gd name="T92" fmla="*/ 42 w 47"/>
                <a:gd name="T93" fmla="*/ 50 h 58"/>
                <a:gd name="T94" fmla="*/ 42 w 47"/>
                <a:gd name="T95" fmla="*/ 46 h 58"/>
                <a:gd name="T96" fmla="*/ 44 w 47"/>
                <a:gd name="T97" fmla="*/ 44 h 58"/>
                <a:gd name="T98" fmla="*/ 43 w 47"/>
                <a:gd name="T99"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C00000"/>
                </a:solidFill>
                <a:effectLst/>
                <a:uLnTx/>
                <a:uFillTx/>
              </a:endParaRPr>
            </a:p>
          </p:txBody>
        </p:sp>
        <p:sp>
          <p:nvSpPr>
            <p:cNvPr id="99" name="Freeform 22"/>
            <p:cNvSpPr>
              <a:spLocks/>
            </p:cNvSpPr>
            <p:nvPr/>
          </p:nvSpPr>
          <p:spPr bwMode="auto">
            <a:xfrm>
              <a:off x="3632210" y="4501289"/>
              <a:ext cx="503993" cy="575714"/>
            </a:xfrm>
            <a:custGeom>
              <a:avLst/>
              <a:gdLst>
                <a:gd name="T0" fmla="*/ 43 w 49"/>
                <a:gd name="T1" fmla="*/ 35 h 46"/>
                <a:gd name="T2" fmla="*/ 44 w 49"/>
                <a:gd name="T3" fmla="*/ 37 h 46"/>
                <a:gd name="T4" fmla="*/ 47 w 49"/>
                <a:gd name="T5" fmla="*/ 37 h 46"/>
                <a:gd name="T6" fmla="*/ 49 w 49"/>
                <a:gd name="T7" fmla="*/ 35 h 46"/>
                <a:gd name="T8" fmla="*/ 49 w 49"/>
                <a:gd name="T9" fmla="*/ 33 h 46"/>
                <a:gd name="T10" fmla="*/ 47 w 49"/>
                <a:gd name="T11" fmla="*/ 31 h 46"/>
                <a:gd name="T12" fmla="*/ 42 w 49"/>
                <a:gd name="T13" fmla="*/ 28 h 46"/>
                <a:gd name="T14" fmla="*/ 37 w 49"/>
                <a:gd name="T15" fmla="*/ 24 h 46"/>
                <a:gd name="T16" fmla="*/ 37 w 49"/>
                <a:gd name="T17" fmla="*/ 22 h 46"/>
                <a:gd name="T18" fmla="*/ 40 w 49"/>
                <a:gd name="T19" fmla="*/ 20 h 46"/>
                <a:gd name="T20" fmla="*/ 42 w 49"/>
                <a:gd name="T21" fmla="*/ 17 h 46"/>
                <a:gd name="T22" fmla="*/ 37 w 49"/>
                <a:gd name="T23" fmla="*/ 12 h 46"/>
                <a:gd name="T24" fmla="*/ 37 w 49"/>
                <a:gd name="T25" fmla="*/ 10 h 46"/>
                <a:gd name="T26" fmla="*/ 39 w 49"/>
                <a:gd name="T27" fmla="*/ 5 h 46"/>
                <a:gd name="T28" fmla="*/ 39 w 49"/>
                <a:gd name="T29" fmla="*/ 4 h 46"/>
                <a:gd name="T30" fmla="*/ 36 w 49"/>
                <a:gd name="T31" fmla="*/ 4 h 46"/>
                <a:gd name="T32" fmla="*/ 33 w 49"/>
                <a:gd name="T33" fmla="*/ 4 h 46"/>
                <a:gd name="T34" fmla="*/ 29 w 49"/>
                <a:gd name="T35" fmla="*/ 1 h 46"/>
                <a:gd name="T36" fmla="*/ 24 w 49"/>
                <a:gd name="T37" fmla="*/ 1 h 46"/>
                <a:gd name="T38" fmla="*/ 22 w 49"/>
                <a:gd name="T39" fmla="*/ 2 h 46"/>
                <a:gd name="T40" fmla="*/ 16 w 49"/>
                <a:gd name="T41" fmla="*/ 1 h 46"/>
                <a:gd name="T42" fmla="*/ 12 w 49"/>
                <a:gd name="T43" fmla="*/ 1 h 46"/>
                <a:gd name="T44" fmla="*/ 9 w 49"/>
                <a:gd name="T45" fmla="*/ 0 h 46"/>
                <a:gd name="T46" fmla="*/ 7 w 49"/>
                <a:gd name="T47" fmla="*/ 2 h 46"/>
                <a:gd name="T48" fmla="*/ 1 w 49"/>
                <a:gd name="T49" fmla="*/ 0 h 46"/>
                <a:gd name="T50" fmla="*/ 0 w 49"/>
                <a:gd name="T51" fmla="*/ 2 h 46"/>
                <a:gd name="T52" fmla="*/ 0 w 49"/>
                <a:gd name="T53" fmla="*/ 7 h 46"/>
                <a:gd name="T54" fmla="*/ 6 w 49"/>
                <a:gd name="T55" fmla="*/ 12 h 46"/>
                <a:gd name="T56" fmla="*/ 10 w 49"/>
                <a:gd name="T57" fmla="*/ 18 h 46"/>
                <a:gd name="T58" fmla="*/ 20 w 49"/>
                <a:gd name="T59" fmla="*/ 28 h 46"/>
                <a:gd name="T60" fmla="*/ 22 w 49"/>
                <a:gd name="T61" fmla="*/ 30 h 46"/>
                <a:gd name="T62" fmla="*/ 22 w 49"/>
                <a:gd name="T63" fmla="*/ 31 h 46"/>
                <a:gd name="T64" fmla="*/ 24 w 49"/>
                <a:gd name="T65" fmla="*/ 33 h 46"/>
                <a:gd name="T66" fmla="*/ 28 w 49"/>
                <a:gd name="T67" fmla="*/ 34 h 46"/>
                <a:gd name="T68" fmla="*/ 33 w 49"/>
                <a:gd name="T69" fmla="*/ 45 h 46"/>
                <a:gd name="T70" fmla="*/ 40 w 49"/>
                <a:gd name="T71"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0" name="Freeform 23"/>
            <p:cNvSpPr>
              <a:spLocks/>
            </p:cNvSpPr>
            <p:nvPr/>
          </p:nvSpPr>
          <p:spPr bwMode="auto">
            <a:xfrm>
              <a:off x="3387965" y="4272905"/>
              <a:ext cx="643560" cy="618539"/>
            </a:xfrm>
            <a:custGeom>
              <a:avLst/>
              <a:gdLst>
                <a:gd name="T0" fmla="*/ 44 w 63"/>
                <a:gd name="T1" fmla="*/ 46 h 49"/>
                <a:gd name="T2" fmla="*/ 34 w 63"/>
                <a:gd name="T3" fmla="*/ 36 h 49"/>
                <a:gd name="T4" fmla="*/ 30 w 63"/>
                <a:gd name="T5" fmla="*/ 30 h 49"/>
                <a:gd name="T6" fmla="*/ 24 w 63"/>
                <a:gd name="T7" fmla="*/ 25 h 49"/>
                <a:gd name="T8" fmla="*/ 24 w 63"/>
                <a:gd name="T9" fmla="*/ 20 h 49"/>
                <a:gd name="T10" fmla="*/ 25 w 63"/>
                <a:gd name="T11" fmla="*/ 18 h 49"/>
                <a:gd name="T12" fmla="*/ 31 w 63"/>
                <a:gd name="T13" fmla="*/ 20 h 49"/>
                <a:gd name="T14" fmla="*/ 33 w 63"/>
                <a:gd name="T15" fmla="*/ 18 h 49"/>
                <a:gd name="T16" fmla="*/ 36 w 63"/>
                <a:gd name="T17" fmla="*/ 19 h 49"/>
                <a:gd name="T18" fmla="*/ 40 w 63"/>
                <a:gd name="T19" fmla="*/ 19 h 49"/>
                <a:gd name="T20" fmla="*/ 46 w 63"/>
                <a:gd name="T21" fmla="*/ 20 h 49"/>
                <a:gd name="T22" fmla="*/ 48 w 63"/>
                <a:gd name="T23" fmla="*/ 19 h 49"/>
                <a:gd name="T24" fmla="*/ 53 w 63"/>
                <a:gd name="T25" fmla="*/ 19 h 49"/>
                <a:gd name="T26" fmla="*/ 57 w 63"/>
                <a:gd name="T27" fmla="*/ 22 h 49"/>
                <a:gd name="T28" fmla="*/ 60 w 63"/>
                <a:gd name="T29" fmla="*/ 22 h 49"/>
                <a:gd name="T30" fmla="*/ 60 w 63"/>
                <a:gd name="T31" fmla="*/ 19 h 49"/>
                <a:gd name="T32" fmla="*/ 60 w 63"/>
                <a:gd name="T33" fmla="*/ 16 h 49"/>
                <a:gd name="T34" fmla="*/ 58 w 63"/>
                <a:gd name="T35" fmla="*/ 15 h 49"/>
                <a:gd name="T36" fmla="*/ 58 w 63"/>
                <a:gd name="T37" fmla="*/ 13 h 49"/>
                <a:gd name="T38" fmla="*/ 57 w 63"/>
                <a:gd name="T39" fmla="*/ 9 h 49"/>
                <a:gd name="T40" fmla="*/ 54 w 63"/>
                <a:gd name="T41" fmla="*/ 10 h 49"/>
                <a:gd name="T42" fmla="*/ 48 w 63"/>
                <a:gd name="T43" fmla="*/ 10 h 49"/>
                <a:gd name="T44" fmla="*/ 43 w 63"/>
                <a:gd name="T45" fmla="*/ 9 h 49"/>
                <a:gd name="T46" fmla="*/ 33 w 63"/>
                <a:gd name="T47" fmla="*/ 2 h 49"/>
                <a:gd name="T48" fmla="*/ 29 w 63"/>
                <a:gd name="T49" fmla="*/ 1 h 49"/>
                <a:gd name="T50" fmla="*/ 28 w 63"/>
                <a:gd name="T51" fmla="*/ 2 h 49"/>
                <a:gd name="T52" fmla="*/ 25 w 63"/>
                <a:gd name="T53" fmla="*/ 5 h 49"/>
                <a:gd name="T54" fmla="*/ 23 w 63"/>
                <a:gd name="T55" fmla="*/ 6 h 49"/>
                <a:gd name="T56" fmla="*/ 21 w 63"/>
                <a:gd name="T57" fmla="*/ 10 h 49"/>
                <a:gd name="T58" fmla="*/ 21 w 63"/>
                <a:gd name="T59" fmla="*/ 11 h 49"/>
                <a:gd name="T60" fmla="*/ 20 w 63"/>
                <a:gd name="T61" fmla="*/ 12 h 49"/>
                <a:gd name="T62" fmla="*/ 20 w 63"/>
                <a:gd name="T63" fmla="*/ 15 h 49"/>
                <a:gd name="T64" fmla="*/ 18 w 63"/>
                <a:gd name="T65" fmla="*/ 15 h 49"/>
                <a:gd name="T66" fmla="*/ 17 w 63"/>
                <a:gd name="T67" fmla="*/ 15 h 49"/>
                <a:gd name="T68" fmla="*/ 14 w 63"/>
                <a:gd name="T69" fmla="*/ 13 h 49"/>
                <a:gd name="T70" fmla="*/ 8 w 63"/>
                <a:gd name="T71" fmla="*/ 15 h 49"/>
                <a:gd name="T72" fmla="*/ 5 w 63"/>
                <a:gd name="T73" fmla="*/ 15 h 49"/>
                <a:gd name="T74" fmla="*/ 3 w 63"/>
                <a:gd name="T75" fmla="*/ 15 h 49"/>
                <a:gd name="T76" fmla="*/ 1 w 63"/>
                <a:gd name="T77" fmla="*/ 15 h 49"/>
                <a:gd name="T78" fmla="*/ 0 w 63"/>
                <a:gd name="T79" fmla="*/ 18 h 49"/>
                <a:gd name="T80" fmla="*/ 3 w 63"/>
                <a:gd name="T81" fmla="*/ 19 h 49"/>
                <a:gd name="T82" fmla="*/ 3 w 63"/>
                <a:gd name="T83" fmla="*/ 22 h 49"/>
                <a:gd name="T84" fmla="*/ 5 w 63"/>
                <a:gd name="T85" fmla="*/ 20 h 49"/>
                <a:gd name="T86" fmla="*/ 7 w 63"/>
                <a:gd name="T87" fmla="*/ 18 h 49"/>
                <a:gd name="T88" fmla="*/ 10 w 63"/>
                <a:gd name="T89" fmla="*/ 16 h 49"/>
                <a:gd name="T90" fmla="*/ 14 w 63"/>
                <a:gd name="T91" fmla="*/ 20 h 49"/>
                <a:gd name="T92" fmla="*/ 15 w 63"/>
                <a:gd name="T93" fmla="*/ 26 h 49"/>
                <a:gd name="T94" fmla="*/ 21 w 63"/>
                <a:gd name="T95" fmla="*/ 30 h 49"/>
                <a:gd name="T96" fmla="*/ 20 w 63"/>
                <a:gd name="T97" fmla="*/ 35 h 49"/>
                <a:gd name="T98" fmla="*/ 25 w 63"/>
                <a:gd name="T99" fmla="*/ 39 h 49"/>
                <a:gd name="T100" fmla="*/ 28 w 63"/>
                <a:gd name="T101" fmla="*/ 40 h 49"/>
                <a:gd name="T102" fmla="*/ 37 w 63"/>
                <a:gd name="T103" fmla="*/ 42 h 49"/>
                <a:gd name="T104" fmla="*/ 44 w 63"/>
                <a:gd name="T105" fmla="*/ 49 h 49"/>
                <a:gd name="T106" fmla="*/ 45 w 63"/>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1" name="Freeform 24"/>
            <p:cNvSpPr>
              <a:spLocks/>
            </p:cNvSpPr>
            <p:nvPr/>
          </p:nvSpPr>
          <p:spPr bwMode="auto">
            <a:xfrm>
              <a:off x="4136201" y="2650431"/>
              <a:ext cx="581529" cy="404428"/>
            </a:xfrm>
            <a:custGeom>
              <a:avLst/>
              <a:gdLst>
                <a:gd name="T0" fmla="*/ 145 w 150"/>
                <a:gd name="T1" fmla="*/ 32 h 85"/>
                <a:gd name="T2" fmla="*/ 134 w 150"/>
                <a:gd name="T3" fmla="*/ 22 h 85"/>
                <a:gd name="T4" fmla="*/ 121 w 150"/>
                <a:gd name="T5" fmla="*/ 14 h 85"/>
                <a:gd name="T6" fmla="*/ 108 w 150"/>
                <a:gd name="T7" fmla="*/ 8 h 85"/>
                <a:gd name="T8" fmla="*/ 97 w 150"/>
                <a:gd name="T9" fmla="*/ 0 h 85"/>
                <a:gd name="T10" fmla="*/ 89 w 150"/>
                <a:gd name="T11" fmla="*/ 0 h 85"/>
                <a:gd name="T12" fmla="*/ 63 w 150"/>
                <a:gd name="T13" fmla="*/ 0 h 85"/>
                <a:gd name="T14" fmla="*/ 47 w 150"/>
                <a:gd name="T15" fmla="*/ 0 h 85"/>
                <a:gd name="T16" fmla="*/ 18 w 150"/>
                <a:gd name="T17" fmla="*/ 0 h 85"/>
                <a:gd name="T18" fmla="*/ 2 w 150"/>
                <a:gd name="T19" fmla="*/ 8 h 85"/>
                <a:gd name="T20" fmla="*/ 0 w 150"/>
                <a:gd name="T21" fmla="*/ 14 h 85"/>
                <a:gd name="T22" fmla="*/ 8 w 150"/>
                <a:gd name="T23" fmla="*/ 32 h 85"/>
                <a:gd name="T24" fmla="*/ 16 w 150"/>
                <a:gd name="T25" fmla="*/ 40 h 85"/>
                <a:gd name="T26" fmla="*/ 26 w 150"/>
                <a:gd name="T27" fmla="*/ 43 h 85"/>
                <a:gd name="T28" fmla="*/ 52 w 150"/>
                <a:gd name="T29" fmla="*/ 48 h 85"/>
                <a:gd name="T30" fmla="*/ 55 w 150"/>
                <a:gd name="T31" fmla="*/ 59 h 85"/>
                <a:gd name="T32" fmla="*/ 63 w 150"/>
                <a:gd name="T33" fmla="*/ 77 h 85"/>
                <a:gd name="T34" fmla="*/ 68 w 150"/>
                <a:gd name="T35" fmla="*/ 85 h 85"/>
                <a:gd name="T36" fmla="*/ 74 w 150"/>
                <a:gd name="T37" fmla="*/ 85 h 85"/>
                <a:gd name="T38" fmla="*/ 79 w 150"/>
                <a:gd name="T39" fmla="*/ 85 h 85"/>
                <a:gd name="T40" fmla="*/ 89 w 150"/>
                <a:gd name="T41" fmla="*/ 85 h 85"/>
                <a:gd name="T42" fmla="*/ 97 w 150"/>
                <a:gd name="T43" fmla="*/ 85 h 85"/>
                <a:gd name="T44" fmla="*/ 105 w 150"/>
                <a:gd name="T45" fmla="*/ 77 h 85"/>
                <a:gd name="T46" fmla="*/ 113 w 150"/>
                <a:gd name="T47" fmla="*/ 77 h 85"/>
                <a:gd name="T48" fmla="*/ 121 w 150"/>
                <a:gd name="T49" fmla="*/ 74 h 85"/>
                <a:gd name="T50" fmla="*/ 124 w 150"/>
                <a:gd name="T51" fmla="*/ 77 h 85"/>
                <a:gd name="T52" fmla="*/ 129 w 150"/>
                <a:gd name="T53" fmla="*/ 74 h 85"/>
                <a:gd name="T54" fmla="*/ 121 w 150"/>
                <a:gd name="T55" fmla="*/ 69 h 85"/>
                <a:gd name="T56" fmla="*/ 129 w 150"/>
                <a:gd name="T57" fmla="*/ 59 h 85"/>
                <a:gd name="T58" fmla="*/ 129 w 150"/>
                <a:gd name="T59" fmla="*/ 53 h 85"/>
                <a:gd name="T60" fmla="*/ 140 w 150"/>
                <a:gd name="T61" fmla="*/ 48 h 85"/>
                <a:gd name="T62" fmla="*/ 148 w 150"/>
                <a:gd name="T63" fmla="*/ 43 h 85"/>
                <a:gd name="T64" fmla="*/ 142 w 150"/>
                <a:gd name="T65" fmla="*/ 35 h 85"/>
                <a:gd name="T66" fmla="*/ 142 w 150"/>
                <a:gd name="T67" fmla="*/ 35 h 85"/>
                <a:gd name="T68" fmla="*/ 142 w 150"/>
                <a:gd name="T69"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85">
                  <a:moveTo>
                    <a:pt x="142" y="35"/>
                  </a:moveTo>
                  <a:lnTo>
                    <a:pt x="145" y="32"/>
                  </a:lnTo>
                  <a:lnTo>
                    <a:pt x="148" y="24"/>
                  </a:lnTo>
                  <a:lnTo>
                    <a:pt x="134" y="22"/>
                  </a:lnTo>
                  <a:lnTo>
                    <a:pt x="129" y="16"/>
                  </a:lnTo>
                  <a:lnTo>
                    <a:pt x="121" y="14"/>
                  </a:lnTo>
                  <a:lnTo>
                    <a:pt x="116" y="8"/>
                  </a:lnTo>
                  <a:lnTo>
                    <a:pt x="108" y="8"/>
                  </a:lnTo>
                  <a:lnTo>
                    <a:pt x="105" y="6"/>
                  </a:lnTo>
                  <a:lnTo>
                    <a:pt x="97" y="0"/>
                  </a:lnTo>
                  <a:lnTo>
                    <a:pt x="95" y="0"/>
                  </a:lnTo>
                  <a:lnTo>
                    <a:pt x="89" y="0"/>
                  </a:lnTo>
                  <a:lnTo>
                    <a:pt x="79" y="6"/>
                  </a:lnTo>
                  <a:lnTo>
                    <a:pt x="63" y="0"/>
                  </a:lnTo>
                  <a:lnTo>
                    <a:pt x="55" y="0"/>
                  </a:lnTo>
                  <a:lnTo>
                    <a:pt x="47" y="0"/>
                  </a:lnTo>
                  <a:lnTo>
                    <a:pt x="34" y="0"/>
                  </a:lnTo>
                  <a:lnTo>
                    <a:pt x="18" y="0"/>
                  </a:lnTo>
                  <a:lnTo>
                    <a:pt x="8" y="6"/>
                  </a:lnTo>
                  <a:lnTo>
                    <a:pt x="2" y="8"/>
                  </a:lnTo>
                  <a:lnTo>
                    <a:pt x="0" y="11"/>
                  </a:lnTo>
                  <a:lnTo>
                    <a:pt x="0" y="14"/>
                  </a:lnTo>
                  <a:lnTo>
                    <a:pt x="2" y="27"/>
                  </a:lnTo>
                  <a:lnTo>
                    <a:pt x="8" y="32"/>
                  </a:lnTo>
                  <a:lnTo>
                    <a:pt x="10" y="40"/>
                  </a:lnTo>
                  <a:lnTo>
                    <a:pt x="16" y="40"/>
                  </a:lnTo>
                  <a:lnTo>
                    <a:pt x="18" y="40"/>
                  </a:lnTo>
                  <a:lnTo>
                    <a:pt x="26" y="43"/>
                  </a:lnTo>
                  <a:lnTo>
                    <a:pt x="42" y="48"/>
                  </a:lnTo>
                  <a:lnTo>
                    <a:pt x="52" y="48"/>
                  </a:lnTo>
                  <a:lnTo>
                    <a:pt x="60" y="53"/>
                  </a:lnTo>
                  <a:lnTo>
                    <a:pt x="55" y="59"/>
                  </a:lnTo>
                  <a:lnTo>
                    <a:pt x="60" y="74"/>
                  </a:lnTo>
                  <a:lnTo>
                    <a:pt x="63" y="77"/>
                  </a:lnTo>
                  <a:lnTo>
                    <a:pt x="68" y="85"/>
                  </a:lnTo>
                  <a:lnTo>
                    <a:pt x="68" y="85"/>
                  </a:lnTo>
                  <a:lnTo>
                    <a:pt x="71" y="85"/>
                  </a:lnTo>
                  <a:lnTo>
                    <a:pt x="74" y="85"/>
                  </a:lnTo>
                  <a:lnTo>
                    <a:pt x="76" y="85"/>
                  </a:lnTo>
                  <a:lnTo>
                    <a:pt x="79" y="85"/>
                  </a:lnTo>
                  <a:lnTo>
                    <a:pt x="87" y="85"/>
                  </a:lnTo>
                  <a:lnTo>
                    <a:pt x="89" y="85"/>
                  </a:lnTo>
                  <a:lnTo>
                    <a:pt x="95" y="85"/>
                  </a:lnTo>
                  <a:lnTo>
                    <a:pt x="97" y="85"/>
                  </a:lnTo>
                  <a:lnTo>
                    <a:pt x="100" y="80"/>
                  </a:lnTo>
                  <a:lnTo>
                    <a:pt x="105" y="77"/>
                  </a:lnTo>
                  <a:lnTo>
                    <a:pt x="108" y="77"/>
                  </a:lnTo>
                  <a:lnTo>
                    <a:pt x="113" y="77"/>
                  </a:lnTo>
                  <a:lnTo>
                    <a:pt x="116" y="74"/>
                  </a:lnTo>
                  <a:lnTo>
                    <a:pt x="121" y="74"/>
                  </a:lnTo>
                  <a:lnTo>
                    <a:pt x="124" y="74"/>
                  </a:lnTo>
                  <a:lnTo>
                    <a:pt x="124" y="77"/>
                  </a:lnTo>
                  <a:lnTo>
                    <a:pt x="129" y="77"/>
                  </a:lnTo>
                  <a:lnTo>
                    <a:pt x="129" y="74"/>
                  </a:lnTo>
                  <a:lnTo>
                    <a:pt x="124" y="69"/>
                  </a:lnTo>
                  <a:lnTo>
                    <a:pt x="121" y="69"/>
                  </a:lnTo>
                  <a:lnTo>
                    <a:pt x="124" y="66"/>
                  </a:lnTo>
                  <a:lnTo>
                    <a:pt x="129" y="59"/>
                  </a:lnTo>
                  <a:lnTo>
                    <a:pt x="129" y="56"/>
                  </a:lnTo>
                  <a:lnTo>
                    <a:pt x="129" y="53"/>
                  </a:lnTo>
                  <a:lnTo>
                    <a:pt x="134" y="51"/>
                  </a:lnTo>
                  <a:lnTo>
                    <a:pt x="140" y="48"/>
                  </a:lnTo>
                  <a:lnTo>
                    <a:pt x="142" y="43"/>
                  </a:lnTo>
                  <a:lnTo>
                    <a:pt x="148" y="43"/>
                  </a:lnTo>
                  <a:lnTo>
                    <a:pt x="150" y="40"/>
                  </a:lnTo>
                  <a:lnTo>
                    <a:pt x="142" y="35"/>
                  </a:lnTo>
                  <a:lnTo>
                    <a:pt x="142" y="35"/>
                  </a:lnTo>
                  <a:lnTo>
                    <a:pt x="142" y="35"/>
                  </a:lnTo>
                  <a:lnTo>
                    <a:pt x="142" y="35"/>
                  </a:lnTo>
                  <a:lnTo>
                    <a:pt x="142" y="35"/>
                  </a:lnTo>
                  <a:lnTo>
                    <a:pt x="142" y="35"/>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2" name="Freeform 25"/>
            <p:cNvSpPr>
              <a:spLocks/>
            </p:cNvSpPr>
            <p:nvPr/>
          </p:nvSpPr>
          <p:spPr bwMode="auto">
            <a:xfrm>
              <a:off x="4112940" y="2388746"/>
              <a:ext cx="748236" cy="375880"/>
            </a:xfrm>
            <a:custGeom>
              <a:avLst/>
              <a:gdLst>
                <a:gd name="T0" fmla="*/ 14 w 193"/>
                <a:gd name="T1" fmla="*/ 61 h 79"/>
                <a:gd name="T2" fmla="*/ 40 w 193"/>
                <a:gd name="T3" fmla="*/ 55 h 79"/>
                <a:gd name="T4" fmla="*/ 61 w 193"/>
                <a:gd name="T5" fmla="*/ 55 h 79"/>
                <a:gd name="T6" fmla="*/ 85 w 193"/>
                <a:gd name="T7" fmla="*/ 61 h 79"/>
                <a:gd name="T8" fmla="*/ 101 w 193"/>
                <a:gd name="T9" fmla="*/ 55 h 79"/>
                <a:gd name="T10" fmla="*/ 111 w 193"/>
                <a:gd name="T11" fmla="*/ 61 h 79"/>
                <a:gd name="T12" fmla="*/ 122 w 193"/>
                <a:gd name="T13" fmla="*/ 63 h 79"/>
                <a:gd name="T14" fmla="*/ 135 w 193"/>
                <a:gd name="T15" fmla="*/ 71 h 79"/>
                <a:gd name="T16" fmla="*/ 154 w 193"/>
                <a:gd name="T17" fmla="*/ 79 h 79"/>
                <a:gd name="T18" fmla="*/ 172 w 193"/>
                <a:gd name="T19" fmla="*/ 77 h 79"/>
                <a:gd name="T20" fmla="*/ 180 w 193"/>
                <a:gd name="T21" fmla="*/ 71 h 79"/>
                <a:gd name="T22" fmla="*/ 191 w 193"/>
                <a:gd name="T23" fmla="*/ 63 h 79"/>
                <a:gd name="T24" fmla="*/ 193 w 193"/>
                <a:gd name="T25" fmla="*/ 63 h 79"/>
                <a:gd name="T26" fmla="*/ 191 w 193"/>
                <a:gd name="T27" fmla="*/ 53 h 79"/>
                <a:gd name="T28" fmla="*/ 180 w 193"/>
                <a:gd name="T29" fmla="*/ 42 h 79"/>
                <a:gd name="T30" fmla="*/ 175 w 193"/>
                <a:gd name="T31" fmla="*/ 37 h 79"/>
                <a:gd name="T32" fmla="*/ 175 w 193"/>
                <a:gd name="T33" fmla="*/ 26 h 79"/>
                <a:gd name="T34" fmla="*/ 164 w 193"/>
                <a:gd name="T35" fmla="*/ 18 h 79"/>
                <a:gd name="T36" fmla="*/ 146 w 193"/>
                <a:gd name="T37" fmla="*/ 16 h 79"/>
                <a:gd name="T38" fmla="*/ 135 w 193"/>
                <a:gd name="T39" fmla="*/ 11 h 79"/>
                <a:gd name="T40" fmla="*/ 106 w 193"/>
                <a:gd name="T41" fmla="*/ 0 h 79"/>
                <a:gd name="T42" fmla="*/ 93 w 193"/>
                <a:gd name="T43" fmla="*/ 3 h 79"/>
                <a:gd name="T44" fmla="*/ 85 w 193"/>
                <a:gd name="T45" fmla="*/ 16 h 79"/>
                <a:gd name="T46" fmla="*/ 85 w 193"/>
                <a:gd name="T47" fmla="*/ 26 h 79"/>
                <a:gd name="T48" fmla="*/ 74 w 193"/>
                <a:gd name="T49" fmla="*/ 34 h 79"/>
                <a:gd name="T50" fmla="*/ 58 w 193"/>
                <a:gd name="T51" fmla="*/ 29 h 79"/>
                <a:gd name="T52" fmla="*/ 40 w 193"/>
                <a:gd name="T53" fmla="*/ 11 h 79"/>
                <a:gd name="T54" fmla="*/ 32 w 193"/>
                <a:gd name="T55" fmla="*/ 11 h 79"/>
                <a:gd name="T56" fmla="*/ 16 w 193"/>
                <a:gd name="T57" fmla="*/ 18 h 79"/>
                <a:gd name="T58" fmla="*/ 8 w 193"/>
                <a:gd name="T59" fmla="*/ 34 h 79"/>
                <a:gd name="T60" fmla="*/ 0 w 193"/>
                <a:gd name="T61" fmla="*/ 45 h 79"/>
                <a:gd name="T62" fmla="*/ 0 w 193"/>
                <a:gd name="T63" fmla="*/ 55 h 79"/>
                <a:gd name="T64" fmla="*/ 0 w 193"/>
                <a:gd name="T65" fmla="*/ 63 h 79"/>
                <a:gd name="T66" fmla="*/ 6 w 193"/>
                <a:gd name="T67" fmla="*/ 66 h 79"/>
                <a:gd name="T68" fmla="*/ 8 w 193"/>
                <a:gd name="T69" fmla="*/ 63 h 79"/>
                <a:gd name="T70" fmla="*/ 8 w 193"/>
                <a:gd name="T71" fmla="*/ 63 h 79"/>
                <a:gd name="T72" fmla="*/ 8 w 193"/>
                <a:gd name="T73"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 h="79">
                  <a:moveTo>
                    <a:pt x="8" y="63"/>
                  </a:moveTo>
                  <a:lnTo>
                    <a:pt x="14" y="61"/>
                  </a:lnTo>
                  <a:lnTo>
                    <a:pt x="24" y="55"/>
                  </a:lnTo>
                  <a:lnTo>
                    <a:pt x="40" y="55"/>
                  </a:lnTo>
                  <a:lnTo>
                    <a:pt x="53" y="55"/>
                  </a:lnTo>
                  <a:lnTo>
                    <a:pt x="61" y="55"/>
                  </a:lnTo>
                  <a:lnTo>
                    <a:pt x="69" y="55"/>
                  </a:lnTo>
                  <a:lnTo>
                    <a:pt x="85" y="61"/>
                  </a:lnTo>
                  <a:lnTo>
                    <a:pt x="95" y="55"/>
                  </a:lnTo>
                  <a:lnTo>
                    <a:pt x="101" y="55"/>
                  </a:lnTo>
                  <a:lnTo>
                    <a:pt x="103" y="55"/>
                  </a:lnTo>
                  <a:lnTo>
                    <a:pt x="111" y="61"/>
                  </a:lnTo>
                  <a:lnTo>
                    <a:pt x="114" y="63"/>
                  </a:lnTo>
                  <a:lnTo>
                    <a:pt x="122" y="63"/>
                  </a:lnTo>
                  <a:lnTo>
                    <a:pt x="127" y="69"/>
                  </a:lnTo>
                  <a:lnTo>
                    <a:pt x="135" y="71"/>
                  </a:lnTo>
                  <a:lnTo>
                    <a:pt x="140" y="77"/>
                  </a:lnTo>
                  <a:lnTo>
                    <a:pt x="154" y="79"/>
                  </a:lnTo>
                  <a:lnTo>
                    <a:pt x="161" y="77"/>
                  </a:lnTo>
                  <a:lnTo>
                    <a:pt x="172" y="77"/>
                  </a:lnTo>
                  <a:lnTo>
                    <a:pt x="175" y="77"/>
                  </a:lnTo>
                  <a:lnTo>
                    <a:pt x="180" y="71"/>
                  </a:lnTo>
                  <a:lnTo>
                    <a:pt x="188" y="63"/>
                  </a:lnTo>
                  <a:lnTo>
                    <a:pt x="191" y="63"/>
                  </a:lnTo>
                  <a:lnTo>
                    <a:pt x="193" y="66"/>
                  </a:lnTo>
                  <a:lnTo>
                    <a:pt x="193" y="63"/>
                  </a:lnTo>
                  <a:lnTo>
                    <a:pt x="191" y="61"/>
                  </a:lnTo>
                  <a:lnTo>
                    <a:pt x="191" y="53"/>
                  </a:lnTo>
                  <a:lnTo>
                    <a:pt x="183" y="45"/>
                  </a:lnTo>
                  <a:lnTo>
                    <a:pt x="180" y="42"/>
                  </a:lnTo>
                  <a:lnTo>
                    <a:pt x="175" y="42"/>
                  </a:lnTo>
                  <a:lnTo>
                    <a:pt x="175" y="37"/>
                  </a:lnTo>
                  <a:lnTo>
                    <a:pt x="175" y="29"/>
                  </a:lnTo>
                  <a:lnTo>
                    <a:pt x="175" y="26"/>
                  </a:lnTo>
                  <a:lnTo>
                    <a:pt x="172" y="21"/>
                  </a:lnTo>
                  <a:lnTo>
                    <a:pt x="164" y="18"/>
                  </a:lnTo>
                  <a:lnTo>
                    <a:pt x="156" y="16"/>
                  </a:lnTo>
                  <a:lnTo>
                    <a:pt x="146" y="16"/>
                  </a:lnTo>
                  <a:lnTo>
                    <a:pt x="140" y="16"/>
                  </a:lnTo>
                  <a:lnTo>
                    <a:pt x="135" y="11"/>
                  </a:lnTo>
                  <a:lnTo>
                    <a:pt x="119" y="3"/>
                  </a:lnTo>
                  <a:lnTo>
                    <a:pt x="106" y="0"/>
                  </a:lnTo>
                  <a:lnTo>
                    <a:pt x="101" y="0"/>
                  </a:lnTo>
                  <a:lnTo>
                    <a:pt x="93" y="3"/>
                  </a:lnTo>
                  <a:lnTo>
                    <a:pt x="85" y="8"/>
                  </a:lnTo>
                  <a:lnTo>
                    <a:pt x="85" y="16"/>
                  </a:lnTo>
                  <a:lnTo>
                    <a:pt x="88" y="21"/>
                  </a:lnTo>
                  <a:lnTo>
                    <a:pt x="85" y="26"/>
                  </a:lnTo>
                  <a:lnTo>
                    <a:pt x="80" y="29"/>
                  </a:lnTo>
                  <a:lnTo>
                    <a:pt x="74" y="34"/>
                  </a:lnTo>
                  <a:lnTo>
                    <a:pt x="66" y="34"/>
                  </a:lnTo>
                  <a:lnTo>
                    <a:pt x="58" y="29"/>
                  </a:lnTo>
                  <a:lnTo>
                    <a:pt x="51" y="21"/>
                  </a:lnTo>
                  <a:lnTo>
                    <a:pt x="40" y="11"/>
                  </a:lnTo>
                  <a:lnTo>
                    <a:pt x="35" y="11"/>
                  </a:lnTo>
                  <a:lnTo>
                    <a:pt x="32" y="11"/>
                  </a:lnTo>
                  <a:lnTo>
                    <a:pt x="24" y="16"/>
                  </a:lnTo>
                  <a:lnTo>
                    <a:pt x="16" y="18"/>
                  </a:lnTo>
                  <a:lnTo>
                    <a:pt x="14" y="26"/>
                  </a:lnTo>
                  <a:lnTo>
                    <a:pt x="8" y="34"/>
                  </a:lnTo>
                  <a:lnTo>
                    <a:pt x="6" y="42"/>
                  </a:lnTo>
                  <a:lnTo>
                    <a:pt x="0" y="45"/>
                  </a:lnTo>
                  <a:lnTo>
                    <a:pt x="0" y="53"/>
                  </a:lnTo>
                  <a:lnTo>
                    <a:pt x="0" y="55"/>
                  </a:lnTo>
                  <a:lnTo>
                    <a:pt x="0" y="61"/>
                  </a:lnTo>
                  <a:lnTo>
                    <a:pt x="0" y="63"/>
                  </a:lnTo>
                  <a:lnTo>
                    <a:pt x="6" y="69"/>
                  </a:lnTo>
                  <a:lnTo>
                    <a:pt x="6" y="66"/>
                  </a:lnTo>
                  <a:lnTo>
                    <a:pt x="8" y="63"/>
                  </a:lnTo>
                  <a:lnTo>
                    <a:pt x="8" y="63"/>
                  </a:lnTo>
                  <a:lnTo>
                    <a:pt x="8" y="63"/>
                  </a:lnTo>
                  <a:lnTo>
                    <a:pt x="8" y="63"/>
                  </a:lnTo>
                  <a:lnTo>
                    <a:pt x="8" y="63"/>
                  </a:lnTo>
                  <a:lnTo>
                    <a:pt x="8" y="63"/>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3" name="Freeform 26"/>
            <p:cNvSpPr>
              <a:spLocks noEditPoints="1"/>
            </p:cNvSpPr>
            <p:nvPr/>
          </p:nvSpPr>
          <p:spPr bwMode="auto">
            <a:xfrm>
              <a:off x="4031525" y="2816964"/>
              <a:ext cx="337288" cy="185559"/>
            </a:xfrm>
            <a:custGeom>
              <a:avLst/>
              <a:gdLst>
                <a:gd name="T0" fmla="*/ 27 w 87"/>
                <a:gd name="T1" fmla="*/ 5 h 39"/>
                <a:gd name="T2" fmla="*/ 21 w 87"/>
                <a:gd name="T3" fmla="*/ 13 h 39"/>
                <a:gd name="T4" fmla="*/ 35 w 87"/>
                <a:gd name="T5" fmla="*/ 0 h 39"/>
                <a:gd name="T6" fmla="*/ 27 w 87"/>
                <a:gd name="T7" fmla="*/ 5 h 39"/>
                <a:gd name="T8" fmla="*/ 27 w 87"/>
                <a:gd name="T9" fmla="*/ 5 h 39"/>
                <a:gd name="T10" fmla="*/ 27 w 87"/>
                <a:gd name="T11" fmla="*/ 5 h 39"/>
                <a:gd name="T12" fmla="*/ 27 w 87"/>
                <a:gd name="T13" fmla="*/ 5 h 39"/>
                <a:gd name="T14" fmla="*/ 27 w 87"/>
                <a:gd name="T15" fmla="*/ 5 h 39"/>
                <a:gd name="T16" fmla="*/ 27 w 87"/>
                <a:gd name="T17" fmla="*/ 5 h 39"/>
                <a:gd name="T18" fmla="*/ 87 w 87"/>
                <a:gd name="T19" fmla="*/ 18 h 39"/>
                <a:gd name="T20" fmla="*/ 79 w 87"/>
                <a:gd name="T21" fmla="*/ 13 h 39"/>
                <a:gd name="T22" fmla="*/ 69 w 87"/>
                <a:gd name="T23" fmla="*/ 13 h 39"/>
                <a:gd name="T24" fmla="*/ 53 w 87"/>
                <a:gd name="T25" fmla="*/ 8 h 39"/>
                <a:gd name="T26" fmla="*/ 45 w 87"/>
                <a:gd name="T27" fmla="*/ 5 h 39"/>
                <a:gd name="T28" fmla="*/ 43 w 87"/>
                <a:gd name="T29" fmla="*/ 5 h 39"/>
                <a:gd name="T30" fmla="*/ 37 w 87"/>
                <a:gd name="T31" fmla="*/ 8 h 39"/>
                <a:gd name="T32" fmla="*/ 37 w 87"/>
                <a:gd name="T33" fmla="*/ 16 h 39"/>
                <a:gd name="T34" fmla="*/ 35 w 87"/>
                <a:gd name="T35" fmla="*/ 16 h 39"/>
                <a:gd name="T36" fmla="*/ 19 w 87"/>
                <a:gd name="T37" fmla="*/ 16 h 39"/>
                <a:gd name="T38" fmla="*/ 21 w 87"/>
                <a:gd name="T39" fmla="*/ 13 h 39"/>
                <a:gd name="T40" fmla="*/ 13 w 87"/>
                <a:gd name="T41" fmla="*/ 16 h 39"/>
                <a:gd name="T42" fmla="*/ 8 w 87"/>
                <a:gd name="T43" fmla="*/ 16 h 39"/>
                <a:gd name="T44" fmla="*/ 3 w 87"/>
                <a:gd name="T45" fmla="*/ 16 h 39"/>
                <a:gd name="T46" fmla="*/ 3 w 87"/>
                <a:gd name="T47" fmla="*/ 18 h 39"/>
                <a:gd name="T48" fmla="*/ 0 w 87"/>
                <a:gd name="T49" fmla="*/ 26 h 39"/>
                <a:gd name="T50" fmla="*/ 3 w 87"/>
                <a:gd name="T51" fmla="*/ 24 h 39"/>
                <a:gd name="T52" fmla="*/ 13 w 87"/>
                <a:gd name="T53" fmla="*/ 24 h 39"/>
                <a:gd name="T54" fmla="*/ 11 w 87"/>
                <a:gd name="T55" fmla="*/ 26 h 39"/>
                <a:gd name="T56" fmla="*/ 8 w 87"/>
                <a:gd name="T57" fmla="*/ 26 h 39"/>
                <a:gd name="T58" fmla="*/ 0 w 87"/>
                <a:gd name="T59" fmla="*/ 34 h 39"/>
                <a:gd name="T60" fmla="*/ 3 w 87"/>
                <a:gd name="T61" fmla="*/ 34 h 39"/>
                <a:gd name="T62" fmla="*/ 21 w 87"/>
                <a:gd name="T63" fmla="*/ 34 h 39"/>
                <a:gd name="T64" fmla="*/ 48 w 87"/>
                <a:gd name="T65" fmla="*/ 39 h 39"/>
                <a:gd name="T66" fmla="*/ 79 w 87"/>
                <a:gd name="T67" fmla="*/ 39 h 39"/>
                <a:gd name="T68" fmla="*/ 87 w 87"/>
                <a:gd name="T69" fmla="*/ 39 h 39"/>
                <a:gd name="T70" fmla="*/ 82 w 87"/>
                <a:gd name="T71" fmla="*/ 24 h 39"/>
                <a:gd name="T72" fmla="*/ 87 w 87"/>
                <a:gd name="T73" fmla="*/ 18 h 39"/>
                <a:gd name="T74" fmla="*/ 87 w 87"/>
                <a:gd name="T75" fmla="*/ 18 h 39"/>
                <a:gd name="T76" fmla="*/ 87 w 87"/>
                <a:gd name="T77" fmla="*/ 18 h 39"/>
                <a:gd name="T78" fmla="*/ 87 w 87"/>
                <a:gd name="T79" fmla="*/ 18 h 39"/>
                <a:gd name="T80" fmla="*/ 87 w 87"/>
                <a:gd name="T81" fmla="*/ 18 h 39"/>
                <a:gd name="T82" fmla="*/ 87 w 87"/>
                <a:gd name="T83"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39">
                  <a:moveTo>
                    <a:pt x="27" y="5"/>
                  </a:moveTo>
                  <a:lnTo>
                    <a:pt x="21" y="13"/>
                  </a:lnTo>
                  <a:lnTo>
                    <a:pt x="35" y="0"/>
                  </a:lnTo>
                  <a:lnTo>
                    <a:pt x="27" y="5"/>
                  </a:lnTo>
                  <a:lnTo>
                    <a:pt x="27" y="5"/>
                  </a:lnTo>
                  <a:lnTo>
                    <a:pt x="27" y="5"/>
                  </a:lnTo>
                  <a:lnTo>
                    <a:pt x="27" y="5"/>
                  </a:lnTo>
                  <a:lnTo>
                    <a:pt x="27" y="5"/>
                  </a:lnTo>
                  <a:lnTo>
                    <a:pt x="27" y="5"/>
                  </a:lnTo>
                  <a:close/>
                  <a:moveTo>
                    <a:pt x="87" y="18"/>
                  </a:moveTo>
                  <a:lnTo>
                    <a:pt x="79" y="13"/>
                  </a:lnTo>
                  <a:lnTo>
                    <a:pt x="69" y="13"/>
                  </a:lnTo>
                  <a:lnTo>
                    <a:pt x="53" y="8"/>
                  </a:lnTo>
                  <a:lnTo>
                    <a:pt x="45" y="5"/>
                  </a:lnTo>
                  <a:lnTo>
                    <a:pt x="43" y="5"/>
                  </a:lnTo>
                  <a:lnTo>
                    <a:pt x="37" y="8"/>
                  </a:lnTo>
                  <a:lnTo>
                    <a:pt x="37" y="16"/>
                  </a:lnTo>
                  <a:lnTo>
                    <a:pt x="35" y="16"/>
                  </a:lnTo>
                  <a:lnTo>
                    <a:pt x="19" y="16"/>
                  </a:lnTo>
                  <a:lnTo>
                    <a:pt x="21" y="13"/>
                  </a:lnTo>
                  <a:lnTo>
                    <a:pt x="13" y="16"/>
                  </a:lnTo>
                  <a:lnTo>
                    <a:pt x="8" y="16"/>
                  </a:lnTo>
                  <a:lnTo>
                    <a:pt x="3" y="16"/>
                  </a:lnTo>
                  <a:lnTo>
                    <a:pt x="3" y="18"/>
                  </a:lnTo>
                  <a:lnTo>
                    <a:pt x="0" y="26"/>
                  </a:lnTo>
                  <a:lnTo>
                    <a:pt x="3" y="24"/>
                  </a:lnTo>
                  <a:lnTo>
                    <a:pt x="13" y="24"/>
                  </a:lnTo>
                  <a:lnTo>
                    <a:pt x="11" y="26"/>
                  </a:lnTo>
                  <a:lnTo>
                    <a:pt x="8" y="26"/>
                  </a:lnTo>
                  <a:lnTo>
                    <a:pt x="0" y="34"/>
                  </a:lnTo>
                  <a:lnTo>
                    <a:pt x="3" y="34"/>
                  </a:lnTo>
                  <a:lnTo>
                    <a:pt x="21" y="34"/>
                  </a:lnTo>
                  <a:lnTo>
                    <a:pt x="48" y="39"/>
                  </a:lnTo>
                  <a:lnTo>
                    <a:pt x="79" y="39"/>
                  </a:lnTo>
                  <a:lnTo>
                    <a:pt x="87" y="39"/>
                  </a:lnTo>
                  <a:lnTo>
                    <a:pt x="82" y="24"/>
                  </a:lnTo>
                  <a:lnTo>
                    <a:pt x="87" y="18"/>
                  </a:lnTo>
                  <a:lnTo>
                    <a:pt x="87" y="18"/>
                  </a:lnTo>
                  <a:lnTo>
                    <a:pt x="87" y="18"/>
                  </a:lnTo>
                  <a:lnTo>
                    <a:pt x="87" y="18"/>
                  </a:lnTo>
                  <a:lnTo>
                    <a:pt x="87" y="18"/>
                  </a:lnTo>
                  <a:lnTo>
                    <a:pt x="87" y="18"/>
                  </a:lnTo>
                  <a:close/>
                </a:path>
              </a:pathLst>
            </a:custGeom>
            <a:solidFill>
              <a:srgbClr val="EEECE1">
                <a:lumMod val="1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4" name="Freeform 27"/>
            <p:cNvSpPr>
              <a:spLocks/>
            </p:cNvSpPr>
            <p:nvPr/>
          </p:nvSpPr>
          <p:spPr bwMode="auto">
            <a:xfrm>
              <a:off x="3426735" y="2902606"/>
              <a:ext cx="1077769" cy="956354"/>
            </a:xfrm>
            <a:custGeom>
              <a:avLst/>
              <a:gdLst>
                <a:gd name="T0" fmla="*/ 272 w 278"/>
                <a:gd name="T1" fmla="*/ 132 h 201"/>
                <a:gd name="T2" fmla="*/ 262 w 278"/>
                <a:gd name="T3" fmla="*/ 114 h 201"/>
                <a:gd name="T4" fmla="*/ 262 w 278"/>
                <a:gd name="T5" fmla="*/ 106 h 201"/>
                <a:gd name="T6" fmla="*/ 254 w 278"/>
                <a:gd name="T7" fmla="*/ 93 h 201"/>
                <a:gd name="T8" fmla="*/ 254 w 278"/>
                <a:gd name="T9" fmla="*/ 82 h 201"/>
                <a:gd name="T10" fmla="*/ 265 w 278"/>
                <a:gd name="T11" fmla="*/ 74 h 201"/>
                <a:gd name="T12" fmla="*/ 257 w 278"/>
                <a:gd name="T13" fmla="*/ 43 h 201"/>
                <a:gd name="T14" fmla="*/ 251 w 278"/>
                <a:gd name="T15" fmla="*/ 32 h 201"/>
                <a:gd name="T16" fmla="*/ 243 w 278"/>
                <a:gd name="T17" fmla="*/ 21 h 201"/>
                <a:gd name="T18" fmla="*/ 177 w 278"/>
                <a:gd name="T19" fmla="*/ 16 h 201"/>
                <a:gd name="T20" fmla="*/ 151 w 278"/>
                <a:gd name="T21" fmla="*/ 16 h 201"/>
                <a:gd name="T22" fmla="*/ 138 w 278"/>
                <a:gd name="T23" fmla="*/ 21 h 201"/>
                <a:gd name="T24" fmla="*/ 117 w 278"/>
                <a:gd name="T25" fmla="*/ 13 h 201"/>
                <a:gd name="T26" fmla="*/ 122 w 278"/>
                <a:gd name="T27" fmla="*/ 6 h 201"/>
                <a:gd name="T28" fmla="*/ 88 w 278"/>
                <a:gd name="T29" fmla="*/ 6 h 201"/>
                <a:gd name="T30" fmla="*/ 56 w 278"/>
                <a:gd name="T31" fmla="*/ 16 h 201"/>
                <a:gd name="T32" fmla="*/ 27 w 278"/>
                <a:gd name="T33" fmla="*/ 24 h 201"/>
                <a:gd name="T34" fmla="*/ 11 w 278"/>
                <a:gd name="T35" fmla="*/ 35 h 201"/>
                <a:gd name="T36" fmla="*/ 3 w 278"/>
                <a:gd name="T37" fmla="*/ 40 h 201"/>
                <a:gd name="T38" fmla="*/ 8 w 278"/>
                <a:gd name="T39" fmla="*/ 53 h 201"/>
                <a:gd name="T40" fmla="*/ 3 w 278"/>
                <a:gd name="T41" fmla="*/ 69 h 201"/>
                <a:gd name="T42" fmla="*/ 16 w 278"/>
                <a:gd name="T43" fmla="*/ 82 h 201"/>
                <a:gd name="T44" fmla="*/ 19 w 278"/>
                <a:gd name="T45" fmla="*/ 93 h 201"/>
                <a:gd name="T46" fmla="*/ 16 w 278"/>
                <a:gd name="T47" fmla="*/ 109 h 201"/>
                <a:gd name="T48" fmla="*/ 24 w 278"/>
                <a:gd name="T49" fmla="*/ 114 h 201"/>
                <a:gd name="T50" fmla="*/ 27 w 278"/>
                <a:gd name="T51" fmla="*/ 135 h 201"/>
                <a:gd name="T52" fmla="*/ 35 w 278"/>
                <a:gd name="T53" fmla="*/ 138 h 201"/>
                <a:gd name="T54" fmla="*/ 53 w 278"/>
                <a:gd name="T55" fmla="*/ 140 h 201"/>
                <a:gd name="T56" fmla="*/ 64 w 278"/>
                <a:gd name="T57" fmla="*/ 146 h 201"/>
                <a:gd name="T58" fmla="*/ 64 w 278"/>
                <a:gd name="T59" fmla="*/ 156 h 201"/>
                <a:gd name="T60" fmla="*/ 77 w 278"/>
                <a:gd name="T61" fmla="*/ 164 h 201"/>
                <a:gd name="T62" fmla="*/ 90 w 278"/>
                <a:gd name="T63" fmla="*/ 156 h 201"/>
                <a:gd name="T64" fmla="*/ 103 w 278"/>
                <a:gd name="T65" fmla="*/ 164 h 201"/>
                <a:gd name="T66" fmla="*/ 114 w 278"/>
                <a:gd name="T67" fmla="*/ 167 h 201"/>
                <a:gd name="T68" fmla="*/ 130 w 278"/>
                <a:gd name="T69" fmla="*/ 175 h 201"/>
                <a:gd name="T70" fmla="*/ 151 w 278"/>
                <a:gd name="T71" fmla="*/ 182 h 201"/>
                <a:gd name="T72" fmla="*/ 167 w 278"/>
                <a:gd name="T73" fmla="*/ 196 h 201"/>
                <a:gd name="T74" fmla="*/ 183 w 278"/>
                <a:gd name="T75" fmla="*/ 188 h 201"/>
                <a:gd name="T76" fmla="*/ 217 w 278"/>
                <a:gd name="T77" fmla="*/ 188 h 201"/>
                <a:gd name="T78" fmla="*/ 230 w 278"/>
                <a:gd name="T79" fmla="*/ 198 h 201"/>
                <a:gd name="T80" fmla="*/ 246 w 278"/>
                <a:gd name="T81" fmla="*/ 201 h 201"/>
                <a:gd name="T82" fmla="*/ 243 w 278"/>
                <a:gd name="T83" fmla="*/ 196 h 201"/>
                <a:gd name="T84" fmla="*/ 243 w 278"/>
                <a:gd name="T85" fmla="*/ 185 h 201"/>
                <a:gd name="T86" fmla="*/ 251 w 278"/>
                <a:gd name="T87" fmla="*/ 167 h 201"/>
                <a:gd name="T88" fmla="*/ 278 w 278"/>
                <a:gd name="T89" fmla="*/ 146 h 201"/>
                <a:gd name="T90" fmla="*/ 278 w 278"/>
                <a:gd name="T91" fmla="*/ 138 h 201"/>
                <a:gd name="T92" fmla="*/ 278 w 278"/>
                <a:gd name="T93" fmla="*/ 1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8" h="201">
                  <a:moveTo>
                    <a:pt x="278" y="138"/>
                  </a:moveTo>
                  <a:lnTo>
                    <a:pt x="272" y="135"/>
                  </a:lnTo>
                  <a:lnTo>
                    <a:pt x="272" y="132"/>
                  </a:lnTo>
                  <a:lnTo>
                    <a:pt x="265" y="127"/>
                  </a:lnTo>
                  <a:lnTo>
                    <a:pt x="262" y="119"/>
                  </a:lnTo>
                  <a:lnTo>
                    <a:pt x="262" y="114"/>
                  </a:lnTo>
                  <a:lnTo>
                    <a:pt x="262" y="111"/>
                  </a:lnTo>
                  <a:lnTo>
                    <a:pt x="262" y="109"/>
                  </a:lnTo>
                  <a:lnTo>
                    <a:pt x="262" y="106"/>
                  </a:lnTo>
                  <a:lnTo>
                    <a:pt x="262" y="103"/>
                  </a:lnTo>
                  <a:lnTo>
                    <a:pt x="262" y="95"/>
                  </a:lnTo>
                  <a:lnTo>
                    <a:pt x="254" y="93"/>
                  </a:lnTo>
                  <a:lnTo>
                    <a:pt x="251" y="93"/>
                  </a:lnTo>
                  <a:lnTo>
                    <a:pt x="251" y="87"/>
                  </a:lnTo>
                  <a:lnTo>
                    <a:pt x="254" y="82"/>
                  </a:lnTo>
                  <a:lnTo>
                    <a:pt x="262" y="77"/>
                  </a:lnTo>
                  <a:lnTo>
                    <a:pt x="265" y="77"/>
                  </a:lnTo>
                  <a:lnTo>
                    <a:pt x="265" y="74"/>
                  </a:lnTo>
                  <a:lnTo>
                    <a:pt x="265" y="61"/>
                  </a:lnTo>
                  <a:lnTo>
                    <a:pt x="262" y="53"/>
                  </a:lnTo>
                  <a:lnTo>
                    <a:pt x="257" y="43"/>
                  </a:lnTo>
                  <a:lnTo>
                    <a:pt x="257" y="43"/>
                  </a:lnTo>
                  <a:lnTo>
                    <a:pt x="254" y="35"/>
                  </a:lnTo>
                  <a:lnTo>
                    <a:pt x="251" y="32"/>
                  </a:lnTo>
                  <a:lnTo>
                    <a:pt x="251" y="32"/>
                  </a:lnTo>
                  <a:lnTo>
                    <a:pt x="246" y="24"/>
                  </a:lnTo>
                  <a:lnTo>
                    <a:pt x="243" y="21"/>
                  </a:lnTo>
                  <a:lnTo>
                    <a:pt x="235" y="21"/>
                  </a:lnTo>
                  <a:lnTo>
                    <a:pt x="204" y="21"/>
                  </a:lnTo>
                  <a:lnTo>
                    <a:pt x="177" y="16"/>
                  </a:lnTo>
                  <a:lnTo>
                    <a:pt x="159" y="16"/>
                  </a:lnTo>
                  <a:lnTo>
                    <a:pt x="156" y="16"/>
                  </a:lnTo>
                  <a:lnTo>
                    <a:pt x="151" y="16"/>
                  </a:lnTo>
                  <a:lnTo>
                    <a:pt x="143" y="16"/>
                  </a:lnTo>
                  <a:lnTo>
                    <a:pt x="140" y="21"/>
                  </a:lnTo>
                  <a:lnTo>
                    <a:pt x="138" y="21"/>
                  </a:lnTo>
                  <a:lnTo>
                    <a:pt x="138" y="16"/>
                  </a:lnTo>
                  <a:lnTo>
                    <a:pt x="125" y="16"/>
                  </a:lnTo>
                  <a:lnTo>
                    <a:pt x="117" y="13"/>
                  </a:lnTo>
                  <a:lnTo>
                    <a:pt x="114" y="6"/>
                  </a:lnTo>
                  <a:lnTo>
                    <a:pt x="117" y="6"/>
                  </a:lnTo>
                  <a:lnTo>
                    <a:pt x="122" y="6"/>
                  </a:lnTo>
                  <a:lnTo>
                    <a:pt x="114" y="0"/>
                  </a:lnTo>
                  <a:lnTo>
                    <a:pt x="106" y="0"/>
                  </a:lnTo>
                  <a:lnTo>
                    <a:pt x="88" y="6"/>
                  </a:lnTo>
                  <a:lnTo>
                    <a:pt x="69" y="8"/>
                  </a:lnTo>
                  <a:lnTo>
                    <a:pt x="61" y="13"/>
                  </a:lnTo>
                  <a:lnTo>
                    <a:pt x="56" y="16"/>
                  </a:lnTo>
                  <a:lnTo>
                    <a:pt x="51" y="21"/>
                  </a:lnTo>
                  <a:lnTo>
                    <a:pt x="43" y="24"/>
                  </a:lnTo>
                  <a:lnTo>
                    <a:pt x="27" y="24"/>
                  </a:lnTo>
                  <a:lnTo>
                    <a:pt x="16" y="32"/>
                  </a:lnTo>
                  <a:lnTo>
                    <a:pt x="8" y="32"/>
                  </a:lnTo>
                  <a:lnTo>
                    <a:pt x="11" y="35"/>
                  </a:lnTo>
                  <a:lnTo>
                    <a:pt x="11" y="40"/>
                  </a:lnTo>
                  <a:lnTo>
                    <a:pt x="8" y="40"/>
                  </a:lnTo>
                  <a:lnTo>
                    <a:pt x="3" y="40"/>
                  </a:lnTo>
                  <a:lnTo>
                    <a:pt x="3" y="43"/>
                  </a:lnTo>
                  <a:lnTo>
                    <a:pt x="8" y="50"/>
                  </a:lnTo>
                  <a:lnTo>
                    <a:pt x="8" y="53"/>
                  </a:lnTo>
                  <a:lnTo>
                    <a:pt x="8" y="58"/>
                  </a:lnTo>
                  <a:lnTo>
                    <a:pt x="0" y="66"/>
                  </a:lnTo>
                  <a:lnTo>
                    <a:pt x="3" y="69"/>
                  </a:lnTo>
                  <a:lnTo>
                    <a:pt x="11" y="74"/>
                  </a:lnTo>
                  <a:lnTo>
                    <a:pt x="16" y="77"/>
                  </a:lnTo>
                  <a:lnTo>
                    <a:pt x="16" y="82"/>
                  </a:lnTo>
                  <a:lnTo>
                    <a:pt x="16" y="85"/>
                  </a:lnTo>
                  <a:lnTo>
                    <a:pt x="16" y="87"/>
                  </a:lnTo>
                  <a:lnTo>
                    <a:pt x="19" y="93"/>
                  </a:lnTo>
                  <a:lnTo>
                    <a:pt x="19" y="101"/>
                  </a:lnTo>
                  <a:lnTo>
                    <a:pt x="16" y="103"/>
                  </a:lnTo>
                  <a:lnTo>
                    <a:pt x="16" y="109"/>
                  </a:lnTo>
                  <a:lnTo>
                    <a:pt x="19" y="109"/>
                  </a:lnTo>
                  <a:lnTo>
                    <a:pt x="19" y="114"/>
                  </a:lnTo>
                  <a:lnTo>
                    <a:pt x="24" y="114"/>
                  </a:lnTo>
                  <a:lnTo>
                    <a:pt x="27" y="119"/>
                  </a:lnTo>
                  <a:lnTo>
                    <a:pt x="27" y="127"/>
                  </a:lnTo>
                  <a:lnTo>
                    <a:pt x="27" y="135"/>
                  </a:lnTo>
                  <a:lnTo>
                    <a:pt x="30" y="135"/>
                  </a:lnTo>
                  <a:lnTo>
                    <a:pt x="35" y="135"/>
                  </a:lnTo>
                  <a:lnTo>
                    <a:pt x="35" y="138"/>
                  </a:lnTo>
                  <a:lnTo>
                    <a:pt x="37" y="140"/>
                  </a:lnTo>
                  <a:lnTo>
                    <a:pt x="45" y="140"/>
                  </a:lnTo>
                  <a:lnTo>
                    <a:pt x="53" y="140"/>
                  </a:lnTo>
                  <a:lnTo>
                    <a:pt x="53" y="146"/>
                  </a:lnTo>
                  <a:lnTo>
                    <a:pt x="61" y="146"/>
                  </a:lnTo>
                  <a:lnTo>
                    <a:pt x="64" y="146"/>
                  </a:lnTo>
                  <a:lnTo>
                    <a:pt x="64" y="148"/>
                  </a:lnTo>
                  <a:lnTo>
                    <a:pt x="61" y="153"/>
                  </a:lnTo>
                  <a:lnTo>
                    <a:pt x="64" y="156"/>
                  </a:lnTo>
                  <a:lnTo>
                    <a:pt x="69" y="161"/>
                  </a:lnTo>
                  <a:lnTo>
                    <a:pt x="72" y="164"/>
                  </a:lnTo>
                  <a:lnTo>
                    <a:pt x="77" y="164"/>
                  </a:lnTo>
                  <a:lnTo>
                    <a:pt x="85" y="156"/>
                  </a:lnTo>
                  <a:lnTo>
                    <a:pt x="80" y="153"/>
                  </a:lnTo>
                  <a:lnTo>
                    <a:pt x="90" y="156"/>
                  </a:lnTo>
                  <a:lnTo>
                    <a:pt x="96" y="156"/>
                  </a:lnTo>
                  <a:lnTo>
                    <a:pt x="103" y="156"/>
                  </a:lnTo>
                  <a:lnTo>
                    <a:pt x="103" y="164"/>
                  </a:lnTo>
                  <a:lnTo>
                    <a:pt x="103" y="167"/>
                  </a:lnTo>
                  <a:lnTo>
                    <a:pt x="106" y="167"/>
                  </a:lnTo>
                  <a:lnTo>
                    <a:pt x="114" y="167"/>
                  </a:lnTo>
                  <a:lnTo>
                    <a:pt x="117" y="167"/>
                  </a:lnTo>
                  <a:lnTo>
                    <a:pt x="125" y="172"/>
                  </a:lnTo>
                  <a:lnTo>
                    <a:pt x="130" y="175"/>
                  </a:lnTo>
                  <a:lnTo>
                    <a:pt x="138" y="188"/>
                  </a:lnTo>
                  <a:lnTo>
                    <a:pt x="143" y="182"/>
                  </a:lnTo>
                  <a:lnTo>
                    <a:pt x="151" y="182"/>
                  </a:lnTo>
                  <a:lnTo>
                    <a:pt x="159" y="188"/>
                  </a:lnTo>
                  <a:lnTo>
                    <a:pt x="164" y="196"/>
                  </a:lnTo>
                  <a:lnTo>
                    <a:pt x="167" y="196"/>
                  </a:lnTo>
                  <a:lnTo>
                    <a:pt x="175" y="190"/>
                  </a:lnTo>
                  <a:lnTo>
                    <a:pt x="177" y="188"/>
                  </a:lnTo>
                  <a:lnTo>
                    <a:pt x="183" y="188"/>
                  </a:lnTo>
                  <a:lnTo>
                    <a:pt x="193" y="190"/>
                  </a:lnTo>
                  <a:lnTo>
                    <a:pt x="204" y="188"/>
                  </a:lnTo>
                  <a:lnTo>
                    <a:pt x="217" y="188"/>
                  </a:lnTo>
                  <a:lnTo>
                    <a:pt x="222" y="193"/>
                  </a:lnTo>
                  <a:lnTo>
                    <a:pt x="225" y="196"/>
                  </a:lnTo>
                  <a:lnTo>
                    <a:pt x="230" y="198"/>
                  </a:lnTo>
                  <a:lnTo>
                    <a:pt x="238" y="198"/>
                  </a:lnTo>
                  <a:lnTo>
                    <a:pt x="243" y="198"/>
                  </a:lnTo>
                  <a:lnTo>
                    <a:pt x="246" y="201"/>
                  </a:lnTo>
                  <a:lnTo>
                    <a:pt x="246" y="201"/>
                  </a:lnTo>
                  <a:lnTo>
                    <a:pt x="246" y="198"/>
                  </a:lnTo>
                  <a:lnTo>
                    <a:pt x="243" y="196"/>
                  </a:lnTo>
                  <a:lnTo>
                    <a:pt x="243" y="190"/>
                  </a:lnTo>
                  <a:lnTo>
                    <a:pt x="243" y="188"/>
                  </a:lnTo>
                  <a:lnTo>
                    <a:pt x="243" y="185"/>
                  </a:lnTo>
                  <a:lnTo>
                    <a:pt x="243" y="182"/>
                  </a:lnTo>
                  <a:lnTo>
                    <a:pt x="243" y="180"/>
                  </a:lnTo>
                  <a:lnTo>
                    <a:pt x="251" y="167"/>
                  </a:lnTo>
                  <a:lnTo>
                    <a:pt x="265" y="153"/>
                  </a:lnTo>
                  <a:lnTo>
                    <a:pt x="278" y="148"/>
                  </a:lnTo>
                  <a:lnTo>
                    <a:pt x="278" y="146"/>
                  </a:lnTo>
                  <a:lnTo>
                    <a:pt x="272" y="140"/>
                  </a:lnTo>
                  <a:lnTo>
                    <a:pt x="278" y="138"/>
                  </a:lnTo>
                  <a:lnTo>
                    <a:pt x="278" y="138"/>
                  </a:lnTo>
                  <a:lnTo>
                    <a:pt x="278" y="138"/>
                  </a:lnTo>
                  <a:lnTo>
                    <a:pt x="278" y="138"/>
                  </a:lnTo>
                  <a:lnTo>
                    <a:pt x="278" y="138"/>
                  </a:lnTo>
                  <a:lnTo>
                    <a:pt x="278" y="138"/>
                  </a:lnTo>
                  <a:close/>
                </a:path>
              </a:pathLst>
            </a:custGeom>
            <a:solidFill>
              <a:srgbClr val="9BBB59">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5" name="Freeform 28"/>
            <p:cNvSpPr>
              <a:spLocks/>
            </p:cNvSpPr>
            <p:nvPr/>
          </p:nvSpPr>
          <p:spPr bwMode="auto">
            <a:xfrm>
              <a:off x="3756269" y="3768561"/>
              <a:ext cx="593161" cy="318783"/>
            </a:xfrm>
            <a:custGeom>
              <a:avLst/>
              <a:gdLst>
                <a:gd name="T0" fmla="*/ 137 w 153"/>
                <a:gd name="T1" fmla="*/ 11 h 67"/>
                <a:gd name="T2" fmla="*/ 119 w 153"/>
                <a:gd name="T3" fmla="*/ 6 h 67"/>
                <a:gd name="T4" fmla="*/ 98 w 153"/>
                <a:gd name="T5" fmla="*/ 6 h 67"/>
                <a:gd name="T6" fmla="*/ 90 w 153"/>
                <a:gd name="T7" fmla="*/ 8 h 67"/>
                <a:gd name="T8" fmla="*/ 79 w 153"/>
                <a:gd name="T9" fmla="*/ 14 h 67"/>
                <a:gd name="T10" fmla="*/ 66 w 153"/>
                <a:gd name="T11" fmla="*/ 0 h 67"/>
                <a:gd name="T12" fmla="*/ 53 w 153"/>
                <a:gd name="T13" fmla="*/ 6 h 67"/>
                <a:gd name="T14" fmla="*/ 32 w 153"/>
                <a:gd name="T15" fmla="*/ 8 h 67"/>
                <a:gd name="T16" fmla="*/ 29 w 153"/>
                <a:gd name="T17" fmla="*/ 16 h 67"/>
                <a:gd name="T18" fmla="*/ 21 w 153"/>
                <a:gd name="T19" fmla="*/ 24 h 67"/>
                <a:gd name="T20" fmla="*/ 3 w 153"/>
                <a:gd name="T21" fmla="*/ 27 h 67"/>
                <a:gd name="T22" fmla="*/ 0 w 153"/>
                <a:gd name="T23" fmla="*/ 40 h 67"/>
                <a:gd name="T24" fmla="*/ 0 w 153"/>
                <a:gd name="T25" fmla="*/ 51 h 67"/>
                <a:gd name="T26" fmla="*/ 13 w 153"/>
                <a:gd name="T27" fmla="*/ 59 h 67"/>
                <a:gd name="T28" fmla="*/ 21 w 153"/>
                <a:gd name="T29" fmla="*/ 67 h 67"/>
                <a:gd name="T30" fmla="*/ 53 w 153"/>
                <a:gd name="T31" fmla="*/ 61 h 67"/>
                <a:gd name="T32" fmla="*/ 55 w 153"/>
                <a:gd name="T33" fmla="*/ 53 h 67"/>
                <a:gd name="T34" fmla="*/ 66 w 153"/>
                <a:gd name="T35" fmla="*/ 53 h 67"/>
                <a:gd name="T36" fmla="*/ 79 w 153"/>
                <a:gd name="T37" fmla="*/ 51 h 67"/>
                <a:gd name="T38" fmla="*/ 90 w 153"/>
                <a:gd name="T39" fmla="*/ 51 h 67"/>
                <a:gd name="T40" fmla="*/ 98 w 153"/>
                <a:gd name="T41" fmla="*/ 43 h 67"/>
                <a:gd name="T42" fmla="*/ 108 w 153"/>
                <a:gd name="T43" fmla="*/ 35 h 67"/>
                <a:gd name="T44" fmla="*/ 119 w 153"/>
                <a:gd name="T45" fmla="*/ 37 h 67"/>
                <a:gd name="T46" fmla="*/ 127 w 153"/>
                <a:gd name="T47" fmla="*/ 40 h 67"/>
                <a:gd name="T48" fmla="*/ 135 w 153"/>
                <a:gd name="T49" fmla="*/ 43 h 67"/>
                <a:gd name="T50" fmla="*/ 143 w 153"/>
                <a:gd name="T51" fmla="*/ 43 h 67"/>
                <a:gd name="T52" fmla="*/ 143 w 153"/>
                <a:gd name="T53" fmla="*/ 40 h 67"/>
                <a:gd name="T54" fmla="*/ 150 w 153"/>
                <a:gd name="T55" fmla="*/ 24 h 67"/>
                <a:gd name="T56" fmla="*/ 145 w 153"/>
                <a:gd name="T57" fmla="*/ 16 h 67"/>
                <a:gd name="T58" fmla="*/ 140 w 153"/>
                <a:gd name="T59" fmla="*/ 14 h 67"/>
                <a:gd name="T60" fmla="*/ 140 w 153"/>
                <a:gd name="T61" fmla="*/ 14 h 67"/>
                <a:gd name="T62" fmla="*/ 140 w 153"/>
                <a:gd name="T63"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67">
                  <a:moveTo>
                    <a:pt x="140" y="14"/>
                  </a:moveTo>
                  <a:lnTo>
                    <a:pt x="137" y="11"/>
                  </a:lnTo>
                  <a:lnTo>
                    <a:pt x="132" y="6"/>
                  </a:lnTo>
                  <a:lnTo>
                    <a:pt x="119" y="6"/>
                  </a:lnTo>
                  <a:lnTo>
                    <a:pt x="108" y="8"/>
                  </a:lnTo>
                  <a:lnTo>
                    <a:pt x="98" y="6"/>
                  </a:lnTo>
                  <a:lnTo>
                    <a:pt x="92" y="6"/>
                  </a:lnTo>
                  <a:lnTo>
                    <a:pt x="90" y="8"/>
                  </a:lnTo>
                  <a:lnTo>
                    <a:pt x="82" y="14"/>
                  </a:lnTo>
                  <a:lnTo>
                    <a:pt x="79" y="14"/>
                  </a:lnTo>
                  <a:lnTo>
                    <a:pt x="74" y="6"/>
                  </a:lnTo>
                  <a:lnTo>
                    <a:pt x="66" y="0"/>
                  </a:lnTo>
                  <a:lnTo>
                    <a:pt x="58" y="0"/>
                  </a:lnTo>
                  <a:lnTo>
                    <a:pt x="53" y="6"/>
                  </a:lnTo>
                  <a:lnTo>
                    <a:pt x="45" y="6"/>
                  </a:lnTo>
                  <a:lnTo>
                    <a:pt x="32" y="8"/>
                  </a:lnTo>
                  <a:lnTo>
                    <a:pt x="32" y="11"/>
                  </a:lnTo>
                  <a:lnTo>
                    <a:pt x="29" y="16"/>
                  </a:lnTo>
                  <a:lnTo>
                    <a:pt x="26" y="19"/>
                  </a:lnTo>
                  <a:lnTo>
                    <a:pt x="21" y="24"/>
                  </a:lnTo>
                  <a:lnTo>
                    <a:pt x="11" y="27"/>
                  </a:lnTo>
                  <a:lnTo>
                    <a:pt x="3" y="27"/>
                  </a:lnTo>
                  <a:lnTo>
                    <a:pt x="0" y="35"/>
                  </a:lnTo>
                  <a:lnTo>
                    <a:pt x="0" y="40"/>
                  </a:lnTo>
                  <a:lnTo>
                    <a:pt x="0" y="43"/>
                  </a:lnTo>
                  <a:lnTo>
                    <a:pt x="0" y="51"/>
                  </a:lnTo>
                  <a:lnTo>
                    <a:pt x="5" y="53"/>
                  </a:lnTo>
                  <a:lnTo>
                    <a:pt x="13" y="59"/>
                  </a:lnTo>
                  <a:lnTo>
                    <a:pt x="16" y="59"/>
                  </a:lnTo>
                  <a:lnTo>
                    <a:pt x="21" y="67"/>
                  </a:lnTo>
                  <a:lnTo>
                    <a:pt x="32" y="67"/>
                  </a:lnTo>
                  <a:lnTo>
                    <a:pt x="53" y="61"/>
                  </a:lnTo>
                  <a:lnTo>
                    <a:pt x="53" y="59"/>
                  </a:lnTo>
                  <a:lnTo>
                    <a:pt x="55" y="53"/>
                  </a:lnTo>
                  <a:lnTo>
                    <a:pt x="58" y="53"/>
                  </a:lnTo>
                  <a:lnTo>
                    <a:pt x="66" y="53"/>
                  </a:lnTo>
                  <a:lnTo>
                    <a:pt x="71" y="45"/>
                  </a:lnTo>
                  <a:lnTo>
                    <a:pt x="79" y="51"/>
                  </a:lnTo>
                  <a:lnTo>
                    <a:pt x="84" y="51"/>
                  </a:lnTo>
                  <a:lnTo>
                    <a:pt x="90" y="51"/>
                  </a:lnTo>
                  <a:lnTo>
                    <a:pt x="92" y="45"/>
                  </a:lnTo>
                  <a:lnTo>
                    <a:pt x="98" y="43"/>
                  </a:lnTo>
                  <a:lnTo>
                    <a:pt x="98" y="35"/>
                  </a:lnTo>
                  <a:lnTo>
                    <a:pt x="108" y="35"/>
                  </a:lnTo>
                  <a:lnTo>
                    <a:pt x="116" y="40"/>
                  </a:lnTo>
                  <a:lnTo>
                    <a:pt x="119" y="37"/>
                  </a:lnTo>
                  <a:lnTo>
                    <a:pt x="124" y="35"/>
                  </a:lnTo>
                  <a:lnTo>
                    <a:pt x="127" y="40"/>
                  </a:lnTo>
                  <a:lnTo>
                    <a:pt x="132" y="43"/>
                  </a:lnTo>
                  <a:lnTo>
                    <a:pt x="135" y="43"/>
                  </a:lnTo>
                  <a:lnTo>
                    <a:pt x="140" y="43"/>
                  </a:lnTo>
                  <a:lnTo>
                    <a:pt x="143" y="43"/>
                  </a:lnTo>
                  <a:lnTo>
                    <a:pt x="143" y="43"/>
                  </a:lnTo>
                  <a:lnTo>
                    <a:pt x="143" y="40"/>
                  </a:lnTo>
                  <a:lnTo>
                    <a:pt x="145" y="32"/>
                  </a:lnTo>
                  <a:lnTo>
                    <a:pt x="150" y="24"/>
                  </a:lnTo>
                  <a:lnTo>
                    <a:pt x="153" y="16"/>
                  </a:lnTo>
                  <a:lnTo>
                    <a:pt x="145" y="16"/>
                  </a:lnTo>
                  <a:lnTo>
                    <a:pt x="140" y="14"/>
                  </a:lnTo>
                  <a:lnTo>
                    <a:pt x="140" y="14"/>
                  </a:lnTo>
                  <a:lnTo>
                    <a:pt x="140" y="14"/>
                  </a:lnTo>
                  <a:lnTo>
                    <a:pt x="140" y="14"/>
                  </a:lnTo>
                  <a:lnTo>
                    <a:pt x="140" y="14"/>
                  </a:lnTo>
                  <a:lnTo>
                    <a:pt x="140" y="14"/>
                  </a:lnTo>
                  <a:close/>
                </a:path>
              </a:pathLst>
            </a:custGeom>
            <a:solidFill>
              <a:srgbClr val="9BBB59">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6" name="Freeform 29"/>
            <p:cNvSpPr>
              <a:spLocks/>
            </p:cNvSpPr>
            <p:nvPr/>
          </p:nvSpPr>
          <p:spPr bwMode="auto">
            <a:xfrm>
              <a:off x="3674854" y="3935088"/>
              <a:ext cx="724975" cy="466281"/>
            </a:xfrm>
            <a:custGeom>
              <a:avLst/>
              <a:gdLst>
                <a:gd name="T0" fmla="*/ 171 w 187"/>
                <a:gd name="T1" fmla="*/ 8 h 98"/>
                <a:gd name="T2" fmla="*/ 164 w 187"/>
                <a:gd name="T3" fmla="*/ 8 h 98"/>
                <a:gd name="T4" fmla="*/ 161 w 187"/>
                <a:gd name="T5" fmla="*/ 8 h 98"/>
                <a:gd name="T6" fmla="*/ 153 w 187"/>
                <a:gd name="T7" fmla="*/ 8 h 98"/>
                <a:gd name="T8" fmla="*/ 145 w 187"/>
                <a:gd name="T9" fmla="*/ 0 h 98"/>
                <a:gd name="T10" fmla="*/ 137 w 187"/>
                <a:gd name="T11" fmla="*/ 5 h 98"/>
                <a:gd name="T12" fmla="*/ 119 w 187"/>
                <a:gd name="T13" fmla="*/ 0 h 98"/>
                <a:gd name="T14" fmla="*/ 113 w 187"/>
                <a:gd name="T15" fmla="*/ 10 h 98"/>
                <a:gd name="T16" fmla="*/ 105 w 187"/>
                <a:gd name="T17" fmla="*/ 16 h 98"/>
                <a:gd name="T18" fmla="*/ 92 w 187"/>
                <a:gd name="T19" fmla="*/ 10 h 98"/>
                <a:gd name="T20" fmla="*/ 79 w 187"/>
                <a:gd name="T21" fmla="*/ 18 h 98"/>
                <a:gd name="T22" fmla="*/ 74 w 187"/>
                <a:gd name="T23" fmla="*/ 24 h 98"/>
                <a:gd name="T24" fmla="*/ 53 w 187"/>
                <a:gd name="T25" fmla="*/ 32 h 98"/>
                <a:gd name="T26" fmla="*/ 37 w 187"/>
                <a:gd name="T27" fmla="*/ 24 h 98"/>
                <a:gd name="T28" fmla="*/ 26 w 187"/>
                <a:gd name="T29" fmla="*/ 18 h 98"/>
                <a:gd name="T30" fmla="*/ 21 w 187"/>
                <a:gd name="T31" fmla="*/ 32 h 98"/>
                <a:gd name="T32" fmla="*/ 16 w 187"/>
                <a:gd name="T33" fmla="*/ 32 h 98"/>
                <a:gd name="T34" fmla="*/ 8 w 187"/>
                <a:gd name="T35" fmla="*/ 32 h 98"/>
                <a:gd name="T36" fmla="*/ 13 w 187"/>
                <a:gd name="T37" fmla="*/ 37 h 98"/>
                <a:gd name="T38" fmla="*/ 8 w 187"/>
                <a:gd name="T39" fmla="*/ 45 h 98"/>
                <a:gd name="T40" fmla="*/ 0 w 187"/>
                <a:gd name="T41" fmla="*/ 61 h 98"/>
                <a:gd name="T42" fmla="*/ 26 w 187"/>
                <a:gd name="T43" fmla="*/ 87 h 98"/>
                <a:gd name="T44" fmla="*/ 47 w 187"/>
                <a:gd name="T45" fmla="*/ 98 h 98"/>
                <a:gd name="T46" fmla="*/ 66 w 187"/>
                <a:gd name="T47" fmla="*/ 98 h 98"/>
                <a:gd name="T48" fmla="*/ 69 w 187"/>
                <a:gd name="T49" fmla="*/ 95 h 98"/>
                <a:gd name="T50" fmla="*/ 82 w 187"/>
                <a:gd name="T51" fmla="*/ 92 h 98"/>
                <a:gd name="T52" fmla="*/ 92 w 187"/>
                <a:gd name="T53" fmla="*/ 92 h 98"/>
                <a:gd name="T54" fmla="*/ 100 w 187"/>
                <a:gd name="T55" fmla="*/ 84 h 98"/>
                <a:gd name="T56" fmla="*/ 113 w 187"/>
                <a:gd name="T57" fmla="*/ 87 h 98"/>
                <a:gd name="T58" fmla="*/ 121 w 187"/>
                <a:gd name="T59" fmla="*/ 84 h 98"/>
                <a:gd name="T60" fmla="*/ 129 w 187"/>
                <a:gd name="T61" fmla="*/ 84 h 98"/>
                <a:gd name="T62" fmla="*/ 137 w 187"/>
                <a:gd name="T63" fmla="*/ 79 h 98"/>
                <a:gd name="T64" fmla="*/ 145 w 187"/>
                <a:gd name="T65" fmla="*/ 76 h 98"/>
                <a:gd name="T66" fmla="*/ 153 w 187"/>
                <a:gd name="T67" fmla="*/ 63 h 98"/>
                <a:gd name="T68" fmla="*/ 164 w 187"/>
                <a:gd name="T69" fmla="*/ 42 h 98"/>
                <a:gd name="T70" fmla="*/ 164 w 187"/>
                <a:gd name="T71" fmla="*/ 34 h 98"/>
                <a:gd name="T72" fmla="*/ 174 w 187"/>
                <a:gd name="T73" fmla="*/ 32 h 98"/>
                <a:gd name="T74" fmla="*/ 185 w 187"/>
                <a:gd name="T75" fmla="*/ 24 h 98"/>
                <a:gd name="T76" fmla="*/ 187 w 187"/>
                <a:gd name="T77" fmla="*/ 18 h 98"/>
                <a:gd name="T78" fmla="*/ 182 w 187"/>
                <a:gd name="T79" fmla="*/ 16 h 98"/>
                <a:gd name="T80" fmla="*/ 182 w 187"/>
                <a:gd name="T81" fmla="*/ 16 h 98"/>
                <a:gd name="T82" fmla="*/ 182 w 187"/>
                <a:gd name="T83" fmla="*/ 1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7" h="98">
                  <a:moveTo>
                    <a:pt x="182" y="16"/>
                  </a:moveTo>
                  <a:lnTo>
                    <a:pt x="171" y="8"/>
                  </a:lnTo>
                  <a:lnTo>
                    <a:pt x="166" y="8"/>
                  </a:lnTo>
                  <a:lnTo>
                    <a:pt x="164" y="8"/>
                  </a:lnTo>
                  <a:lnTo>
                    <a:pt x="164" y="8"/>
                  </a:lnTo>
                  <a:lnTo>
                    <a:pt x="161" y="8"/>
                  </a:lnTo>
                  <a:lnTo>
                    <a:pt x="156" y="8"/>
                  </a:lnTo>
                  <a:lnTo>
                    <a:pt x="153" y="8"/>
                  </a:lnTo>
                  <a:lnTo>
                    <a:pt x="148" y="5"/>
                  </a:lnTo>
                  <a:lnTo>
                    <a:pt x="145" y="0"/>
                  </a:lnTo>
                  <a:lnTo>
                    <a:pt x="140" y="2"/>
                  </a:lnTo>
                  <a:lnTo>
                    <a:pt x="137" y="5"/>
                  </a:lnTo>
                  <a:lnTo>
                    <a:pt x="129" y="0"/>
                  </a:lnTo>
                  <a:lnTo>
                    <a:pt x="119" y="0"/>
                  </a:lnTo>
                  <a:lnTo>
                    <a:pt x="119" y="8"/>
                  </a:lnTo>
                  <a:lnTo>
                    <a:pt x="113" y="10"/>
                  </a:lnTo>
                  <a:lnTo>
                    <a:pt x="111" y="16"/>
                  </a:lnTo>
                  <a:lnTo>
                    <a:pt x="105" y="16"/>
                  </a:lnTo>
                  <a:lnTo>
                    <a:pt x="100" y="16"/>
                  </a:lnTo>
                  <a:lnTo>
                    <a:pt x="92" y="10"/>
                  </a:lnTo>
                  <a:lnTo>
                    <a:pt x="87" y="18"/>
                  </a:lnTo>
                  <a:lnTo>
                    <a:pt x="79" y="18"/>
                  </a:lnTo>
                  <a:lnTo>
                    <a:pt x="76" y="18"/>
                  </a:lnTo>
                  <a:lnTo>
                    <a:pt x="74" y="24"/>
                  </a:lnTo>
                  <a:lnTo>
                    <a:pt x="74" y="26"/>
                  </a:lnTo>
                  <a:lnTo>
                    <a:pt x="53" y="32"/>
                  </a:lnTo>
                  <a:lnTo>
                    <a:pt x="42" y="32"/>
                  </a:lnTo>
                  <a:lnTo>
                    <a:pt x="37" y="24"/>
                  </a:lnTo>
                  <a:lnTo>
                    <a:pt x="34" y="24"/>
                  </a:lnTo>
                  <a:lnTo>
                    <a:pt x="26" y="18"/>
                  </a:lnTo>
                  <a:lnTo>
                    <a:pt x="24" y="24"/>
                  </a:lnTo>
                  <a:lnTo>
                    <a:pt x="21" y="32"/>
                  </a:lnTo>
                  <a:lnTo>
                    <a:pt x="21" y="34"/>
                  </a:lnTo>
                  <a:lnTo>
                    <a:pt x="16" y="32"/>
                  </a:lnTo>
                  <a:lnTo>
                    <a:pt x="13" y="32"/>
                  </a:lnTo>
                  <a:lnTo>
                    <a:pt x="8" y="32"/>
                  </a:lnTo>
                  <a:lnTo>
                    <a:pt x="13" y="34"/>
                  </a:lnTo>
                  <a:lnTo>
                    <a:pt x="13" y="37"/>
                  </a:lnTo>
                  <a:lnTo>
                    <a:pt x="8" y="42"/>
                  </a:lnTo>
                  <a:lnTo>
                    <a:pt x="8" y="45"/>
                  </a:lnTo>
                  <a:lnTo>
                    <a:pt x="8" y="58"/>
                  </a:lnTo>
                  <a:lnTo>
                    <a:pt x="0" y="61"/>
                  </a:lnTo>
                  <a:lnTo>
                    <a:pt x="13" y="76"/>
                  </a:lnTo>
                  <a:lnTo>
                    <a:pt x="26" y="87"/>
                  </a:lnTo>
                  <a:lnTo>
                    <a:pt x="39" y="95"/>
                  </a:lnTo>
                  <a:lnTo>
                    <a:pt x="47" y="98"/>
                  </a:lnTo>
                  <a:lnTo>
                    <a:pt x="53" y="98"/>
                  </a:lnTo>
                  <a:lnTo>
                    <a:pt x="66" y="98"/>
                  </a:lnTo>
                  <a:lnTo>
                    <a:pt x="69" y="98"/>
                  </a:lnTo>
                  <a:lnTo>
                    <a:pt x="69" y="95"/>
                  </a:lnTo>
                  <a:lnTo>
                    <a:pt x="76" y="95"/>
                  </a:lnTo>
                  <a:lnTo>
                    <a:pt x="82" y="92"/>
                  </a:lnTo>
                  <a:lnTo>
                    <a:pt x="87" y="92"/>
                  </a:lnTo>
                  <a:lnTo>
                    <a:pt x="92" y="92"/>
                  </a:lnTo>
                  <a:lnTo>
                    <a:pt x="95" y="87"/>
                  </a:lnTo>
                  <a:lnTo>
                    <a:pt x="100" y="84"/>
                  </a:lnTo>
                  <a:lnTo>
                    <a:pt x="105" y="87"/>
                  </a:lnTo>
                  <a:lnTo>
                    <a:pt x="113" y="87"/>
                  </a:lnTo>
                  <a:lnTo>
                    <a:pt x="116" y="87"/>
                  </a:lnTo>
                  <a:lnTo>
                    <a:pt x="121" y="84"/>
                  </a:lnTo>
                  <a:lnTo>
                    <a:pt x="127" y="87"/>
                  </a:lnTo>
                  <a:lnTo>
                    <a:pt x="129" y="84"/>
                  </a:lnTo>
                  <a:lnTo>
                    <a:pt x="129" y="79"/>
                  </a:lnTo>
                  <a:lnTo>
                    <a:pt x="137" y="79"/>
                  </a:lnTo>
                  <a:lnTo>
                    <a:pt x="140" y="79"/>
                  </a:lnTo>
                  <a:lnTo>
                    <a:pt x="145" y="76"/>
                  </a:lnTo>
                  <a:lnTo>
                    <a:pt x="145" y="71"/>
                  </a:lnTo>
                  <a:lnTo>
                    <a:pt x="153" y="63"/>
                  </a:lnTo>
                  <a:lnTo>
                    <a:pt x="156" y="53"/>
                  </a:lnTo>
                  <a:lnTo>
                    <a:pt x="164" y="42"/>
                  </a:lnTo>
                  <a:lnTo>
                    <a:pt x="164" y="37"/>
                  </a:lnTo>
                  <a:lnTo>
                    <a:pt x="164" y="34"/>
                  </a:lnTo>
                  <a:lnTo>
                    <a:pt x="171" y="32"/>
                  </a:lnTo>
                  <a:lnTo>
                    <a:pt x="174" y="32"/>
                  </a:lnTo>
                  <a:lnTo>
                    <a:pt x="182" y="26"/>
                  </a:lnTo>
                  <a:lnTo>
                    <a:pt x="185" y="24"/>
                  </a:lnTo>
                  <a:lnTo>
                    <a:pt x="187" y="24"/>
                  </a:lnTo>
                  <a:lnTo>
                    <a:pt x="187" y="18"/>
                  </a:lnTo>
                  <a:lnTo>
                    <a:pt x="182" y="16"/>
                  </a:lnTo>
                  <a:lnTo>
                    <a:pt x="182" y="16"/>
                  </a:lnTo>
                  <a:lnTo>
                    <a:pt x="182" y="16"/>
                  </a:lnTo>
                  <a:lnTo>
                    <a:pt x="182" y="16"/>
                  </a:lnTo>
                  <a:lnTo>
                    <a:pt x="182" y="16"/>
                  </a:lnTo>
                  <a:lnTo>
                    <a:pt x="182" y="16"/>
                  </a:lnTo>
                  <a:close/>
                </a:path>
              </a:pathLst>
            </a:custGeom>
            <a:solidFill>
              <a:srgbClr val="9BBB59">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7" name="Freeform 30"/>
            <p:cNvSpPr>
              <a:spLocks noEditPoints="1"/>
            </p:cNvSpPr>
            <p:nvPr/>
          </p:nvSpPr>
          <p:spPr bwMode="auto">
            <a:xfrm>
              <a:off x="2620346" y="4187263"/>
              <a:ext cx="1341395" cy="1769970"/>
            </a:xfrm>
            <a:custGeom>
              <a:avLst/>
              <a:gdLst>
                <a:gd name="T0" fmla="*/ 227 w 346"/>
                <a:gd name="T1" fmla="*/ 322 h 372"/>
                <a:gd name="T2" fmla="*/ 190 w 346"/>
                <a:gd name="T3" fmla="*/ 319 h 372"/>
                <a:gd name="T4" fmla="*/ 172 w 346"/>
                <a:gd name="T5" fmla="*/ 332 h 372"/>
                <a:gd name="T6" fmla="*/ 224 w 346"/>
                <a:gd name="T7" fmla="*/ 356 h 372"/>
                <a:gd name="T8" fmla="*/ 253 w 346"/>
                <a:gd name="T9" fmla="*/ 359 h 372"/>
                <a:gd name="T10" fmla="*/ 264 w 346"/>
                <a:gd name="T11" fmla="*/ 314 h 372"/>
                <a:gd name="T12" fmla="*/ 251 w 346"/>
                <a:gd name="T13" fmla="*/ 319 h 372"/>
                <a:gd name="T14" fmla="*/ 322 w 346"/>
                <a:gd name="T15" fmla="*/ 227 h 372"/>
                <a:gd name="T16" fmla="*/ 269 w 346"/>
                <a:gd name="T17" fmla="*/ 198 h 372"/>
                <a:gd name="T18" fmla="*/ 261 w 346"/>
                <a:gd name="T19" fmla="*/ 182 h 372"/>
                <a:gd name="T20" fmla="*/ 211 w 346"/>
                <a:gd name="T21" fmla="*/ 153 h 372"/>
                <a:gd name="T22" fmla="*/ 174 w 346"/>
                <a:gd name="T23" fmla="*/ 111 h 372"/>
                <a:gd name="T24" fmla="*/ 166 w 346"/>
                <a:gd name="T25" fmla="*/ 79 h 372"/>
                <a:gd name="T26" fmla="*/ 164 w 346"/>
                <a:gd name="T27" fmla="*/ 58 h 372"/>
                <a:gd name="T28" fmla="*/ 182 w 346"/>
                <a:gd name="T29" fmla="*/ 50 h 372"/>
                <a:gd name="T30" fmla="*/ 201 w 346"/>
                <a:gd name="T31" fmla="*/ 45 h 372"/>
                <a:gd name="T32" fmla="*/ 198 w 346"/>
                <a:gd name="T33" fmla="*/ 23 h 372"/>
                <a:gd name="T34" fmla="*/ 164 w 346"/>
                <a:gd name="T35" fmla="*/ 8 h 372"/>
                <a:gd name="T36" fmla="*/ 140 w 346"/>
                <a:gd name="T37" fmla="*/ 5 h 372"/>
                <a:gd name="T38" fmla="*/ 111 w 346"/>
                <a:gd name="T39" fmla="*/ 8 h 372"/>
                <a:gd name="T40" fmla="*/ 98 w 346"/>
                <a:gd name="T41" fmla="*/ 18 h 372"/>
                <a:gd name="T42" fmla="*/ 92 w 346"/>
                <a:gd name="T43" fmla="*/ 26 h 372"/>
                <a:gd name="T44" fmla="*/ 76 w 346"/>
                <a:gd name="T45" fmla="*/ 18 h 372"/>
                <a:gd name="T46" fmla="*/ 69 w 346"/>
                <a:gd name="T47" fmla="*/ 39 h 372"/>
                <a:gd name="T48" fmla="*/ 50 w 346"/>
                <a:gd name="T49" fmla="*/ 23 h 372"/>
                <a:gd name="T50" fmla="*/ 34 w 346"/>
                <a:gd name="T51" fmla="*/ 39 h 372"/>
                <a:gd name="T52" fmla="*/ 8 w 346"/>
                <a:gd name="T53" fmla="*/ 45 h 372"/>
                <a:gd name="T54" fmla="*/ 0 w 346"/>
                <a:gd name="T55" fmla="*/ 71 h 372"/>
                <a:gd name="T56" fmla="*/ 8 w 346"/>
                <a:gd name="T57" fmla="*/ 95 h 372"/>
                <a:gd name="T58" fmla="*/ 32 w 346"/>
                <a:gd name="T59" fmla="*/ 103 h 372"/>
                <a:gd name="T60" fmla="*/ 26 w 346"/>
                <a:gd name="T61" fmla="*/ 118 h 372"/>
                <a:gd name="T62" fmla="*/ 58 w 346"/>
                <a:gd name="T63" fmla="*/ 95 h 372"/>
                <a:gd name="T64" fmla="*/ 103 w 346"/>
                <a:gd name="T65" fmla="*/ 113 h 372"/>
                <a:gd name="T66" fmla="*/ 129 w 346"/>
                <a:gd name="T67" fmla="*/ 158 h 372"/>
                <a:gd name="T68" fmla="*/ 150 w 346"/>
                <a:gd name="T69" fmla="*/ 179 h 372"/>
                <a:gd name="T70" fmla="*/ 190 w 346"/>
                <a:gd name="T71" fmla="*/ 208 h 372"/>
                <a:gd name="T72" fmla="*/ 211 w 346"/>
                <a:gd name="T73" fmla="*/ 219 h 372"/>
                <a:gd name="T74" fmla="*/ 235 w 346"/>
                <a:gd name="T75" fmla="*/ 227 h 372"/>
                <a:gd name="T76" fmla="*/ 251 w 346"/>
                <a:gd name="T77" fmla="*/ 245 h 372"/>
                <a:gd name="T78" fmla="*/ 269 w 346"/>
                <a:gd name="T79" fmla="*/ 261 h 372"/>
                <a:gd name="T80" fmla="*/ 277 w 346"/>
                <a:gd name="T81" fmla="*/ 298 h 372"/>
                <a:gd name="T82" fmla="*/ 264 w 346"/>
                <a:gd name="T83" fmla="*/ 322 h 372"/>
                <a:gd name="T84" fmla="*/ 293 w 346"/>
                <a:gd name="T85" fmla="*/ 303 h 372"/>
                <a:gd name="T86" fmla="*/ 306 w 346"/>
                <a:gd name="T87" fmla="*/ 272 h 372"/>
                <a:gd name="T88" fmla="*/ 296 w 346"/>
                <a:gd name="T89" fmla="*/ 243 h 372"/>
                <a:gd name="T90" fmla="*/ 325 w 346"/>
                <a:gd name="T91" fmla="*/ 243 h 372"/>
                <a:gd name="T92" fmla="*/ 346 w 346"/>
                <a:gd name="T93" fmla="*/ 253 h 372"/>
                <a:gd name="T94" fmla="*/ 341 w 346"/>
                <a:gd name="T95" fmla="*/ 237 h 372"/>
                <a:gd name="T96" fmla="*/ 53 w 346"/>
                <a:gd name="T97" fmla="*/ 285 h 372"/>
                <a:gd name="T98" fmla="*/ 50 w 346"/>
                <a:gd name="T99" fmla="*/ 288 h 372"/>
                <a:gd name="T100" fmla="*/ 84 w 346"/>
                <a:gd name="T101" fmla="*/ 216 h 372"/>
                <a:gd name="T102" fmla="*/ 69 w 346"/>
                <a:gd name="T103" fmla="*/ 211 h 372"/>
                <a:gd name="T104" fmla="*/ 45 w 346"/>
                <a:gd name="T105" fmla="*/ 232 h 372"/>
                <a:gd name="T106" fmla="*/ 53 w 346"/>
                <a:gd name="T107" fmla="*/ 253 h 372"/>
                <a:gd name="T108" fmla="*/ 53 w 346"/>
                <a:gd name="T109" fmla="*/ 285 h 372"/>
                <a:gd name="T110" fmla="*/ 69 w 346"/>
                <a:gd name="T111" fmla="*/ 280 h 372"/>
                <a:gd name="T112" fmla="*/ 87 w 346"/>
                <a:gd name="T113" fmla="*/ 258 h 372"/>
                <a:gd name="T114" fmla="*/ 87 w 346"/>
                <a:gd name="T115" fmla="*/ 219 h 372"/>
                <a:gd name="T116" fmla="*/ 84 w 346"/>
                <a:gd name="T117" fmla="*/ 21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372">
                  <a:moveTo>
                    <a:pt x="251" y="319"/>
                  </a:moveTo>
                  <a:lnTo>
                    <a:pt x="245" y="319"/>
                  </a:lnTo>
                  <a:lnTo>
                    <a:pt x="243" y="319"/>
                  </a:lnTo>
                  <a:lnTo>
                    <a:pt x="235" y="319"/>
                  </a:lnTo>
                  <a:lnTo>
                    <a:pt x="227" y="322"/>
                  </a:lnTo>
                  <a:lnTo>
                    <a:pt x="211" y="322"/>
                  </a:lnTo>
                  <a:lnTo>
                    <a:pt x="208" y="322"/>
                  </a:lnTo>
                  <a:lnTo>
                    <a:pt x="201" y="319"/>
                  </a:lnTo>
                  <a:lnTo>
                    <a:pt x="198" y="319"/>
                  </a:lnTo>
                  <a:lnTo>
                    <a:pt x="190" y="319"/>
                  </a:lnTo>
                  <a:lnTo>
                    <a:pt x="182" y="322"/>
                  </a:lnTo>
                  <a:lnTo>
                    <a:pt x="179" y="319"/>
                  </a:lnTo>
                  <a:lnTo>
                    <a:pt x="172" y="324"/>
                  </a:lnTo>
                  <a:lnTo>
                    <a:pt x="172" y="330"/>
                  </a:lnTo>
                  <a:lnTo>
                    <a:pt x="172" y="332"/>
                  </a:lnTo>
                  <a:lnTo>
                    <a:pt x="174" y="338"/>
                  </a:lnTo>
                  <a:lnTo>
                    <a:pt x="182" y="338"/>
                  </a:lnTo>
                  <a:lnTo>
                    <a:pt x="193" y="346"/>
                  </a:lnTo>
                  <a:lnTo>
                    <a:pt x="201" y="351"/>
                  </a:lnTo>
                  <a:lnTo>
                    <a:pt x="224" y="356"/>
                  </a:lnTo>
                  <a:lnTo>
                    <a:pt x="227" y="364"/>
                  </a:lnTo>
                  <a:lnTo>
                    <a:pt x="235" y="372"/>
                  </a:lnTo>
                  <a:lnTo>
                    <a:pt x="251" y="372"/>
                  </a:lnTo>
                  <a:lnTo>
                    <a:pt x="251" y="364"/>
                  </a:lnTo>
                  <a:lnTo>
                    <a:pt x="253" y="359"/>
                  </a:lnTo>
                  <a:lnTo>
                    <a:pt x="253" y="351"/>
                  </a:lnTo>
                  <a:lnTo>
                    <a:pt x="251" y="346"/>
                  </a:lnTo>
                  <a:lnTo>
                    <a:pt x="251" y="338"/>
                  </a:lnTo>
                  <a:lnTo>
                    <a:pt x="253" y="330"/>
                  </a:lnTo>
                  <a:lnTo>
                    <a:pt x="264" y="314"/>
                  </a:lnTo>
                  <a:lnTo>
                    <a:pt x="259" y="314"/>
                  </a:lnTo>
                  <a:lnTo>
                    <a:pt x="251" y="319"/>
                  </a:lnTo>
                  <a:lnTo>
                    <a:pt x="251" y="319"/>
                  </a:lnTo>
                  <a:lnTo>
                    <a:pt x="251" y="319"/>
                  </a:lnTo>
                  <a:lnTo>
                    <a:pt x="251" y="319"/>
                  </a:lnTo>
                  <a:lnTo>
                    <a:pt x="251" y="319"/>
                  </a:lnTo>
                  <a:lnTo>
                    <a:pt x="251" y="319"/>
                  </a:lnTo>
                  <a:close/>
                  <a:moveTo>
                    <a:pt x="341" y="237"/>
                  </a:moveTo>
                  <a:lnTo>
                    <a:pt x="338" y="235"/>
                  </a:lnTo>
                  <a:lnTo>
                    <a:pt x="322" y="227"/>
                  </a:lnTo>
                  <a:lnTo>
                    <a:pt x="311" y="219"/>
                  </a:lnTo>
                  <a:lnTo>
                    <a:pt x="298" y="211"/>
                  </a:lnTo>
                  <a:lnTo>
                    <a:pt x="288" y="208"/>
                  </a:lnTo>
                  <a:lnTo>
                    <a:pt x="280" y="206"/>
                  </a:lnTo>
                  <a:lnTo>
                    <a:pt x="269" y="198"/>
                  </a:lnTo>
                  <a:lnTo>
                    <a:pt x="272" y="192"/>
                  </a:lnTo>
                  <a:lnTo>
                    <a:pt x="277" y="185"/>
                  </a:lnTo>
                  <a:lnTo>
                    <a:pt x="277" y="182"/>
                  </a:lnTo>
                  <a:lnTo>
                    <a:pt x="269" y="182"/>
                  </a:lnTo>
                  <a:lnTo>
                    <a:pt x="261" y="182"/>
                  </a:lnTo>
                  <a:lnTo>
                    <a:pt x="251" y="182"/>
                  </a:lnTo>
                  <a:lnTo>
                    <a:pt x="243" y="179"/>
                  </a:lnTo>
                  <a:lnTo>
                    <a:pt x="224" y="166"/>
                  </a:lnTo>
                  <a:lnTo>
                    <a:pt x="216" y="158"/>
                  </a:lnTo>
                  <a:lnTo>
                    <a:pt x="211" y="153"/>
                  </a:lnTo>
                  <a:lnTo>
                    <a:pt x="208" y="140"/>
                  </a:lnTo>
                  <a:lnTo>
                    <a:pt x="201" y="124"/>
                  </a:lnTo>
                  <a:lnTo>
                    <a:pt x="193" y="121"/>
                  </a:lnTo>
                  <a:lnTo>
                    <a:pt x="185" y="118"/>
                  </a:lnTo>
                  <a:lnTo>
                    <a:pt x="174" y="111"/>
                  </a:lnTo>
                  <a:lnTo>
                    <a:pt x="166" y="103"/>
                  </a:lnTo>
                  <a:lnTo>
                    <a:pt x="158" y="92"/>
                  </a:lnTo>
                  <a:lnTo>
                    <a:pt x="158" y="84"/>
                  </a:lnTo>
                  <a:lnTo>
                    <a:pt x="164" y="79"/>
                  </a:lnTo>
                  <a:lnTo>
                    <a:pt x="166" y="79"/>
                  </a:lnTo>
                  <a:lnTo>
                    <a:pt x="166" y="76"/>
                  </a:lnTo>
                  <a:lnTo>
                    <a:pt x="166" y="71"/>
                  </a:lnTo>
                  <a:lnTo>
                    <a:pt x="164" y="71"/>
                  </a:lnTo>
                  <a:lnTo>
                    <a:pt x="158" y="60"/>
                  </a:lnTo>
                  <a:lnTo>
                    <a:pt x="164" y="58"/>
                  </a:lnTo>
                  <a:lnTo>
                    <a:pt x="172" y="52"/>
                  </a:lnTo>
                  <a:lnTo>
                    <a:pt x="166" y="58"/>
                  </a:lnTo>
                  <a:lnTo>
                    <a:pt x="172" y="58"/>
                  </a:lnTo>
                  <a:lnTo>
                    <a:pt x="174" y="52"/>
                  </a:lnTo>
                  <a:lnTo>
                    <a:pt x="182" y="50"/>
                  </a:lnTo>
                  <a:lnTo>
                    <a:pt x="190" y="45"/>
                  </a:lnTo>
                  <a:lnTo>
                    <a:pt x="193" y="45"/>
                  </a:lnTo>
                  <a:lnTo>
                    <a:pt x="193" y="50"/>
                  </a:lnTo>
                  <a:lnTo>
                    <a:pt x="195" y="47"/>
                  </a:lnTo>
                  <a:lnTo>
                    <a:pt x="201" y="45"/>
                  </a:lnTo>
                  <a:lnTo>
                    <a:pt x="201" y="42"/>
                  </a:lnTo>
                  <a:lnTo>
                    <a:pt x="198" y="39"/>
                  </a:lnTo>
                  <a:lnTo>
                    <a:pt x="201" y="31"/>
                  </a:lnTo>
                  <a:lnTo>
                    <a:pt x="193" y="26"/>
                  </a:lnTo>
                  <a:lnTo>
                    <a:pt x="198" y="23"/>
                  </a:lnTo>
                  <a:lnTo>
                    <a:pt x="201" y="18"/>
                  </a:lnTo>
                  <a:lnTo>
                    <a:pt x="198" y="18"/>
                  </a:lnTo>
                  <a:lnTo>
                    <a:pt x="190" y="18"/>
                  </a:lnTo>
                  <a:lnTo>
                    <a:pt x="172" y="15"/>
                  </a:lnTo>
                  <a:lnTo>
                    <a:pt x="164" y="8"/>
                  </a:lnTo>
                  <a:lnTo>
                    <a:pt x="158" y="5"/>
                  </a:lnTo>
                  <a:lnTo>
                    <a:pt x="158" y="0"/>
                  </a:lnTo>
                  <a:lnTo>
                    <a:pt x="156" y="0"/>
                  </a:lnTo>
                  <a:lnTo>
                    <a:pt x="148" y="5"/>
                  </a:lnTo>
                  <a:lnTo>
                    <a:pt x="140" y="5"/>
                  </a:lnTo>
                  <a:lnTo>
                    <a:pt x="137" y="5"/>
                  </a:lnTo>
                  <a:lnTo>
                    <a:pt x="132" y="5"/>
                  </a:lnTo>
                  <a:lnTo>
                    <a:pt x="129" y="8"/>
                  </a:lnTo>
                  <a:lnTo>
                    <a:pt x="121" y="10"/>
                  </a:lnTo>
                  <a:lnTo>
                    <a:pt x="111" y="8"/>
                  </a:lnTo>
                  <a:lnTo>
                    <a:pt x="111" y="10"/>
                  </a:lnTo>
                  <a:lnTo>
                    <a:pt x="111" y="15"/>
                  </a:lnTo>
                  <a:lnTo>
                    <a:pt x="111" y="18"/>
                  </a:lnTo>
                  <a:lnTo>
                    <a:pt x="103" y="15"/>
                  </a:lnTo>
                  <a:lnTo>
                    <a:pt x="98" y="18"/>
                  </a:lnTo>
                  <a:lnTo>
                    <a:pt x="98" y="23"/>
                  </a:lnTo>
                  <a:lnTo>
                    <a:pt x="103" y="26"/>
                  </a:lnTo>
                  <a:lnTo>
                    <a:pt x="98" y="31"/>
                  </a:lnTo>
                  <a:lnTo>
                    <a:pt x="95" y="26"/>
                  </a:lnTo>
                  <a:lnTo>
                    <a:pt x="92" y="26"/>
                  </a:lnTo>
                  <a:lnTo>
                    <a:pt x="87" y="26"/>
                  </a:lnTo>
                  <a:lnTo>
                    <a:pt x="84" y="26"/>
                  </a:lnTo>
                  <a:lnTo>
                    <a:pt x="84" y="23"/>
                  </a:lnTo>
                  <a:lnTo>
                    <a:pt x="79" y="18"/>
                  </a:lnTo>
                  <a:lnTo>
                    <a:pt x="76" y="18"/>
                  </a:lnTo>
                  <a:lnTo>
                    <a:pt x="76" y="23"/>
                  </a:lnTo>
                  <a:lnTo>
                    <a:pt x="76" y="26"/>
                  </a:lnTo>
                  <a:lnTo>
                    <a:pt x="76" y="31"/>
                  </a:lnTo>
                  <a:lnTo>
                    <a:pt x="71" y="34"/>
                  </a:lnTo>
                  <a:lnTo>
                    <a:pt x="69" y="39"/>
                  </a:lnTo>
                  <a:lnTo>
                    <a:pt x="69" y="42"/>
                  </a:lnTo>
                  <a:lnTo>
                    <a:pt x="66" y="39"/>
                  </a:lnTo>
                  <a:lnTo>
                    <a:pt x="58" y="34"/>
                  </a:lnTo>
                  <a:lnTo>
                    <a:pt x="53" y="26"/>
                  </a:lnTo>
                  <a:lnTo>
                    <a:pt x="50" y="23"/>
                  </a:lnTo>
                  <a:lnTo>
                    <a:pt x="42" y="26"/>
                  </a:lnTo>
                  <a:lnTo>
                    <a:pt x="45" y="31"/>
                  </a:lnTo>
                  <a:lnTo>
                    <a:pt x="42" y="34"/>
                  </a:lnTo>
                  <a:lnTo>
                    <a:pt x="37" y="39"/>
                  </a:lnTo>
                  <a:lnTo>
                    <a:pt x="34" y="39"/>
                  </a:lnTo>
                  <a:lnTo>
                    <a:pt x="24" y="42"/>
                  </a:lnTo>
                  <a:lnTo>
                    <a:pt x="16" y="42"/>
                  </a:lnTo>
                  <a:lnTo>
                    <a:pt x="10" y="39"/>
                  </a:lnTo>
                  <a:lnTo>
                    <a:pt x="10" y="42"/>
                  </a:lnTo>
                  <a:lnTo>
                    <a:pt x="8" y="45"/>
                  </a:lnTo>
                  <a:lnTo>
                    <a:pt x="10" y="52"/>
                  </a:lnTo>
                  <a:lnTo>
                    <a:pt x="16" y="58"/>
                  </a:lnTo>
                  <a:lnTo>
                    <a:pt x="16" y="60"/>
                  </a:lnTo>
                  <a:lnTo>
                    <a:pt x="8" y="68"/>
                  </a:lnTo>
                  <a:lnTo>
                    <a:pt x="0" y="71"/>
                  </a:lnTo>
                  <a:lnTo>
                    <a:pt x="5" y="76"/>
                  </a:lnTo>
                  <a:lnTo>
                    <a:pt x="10" y="79"/>
                  </a:lnTo>
                  <a:lnTo>
                    <a:pt x="10" y="84"/>
                  </a:lnTo>
                  <a:lnTo>
                    <a:pt x="10" y="87"/>
                  </a:lnTo>
                  <a:lnTo>
                    <a:pt x="8" y="95"/>
                  </a:lnTo>
                  <a:lnTo>
                    <a:pt x="10" y="97"/>
                  </a:lnTo>
                  <a:lnTo>
                    <a:pt x="16" y="103"/>
                  </a:lnTo>
                  <a:lnTo>
                    <a:pt x="18" y="103"/>
                  </a:lnTo>
                  <a:lnTo>
                    <a:pt x="26" y="103"/>
                  </a:lnTo>
                  <a:lnTo>
                    <a:pt x="32" y="103"/>
                  </a:lnTo>
                  <a:lnTo>
                    <a:pt x="32" y="105"/>
                  </a:lnTo>
                  <a:lnTo>
                    <a:pt x="26" y="111"/>
                  </a:lnTo>
                  <a:lnTo>
                    <a:pt x="26" y="113"/>
                  </a:lnTo>
                  <a:lnTo>
                    <a:pt x="24" y="116"/>
                  </a:lnTo>
                  <a:lnTo>
                    <a:pt x="26" y="118"/>
                  </a:lnTo>
                  <a:lnTo>
                    <a:pt x="32" y="118"/>
                  </a:lnTo>
                  <a:lnTo>
                    <a:pt x="42" y="113"/>
                  </a:lnTo>
                  <a:lnTo>
                    <a:pt x="45" y="111"/>
                  </a:lnTo>
                  <a:lnTo>
                    <a:pt x="50" y="103"/>
                  </a:lnTo>
                  <a:lnTo>
                    <a:pt x="58" y="95"/>
                  </a:lnTo>
                  <a:lnTo>
                    <a:pt x="66" y="95"/>
                  </a:lnTo>
                  <a:lnTo>
                    <a:pt x="76" y="97"/>
                  </a:lnTo>
                  <a:lnTo>
                    <a:pt x="84" y="103"/>
                  </a:lnTo>
                  <a:lnTo>
                    <a:pt x="98" y="111"/>
                  </a:lnTo>
                  <a:lnTo>
                    <a:pt x="103" y="113"/>
                  </a:lnTo>
                  <a:lnTo>
                    <a:pt x="105" y="121"/>
                  </a:lnTo>
                  <a:lnTo>
                    <a:pt x="113" y="148"/>
                  </a:lnTo>
                  <a:lnTo>
                    <a:pt x="119" y="148"/>
                  </a:lnTo>
                  <a:lnTo>
                    <a:pt x="124" y="155"/>
                  </a:lnTo>
                  <a:lnTo>
                    <a:pt x="129" y="158"/>
                  </a:lnTo>
                  <a:lnTo>
                    <a:pt x="129" y="166"/>
                  </a:lnTo>
                  <a:lnTo>
                    <a:pt x="137" y="166"/>
                  </a:lnTo>
                  <a:lnTo>
                    <a:pt x="140" y="166"/>
                  </a:lnTo>
                  <a:lnTo>
                    <a:pt x="148" y="174"/>
                  </a:lnTo>
                  <a:lnTo>
                    <a:pt x="150" y="179"/>
                  </a:lnTo>
                  <a:lnTo>
                    <a:pt x="156" y="182"/>
                  </a:lnTo>
                  <a:lnTo>
                    <a:pt x="172" y="198"/>
                  </a:lnTo>
                  <a:lnTo>
                    <a:pt x="182" y="206"/>
                  </a:lnTo>
                  <a:lnTo>
                    <a:pt x="185" y="208"/>
                  </a:lnTo>
                  <a:lnTo>
                    <a:pt x="190" y="208"/>
                  </a:lnTo>
                  <a:lnTo>
                    <a:pt x="198" y="208"/>
                  </a:lnTo>
                  <a:lnTo>
                    <a:pt x="206" y="208"/>
                  </a:lnTo>
                  <a:lnTo>
                    <a:pt x="208" y="208"/>
                  </a:lnTo>
                  <a:lnTo>
                    <a:pt x="208" y="211"/>
                  </a:lnTo>
                  <a:lnTo>
                    <a:pt x="211" y="219"/>
                  </a:lnTo>
                  <a:lnTo>
                    <a:pt x="219" y="224"/>
                  </a:lnTo>
                  <a:lnTo>
                    <a:pt x="224" y="224"/>
                  </a:lnTo>
                  <a:lnTo>
                    <a:pt x="227" y="224"/>
                  </a:lnTo>
                  <a:lnTo>
                    <a:pt x="224" y="232"/>
                  </a:lnTo>
                  <a:lnTo>
                    <a:pt x="235" y="227"/>
                  </a:lnTo>
                  <a:lnTo>
                    <a:pt x="238" y="232"/>
                  </a:lnTo>
                  <a:lnTo>
                    <a:pt x="243" y="235"/>
                  </a:lnTo>
                  <a:lnTo>
                    <a:pt x="243" y="243"/>
                  </a:lnTo>
                  <a:lnTo>
                    <a:pt x="245" y="245"/>
                  </a:lnTo>
                  <a:lnTo>
                    <a:pt x="251" y="245"/>
                  </a:lnTo>
                  <a:lnTo>
                    <a:pt x="253" y="251"/>
                  </a:lnTo>
                  <a:lnTo>
                    <a:pt x="259" y="251"/>
                  </a:lnTo>
                  <a:lnTo>
                    <a:pt x="261" y="251"/>
                  </a:lnTo>
                  <a:lnTo>
                    <a:pt x="264" y="251"/>
                  </a:lnTo>
                  <a:lnTo>
                    <a:pt x="269" y="261"/>
                  </a:lnTo>
                  <a:lnTo>
                    <a:pt x="272" y="269"/>
                  </a:lnTo>
                  <a:lnTo>
                    <a:pt x="277" y="285"/>
                  </a:lnTo>
                  <a:lnTo>
                    <a:pt x="280" y="288"/>
                  </a:lnTo>
                  <a:lnTo>
                    <a:pt x="280" y="295"/>
                  </a:lnTo>
                  <a:lnTo>
                    <a:pt x="277" y="298"/>
                  </a:lnTo>
                  <a:lnTo>
                    <a:pt x="272" y="298"/>
                  </a:lnTo>
                  <a:lnTo>
                    <a:pt x="272" y="306"/>
                  </a:lnTo>
                  <a:lnTo>
                    <a:pt x="264" y="314"/>
                  </a:lnTo>
                  <a:lnTo>
                    <a:pt x="264" y="319"/>
                  </a:lnTo>
                  <a:lnTo>
                    <a:pt x="264" y="322"/>
                  </a:lnTo>
                  <a:lnTo>
                    <a:pt x="269" y="324"/>
                  </a:lnTo>
                  <a:lnTo>
                    <a:pt x="272" y="324"/>
                  </a:lnTo>
                  <a:lnTo>
                    <a:pt x="285" y="314"/>
                  </a:lnTo>
                  <a:lnTo>
                    <a:pt x="293" y="306"/>
                  </a:lnTo>
                  <a:lnTo>
                    <a:pt x="293" y="303"/>
                  </a:lnTo>
                  <a:lnTo>
                    <a:pt x="293" y="295"/>
                  </a:lnTo>
                  <a:lnTo>
                    <a:pt x="298" y="293"/>
                  </a:lnTo>
                  <a:lnTo>
                    <a:pt x="306" y="288"/>
                  </a:lnTo>
                  <a:lnTo>
                    <a:pt x="306" y="285"/>
                  </a:lnTo>
                  <a:lnTo>
                    <a:pt x="306" y="272"/>
                  </a:lnTo>
                  <a:lnTo>
                    <a:pt x="298" y="269"/>
                  </a:lnTo>
                  <a:lnTo>
                    <a:pt x="293" y="266"/>
                  </a:lnTo>
                  <a:lnTo>
                    <a:pt x="288" y="261"/>
                  </a:lnTo>
                  <a:lnTo>
                    <a:pt x="288" y="258"/>
                  </a:lnTo>
                  <a:lnTo>
                    <a:pt x="296" y="243"/>
                  </a:lnTo>
                  <a:lnTo>
                    <a:pt x="298" y="235"/>
                  </a:lnTo>
                  <a:lnTo>
                    <a:pt x="311" y="235"/>
                  </a:lnTo>
                  <a:lnTo>
                    <a:pt x="311" y="237"/>
                  </a:lnTo>
                  <a:lnTo>
                    <a:pt x="319" y="243"/>
                  </a:lnTo>
                  <a:lnTo>
                    <a:pt x="325" y="243"/>
                  </a:lnTo>
                  <a:lnTo>
                    <a:pt x="330" y="245"/>
                  </a:lnTo>
                  <a:lnTo>
                    <a:pt x="333" y="253"/>
                  </a:lnTo>
                  <a:lnTo>
                    <a:pt x="338" y="258"/>
                  </a:lnTo>
                  <a:lnTo>
                    <a:pt x="341" y="258"/>
                  </a:lnTo>
                  <a:lnTo>
                    <a:pt x="346" y="253"/>
                  </a:lnTo>
                  <a:lnTo>
                    <a:pt x="346" y="251"/>
                  </a:lnTo>
                  <a:lnTo>
                    <a:pt x="346" y="243"/>
                  </a:lnTo>
                  <a:lnTo>
                    <a:pt x="341" y="237"/>
                  </a:lnTo>
                  <a:lnTo>
                    <a:pt x="341" y="237"/>
                  </a:lnTo>
                  <a:lnTo>
                    <a:pt x="341" y="237"/>
                  </a:lnTo>
                  <a:lnTo>
                    <a:pt x="341" y="237"/>
                  </a:lnTo>
                  <a:lnTo>
                    <a:pt x="341" y="237"/>
                  </a:lnTo>
                  <a:lnTo>
                    <a:pt x="341" y="237"/>
                  </a:lnTo>
                  <a:close/>
                  <a:moveTo>
                    <a:pt x="50" y="288"/>
                  </a:moveTo>
                  <a:lnTo>
                    <a:pt x="53" y="285"/>
                  </a:lnTo>
                  <a:lnTo>
                    <a:pt x="50" y="285"/>
                  </a:lnTo>
                  <a:lnTo>
                    <a:pt x="50" y="288"/>
                  </a:lnTo>
                  <a:lnTo>
                    <a:pt x="50" y="288"/>
                  </a:lnTo>
                  <a:lnTo>
                    <a:pt x="50" y="288"/>
                  </a:lnTo>
                  <a:lnTo>
                    <a:pt x="50" y="288"/>
                  </a:lnTo>
                  <a:lnTo>
                    <a:pt x="50" y="288"/>
                  </a:lnTo>
                  <a:lnTo>
                    <a:pt x="50" y="288"/>
                  </a:lnTo>
                  <a:close/>
                  <a:moveTo>
                    <a:pt x="84" y="219"/>
                  </a:moveTo>
                  <a:lnTo>
                    <a:pt x="87" y="216"/>
                  </a:lnTo>
                  <a:lnTo>
                    <a:pt x="84" y="216"/>
                  </a:lnTo>
                  <a:lnTo>
                    <a:pt x="84" y="211"/>
                  </a:lnTo>
                  <a:lnTo>
                    <a:pt x="79" y="211"/>
                  </a:lnTo>
                  <a:lnTo>
                    <a:pt x="76" y="208"/>
                  </a:lnTo>
                  <a:lnTo>
                    <a:pt x="71" y="208"/>
                  </a:lnTo>
                  <a:lnTo>
                    <a:pt x="69" y="211"/>
                  </a:lnTo>
                  <a:lnTo>
                    <a:pt x="58" y="219"/>
                  </a:lnTo>
                  <a:lnTo>
                    <a:pt x="50" y="224"/>
                  </a:lnTo>
                  <a:lnTo>
                    <a:pt x="45" y="219"/>
                  </a:lnTo>
                  <a:lnTo>
                    <a:pt x="45" y="224"/>
                  </a:lnTo>
                  <a:lnTo>
                    <a:pt x="45" y="232"/>
                  </a:lnTo>
                  <a:lnTo>
                    <a:pt x="50" y="235"/>
                  </a:lnTo>
                  <a:lnTo>
                    <a:pt x="50" y="243"/>
                  </a:lnTo>
                  <a:lnTo>
                    <a:pt x="53" y="245"/>
                  </a:lnTo>
                  <a:lnTo>
                    <a:pt x="50" y="253"/>
                  </a:lnTo>
                  <a:lnTo>
                    <a:pt x="53" y="253"/>
                  </a:lnTo>
                  <a:lnTo>
                    <a:pt x="53" y="258"/>
                  </a:lnTo>
                  <a:lnTo>
                    <a:pt x="53" y="261"/>
                  </a:lnTo>
                  <a:lnTo>
                    <a:pt x="50" y="261"/>
                  </a:lnTo>
                  <a:lnTo>
                    <a:pt x="50" y="277"/>
                  </a:lnTo>
                  <a:lnTo>
                    <a:pt x="53" y="285"/>
                  </a:lnTo>
                  <a:lnTo>
                    <a:pt x="58" y="293"/>
                  </a:lnTo>
                  <a:lnTo>
                    <a:pt x="61" y="293"/>
                  </a:lnTo>
                  <a:lnTo>
                    <a:pt x="66" y="293"/>
                  </a:lnTo>
                  <a:lnTo>
                    <a:pt x="69" y="288"/>
                  </a:lnTo>
                  <a:lnTo>
                    <a:pt x="69" y="280"/>
                  </a:lnTo>
                  <a:lnTo>
                    <a:pt x="76" y="280"/>
                  </a:lnTo>
                  <a:lnTo>
                    <a:pt x="84" y="280"/>
                  </a:lnTo>
                  <a:lnTo>
                    <a:pt x="87" y="277"/>
                  </a:lnTo>
                  <a:lnTo>
                    <a:pt x="87" y="269"/>
                  </a:lnTo>
                  <a:lnTo>
                    <a:pt x="87" y="258"/>
                  </a:lnTo>
                  <a:lnTo>
                    <a:pt x="87" y="245"/>
                  </a:lnTo>
                  <a:lnTo>
                    <a:pt x="87" y="243"/>
                  </a:lnTo>
                  <a:lnTo>
                    <a:pt x="92" y="235"/>
                  </a:lnTo>
                  <a:lnTo>
                    <a:pt x="92" y="227"/>
                  </a:lnTo>
                  <a:lnTo>
                    <a:pt x="87" y="219"/>
                  </a:lnTo>
                  <a:lnTo>
                    <a:pt x="84" y="219"/>
                  </a:lnTo>
                  <a:lnTo>
                    <a:pt x="84" y="219"/>
                  </a:lnTo>
                  <a:lnTo>
                    <a:pt x="84" y="219"/>
                  </a:lnTo>
                  <a:lnTo>
                    <a:pt x="84" y="219"/>
                  </a:lnTo>
                  <a:lnTo>
                    <a:pt x="84" y="219"/>
                  </a:lnTo>
                  <a:lnTo>
                    <a:pt x="84" y="219"/>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8" name="Freeform 31"/>
            <p:cNvSpPr>
              <a:spLocks noEditPoints="1"/>
            </p:cNvSpPr>
            <p:nvPr/>
          </p:nvSpPr>
          <p:spPr bwMode="auto">
            <a:xfrm>
              <a:off x="1123877" y="1951009"/>
              <a:ext cx="992477" cy="1746179"/>
            </a:xfrm>
            <a:custGeom>
              <a:avLst/>
              <a:gdLst>
                <a:gd name="T0" fmla="*/ 64 w 256"/>
                <a:gd name="T1" fmla="*/ 208 h 367"/>
                <a:gd name="T2" fmla="*/ 51 w 256"/>
                <a:gd name="T3" fmla="*/ 187 h 367"/>
                <a:gd name="T4" fmla="*/ 16 w 256"/>
                <a:gd name="T5" fmla="*/ 206 h 367"/>
                <a:gd name="T6" fmla="*/ 24 w 256"/>
                <a:gd name="T7" fmla="*/ 221 h 367"/>
                <a:gd name="T8" fmla="*/ 43 w 256"/>
                <a:gd name="T9" fmla="*/ 227 h 367"/>
                <a:gd name="T10" fmla="*/ 43 w 256"/>
                <a:gd name="T11" fmla="*/ 103 h 367"/>
                <a:gd name="T12" fmla="*/ 64 w 256"/>
                <a:gd name="T13" fmla="*/ 87 h 367"/>
                <a:gd name="T14" fmla="*/ 37 w 256"/>
                <a:gd name="T15" fmla="*/ 87 h 367"/>
                <a:gd name="T16" fmla="*/ 43 w 256"/>
                <a:gd name="T17" fmla="*/ 103 h 367"/>
                <a:gd name="T18" fmla="*/ 196 w 256"/>
                <a:gd name="T19" fmla="*/ 0 h 367"/>
                <a:gd name="T20" fmla="*/ 151 w 256"/>
                <a:gd name="T21" fmla="*/ 60 h 367"/>
                <a:gd name="T22" fmla="*/ 151 w 256"/>
                <a:gd name="T23" fmla="*/ 66 h 367"/>
                <a:gd name="T24" fmla="*/ 196 w 256"/>
                <a:gd name="T25" fmla="*/ 26 h 367"/>
                <a:gd name="T26" fmla="*/ 201 w 256"/>
                <a:gd name="T27" fmla="*/ 13 h 367"/>
                <a:gd name="T28" fmla="*/ 251 w 256"/>
                <a:gd name="T29" fmla="*/ 266 h 367"/>
                <a:gd name="T30" fmla="*/ 225 w 256"/>
                <a:gd name="T31" fmla="*/ 253 h 367"/>
                <a:gd name="T32" fmla="*/ 209 w 256"/>
                <a:gd name="T33" fmla="*/ 227 h 367"/>
                <a:gd name="T34" fmla="*/ 175 w 256"/>
                <a:gd name="T35" fmla="*/ 182 h 367"/>
                <a:gd name="T36" fmla="*/ 132 w 256"/>
                <a:gd name="T37" fmla="*/ 161 h 367"/>
                <a:gd name="T38" fmla="*/ 169 w 256"/>
                <a:gd name="T39" fmla="*/ 118 h 367"/>
                <a:gd name="T40" fmla="*/ 114 w 256"/>
                <a:gd name="T41" fmla="*/ 110 h 367"/>
                <a:gd name="T42" fmla="*/ 148 w 256"/>
                <a:gd name="T43" fmla="*/ 76 h 367"/>
                <a:gd name="T44" fmla="*/ 103 w 256"/>
                <a:gd name="T45" fmla="*/ 76 h 367"/>
                <a:gd name="T46" fmla="*/ 80 w 256"/>
                <a:gd name="T47" fmla="*/ 100 h 367"/>
                <a:gd name="T48" fmla="*/ 80 w 256"/>
                <a:gd name="T49" fmla="*/ 113 h 367"/>
                <a:gd name="T50" fmla="*/ 69 w 256"/>
                <a:gd name="T51" fmla="*/ 134 h 367"/>
                <a:gd name="T52" fmla="*/ 87 w 256"/>
                <a:gd name="T53" fmla="*/ 137 h 367"/>
                <a:gd name="T54" fmla="*/ 72 w 256"/>
                <a:gd name="T55" fmla="*/ 161 h 367"/>
                <a:gd name="T56" fmla="*/ 82 w 256"/>
                <a:gd name="T57" fmla="*/ 163 h 367"/>
                <a:gd name="T58" fmla="*/ 98 w 256"/>
                <a:gd name="T59" fmla="*/ 163 h 367"/>
                <a:gd name="T60" fmla="*/ 82 w 256"/>
                <a:gd name="T61" fmla="*/ 198 h 367"/>
                <a:gd name="T62" fmla="*/ 109 w 256"/>
                <a:gd name="T63" fmla="*/ 200 h 367"/>
                <a:gd name="T64" fmla="*/ 124 w 256"/>
                <a:gd name="T65" fmla="*/ 221 h 367"/>
                <a:gd name="T66" fmla="*/ 132 w 256"/>
                <a:gd name="T67" fmla="*/ 240 h 367"/>
                <a:gd name="T68" fmla="*/ 124 w 256"/>
                <a:gd name="T69" fmla="*/ 253 h 367"/>
                <a:gd name="T70" fmla="*/ 98 w 256"/>
                <a:gd name="T71" fmla="*/ 258 h 367"/>
                <a:gd name="T72" fmla="*/ 106 w 256"/>
                <a:gd name="T73" fmla="*/ 282 h 367"/>
                <a:gd name="T74" fmla="*/ 69 w 256"/>
                <a:gd name="T75" fmla="*/ 309 h 367"/>
                <a:gd name="T76" fmla="*/ 103 w 256"/>
                <a:gd name="T77" fmla="*/ 311 h 367"/>
                <a:gd name="T78" fmla="*/ 143 w 256"/>
                <a:gd name="T79" fmla="*/ 309 h 367"/>
                <a:gd name="T80" fmla="*/ 82 w 256"/>
                <a:gd name="T81" fmla="*/ 338 h 367"/>
                <a:gd name="T82" fmla="*/ 56 w 256"/>
                <a:gd name="T83" fmla="*/ 364 h 367"/>
                <a:gd name="T84" fmla="*/ 95 w 256"/>
                <a:gd name="T85" fmla="*/ 356 h 367"/>
                <a:gd name="T86" fmla="*/ 140 w 256"/>
                <a:gd name="T87" fmla="*/ 348 h 367"/>
                <a:gd name="T88" fmla="*/ 169 w 256"/>
                <a:gd name="T89" fmla="*/ 338 h 367"/>
                <a:gd name="T90" fmla="*/ 220 w 256"/>
                <a:gd name="T91" fmla="*/ 340 h 367"/>
                <a:gd name="T92" fmla="*/ 230 w 256"/>
                <a:gd name="T93" fmla="*/ 314 h 367"/>
                <a:gd name="T94" fmla="*/ 238 w 256"/>
                <a:gd name="T95" fmla="*/ 301 h 367"/>
                <a:gd name="T96" fmla="*/ 251 w 256"/>
                <a:gd name="T97" fmla="*/ 266 h 367"/>
                <a:gd name="T98" fmla="*/ 143 w 256"/>
                <a:gd name="T99" fmla="*/ 145 h 367"/>
                <a:gd name="T100" fmla="*/ 56 w 256"/>
                <a:gd name="T101" fmla="*/ 103 h 367"/>
                <a:gd name="T102" fmla="*/ 64 w 256"/>
                <a:gd name="T103" fmla="*/ 121 h 367"/>
                <a:gd name="T104" fmla="*/ 64 w 256"/>
                <a:gd name="T105" fmla="*/ 113 h 367"/>
                <a:gd name="T106" fmla="*/ 69 w 256"/>
                <a:gd name="T107" fmla="*/ 174 h 367"/>
                <a:gd name="T108" fmla="*/ 87 w 256"/>
                <a:gd name="T109" fmla="*/ 169 h 367"/>
                <a:gd name="T110" fmla="*/ 56 w 256"/>
                <a:gd name="T111" fmla="*/ 140 h 367"/>
                <a:gd name="T112" fmla="*/ 64 w 256"/>
                <a:gd name="T113" fmla="*/ 1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367">
                  <a:moveTo>
                    <a:pt x="53" y="227"/>
                  </a:moveTo>
                  <a:lnTo>
                    <a:pt x="56" y="224"/>
                  </a:lnTo>
                  <a:lnTo>
                    <a:pt x="61" y="221"/>
                  </a:lnTo>
                  <a:lnTo>
                    <a:pt x="64" y="221"/>
                  </a:lnTo>
                  <a:lnTo>
                    <a:pt x="69" y="216"/>
                  </a:lnTo>
                  <a:lnTo>
                    <a:pt x="64" y="216"/>
                  </a:lnTo>
                  <a:lnTo>
                    <a:pt x="64" y="213"/>
                  </a:lnTo>
                  <a:lnTo>
                    <a:pt x="64" y="208"/>
                  </a:lnTo>
                  <a:lnTo>
                    <a:pt x="69" y="213"/>
                  </a:lnTo>
                  <a:lnTo>
                    <a:pt x="69" y="206"/>
                  </a:lnTo>
                  <a:lnTo>
                    <a:pt x="64" y="206"/>
                  </a:lnTo>
                  <a:lnTo>
                    <a:pt x="56" y="206"/>
                  </a:lnTo>
                  <a:lnTo>
                    <a:pt x="64" y="200"/>
                  </a:lnTo>
                  <a:lnTo>
                    <a:pt x="61" y="198"/>
                  </a:lnTo>
                  <a:lnTo>
                    <a:pt x="53" y="190"/>
                  </a:lnTo>
                  <a:lnTo>
                    <a:pt x="51" y="187"/>
                  </a:lnTo>
                  <a:lnTo>
                    <a:pt x="43" y="187"/>
                  </a:lnTo>
                  <a:lnTo>
                    <a:pt x="37" y="190"/>
                  </a:lnTo>
                  <a:lnTo>
                    <a:pt x="35" y="190"/>
                  </a:lnTo>
                  <a:lnTo>
                    <a:pt x="29" y="195"/>
                  </a:lnTo>
                  <a:lnTo>
                    <a:pt x="27" y="195"/>
                  </a:lnTo>
                  <a:lnTo>
                    <a:pt x="24" y="195"/>
                  </a:lnTo>
                  <a:lnTo>
                    <a:pt x="19" y="198"/>
                  </a:lnTo>
                  <a:lnTo>
                    <a:pt x="16" y="206"/>
                  </a:lnTo>
                  <a:lnTo>
                    <a:pt x="11" y="206"/>
                  </a:lnTo>
                  <a:lnTo>
                    <a:pt x="8" y="206"/>
                  </a:lnTo>
                  <a:lnTo>
                    <a:pt x="11" y="208"/>
                  </a:lnTo>
                  <a:lnTo>
                    <a:pt x="0" y="213"/>
                  </a:lnTo>
                  <a:lnTo>
                    <a:pt x="3" y="216"/>
                  </a:lnTo>
                  <a:lnTo>
                    <a:pt x="16" y="224"/>
                  </a:lnTo>
                  <a:lnTo>
                    <a:pt x="19" y="224"/>
                  </a:lnTo>
                  <a:lnTo>
                    <a:pt x="24" y="221"/>
                  </a:lnTo>
                  <a:lnTo>
                    <a:pt x="24" y="216"/>
                  </a:lnTo>
                  <a:lnTo>
                    <a:pt x="27" y="216"/>
                  </a:lnTo>
                  <a:lnTo>
                    <a:pt x="29" y="216"/>
                  </a:lnTo>
                  <a:lnTo>
                    <a:pt x="35" y="221"/>
                  </a:lnTo>
                  <a:lnTo>
                    <a:pt x="35" y="221"/>
                  </a:lnTo>
                  <a:lnTo>
                    <a:pt x="37" y="224"/>
                  </a:lnTo>
                  <a:lnTo>
                    <a:pt x="37" y="227"/>
                  </a:lnTo>
                  <a:lnTo>
                    <a:pt x="43" y="227"/>
                  </a:lnTo>
                  <a:lnTo>
                    <a:pt x="51" y="224"/>
                  </a:lnTo>
                  <a:lnTo>
                    <a:pt x="53" y="227"/>
                  </a:lnTo>
                  <a:lnTo>
                    <a:pt x="53" y="227"/>
                  </a:lnTo>
                  <a:lnTo>
                    <a:pt x="53" y="227"/>
                  </a:lnTo>
                  <a:lnTo>
                    <a:pt x="53" y="227"/>
                  </a:lnTo>
                  <a:lnTo>
                    <a:pt x="53" y="227"/>
                  </a:lnTo>
                  <a:lnTo>
                    <a:pt x="53" y="227"/>
                  </a:lnTo>
                  <a:close/>
                  <a:moveTo>
                    <a:pt x="43" y="103"/>
                  </a:moveTo>
                  <a:lnTo>
                    <a:pt x="45" y="100"/>
                  </a:lnTo>
                  <a:lnTo>
                    <a:pt x="51" y="95"/>
                  </a:lnTo>
                  <a:lnTo>
                    <a:pt x="53" y="95"/>
                  </a:lnTo>
                  <a:lnTo>
                    <a:pt x="56" y="95"/>
                  </a:lnTo>
                  <a:lnTo>
                    <a:pt x="56" y="92"/>
                  </a:lnTo>
                  <a:lnTo>
                    <a:pt x="53" y="92"/>
                  </a:lnTo>
                  <a:lnTo>
                    <a:pt x="61" y="87"/>
                  </a:lnTo>
                  <a:lnTo>
                    <a:pt x="64" y="87"/>
                  </a:lnTo>
                  <a:lnTo>
                    <a:pt x="61" y="84"/>
                  </a:lnTo>
                  <a:lnTo>
                    <a:pt x="64" y="81"/>
                  </a:lnTo>
                  <a:lnTo>
                    <a:pt x="64" y="76"/>
                  </a:lnTo>
                  <a:lnTo>
                    <a:pt x="61" y="81"/>
                  </a:lnTo>
                  <a:lnTo>
                    <a:pt x="51" y="84"/>
                  </a:lnTo>
                  <a:lnTo>
                    <a:pt x="51" y="87"/>
                  </a:lnTo>
                  <a:lnTo>
                    <a:pt x="45" y="87"/>
                  </a:lnTo>
                  <a:lnTo>
                    <a:pt x="37" y="87"/>
                  </a:lnTo>
                  <a:lnTo>
                    <a:pt x="43" y="92"/>
                  </a:lnTo>
                  <a:lnTo>
                    <a:pt x="37" y="95"/>
                  </a:lnTo>
                  <a:lnTo>
                    <a:pt x="45" y="95"/>
                  </a:lnTo>
                  <a:lnTo>
                    <a:pt x="37" y="100"/>
                  </a:lnTo>
                  <a:lnTo>
                    <a:pt x="43" y="103"/>
                  </a:lnTo>
                  <a:lnTo>
                    <a:pt x="43" y="103"/>
                  </a:lnTo>
                  <a:lnTo>
                    <a:pt x="43" y="103"/>
                  </a:lnTo>
                  <a:lnTo>
                    <a:pt x="43" y="103"/>
                  </a:lnTo>
                  <a:lnTo>
                    <a:pt x="43" y="103"/>
                  </a:lnTo>
                  <a:lnTo>
                    <a:pt x="43" y="103"/>
                  </a:lnTo>
                  <a:close/>
                  <a:moveTo>
                    <a:pt x="196" y="0"/>
                  </a:moveTo>
                  <a:lnTo>
                    <a:pt x="193" y="5"/>
                  </a:lnTo>
                  <a:lnTo>
                    <a:pt x="196" y="7"/>
                  </a:lnTo>
                  <a:lnTo>
                    <a:pt x="201" y="0"/>
                  </a:lnTo>
                  <a:lnTo>
                    <a:pt x="196" y="0"/>
                  </a:lnTo>
                  <a:lnTo>
                    <a:pt x="196" y="0"/>
                  </a:lnTo>
                  <a:lnTo>
                    <a:pt x="196" y="0"/>
                  </a:lnTo>
                  <a:lnTo>
                    <a:pt x="196" y="0"/>
                  </a:lnTo>
                  <a:lnTo>
                    <a:pt x="196" y="0"/>
                  </a:lnTo>
                  <a:lnTo>
                    <a:pt x="196" y="0"/>
                  </a:lnTo>
                  <a:close/>
                  <a:moveTo>
                    <a:pt x="151" y="66"/>
                  </a:moveTo>
                  <a:lnTo>
                    <a:pt x="156" y="66"/>
                  </a:lnTo>
                  <a:lnTo>
                    <a:pt x="159" y="60"/>
                  </a:lnTo>
                  <a:lnTo>
                    <a:pt x="151" y="60"/>
                  </a:lnTo>
                  <a:lnTo>
                    <a:pt x="148" y="58"/>
                  </a:lnTo>
                  <a:lnTo>
                    <a:pt x="143" y="58"/>
                  </a:lnTo>
                  <a:lnTo>
                    <a:pt x="143" y="52"/>
                  </a:lnTo>
                  <a:lnTo>
                    <a:pt x="140" y="52"/>
                  </a:lnTo>
                  <a:lnTo>
                    <a:pt x="138" y="58"/>
                  </a:lnTo>
                  <a:lnTo>
                    <a:pt x="140" y="60"/>
                  </a:lnTo>
                  <a:lnTo>
                    <a:pt x="151" y="66"/>
                  </a:lnTo>
                  <a:lnTo>
                    <a:pt x="151" y="66"/>
                  </a:lnTo>
                  <a:lnTo>
                    <a:pt x="151" y="66"/>
                  </a:lnTo>
                  <a:lnTo>
                    <a:pt x="151" y="66"/>
                  </a:lnTo>
                  <a:lnTo>
                    <a:pt x="151" y="66"/>
                  </a:lnTo>
                  <a:lnTo>
                    <a:pt x="151" y="66"/>
                  </a:lnTo>
                  <a:close/>
                  <a:moveTo>
                    <a:pt x="190" y="15"/>
                  </a:moveTo>
                  <a:lnTo>
                    <a:pt x="193" y="15"/>
                  </a:lnTo>
                  <a:lnTo>
                    <a:pt x="196" y="21"/>
                  </a:lnTo>
                  <a:lnTo>
                    <a:pt x="196" y="26"/>
                  </a:lnTo>
                  <a:lnTo>
                    <a:pt x="193" y="31"/>
                  </a:lnTo>
                  <a:lnTo>
                    <a:pt x="201" y="26"/>
                  </a:lnTo>
                  <a:lnTo>
                    <a:pt x="204" y="23"/>
                  </a:lnTo>
                  <a:lnTo>
                    <a:pt x="209" y="13"/>
                  </a:lnTo>
                  <a:lnTo>
                    <a:pt x="204" y="7"/>
                  </a:lnTo>
                  <a:lnTo>
                    <a:pt x="204" y="5"/>
                  </a:lnTo>
                  <a:lnTo>
                    <a:pt x="196" y="7"/>
                  </a:lnTo>
                  <a:lnTo>
                    <a:pt x="201" y="13"/>
                  </a:lnTo>
                  <a:lnTo>
                    <a:pt x="185" y="13"/>
                  </a:lnTo>
                  <a:lnTo>
                    <a:pt x="190" y="15"/>
                  </a:lnTo>
                  <a:lnTo>
                    <a:pt x="190" y="15"/>
                  </a:lnTo>
                  <a:lnTo>
                    <a:pt x="190" y="15"/>
                  </a:lnTo>
                  <a:lnTo>
                    <a:pt x="190" y="15"/>
                  </a:lnTo>
                  <a:lnTo>
                    <a:pt x="190" y="15"/>
                  </a:lnTo>
                  <a:lnTo>
                    <a:pt x="190" y="15"/>
                  </a:lnTo>
                  <a:close/>
                  <a:moveTo>
                    <a:pt x="251" y="266"/>
                  </a:moveTo>
                  <a:lnTo>
                    <a:pt x="238" y="266"/>
                  </a:lnTo>
                  <a:lnTo>
                    <a:pt x="230" y="261"/>
                  </a:lnTo>
                  <a:lnTo>
                    <a:pt x="227" y="266"/>
                  </a:lnTo>
                  <a:lnTo>
                    <a:pt x="225" y="274"/>
                  </a:lnTo>
                  <a:lnTo>
                    <a:pt x="217" y="269"/>
                  </a:lnTo>
                  <a:lnTo>
                    <a:pt x="212" y="269"/>
                  </a:lnTo>
                  <a:lnTo>
                    <a:pt x="220" y="258"/>
                  </a:lnTo>
                  <a:lnTo>
                    <a:pt x="225" y="253"/>
                  </a:lnTo>
                  <a:lnTo>
                    <a:pt x="220" y="250"/>
                  </a:lnTo>
                  <a:lnTo>
                    <a:pt x="212" y="243"/>
                  </a:lnTo>
                  <a:lnTo>
                    <a:pt x="209" y="243"/>
                  </a:lnTo>
                  <a:lnTo>
                    <a:pt x="193" y="240"/>
                  </a:lnTo>
                  <a:lnTo>
                    <a:pt x="209" y="240"/>
                  </a:lnTo>
                  <a:lnTo>
                    <a:pt x="220" y="243"/>
                  </a:lnTo>
                  <a:lnTo>
                    <a:pt x="212" y="235"/>
                  </a:lnTo>
                  <a:lnTo>
                    <a:pt x="209" y="227"/>
                  </a:lnTo>
                  <a:lnTo>
                    <a:pt x="212" y="224"/>
                  </a:lnTo>
                  <a:lnTo>
                    <a:pt x="204" y="221"/>
                  </a:lnTo>
                  <a:lnTo>
                    <a:pt x="201" y="213"/>
                  </a:lnTo>
                  <a:lnTo>
                    <a:pt x="193" y="208"/>
                  </a:lnTo>
                  <a:lnTo>
                    <a:pt x="185" y="208"/>
                  </a:lnTo>
                  <a:lnTo>
                    <a:pt x="183" y="206"/>
                  </a:lnTo>
                  <a:lnTo>
                    <a:pt x="177" y="198"/>
                  </a:lnTo>
                  <a:lnTo>
                    <a:pt x="175" y="182"/>
                  </a:lnTo>
                  <a:lnTo>
                    <a:pt x="175" y="174"/>
                  </a:lnTo>
                  <a:lnTo>
                    <a:pt x="167" y="169"/>
                  </a:lnTo>
                  <a:lnTo>
                    <a:pt x="151" y="161"/>
                  </a:lnTo>
                  <a:lnTo>
                    <a:pt x="148" y="161"/>
                  </a:lnTo>
                  <a:lnTo>
                    <a:pt x="143" y="161"/>
                  </a:lnTo>
                  <a:lnTo>
                    <a:pt x="140" y="163"/>
                  </a:lnTo>
                  <a:lnTo>
                    <a:pt x="130" y="161"/>
                  </a:lnTo>
                  <a:lnTo>
                    <a:pt x="132" y="161"/>
                  </a:lnTo>
                  <a:lnTo>
                    <a:pt x="140" y="155"/>
                  </a:lnTo>
                  <a:lnTo>
                    <a:pt x="143" y="155"/>
                  </a:lnTo>
                  <a:lnTo>
                    <a:pt x="148" y="153"/>
                  </a:lnTo>
                  <a:lnTo>
                    <a:pt x="148" y="147"/>
                  </a:lnTo>
                  <a:lnTo>
                    <a:pt x="146" y="145"/>
                  </a:lnTo>
                  <a:lnTo>
                    <a:pt x="148" y="145"/>
                  </a:lnTo>
                  <a:lnTo>
                    <a:pt x="164" y="134"/>
                  </a:lnTo>
                  <a:lnTo>
                    <a:pt x="169" y="118"/>
                  </a:lnTo>
                  <a:lnTo>
                    <a:pt x="175" y="113"/>
                  </a:lnTo>
                  <a:lnTo>
                    <a:pt x="175" y="110"/>
                  </a:lnTo>
                  <a:lnTo>
                    <a:pt x="169" y="103"/>
                  </a:lnTo>
                  <a:lnTo>
                    <a:pt x="164" y="103"/>
                  </a:lnTo>
                  <a:lnTo>
                    <a:pt x="151" y="103"/>
                  </a:lnTo>
                  <a:lnTo>
                    <a:pt x="140" y="103"/>
                  </a:lnTo>
                  <a:lnTo>
                    <a:pt x="130" y="103"/>
                  </a:lnTo>
                  <a:lnTo>
                    <a:pt x="114" y="110"/>
                  </a:lnTo>
                  <a:lnTo>
                    <a:pt x="117" y="103"/>
                  </a:lnTo>
                  <a:lnTo>
                    <a:pt x="122" y="103"/>
                  </a:lnTo>
                  <a:lnTo>
                    <a:pt x="122" y="100"/>
                  </a:lnTo>
                  <a:lnTo>
                    <a:pt x="117" y="100"/>
                  </a:lnTo>
                  <a:lnTo>
                    <a:pt x="122" y="95"/>
                  </a:lnTo>
                  <a:lnTo>
                    <a:pt x="132" y="87"/>
                  </a:lnTo>
                  <a:lnTo>
                    <a:pt x="143" y="81"/>
                  </a:lnTo>
                  <a:lnTo>
                    <a:pt x="148" y="76"/>
                  </a:lnTo>
                  <a:lnTo>
                    <a:pt x="148" y="73"/>
                  </a:lnTo>
                  <a:lnTo>
                    <a:pt x="143" y="73"/>
                  </a:lnTo>
                  <a:lnTo>
                    <a:pt x="132" y="73"/>
                  </a:lnTo>
                  <a:lnTo>
                    <a:pt x="122" y="76"/>
                  </a:lnTo>
                  <a:lnTo>
                    <a:pt x="114" y="76"/>
                  </a:lnTo>
                  <a:lnTo>
                    <a:pt x="109" y="76"/>
                  </a:lnTo>
                  <a:lnTo>
                    <a:pt x="106" y="76"/>
                  </a:lnTo>
                  <a:lnTo>
                    <a:pt x="103" y="76"/>
                  </a:lnTo>
                  <a:lnTo>
                    <a:pt x="98" y="73"/>
                  </a:lnTo>
                  <a:lnTo>
                    <a:pt x="95" y="76"/>
                  </a:lnTo>
                  <a:lnTo>
                    <a:pt x="90" y="84"/>
                  </a:lnTo>
                  <a:lnTo>
                    <a:pt x="87" y="87"/>
                  </a:lnTo>
                  <a:lnTo>
                    <a:pt x="82" y="92"/>
                  </a:lnTo>
                  <a:lnTo>
                    <a:pt x="90" y="100"/>
                  </a:lnTo>
                  <a:lnTo>
                    <a:pt x="82" y="100"/>
                  </a:lnTo>
                  <a:lnTo>
                    <a:pt x="80" y="100"/>
                  </a:lnTo>
                  <a:lnTo>
                    <a:pt x="77" y="103"/>
                  </a:lnTo>
                  <a:lnTo>
                    <a:pt x="77" y="100"/>
                  </a:lnTo>
                  <a:lnTo>
                    <a:pt x="72" y="103"/>
                  </a:lnTo>
                  <a:lnTo>
                    <a:pt x="72" y="108"/>
                  </a:lnTo>
                  <a:lnTo>
                    <a:pt x="77" y="110"/>
                  </a:lnTo>
                  <a:lnTo>
                    <a:pt x="72" y="110"/>
                  </a:lnTo>
                  <a:lnTo>
                    <a:pt x="72" y="113"/>
                  </a:lnTo>
                  <a:lnTo>
                    <a:pt x="80" y="113"/>
                  </a:lnTo>
                  <a:lnTo>
                    <a:pt x="72" y="118"/>
                  </a:lnTo>
                  <a:lnTo>
                    <a:pt x="77" y="118"/>
                  </a:lnTo>
                  <a:lnTo>
                    <a:pt x="77" y="121"/>
                  </a:lnTo>
                  <a:lnTo>
                    <a:pt x="80" y="121"/>
                  </a:lnTo>
                  <a:lnTo>
                    <a:pt x="72" y="126"/>
                  </a:lnTo>
                  <a:lnTo>
                    <a:pt x="69" y="129"/>
                  </a:lnTo>
                  <a:lnTo>
                    <a:pt x="72" y="134"/>
                  </a:lnTo>
                  <a:lnTo>
                    <a:pt x="69" y="134"/>
                  </a:lnTo>
                  <a:lnTo>
                    <a:pt x="69" y="137"/>
                  </a:lnTo>
                  <a:lnTo>
                    <a:pt x="61" y="134"/>
                  </a:lnTo>
                  <a:lnTo>
                    <a:pt x="56" y="137"/>
                  </a:lnTo>
                  <a:lnTo>
                    <a:pt x="64" y="137"/>
                  </a:lnTo>
                  <a:lnTo>
                    <a:pt x="69" y="145"/>
                  </a:lnTo>
                  <a:lnTo>
                    <a:pt x="77" y="140"/>
                  </a:lnTo>
                  <a:lnTo>
                    <a:pt x="87" y="134"/>
                  </a:lnTo>
                  <a:lnTo>
                    <a:pt x="87" y="137"/>
                  </a:lnTo>
                  <a:lnTo>
                    <a:pt x="80" y="140"/>
                  </a:lnTo>
                  <a:lnTo>
                    <a:pt x="82" y="140"/>
                  </a:lnTo>
                  <a:lnTo>
                    <a:pt x="80" y="145"/>
                  </a:lnTo>
                  <a:lnTo>
                    <a:pt x="77" y="147"/>
                  </a:lnTo>
                  <a:lnTo>
                    <a:pt x="72" y="155"/>
                  </a:lnTo>
                  <a:lnTo>
                    <a:pt x="69" y="161"/>
                  </a:lnTo>
                  <a:lnTo>
                    <a:pt x="69" y="163"/>
                  </a:lnTo>
                  <a:lnTo>
                    <a:pt x="72" y="161"/>
                  </a:lnTo>
                  <a:lnTo>
                    <a:pt x="69" y="169"/>
                  </a:lnTo>
                  <a:lnTo>
                    <a:pt x="72" y="169"/>
                  </a:lnTo>
                  <a:lnTo>
                    <a:pt x="77" y="169"/>
                  </a:lnTo>
                  <a:lnTo>
                    <a:pt x="77" y="163"/>
                  </a:lnTo>
                  <a:lnTo>
                    <a:pt x="80" y="161"/>
                  </a:lnTo>
                  <a:lnTo>
                    <a:pt x="80" y="163"/>
                  </a:lnTo>
                  <a:lnTo>
                    <a:pt x="80" y="169"/>
                  </a:lnTo>
                  <a:lnTo>
                    <a:pt x="82" y="163"/>
                  </a:lnTo>
                  <a:lnTo>
                    <a:pt x="87" y="163"/>
                  </a:lnTo>
                  <a:lnTo>
                    <a:pt x="87" y="169"/>
                  </a:lnTo>
                  <a:lnTo>
                    <a:pt x="90" y="161"/>
                  </a:lnTo>
                  <a:lnTo>
                    <a:pt x="90" y="155"/>
                  </a:lnTo>
                  <a:lnTo>
                    <a:pt x="95" y="155"/>
                  </a:lnTo>
                  <a:lnTo>
                    <a:pt x="90" y="161"/>
                  </a:lnTo>
                  <a:lnTo>
                    <a:pt x="95" y="161"/>
                  </a:lnTo>
                  <a:lnTo>
                    <a:pt x="98" y="163"/>
                  </a:lnTo>
                  <a:lnTo>
                    <a:pt x="95" y="163"/>
                  </a:lnTo>
                  <a:lnTo>
                    <a:pt x="90" y="163"/>
                  </a:lnTo>
                  <a:lnTo>
                    <a:pt x="90" y="171"/>
                  </a:lnTo>
                  <a:lnTo>
                    <a:pt x="95" y="174"/>
                  </a:lnTo>
                  <a:lnTo>
                    <a:pt x="95" y="182"/>
                  </a:lnTo>
                  <a:lnTo>
                    <a:pt x="90" y="187"/>
                  </a:lnTo>
                  <a:lnTo>
                    <a:pt x="82" y="190"/>
                  </a:lnTo>
                  <a:lnTo>
                    <a:pt x="82" y="198"/>
                  </a:lnTo>
                  <a:lnTo>
                    <a:pt x="80" y="198"/>
                  </a:lnTo>
                  <a:lnTo>
                    <a:pt x="80" y="200"/>
                  </a:lnTo>
                  <a:lnTo>
                    <a:pt x="87" y="208"/>
                  </a:lnTo>
                  <a:lnTo>
                    <a:pt x="87" y="200"/>
                  </a:lnTo>
                  <a:lnTo>
                    <a:pt x="95" y="200"/>
                  </a:lnTo>
                  <a:lnTo>
                    <a:pt x="98" y="206"/>
                  </a:lnTo>
                  <a:lnTo>
                    <a:pt x="98" y="198"/>
                  </a:lnTo>
                  <a:lnTo>
                    <a:pt x="109" y="200"/>
                  </a:lnTo>
                  <a:lnTo>
                    <a:pt x="117" y="200"/>
                  </a:lnTo>
                  <a:lnTo>
                    <a:pt x="122" y="198"/>
                  </a:lnTo>
                  <a:lnTo>
                    <a:pt x="122" y="195"/>
                  </a:lnTo>
                  <a:lnTo>
                    <a:pt x="138" y="198"/>
                  </a:lnTo>
                  <a:lnTo>
                    <a:pt x="130" y="200"/>
                  </a:lnTo>
                  <a:lnTo>
                    <a:pt x="122" y="206"/>
                  </a:lnTo>
                  <a:lnTo>
                    <a:pt x="122" y="216"/>
                  </a:lnTo>
                  <a:lnTo>
                    <a:pt x="124" y="221"/>
                  </a:lnTo>
                  <a:lnTo>
                    <a:pt x="130" y="221"/>
                  </a:lnTo>
                  <a:lnTo>
                    <a:pt x="130" y="227"/>
                  </a:lnTo>
                  <a:lnTo>
                    <a:pt x="132" y="221"/>
                  </a:lnTo>
                  <a:lnTo>
                    <a:pt x="138" y="224"/>
                  </a:lnTo>
                  <a:lnTo>
                    <a:pt x="140" y="221"/>
                  </a:lnTo>
                  <a:lnTo>
                    <a:pt x="138" y="232"/>
                  </a:lnTo>
                  <a:lnTo>
                    <a:pt x="132" y="235"/>
                  </a:lnTo>
                  <a:lnTo>
                    <a:pt x="132" y="240"/>
                  </a:lnTo>
                  <a:lnTo>
                    <a:pt x="138" y="240"/>
                  </a:lnTo>
                  <a:lnTo>
                    <a:pt x="132" y="243"/>
                  </a:lnTo>
                  <a:lnTo>
                    <a:pt x="132" y="248"/>
                  </a:lnTo>
                  <a:lnTo>
                    <a:pt x="138" y="250"/>
                  </a:lnTo>
                  <a:lnTo>
                    <a:pt x="132" y="250"/>
                  </a:lnTo>
                  <a:lnTo>
                    <a:pt x="130" y="250"/>
                  </a:lnTo>
                  <a:lnTo>
                    <a:pt x="130" y="253"/>
                  </a:lnTo>
                  <a:lnTo>
                    <a:pt x="124" y="253"/>
                  </a:lnTo>
                  <a:lnTo>
                    <a:pt x="117" y="253"/>
                  </a:lnTo>
                  <a:lnTo>
                    <a:pt x="103" y="253"/>
                  </a:lnTo>
                  <a:lnTo>
                    <a:pt x="98" y="250"/>
                  </a:lnTo>
                  <a:lnTo>
                    <a:pt x="90" y="250"/>
                  </a:lnTo>
                  <a:lnTo>
                    <a:pt x="90" y="253"/>
                  </a:lnTo>
                  <a:lnTo>
                    <a:pt x="90" y="258"/>
                  </a:lnTo>
                  <a:lnTo>
                    <a:pt x="95" y="258"/>
                  </a:lnTo>
                  <a:lnTo>
                    <a:pt x="98" y="258"/>
                  </a:lnTo>
                  <a:lnTo>
                    <a:pt x="82" y="269"/>
                  </a:lnTo>
                  <a:lnTo>
                    <a:pt x="90" y="269"/>
                  </a:lnTo>
                  <a:lnTo>
                    <a:pt x="95" y="266"/>
                  </a:lnTo>
                  <a:lnTo>
                    <a:pt x="103" y="266"/>
                  </a:lnTo>
                  <a:lnTo>
                    <a:pt x="103" y="269"/>
                  </a:lnTo>
                  <a:lnTo>
                    <a:pt x="103" y="274"/>
                  </a:lnTo>
                  <a:lnTo>
                    <a:pt x="103" y="277"/>
                  </a:lnTo>
                  <a:lnTo>
                    <a:pt x="106" y="282"/>
                  </a:lnTo>
                  <a:lnTo>
                    <a:pt x="103" y="282"/>
                  </a:lnTo>
                  <a:lnTo>
                    <a:pt x="98" y="285"/>
                  </a:lnTo>
                  <a:lnTo>
                    <a:pt x="95" y="287"/>
                  </a:lnTo>
                  <a:lnTo>
                    <a:pt x="90" y="293"/>
                  </a:lnTo>
                  <a:lnTo>
                    <a:pt x="80" y="295"/>
                  </a:lnTo>
                  <a:lnTo>
                    <a:pt x="69" y="303"/>
                  </a:lnTo>
                  <a:lnTo>
                    <a:pt x="72" y="303"/>
                  </a:lnTo>
                  <a:lnTo>
                    <a:pt x="69" y="309"/>
                  </a:lnTo>
                  <a:lnTo>
                    <a:pt x="72" y="309"/>
                  </a:lnTo>
                  <a:lnTo>
                    <a:pt x="77" y="311"/>
                  </a:lnTo>
                  <a:lnTo>
                    <a:pt x="80" y="311"/>
                  </a:lnTo>
                  <a:lnTo>
                    <a:pt x="90" y="309"/>
                  </a:lnTo>
                  <a:lnTo>
                    <a:pt x="95" y="311"/>
                  </a:lnTo>
                  <a:lnTo>
                    <a:pt x="95" y="314"/>
                  </a:lnTo>
                  <a:lnTo>
                    <a:pt x="98" y="314"/>
                  </a:lnTo>
                  <a:lnTo>
                    <a:pt x="103" y="311"/>
                  </a:lnTo>
                  <a:lnTo>
                    <a:pt x="106" y="311"/>
                  </a:lnTo>
                  <a:lnTo>
                    <a:pt x="106" y="314"/>
                  </a:lnTo>
                  <a:lnTo>
                    <a:pt x="114" y="319"/>
                  </a:lnTo>
                  <a:lnTo>
                    <a:pt x="117" y="319"/>
                  </a:lnTo>
                  <a:lnTo>
                    <a:pt x="122" y="319"/>
                  </a:lnTo>
                  <a:lnTo>
                    <a:pt x="130" y="314"/>
                  </a:lnTo>
                  <a:lnTo>
                    <a:pt x="138" y="311"/>
                  </a:lnTo>
                  <a:lnTo>
                    <a:pt x="143" y="309"/>
                  </a:lnTo>
                  <a:lnTo>
                    <a:pt x="124" y="322"/>
                  </a:lnTo>
                  <a:lnTo>
                    <a:pt x="124" y="327"/>
                  </a:lnTo>
                  <a:lnTo>
                    <a:pt x="114" y="327"/>
                  </a:lnTo>
                  <a:lnTo>
                    <a:pt x="106" y="322"/>
                  </a:lnTo>
                  <a:lnTo>
                    <a:pt x="95" y="327"/>
                  </a:lnTo>
                  <a:lnTo>
                    <a:pt x="90" y="335"/>
                  </a:lnTo>
                  <a:lnTo>
                    <a:pt x="87" y="335"/>
                  </a:lnTo>
                  <a:lnTo>
                    <a:pt x="82" y="338"/>
                  </a:lnTo>
                  <a:lnTo>
                    <a:pt x="80" y="346"/>
                  </a:lnTo>
                  <a:lnTo>
                    <a:pt x="72" y="348"/>
                  </a:lnTo>
                  <a:lnTo>
                    <a:pt x="69" y="348"/>
                  </a:lnTo>
                  <a:lnTo>
                    <a:pt x="69" y="353"/>
                  </a:lnTo>
                  <a:lnTo>
                    <a:pt x="64" y="356"/>
                  </a:lnTo>
                  <a:lnTo>
                    <a:pt x="56" y="356"/>
                  </a:lnTo>
                  <a:lnTo>
                    <a:pt x="51" y="364"/>
                  </a:lnTo>
                  <a:lnTo>
                    <a:pt x="56" y="364"/>
                  </a:lnTo>
                  <a:lnTo>
                    <a:pt x="61" y="364"/>
                  </a:lnTo>
                  <a:lnTo>
                    <a:pt x="61" y="367"/>
                  </a:lnTo>
                  <a:lnTo>
                    <a:pt x="69" y="364"/>
                  </a:lnTo>
                  <a:lnTo>
                    <a:pt x="72" y="361"/>
                  </a:lnTo>
                  <a:lnTo>
                    <a:pt x="82" y="356"/>
                  </a:lnTo>
                  <a:lnTo>
                    <a:pt x="87" y="356"/>
                  </a:lnTo>
                  <a:lnTo>
                    <a:pt x="90" y="353"/>
                  </a:lnTo>
                  <a:lnTo>
                    <a:pt x="95" y="356"/>
                  </a:lnTo>
                  <a:lnTo>
                    <a:pt x="103" y="361"/>
                  </a:lnTo>
                  <a:lnTo>
                    <a:pt x="106" y="356"/>
                  </a:lnTo>
                  <a:lnTo>
                    <a:pt x="109" y="353"/>
                  </a:lnTo>
                  <a:lnTo>
                    <a:pt x="114" y="346"/>
                  </a:lnTo>
                  <a:lnTo>
                    <a:pt x="117" y="346"/>
                  </a:lnTo>
                  <a:lnTo>
                    <a:pt x="124" y="340"/>
                  </a:lnTo>
                  <a:lnTo>
                    <a:pt x="132" y="340"/>
                  </a:lnTo>
                  <a:lnTo>
                    <a:pt x="140" y="348"/>
                  </a:lnTo>
                  <a:lnTo>
                    <a:pt x="143" y="346"/>
                  </a:lnTo>
                  <a:lnTo>
                    <a:pt x="148" y="346"/>
                  </a:lnTo>
                  <a:lnTo>
                    <a:pt x="151" y="346"/>
                  </a:lnTo>
                  <a:lnTo>
                    <a:pt x="156" y="346"/>
                  </a:lnTo>
                  <a:lnTo>
                    <a:pt x="151" y="340"/>
                  </a:lnTo>
                  <a:lnTo>
                    <a:pt x="164" y="340"/>
                  </a:lnTo>
                  <a:lnTo>
                    <a:pt x="169" y="340"/>
                  </a:lnTo>
                  <a:lnTo>
                    <a:pt x="169" y="338"/>
                  </a:lnTo>
                  <a:lnTo>
                    <a:pt x="177" y="338"/>
                  </a:lnTo>
                  <a:lnTo>
                    <a:pt x="183" y="338"/>
                  </a:lnTo>
                  <a:lnTo>
                    <a:pt x="185" y="340"/>
                  </a:lnTo>
                  <a:lnTo>
                    <a:pt x="190" y="340"/>
                  </a:lnTo>
                  <a:lnTo>
                    <a:pt x="193" y="340"/>
                  </a:lnTo>
                  <a:lnTo>
                    <a:pt x="201" y="338"/>
                  </a:lnTo>
                  <a:lnTo>
                    <a:pt x="209" y="340"/>
                  </a:lnTo>
                  <a:lnTo>
                    <a:pt x="220" y="340"/>
                  </a:lnTo>
                  <a:lnTo>
                    <a:pt x="227" y="338"/>
                  </a:lnTo>
                  <a:lnTo>
                    <a:pt x="235" y="330"/>
                  </a:lnTo>
                  <a:lnTo>
                    <a:pt x="243" y="330"/>
                  </a:lnTo>
                  <a:lnTo>
                    <a:pt x="251" y="327"/>
                  </a:lnTo>
                  <a:lnTo>
                    <a:pt x="246" y="322"/>
                  </a:lnTo>
                  <a:lnTo>
                    <a:pt x="238" y="319"/>
                  </a:lnTo>
                  <a:lnTo>
                    <a:pt x="225" y="319"/>
                  </a:lnTo>
                  <a:lnTo>
                    <a:pt x="230" y="314"/>
                  </a:lnTo>
                  <a:lnTo>
                    <a:pt x="235" y="314"/>
                  </a:lnTo>
                  <a:lnTo>
                    <a:pt x="235" y="311"/>
                  </a:lnTo>
                  <a:lnTo>
                    <a:pt x="235" y="309"/>
                  </a:lnTo>
                  <a:lnTo>
                    <a:pt x="230" y="309"/>
                  </a:lnTo>
                  <a:lnTo>
                    <a:pt x="235" y="303"/>
                  </a:lnTo>
                  <a:lnTo>
                    <a:pt x="238" y="303"/>
                  </a:lnTo>
                  <a:lnTo>
                    <a:pt x="246" y="303"/>
                  </a:lnTo>
                  <a:lnTo>
                    <a:pt x="238" y="301"/>
                  </a:lnTo>
                  <a:lnTo>
                    <a:pt x="246" y="301"/>
                  </a:lnTo>
                  <a:lnTo>
                    <a:pt x="251" y="295"/>
                  </a:lnTo>
                  <a:lnTo>
                    <a:pt x="256" y="287"/>
                  </a:lnTo>
                  <a:lnTo>
                    <a:pt x="256" y="282"/>
                  </a:lnTo>
                  <a:lnTo>
                    <a:pt x="256" y="277"/>
                  </a:lnTo>
                  <a:lnTo>
                    <a:pt x="256" y="274"/>
                  </a:lnTo>
                  <a:lnTo>
                    <a:pt x="251" y="266"/>
                  </a:lnTo>
                  <a:lnTo>
                    <a:pt x="251" y="266"/>
                  </a:lnTo>
                  <a:lnTo>
                    <a:pt x="251" y="266"/>
                  </a:lnTo>
                  <a:lnTo>
                    <a:pt x="251" y="266"/>
                  </a:lnTo>
                  <a:lnTo>
                    <a:pt x="251" y="266"/>
                  </a:lnTo>
                  <a:lnTo>
                    <a:pt x="251" y="266"/>
                  </a:lnTo>
                  <a:close/>
                  <a:moveTo>
                    <a:pt x="143" y="145"/>
                  </a:moveTo>
                  <a:lnTo>
                    <a:pt x="140" y="147"/>
                  </a:lnTo>
                  <a:lnTo>
                    <a:pt x="132" y="147"/>
                  </a:lnTo>
                  <a:lnTo>
                    <a:pt x="143" y="145"/>
                  </a:lnTo>
                  <a:lnTo>
                    <a:pt x="143" y="145"/>
                  </a:lnTo>
                  <a:lnTo>
                    <a:pt x="143" y="145"/>
                  </a:lnTo>
                  <a:lnTo>
                    <a:pt x="143" y="145"/>
                  </a:lnTo>
                  <a:lnTo>
                    <a:pt x="143" y="145"/>
                  </a:lnTo>
                  <a:lnTo>
                    <a:pt x="143" y="145"/>
                  </a:lnTo>
                  <a:close/>
                  <a:moveTo>
                    <a:pt x="64" y="113"/>
                  </a:moveTo>
                  <a:lnTo>
                    <a:pt x="61" y="108"/>
                  </a:lnTo>
                  <a:lnTo>
                    <a:pt x="56" y="103"/>
                  </a:lnTo>
                  <a:lnTo>
                    <a:pt x="56" y="110"/>
                  </a:lnTo>
                  <a:lnTo>
                    <a:pt x="53" y="110"/>
                  </a:lnTo>
                  <a:lnTo>
                    <a:pt x="45" y="110"/>
                  </a:lnTo>
                  <a:lnTo>
                    <a:pt x="51" y="113"/>
                  </a:lnTo>
                  <a:lnTo>
                    <a:pt x="56" y="118"/>
                  </a:lnTo>
                  <a:lnTo>
                    <a:pt x="53" y="118"/>
                  </a:lnTo>
                  <a:lnTo>
                    <a:pt x="61" y="121"/>
                  </a:lnTo>
                  <a:lnTo>
                    <a:pt x="64" y="121"/>
                  </a:lnTo>
                  <a:lnTo>
                    <a:pt x="64" y="126"/>
                  </a:lnTo>
                  <a:lnTo>
                    <a:pt x="72" y="121"/>
                  </a:lnTo>
                  <a:lnTo>
                    <a:pt x="72" y="118"/>
                  </a:lnTo>
                  <a:lnTo>
                    <a:pt x="64" y="118"/>
                  </a:lnTo>
                  <a:lnTo>
                    <a:pt x="64" y="113"/>
                  </a:lnTo>
                  <a:lnTo>
                    <a:pt x="64" y="113"/>
                  </a:lnTo>
                  <a:lnTo>
                    <a:pt x="64" y="113"/>
                  </a:lnTo>
                  <a:lnTo>
                    <a:pt x="64" y="113"/>
                  </a:lnTo>
                  <a:lnTo>
                    <a:pt x="64" y="113"/>
                  </a:lnTo>
                  <a:lnTo>
                    <a:pt x="64" y="113"/>
                  </a:lnTo>
                  <a:close/>
                  <a:moveTo>
                    <a:pt x="64" y="182"/>
                  </a:moveTo>
                  <a:lnTo>
                    <a:pt x="69" y="182"/>
                  </a:lnTo>
                  <a:lnTo>
                    <a:pt x="72" y="179"/>
                  </a:lnTo>
                  <a:lnTo>
                    <a:pt x="77" y="174"/>
                  </a:lnTo>
                  <a:lnTo>
                    <a:pt x="77" y="169"/>
                  </a:lnTo>
                  <a:lnTo>
                    <a:pt x="69" y="174"/>
                  </a:lnTo>
                  <a:lnTo>
                    <a:pt x="64" y="182"/>
                  </a:lnTo>
                  <a:lnTo>
                    <a:pt x="64" y="182"/>
                  </a:lnTo>
                  <a:lnTo>
                    <a:pt x="64" y="182"/>
                  </a:lnTo>
                  <a:lnTo>
                    <a:pt x="64" y="182"/>
                  </a:lnTo>
                  <a:lnTo>
                    <a:pt x="64" y="182"/>
                  </a:lnTo>
                  <a:lnTo>
                    <a:pt x="64" y="182"/>
                  </a:lnTo>
                  <a:close/>
                  <a:moveTo>
                    <a:pt x="87" y="171"/>
                  </a:moveTo>
                  <a:lnTo>
                    <a:pt x="87" y="169"/>
                  </a:lnTo>
                  <a:lnTo>
                    <a:pt x="82" y="163"/>
                  </a:lnTo>
                  <a:lnTo>
                    <a:pt x="87" y="171"/>
                  </a:lnTo>
                  <a:lnTo>
                    <a:pt x="87" y="171"/>
                  </a:lnTo>
                  <a:lnTo>
                    <a:pt x="87" y="171"/>
                  </a:lnTo>
                  <a:lnTo>
                    <a:pt x="87" y="171"/>
                  </a:lnTo>
                  <a:lnTo>
                    <a:pt x="87" y="171"/>
                  </a:lnTo>
                  <a:lnTo>
                    <a:pt x="87" y="171"/>
                  </a:lnTo>
                  <a:close/>
                  <a:moveTo>
                    <a:pt x="56" y="140"/>
                  </a:moveTo>
                  <a:lnTo>
                    <a:pt x="53" y="145"/>
                  </a:lnTo>
                  <a:lnTo>
                    <a:pt x="61" y="145"/>
                  </a:lnTo>
                  <a:lnTo>
                    <a:pt x="56" y="147"/>
                  </a:lnTo>
                  <a:lnTo>
                    <a:pt x="61" y="147"/>
                  </a:lnTo>
                  <a:lnTo>
                    <a:pt x="56" y="153"/>
                  </a:lnTo>
                  <a:lnTo>
                    <a:pt x="72" y="147"/>
                  </a:lnTo>
                  <a:lnTo>
                    <a:pt x="69" y="145"/>
                  </a:lnTo>
                  <a:lnTo>
                    <a:pt x="64" y="140"/>
                  </a:lnTo>
                  <a:lnTo>
                    <a:pt x="56" y="140"/>
                  </a:lnTo>
                  <a:lnTo>
                    <a:pt x="56" y="140"/>
                  </a:lnTo>
                  <a:lnTo>
                    <a:pt x="56" y="140"/>
                  </a:lnTo>
                  <a:lnTo>
                    <a:pt x="56" y="140"/>
                  </a:lnTo>
                  <a:lnTo>
                    <a:pt x="56" y="140"/>
                  </a:lnTo>
                  <a:lnTo>
                    <a:pt x="56" y="140"/>
                  </a:lnTo>
                  <a:close/>
                </a:path>
              </a:pathLst>
            </a:custGeom>
            <a:solidFill>
              <a:srgbClr val="F7964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9" name="Freeform 33"/>
            <p:cNvSpPr>
              <a:spLocks/>
            </p:cNvSpPr>
            <p:nvPr/>
          </p:nvSpPr>
          <p:spPr bwMode="auto">
            <a:xfrm>
              <a:off x="848621" y="2840752"/>
              <a:ext cx="472977" cy="604262"/>
            </a:xfrm>
            <a:custGeom>
              <a:avLst/>
              <a:gdLst>
                <a:gd name="T0" fmla="*/ 114 w 122"/>
                <a:gd name="T1" fmla="*/ 40 h 127"/>
                <a:gd name="T2" fmla="*/ 108 w 122"/>
                <a:gd name="T3" fmla="*/ 37 h 127"/>
                <a:gd name="T4" fmla="*/ 106 w 122"/>
                <a:gd name="T5" fmla="*/ 34 h 127"/>
                <a:gd name="T6" fmla="*/ 98 w 122"/>
                <a:gd name="T7" fmla="*/ 29 h 127"/>
                <a:gd name="T8" fmla="*/ 95 w 122"/>
                <a:gd name="T9" fmla="*/ 34 h 127"/>
                <a:gd name="T10" fmla="*/ 87 w 122"/>
                <a:gd name="T11" fmla="*/ 37 h 127"/>
                <a:gd name="T12" fmla="*/ 71 w 122"/>
                <a:gd name="T13" fmla="*/ 26 h 127"/>
                <a:gd name="T14" fmla="*/ 79 w 122"/>
                <a:gd name="T15" fmla="*/ 19 h 127"/>
                <a:gd name="T16" fmla="*/ 87 w 122"/>
                <a:gd name="T17" fmla="*/ 19 h 127"/>
                <a:gd name="T18" fmla="*/ 95 w 122"/>
                <a:gd name="T19" fmla="*/ 8 h 127"/>
                <a:gd name="T20" fmla="*/ 106 w 122"/>
                <a:gd name="T21" fmla="*/ 0 h 127"/>
                <a:gd name="T22" fmla="*/ 87 w 122"/>
                <a:gd name="T23" fmla="*/ 0 h 127"/>
                <a:gd name="T24" fmla="*/ 82 w 122"/>
                <a:gd name="T25" fmla="*/ 3 h 127"/>
                <a:gd name="T26" fmla="*/ 66 w 122"/>
                <a:gd name="T27" fmla="*/ 3 h 127"/>
                <a:gd name="T28" fmla="*/ 63 w 122"/>
                <a:gd name="T29" fmla="*/ 13 h 127"/>
                <a:gd name="T30" fmla="*/ 61 w 122"/>
                <a:gd name="T31" fmla="*/ 19 h 127"/>
                <a:gd name="T32" fmla="*/ 53 w 122"/>
                <a:gd name="T33" fmla="*/ 19 h 127"/>
                <a:gd name="T34" fmla="*/ 66 w 122"/>
                <a:gd name="T35" fmla="*/ 21 h 127"/>
                <a:gd name="T36" fmla="*/ 63 w 122"/>
                <a:gd name="T37" fmla="*/ 26 h 127"/>
                <a:gd name="T38" fmla="*/ 61 w 122"/>
                <a:gd name="T39" fmla="*/ 34 h 127"/>
                <a:gd name="T40" fmla="*/ 48 w 122"/>
                <a:gd name="T41" fmla="*/ 34 h 127"/>
                <a:gd name="T42" fmla="*/ 40 w 122"/>
                <a:gd name="T43" fmla="*/ 37 h 127"/>
                <a:gd name="T44" fmla="*/ 29 w 122"/>
                <a:gd name="T45" fmla="*/ 29 h 127"/>
                <a:gd name="T46" fmla="*/ 19 w 122"/>
                <a:gd name="T47" fmla="*/ 34 h 127"/>
                <a:gd name="T48" fmla="*/ 19 w 122"/>
                <a:gd name="T49" fmla="*/ 40 h 127"/>
                <a:gd name="T50" fmla="*/ 21 w 122"/>
                <a:gd name="T51" fmla="*/ 45 h 127"/>
                <a:gd name="T52" fmla="*/ 29 w 122"/>
                <a:gd name="T53" fmla="*/ 48 h 127"/>
                <a:gd name="T54" fmla="*/ 21 w 122"/>
                <a:gd name="T55" fmla="*/ 53 h 127"/>
                <a:gd name="T56" fmla="*/ 11 w 122"/>
                <a:gd name="T57" fmla="*/ 61 h 127"/>
                <a:gd name="T58" fmla="*/ 11 w 122"/>
                <a:gd name="T59" fmla="*/ 63 h 127"/>
                <a:gd name="T60" fmla="*/ 19 w 122"/>
                <a:gd name="T61" fmla="*/ 63 h 127"/>
                <a:gd name="T62" fmla="*/ 45 w 122"/>
                <a:gd name="T63" fmla="*/ 66 h 127"/>
                <a:gd name="T64" fmla="*/ 29 w 122"/>
                <a:gd name="T65" fmla="*/ 74 h 127"/>
                <a:gd name="T66" fmla="*/ 29 w 122"/>
                <a:gd name="T67" fmla="*/ 82 h 127"/>
                <a:gd name="T68" fmla="*/ 13 w 122"/>
                <a:gd name="T69" fmla="*/ 90 h 127"/>
                <a:gd name="T70" fmla="*/ 19 w 122"/>
                <a:gd name="T71" fmla="*/ 95 h 127"/>
                <a:gd name="T72" fmla="*/ 13 w 122"/>
                <a:gd name="T73" fmla="*/ 100 h 127"/>
                <a:gd name="T74" fmla="*/ 3 w 122"/>
                <a:gd name="T75" fmla="*/ 100 h 127"/>
                <a:gd name="T76" fmla="*/ 0 w 122"/>
                <a:gd name="T77" fmla="*/ 108 h 127"/>
                <a:gd name="T78" fmla="*/ 13 w 122"/>
                <a:gd name="T79" fmla="*/ 106 h 127"/>
                <a:gd name="T80" fmla="*/ 0 w 122"/>
                <a:gd name="T81" fmla="*/ 116 h 127"/>
                <a:gd name="T82" fmla="*/ 3 w 122"/>
                <a:gd name="T83" fmla="*/ 122 h 127"/>
                <a:gd name="T84" fmla="*/ 19 w 122"/>
                <a:gd name="T85" fmla="*/ 116 h 127"/>
                <a:gd name="T86" fmla="*/ 3 w 122"/>
                <a:gd name="T87" fmla="*/ 124 h 127"/>
                <a:gd name="T88" fmla="*/ 13 w 122"/>
                <a:gd name="T89" fmla="*/ 122 h 127"/>
                <a:gd name="T90" fmla="*/ 13 w 122"/>
                <a:gd name="T91" fmla="*/ 127 h 127"/>
                <a:gd name="T92" fmla="*/ 29 w 122"/>
                <a:gd name="T93" fmla="*/ 127 h 127"/>
                <a:gd name="T94" fmla="*/ 48 w 122"/>
                <a:gd name="T95" fmla="*/ 124 h 127"/>
                <a:gd name="T96" fmla="*/ 56 w 122"/>
                <a:gd name="T97" fmla="*/ 116 h 127"/>
                <a:gd name="T98" fmla="*/ 71 w 122"/>
                <a:gd name="T99" fmla="*/ 114 h 127"/>
                <a:gd name="T100" fmla="*/ 87 w 122"/>
                <a:gd name="T101" fmla="*/ 106 h 127"/>
                <a:gd name="T102" fmla="*/ 95 w 122"/>
                <a:gd name="T103" fmla="*/ 100 h 127"/>
                <a:gd name="T104" fmla="*/ 98 w 122"/>
                <a:gd name="T105" fmla="*/ 106 h 127"/>
                <a:gd name="T106" fmla="*/ 108 w 122"/>
                <a:gd name="T107" fmla="*/ 100 h 127"/>
                <a:gd name="T108" fmla="*/ 108 w 122"/>
                <a:gd name="T109" fmla="*/ 98 h 127"/>
                <a:gd name="T110" fmla="*/ 116 w 122"/>
                <a:gd name="T111" fmla="*/ 87 h 127"/>
                <a:gd name="T112" fmla="*/ 116 w 122"/>
                <a:gd name="T113" fmla="*/ 63 h 127"/>
                <a:gd name="T114" fmla="*/ 122 w 122"/>
                <a:gd name="T115" fmla="*/ 61 h 127"/>
                <a:gd name="T116" fmla="*/ 114 w 122"/>
                <a:gd name="T117" fmla="*/ 45 h 127"/>
                <a:gd name="T118" fmla="*/ 116 w 122"/>
                <a:gd name="T119" fmla="*/ 40 h 127"/>
                <a:gd name="T120" fmla="*/ 116 w 122"/>
                <a:gd name="T121" fmla="*/ 40 h 127"/>
                <a:gd name="T122" fmla="*/ 116 w 122"/>
                <a:gd name="T123"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127">
                  <a:moveTo>
                    <a:pt x="116" y="40"/>
                  </a:moveTo>
                  <a:lnTo>
                    <a:pt x="114" y="40"/>
                  </a:lnTo>
                  <a:lnTo>
                    <a:pt x="108" y="40"/>
                  </a:lnTo>
                  <a:lnTo>
                    <a:pt x="108" y="37"/>
                  </a:lnTo>
                  <a:lnTo>
                    <a:pt x="106" y="34"/>
                  </a:lnTo>
                  <a:lnTo>
                    <a:pt x="106" y="34"/>
                  </a:lnTo>
                  <a:lnTo>
                    <a:pt x="100" y="29"/>
                  </a:lnTo>
                  <a:lnTo>
                    <a:pt x="98" y="29"/>
                  </a:lnTo>
                  <a:lnTo>
                    <a:pt x="95" y="29"/>
                  </a:lnTo>
                  <a:lnTo>
                    <a:pt x="95" y="34"/>
                  </a:lnTo>
                  <a:lnTo>
                    <a:pt x="90" y="37"/>
                  </a:lnTo>
                  <a:lnTo>
                    <a:pt x="87" y="37"/>
                  </a:lnTo>
                  <a:lnTo>
                    <a:pt x="74" y="29"/>
                  </a:lnTo>
                  <a:lnTo>
                    <a:pt x="71" y="26"/>
                  </a:lnTo>
                  <a:lnTo>
                    <a:pt x="82" y="21"/>
                  </a:lnTo>
                  <a:lnTo>
                    <a:pt x="79" y="19"/>
                  </a:lnTo>
                  <a:lnTo>
                    <a:pt x="82" y="19"/>
                  </a:lnTo>
                  <a:lnTo>
                    <a:pt x="87" y="19"/>
                  </a:lnTo>
                  <a:lnTo>
                    <a:pt x="90" y="11"/>
                  </a:lnTo>
                  <a:lnTo>
                    <a:pt x="95" y="8"/>
                  </a:lnTo>
                  <a:lnTo>
                    <a:pt x="98" y="3"/>
                  </a:lnTo>
                  <a:lnTo>
                    <a:pt x="106" y="0"/>
                  </a:lnTo>
                  <a:lnTo>
                    <a:pt x="98" y="0"/>
                  </a:lnTo>
                  <a:lnTo>
                    <a:pt x="87" y="0"/>
                  </a:lnTo>
                  <a:lnTo>
                    <a:pt x="82" y="0"/>
                  </a:lnTo>
                  <a:lnTo>
                    <a:pt x="82" y="3"/>
                  </a:lnTo>
                  <a:lnTo>
                    <a:pt x="74" y="3"/>
                  </a:lnTo>
                  <a:lnTo>
                    <a:pt x="66" y="3"/>
                  </a:lnTo>
                  <a:lnTo>
                    <a:pt x="63" y="8"/>
                  </a:lnTo>
                  <a:lnTo>
                    <a:pt x="63" y="13"/>
                  </a:lnTo>
                  <a:lnTo>
                    <a:pt x="61" y="13"/>
                  </a:lnTo>
                  <a:lnTo>
                    <a:pt x="61" y="19"/>
                  </a:lnTo>
                  <a:lnTo>
                    <a:pt x="56" y="19"/>
                  </a:lnTo>
                  <a:lnTo>
                    <a:pt x="53" y="19"/>
                  </a:lnTo>
                  <a:lnTo>
                    <a:pt x="61" y="21"/>
                  </a:lnTo>
                  <a:lnTo>
                    <a:pt x="66" y="21"/>
                  </a:lnTo>
                  <a:lnTo>
                    <a:pt x="66" y="26"/>
                  </a:lnTo>
                  <a:lnTo>
                    <a:pt x="63" y="26"/>
                  </a:lnTo>
                  <a:lnTo>
                    <a:pt x="56" y="29"/>
                  </a:lnTo>
                  <a:lnTo>
                    <a:pt x="61" y="34"/>
                  </a:lnTo>
                  <a:lnTo>
                    <a:pt x="56" y="34"/>
                  </a:lnTo>
                  <a:lnTo>
                    <a:pt x="48" y="34"/>
                  </a:lnTo>
                  <a:lnTo>
                    <a:pt x="45" y="34"/>
                  </a:lnTo>
                  <a:lnTo>
                    <a:pt x="40" y="37"/>
                  </a:lnTo>
                  <a:lnTo>
                    <a:pt x="37" y="34"/>
                  </a:lnTo>
                  <a:lnTo>
                    <a:pt x="29" y="29"/>
                  </a:lnTo>
                  <a:lnTo>
                    <a:pt x="21" y="34"/>
                  </a:lnTo>
                  <a:lnTo>
                    <a:pt x="19" y="34"/>
                  </a:lnTo>
                  <a:lnTo>
                    <a:pt x="19" y="37"/>
                  </a:lnTo>
                  <a:lnTo>
                    <a:pt x="19" y="40"/>
                  </a:lnTo>
                  <a:lnTo>
                    <a:pt x="21" y="40"/>
                  </a:lnTo>
                  <a:lnTo>
                    <a:pt x="21" y="45"/>
                  </a:lnTo>
                  <a:lnTo>
                    <a:pt x="26" y="45"/>
                  </a:lnTo>
                  <a:lnTo>
                    <a:pt x="29" y="48"/>
                  </a:lnTo>
                  <a:lnTo>
                    <a:pt x="26" y="48"/>
                  </a:lnTo>
                  <a:lnTo>
                    <a:pt x="21" y="53"/>
                  </a:lnTo>
                  <a:lnTo>
                    <a:pt x="19" y="56"/>
                  </a:lnTo>
                  <a:lnTo>
                    <a:pt x="11" y="61"/>
                  </a:lnTo>
                  <a:lnTo>
                    <a:pt x="13" y="61"/>
                  </a:lnTo>
                  <a:lnTo>
                    <a:pt x="11" y="63"/>
                  </a:lnTo>
                  <a:lnTo>
                    <a:pt x="13" y="63"/>
                  </a:lnTo>
                  <a:lnTo>
                    <a:pt x="19" y="63"/>
                  </a:lnTo>
                  <a:lnTo>
                    <a:pt x="29" y="66"/>
                  </a:lnTo>
                  <a:lnTo>
                    <a:pt x="45" y="66"/>
                  </a:lnTo>
                  <a:lnTo>
                    <a:pt x="34" y="71"/>
                  </a:lnTo>
                  <a:lnTo>
                    <a:pt x="29" y="74"/>
                  </a:lnTo>
                  <a:lnTo>
                    <a:pt x="29" y="79"/>
                  </a:lnTo>
                  <a:lnTo>
                    <a:pt x="29" y="82"/>
                  </a:lnTo>
                  <a:lnTo>
                    <a:pt x="26" y="87"/>
                  </a:lnTo>
                  <a:lnTo>
                    <a:pt x="13" y="90"/>
                  </a:lnTo>
                  <a:lnTo>
                    <a:pt x="26" y="90"/>
                  </a:lnTo>
                  <a:lnTo>
                    <a:pt x="19" y="95"/>
                  </a:lnTo>
                  <a:lnTo>
                    <a:pt x="13" y="98"/>
                  </a:lnTo>
                  <a:lnTo>
                    <a:pt x="13" y="100"/>
                  </a:lnTo>
                  <a:lnTo>
                    <a:pt x="8" y="100"/>
                  </a:lnTo>
                  <a:lnTo>
                    <a:pt x="3" y="100"/>
                  </a:lnTo>
                  <a:lnTo>
                    <a:pt x="0" y="106"/>
                  </a:lnTo>
                  <a:lnTo>
                    <a:pt x="0" y="108"/>
                  </a:lnTo>
                  <a:lnTo>
                    <a:pt x="8" y="106"/>
                  </a:lnTo>
                  <a:lnTo>
                    <a:pt x="13" y="106"/>
                  </a:lnTo>
                  <a:lnTo>
                    <a:pt x="3" y="108"/>
                  </a:lnTo>
                  <a:lnTo>
                    <a:pt x="0" y="116"/>
                  </a:lnTo>
                  <a:lnTo>
                    <a:pt x="0" y="122"/>
                  </a:lnTo>
                  <a:lnTo>
                    <a:pt x="3" y="122"/>
                  </a:lnTo>
                  <a:lnTo>
                    <a:pt x="8" y="122"/>
                  </a:lnTo>
                  <a:lnTo>
                    <a:pt x="19" y="116"/>
                  </a:lnTo>
                  <a:lnTo>
                    <a:pt x="11" y="122"/>
                  </a:lnTo>
                  <a:lnTo>
                    <a:pt x="3" y="124"/>
                  </a:lnTo>
                  <a:lnTo>
                    <a:pt x="8" y="124"/>
                  </a:lnTo>
                  <a:lnTo>
                    <a:pt x="13" y="122"/>
                  </a:lnTo>
                  <a:lnTo>
                    <a:pt x="21" y="122"/>
                  </a:lnTo>
                  <a:lnTo>
                    <a:pt x="13" y="127"/>
                  </a:lnTo>
                  <a:lnTo>
                    <a:pt x="21" y="127"/>
                  </a:lnTo>
                  <a:lnTo>
                    <a:pt x="29" y="127"/>
                  </a:lnTo>
                  <a:lnTo>
                    <a:pt x="45" y="124"/>
                  </a:lnTo>
                  <a:lnTo>
                    <a:pt x="48" y="124"/>
                  </a:lnTo>
                  <a:lnTo>
                    <a:pt x="53" y="122"/>
                  </a:lnTo>
                  <a:lnTo>
                    <a:pt x="56" y="116"/>
                  </a:lnTo>
                  <a:lnTo>
                    <a:pt x="63" y="116"/>
                  </a:lnTo>
                  <a:lnTo>
                    <a:pt x="71" y="114"/>
                  </a:lnTo>
                  <a:lnTo>
                    <a:pt x="74" y="108"/>
                  </a:lnTo>
                  <a:lnTo>
                    <a:pt x="87" y="106"/>
                  </a:lnTo>
                  <a:lnTo>
                    <a:pt x="90" y="106"/>
                  </a:lnTo>
                  <a:lnTo>
                    <a:pt x="95" y="100"/>
                  </a:lnTo>
                  <a:lnTo>
                    <a:pt x="95" y="106"/>
                  </a:lnTo>
                  <a:lnTo>
                    <a:pt x="98" y="106"/>
                  </a:lnTo>
                  <a:lnTo>
                    <a:pt x="100" y="106"/>
                  </a:lnTo>
                  <a:lnTo>
                    <a:pt x="108" y="100"/>
                  </a:lnTo>
                  <a:lnTo>
                    <a:pt x="106" y="98"/>
                  </a:lnTo>
                  <a:lnTo>
                    <a:pt x="108" y="98"/>
                  </a:lnTo>
                  <a:lnTo>
                    <a:pt x="114" y="95"/>
                  </a:lnTo>
                  <a:lnTo>
                    <a:pt x="116" y="87"/>
                  </a:lnTo>
                  <a:lnTo>
                    <a:pt x="122" y="74"/>
                  </a:lnTo>
                  <a:lnTo>
                    <a:pt x="116" y="63"/>
                  </a:lnTo>
                  <a:lnTo>
                    <a:pt x="122" y="63"/>
                  </a:lnTo>
                  <a:lnTo>
                    <a:pt x="122" y="61"/>
                  </a:lnTo>
                  <a:lnTo>
                    <a:pt x="116" y="53"/>
                  </a:lnTo>
                  <a:lnTo>
                    <a:pt x="114" y="45"/>
                  </a:lnTo>
                  <a:lnTo>
                    <a:pt x="122" y="40"/>
                  </a:lnTo>
                  <a:lnTo>
                    <a:pt x="116" y="40"/>
                  </a:lnTo>
                  <a:lnTo>
                    <a:pt x="116" y="40"/>
                  </a:lnTo>
                  <a:lnTo>
                    <a:pt x="116" y="40"/>
                  </a:lnTo>
                  <a:lnTo>
                    <a:pt x="116" y="40"/>
                  </a:lnTo>
                  <a:lnTo>
                    <a:pt x="116" y="40"/>
                  </a:lnTo>
                  <a:lnTo>
                    <a:pt x="116" y="40"/>
                  </a:lnTo>
                  <a:close/>
                </a:path>
              </a:pathLst>
            </a:custGeom>
            <a:solidFill>
              <a:srgbClr val="F7964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0" name="Freeform 35"/>
            <p:cNvSpPr>
              <a:spLocks/>
            </p:cNvSpPr>
            <p:nvPr/>
          </p:nvSpPr>
          <p:spPr bwMode="auto">
            <a:xfrm>
              <a:off x="3969496" y="566435"/>
              <a:ext cx="1085522" cy="1546343"/>
            </a:xfrm>
            <a:custGeom>
              <a:avLst/>
              <a:gdLst>
                <a:gd name="T0" fmla="*/ 272 w 280"/>
                <a:gd name="T1" fmla="*/ 238 h 325"/>
                <a:gd name="T2" fmla="*/ 280 w 280"/>
                <a:gd name="T3" fmla="*/ 225 h 325"/>
                <a:gd name="T4" fmla="*/ 238 w 280"/>
                <a:gd name="T5" fmla="*/ 198 h 325"/>
                <a:gd name="T6" fmla="*/ 251 w 280"/>
                <a:gd name="T7" fmla="*/ 177 h 325"/>
                <a:gd name="T8" fmla="*/ 238 w 280"/>
                <a:gd name="T9" fmla="*/ 166 h 325"/>
                <a:gd name="T10" fmla="*/ 228 w 280"/>
                <a:gd name="T11" fmla="*/ 158 h 325"/>
                <a:gd name="T12" fmla="*/ 225 w 280"/>
                <a:gd name="T13" fmla="*/ 148 h 325"/>
                <a:gd name="T14" fmla="*/ 225 w 280"/>
                <a:gd name="T15" fmla="*/ 137 h 325"/>
                <a:gd name="T16" fmla="*/ 220 w 280"/>
                <a:gd name="T17" fmla="*/ 114 h 325"/>
                <a:gd name="T18" fmla="*/ 204 w 280"/>
                <a:gd name="T19" fmla="*/ 90 h 325"/>
                <a:gd name="T20" fmla="*/ 220 w 280"/>
                <a:gd name="T21" fmla="*/ 77 h 325"/>
                <a:gd name="T22" fmla="*/ 193 w 280"/>
                <a:gd name="T23" fmla="*/ 58 h 325"/>
                <a:gd name="T24" fmla="*/ 177 w 280"/>
                <a:gd name="T25" fmla="*/ 50 h 325"/>
                <a:gd name="T26" fmla="*/ 183 w 280"/>
                <a:gd name="T27" fmla="*/ 42 h 325"/>
                <a:gd name="T28" fmla="*/ 177 w 280"/>
                <a:gd name="T29" fmla="*/ 34 h 325"/>
                <a:gd name="T30" fmla="*/ 191 w 280"/>
                <a:gd name="T31" fmla="*/ 26 h 325"/>
                <a:gd name="T32" fmla="*/ 185 w 280"/>
                <a:gd name="T33" fmla="*/ 11 h 325"/>
                <a:gd name="T34" fmla="*/ 156 w 280"/>
                <a:gd name="T35" fmla="*/ 0 h 325"/>
                <a:gd name="T36" fmla="*/ 143 w 280"/>
                <a:gd name="T37" fmla="*/ 3 h 325"/>
                <a:gd name="T38" fmla="*/ 117 w 280"/>
                <a:gd name="T39" fmla="*/ 11 h 325"/>
                <a:gd name="T40" fmla="*/ 114 w 280"/>
                <a:gd name="T41" fmla="*/ 34 h 325"/>
                <a:gd name="T42" fmla="*/ 103 w 280"/>
                <a:gd name="T43" fmla="*/ 37 h 325"/>
                <a:gd name="T44" fmla="*/ 88 w 280"/>
                <a:gd name="T45" fmla="*/ 42 h 325"/>
                <a:gd name="T46" fmla="*/ 61 w 280"/>
                <a:gd name="T47" fmla="*/ 42 h 325"/>
                <a:gd name="T48" fmla="*/ 19 w 280"/>
                <a:gd name="T49" fmla="*/ 26 h 325"/>
                <a:gd name="T50" fmla="*/ 8 w 280"/>
                <a:gd name="T51" fmla="*/ 26 h 325"/>
                <a:gd name="T52" fmla="*/ 37 w 280"/>
                <a:gd name="T53" fmla="*/ 45 h 325"/>
                <a:gd name="T54" fmla="*/ 64 w 280"/>
                <a:gd name="T55" fmla="*/ 61 h 325"/>
                <a:gd name="T56" fmla="*/ 64 w 280"/>
                <a:gd name="T57" fmla="*/ 71 h 325"/>
                <a:gd name="T58" fmla="*/ 72 w 280"/>
                <a:gd name="T59" fmla="*/ 85 h 325"/>
                <a:gd name="T60" fmla="*/ 77 w 280"/>
                <a:gd name="T61" fmla="*/ 95 h 325"/>
                <a:gd name="T62" fmla="*/ 77 w 280"/>
                <a:gd name="T63" fmla="*/ 106 h 325"/>
                <a:gd name="T64" fmla="*/ 88 w 280"/>
                <a:gd name="T65" fmla="*/ 129 h 325"/>
                <a:gd name="T66" fmla="*/ 98 w 280"/>
                <a:gd name="T67" fmla="*/ 132 h 325"/>
                <a:gd name="T68" fmla="*/ 117 w 280"/>
                <a:gd name="T69" fmla="*/ 140 h 325"/>
                <a:gd name="T70" fmla="*/ 122 w 280"/>
                <a:gd name="T71" fmla="*/ 151 h 325"/>
                <a:gd name="T72" fmla="*/ 122 w 280"/>
                <a:gd name="T73" fmla="*/ 164 h 325"/>
                <a:gd name="T74" fmla="*/ 98 w 280"/>
                <a:gd name="T75" fmla="*/ 172 h 325"/>
                <a:gd name="T76" fmla="*/ 77 w 280"/>
                <a:gd name="T77" fmla="*/ 185 h 325"/>
                <a:gd name="T78" fmla="*/ 64 w 280"/>
                <a:gd name="T79" fmla="*/ 198 h 325"/>
                <a:gd name="T80" fmla="*/ 59 w 280"/>
                <a:gd name="T81" fmla="*/ 201 h 325"/>
                <a:gd name="T82" fmla="*/ 45 w 280"/>
                <a:gd name="T83" fmla="*/ 211 h 325"/>
                <a:gd name="T84" fmla="*/ 35 w 280"/>
                <a:gd name="T85" fmla="*/ 217 h 325"/>
                <a:gd name="T86" fmla="*/ 29 w 280"/>
                <a:gd name="T87" fmla="*/ 225 h 325"/>
                <a:gd name="T88" fmla="*/ 29 w 280"/>
                <a:gd name="T89" fmla="*/ 246 h 325"/>
                <a:gd name="T90" fmla="*/ 43 w 280"/>
                <a:gd name="T91" fmla="*/ 269 h 325"/>
                <a:gd name="T92" fmla="*/ 37 w 280"/>
                <a:gd name="T93" fmla="*/ 280 h 325"/>
                <a:gd name="T94" fmla="*/ 37 w 280"/>
                <a:gd name="T95" fmla="*/ 296 h 325"/>
                <a:gd name="T96" fmla="*/ 51 w 280"/>
                <a:gd name="T97" fmla="*/ 298 h 325"/>
                <a:gd name="T98" fmla="*/ 72 w 280"/>
                <a:gd name="T99" fmla="*/ 312 h 325"/>
                <a:gd name="T100" fmla="*/ 80 w 280"/>
                <a:gd name="T101" fmla="*/ 314 h 325"/>
                <a:gd name="T102" fmla="*/ 80 w 280"/>
                <a:gd name="T103" fmla="*/ 325 h 325"/>
                <a:gd name="T104" fmla="*/ 111 w 280"/>
                <a:gd name="T105" fmla="*/ 317 h 325"/>
                <a:gd name="T106" fmla="*/ 122 w 280"/>
                <a:gd name="T107" fmla="*/ 314 h 325"/>
                <a:gd name="T108" fmla="*/ 148 w 280"/>
                <a:gd name="T109" fmla="*/ 306 h 325"/>
                <a:gd name="T110" fmla="*/ 151 w 280"/>
                <a:gd name="T111" fmla="*/ 306 h 325"/>
                <a:gd name="T112" fmla="*/ 159 w 280"/>
                <a:gd name="T113" fmla="*/ 304 h 325"/>
                <a:gd name="T114" fmla="*/ 172 w 280"/>
                <a:gd name="T115" fmla="*/ 304 h 325"/>
                <a:gd name="T116" fmla="*/ 191 w 280"/>
                <a:gd name="T117" fmla="*/ 304 h 325"/>
                <a:gd name="T118" fmla="*/ 217 w 280"/>
                <a:gd name="T119" fmla="*/ 288 h 325"/>
                <a:gd name="T120" fmla="*/ 235 w 280"/>
                <a:gd name="T121" fmla="*/ 272 h 325"/>
                <a:gd name="T122" fmla="*/ 235 w 280"/>
                <a:gd name="T123" fmla="*/ 27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325">
                  <a:moveTo>
                    <a:pt x="235" y="272"/>
                  </a:moveTo>
                  <a:lnTo>
                    <a:pt x="270" y="243"/>
                  </a:lnTo>
                  <a:lnTo>
                    <a:pt x="272" y="238"/>
                  </a:lnTo>
                  <a:lnTo>
                    <a:pt x="278" y="235"/>
                  </a:lnTo>
                  <a:lnTo>
                    <a:pt x="280" y="227"/>
                  </a:lnTo>
                  <a:lnTo>
                    <a:pt x="280" y="225"/>
                  </a:lnTo>
                  <a:lnTo>
                    <a:pt x="280" y="219"/>
                  </a:lnTo>
                  <a:lnTo>
                    <a:pt x="278" y="217"/>
                  </a:lnTo>
                  <a:lnTo>
                    <a:pt x="238" y="198"/>
                  </a:lnTo>
                  <a:lnTo>
                    <a:pt x="251" y="190"/>
                  </a:lnTo>
                  <a:lnTo>
                    <a:pt x="254" y="182"/>
                  </a:lnTo>
                  <a:lnTo>
                    <a:pt x="251" y="177"/>
                  </a:lnTo>
                  <a:lnTo>
                    <a:pt x="238" y="174"/>
                  </a:lnTo>
                  <a:lnTo>
                    <a:pt x="235" y="172"/>
                  </a:lnTo>
                  <a:lnTo>
                    <a:pt x="238" y="166"/>
                  </a:lnTo>
                  <a:lnTo>
                    <a:pt x="235" y="164"/>
                  </a:lnTo>
                  <a:lnTo>
                    <a:pt x="230" y="164"/>
                  </a:lnTo>
                  <a:lnTo>
                    <a:pt x="228" y="158"/>
                  </a:lnTo>
                  <a:lnTo>
                    <a:pt x="225" y="156"/>
                  </a:lnTo>
                  <a:lnTo>
                    <a:pt x="228" y="151"/>
                  </a:lnTo>
                  <a:lnTo>
                    <a:pt x="225" y="148"/>
                  </a:lnTo>
                  <a:lnTo>
                    <a:pt x="225" y="145"/>
                  </a:lnTo>
                  <a:lnTo>
                    <a:pt x="228" y="140"/>
                  </a:lnTo>
                  <a:lnTo>
                    <a:pt x="225" y="137"/>
                  </a:lnTo>
                  <a:lnTo>
                    <a:pt x="230" y="132"/>
                  </a:lnTo>
                  <a:lnTo>
                    <a:pt x="228" y="124"/>
                  </a:lnTo>
                  <a:lnTo>
                    <a:pt x="220" y="114"/>
                  </a:lnTo>
                  <a:lnTo>
                    <a:pt x="204" y="98"/>
                  </a:lnTo>
                  <a:lnTo>
                    <a:pt x="201" y="95"/>
                  </a:lnTo>
                  <a:lnTo>
                    <a:pt x="204" y="90"/>
                  </a:lnTo>
                  <a:lnTo>
                    <a:pt x="209" y="85"/>
                  </a:lnTo>
                  <a:lnTo>
                    <a:pt x="217" y="79"/>
                  </a:lnTo>
                  <a:lnTo>
                    <a:pt x="220" y="77"/>
                  </a:lnTo>
                  <a:lnTo>
                    <a:pt x="220" y="71"/>
                  </a:lnTo>
                  <a:lnTo>
                    <a:pt x="201" y="61"/>
                  </a:lnTo>
                  <a:lnTo>
                    <a:pt x="193" y="58"/>
                  </a:lnTo>
                  <a:lnTo>
                    <a:pt x="185" y="53"/>
                  </a:lnTo>
                  <a:lnTo>
                    <a:pt x="180" y="50"/>
                  </a:lnTo>
                  <a:lnTo>
                    <a:pt x="177" y="50"/>
                  </a:lnTo>
                  <a:lnTo>
                    <a:pt x="180" y="48"/>
                  </a:lnTo>
                  <a:lnTo>
                    <a:pt x="180" y="45"/>
                  </a:lnTo>
                  <a:lnTo>
                    <a:pt x="183" y="42"/>
                  </a:lnTo>
                  <a:lnTo>
                    <a:pt x="185" y="37"/>
                  </a:lnTo>
                  <a:lnTo>
                    <a:pt x="183" y="37"/>
                  </a:lnTo>
                  <a:lnTo>
                    <a:pt x="177" y="34"/>
                  </a:lnTo>
                  <a:lnTo>
                    <a:pt x="185" y="34"/>
                  </a:lnTo>
                  <a:lnTo>
                    <a:pt x="193" y="32"/>
                  </a:lnTo>
                  <a:lnTo>
                    <a:pt x="191" y="26"/>
                  </a:lnTo>
                  <a:lnTo>
                    <a:pt x="193" y="19"/>
                  </a:lnTo>
                  <a:lnTo>
                    <a:pt x="193" y="16"/>
                  </a:lnTo>
                  <a:lnTo>
                    <a:pt x="185" y="11"/>
                  </a:lnTo>
                  <a:lnTo>
                    <a:pt x="167" y="3"/>
                  </a:lnTo>
                  <a:lnTo>
                    <a:pt x="159" y="0"/>
                  </a:lnTo>
                  <a:lnTo>
                    <a:pt x="156" y="0"/>
                  </a:lnTo>
                  <a:lnTo>
                    <a:pt x="156" y="0"/>
                  </a:lnTo>
                  <a:lnTo>
                    <a:pt x="151" y="0"/>
                  </a:lnTo>
                  <a:lnTo>
                    <a:pt x="143" y="3"/>
                  </a:lnTo>
                  <a:lnTo>
                    <a:pt x="132" y="3"/>
                  </a:lnTo>
                  <a:lnTo>
                    <a:pt x="125" y="3"/>
                  </a:lnTo>
                  <a:lnTo>
                    <a:pt x="117" y="11"/>
                  </a:lnTo>
                  <a:lnTo>
                    <a:pt x="114" y="19"/>
                  </a:lnTo>
                  <a:lnTo>
                    <a:pt x="114" y="32"/>
                  </a:lnTo>
                  <a:lnTo>
                    <a:pt x="114" y="34"/>
                  </a:lnTo>
                  <a:lnTo>
                    <a:pt x="111" y="34"/>
                  </a:lnTo>
                  <a:lnTo>
                    <a:pt x="106" y="34"/>
                  </a:lnTo>
                  <a:lnTo>
                    <a:pt x="103" y="37"/>
                  </a:lnTo>
                  <a:lnTo>
                    <a:pt x="98" y="42"/>
                  </a:lnTo>
                  <a:lnTo>
                    <a:pt x="90" y="42"/>
                  </a:lnTo>
                  <a:lnTo>
                    <a:pt x="88" y="42"/>
                  </a:lnTo>
                  <a:lnTo>
                    <a:pt x="80" y="37"/>
                  </a:lnTo>
                  <a:lnTo>
                    <a:pt x="72" y="37"/>
                  </a:lnTo>
                  <a:lnTo>
                    <a:pt x="61" y="42"/>
                  </a:lnTo>
                  <a:lnTo>
                    <a:pt x="45" y="42"/>
                  </a:lnTo>
                  <a:lnTo>
                    <a:pt x="35" y="34"/>
                  </a:lnTo>
                  <a:lnTo>
                    <a:pt x="19" y="26"/>
                  </a:lnTo>
                  <a:lnTo>
                    <a:pt x="11" y="24"/>
                  </a:lnTo>
                  <a:lnTo>
                    <a:pt x="3" y="26"/>
                  </a:lnTo>
                  <a:lnTo>
                    <a:pt x="8" y="26"/>
                  </a:lnTo>
                  <a:lnTo>
                    <a:pt x="0" y="32"/>
                  </a:lnTo>
                  <a:lnTo>
                    <a:pt x="11" y="32"/>
                  </a:lnTo>
                  <a:lnTo>
                    <a:pt x="37" y="45"/>
                  </a:lnTo>
                  <a:lnTo>
                    <a:pt x="53" y="53"/>
                  </a:lnTo>
                  <a:lnTo>
                    <a:pt x="59" y="58"/>
                  </a:lnTo>
                  <a:lnTo>
                    <a:pt x="64" y="61"/>
                  </a:lnTo>
                  <a:lnTo>
                    <a:pt x="69" y="63"/>
                  </a:lnTo>
                  <a:lnTo>
                    <a:pt x="64" y="69"/>
                  </a:lnTo>
                  <a:lnTo>
                    <a:pt x="64" y="71"/>
                  </a:lnTo>
                  <a:lnTo>
                    <a:pt x="69" y="79"/>
                  </a:lnTo>
                  <a:lnTo>
                    <a:pt x="72" y="79"/>
                  </a:lnTo>
                  <a:lnTo>
                    <a:pt x="72" y="85"/>
                  </a:lnTo>
                  <a:lnTo>
                    <a:pt x="72" y="87"/>
                  </a:lnTo>
                  <a:lnTo>
                    <a:pt x="72" y="90"/>
                  </a:lnTo>
                  <a:lnTo>
                    <a:pt x="77" y="95"/>
                  </a:lnTo>
                  <a:lnTo>
                    <a:pt x="80" y="98"/>
                  </a:lnTo>
                  <a:lnTo>
                    <a:pt x="77" y="103"/>
                  </a:lnTo>
                  <a:lnTo>
                    <a:pt x="77" y="106"/>
                  </a:lnTo>
                  <a:lnTo>
                    <a:pt x="77" y="114"/>
                  </a:lnTo>
                  <a:lnTo>
                    <a:pt x="77" y="116"/>
                  </a:lnTo>
                  <a:lnTo>
                    <a:pt x="88" y="129"/>
                  </a:lnTo>
                  <a:lnTo>
                    <a:pt x="88" y="129"/>
                  </a:lnTo>
                  <a:lnTo>
                    <a:pt x="90" y="132"/>
                  </a:lnTo>
                  <a:lnTo>
                    <a:pt x="98" y="132"/>
                  </a:lnTo>
                  <a:lnTo>
                    <a:pt x="103" y="137"/>
                  </a:lnTo>
                  <a:lnTo>
                    <a:pt x="106" y="137"/>
                  </a:lnTo>
                  <a:lnTo>
                    <a:pt x="117" y="140"/>
                  </a:lnTo>
                  <a:lnTo>
                    <a:pt x="117" y="145"/>
                  </a:lnTo>
                  <a:lnTo>
                    <a:pt x="117" y="151"/>
                  </a:lnTo>
                  <a:lnTo>
                    <a:pt x="122" y="151"/>
                  </a:lnTo>
                  <a:lnTo>
                    <a:pt x="125" y="156"/>
                  </a:lnTo>
                  <a:lnTo>
                    <a:pt x="117" y="158"/>
                  </a:lnTo>
                  <a:lnTo>
                    <a:pt x="122" y="164"/>
                  </a:lnTo>
                  <a:lnTo>
                    <a:pt x="114" y="158"/>
                  </a:lnTo>
                  <a:lnTo>
                    <a:pt x="106" y="164"/>
                  </a:lnTo>
                  <a:lnTo>
                    <a:pt x="98" y="172"/>
                  </a:lnTo>
                  <a:lnTo>
                    <a:pt x="85" y="182"/>
                  </a:lnTo>
                  <a:lnTo>
                    <a:pt x="80" y="185"/>
                  </a:lnTo>
                  <a:lnTo>
                    <a:pt x="77" y="185"/>
                  </a:lnTo>
                  <a:lnTo>
                    <a:pt x="77" y="190"/>
                  </a:lnTo>
                  <a:lnTo>
                    <a:pt x="69" y="193"/>
                  </a:lnTo>
                  <a:lnTo>
                    <a:pt x="64" y="198"/>
                  </a:lnTo>
                  <a:lnTo>
                    <a:pt x="64" y="201"/>
                  </a:lnTo>
                  <a:lnTo>
                    <a:pt x="61" y="201"/>
                  </a:lnTo>
                  <a:lnTo>
                    <a:pt x="59" y="201"/>
                  </a:lnTo>
                  <a:lnTo>
                    <a:pt x="53" y="203"/>
                  </a:lnTo>
                  <a:lnTo>
                    <a:pt x="53" y="209"/>
                  </a:lnTo>
                  <a:lnTo>
                    <a:pt x="45" y="211"/>
                  </a:lnTo>
                  <a:lnTo>
                    <a:pt x="37" y="211"/>
                  </a:lnTo>
                  <a:lnTo>
                    <a:pt x="35" y="211"/>
                  </a:lnTo>
                  <a:lnTo>
                    <a:pt x="35" y="217"/>
                  </a:lnTo>
                  <a:lnTo>
                    <a:pt x="37" y="219"/>
                  </a:lnTo>
                  <a:lnTo>
                    <a:pt x="35" y="219"/>
                  </a:lnTo>
                  <a:lnTo>
                    <a:pt x="29" y="225"/>
                  </a:lnTo>
                  <a:lnTo>
                    <a:pt x="24" y="230"/>
                  </a:lnTo>
                  <a:lnTo>
                    <a:pt x="29" y="238"/>
                  </a:lnTo>
                  <a:lnTo>
                    <a:pt x="29" y="246"/>
                  </a:lnTo>
                  <a:lnTo>
                    <a:pt x="29" y="251"/>
                  </a:lnTo>
                  <a:lnTo>
                    <a:pt x="35" y="261"/>
                  </a:lnTo>
                  <a:lnTo>
                    <a:pt x="43" y="269"/>
                  </a:lnTo>
                  <a:lnTo>
                    <a:pt x="37" y="269"/>
                  </a:lnTo>
                  <a:lnTo>
                    <a:pt x="37" y="272"/>
                  </a:lnTo>
                  <a:lnTo>
                    <a:pt x="37" y="280"/>
                  </a:lnTo>
                  <a:lnTo>
                    <a:pt x="35" y="285"/>
                  </a:lnTo>
                  <a:lnTo>
                    <a:pt x="37" y="288"/>
                  </a:lnTo>
                  <a:lnTo>
                    <a:pt x="37" y="296"/>
                  </a:lnTo>
                  <a:lnTo>
                    <a:pt x="43" y="298"/>
                  </a:lnTo>
                  <a:lnTo>
                    <a:pt x="45" y="298"/>
                  </a:lnTo>
                  <a:lnTo>
                    <a:pt x="51" y="298"/>
                  </a:lnTo>
                  <a:lnTo>
                    <a:pt x="61" y="304"/>
                  </a:lnTo>
                  <a:lnTo>
                    <a:pt x="69" y="306"/>
                  </a:lnTo>
                  <a:lnTo>
                    <a:pt x="72" y="312"/>
                  </a:lnTo>
                  <a:lnTo>
                    <a:pt x="80" y="306"/>
                  </a:lnTo>
                  <a:lnTo>
                    <a:pt x="77" y="312"/>
                  </a:lnTo>
                  <a:lnTo>
                    <a:pt x="80" y="314"/>
                  </a:lnTo>
                  <a:lnTo>
                    <a:pt x="88" y="317"/>
                  </a:lnTo>
                  <a:lnTo>
                    <a:pt x="85" y="317"/>
                  </a:lnTo>
                  <a:lnTo>
                    <a:pt x="80" y="325"/>
                  </a:lnTo>
                  <a:lnTo>
                    <a:pt x="88" y="322"/>
                  </a:lnTo>
                  <a:lnTo>
                    <a:pt x="98" y="317"/>
                  </a:lnTo>
                  <a:lnTo>
                    <a:pt x="111" y="317"/>
                  </a:lnTo>
                  <a:lnTo>
                    <a:pt x="114" y="317"/>
                  </a:lnTo>
                  <a:lnTo>
                    <a:pt x="117" y="317"/>
                  </a:lnTo>
                  <a:lnTo>
                    <a:pt x="122" y="314"/>
                  </a:lnTo>
                  <a:lnTo>
                    <a:pt x="130" y="312"/>
                  </a:lnTo>
                  <a:lnTo>
                    <a:pt x="140" y="312"/>
                  </a:lnTo>
                  <a:lnTo>
                    <a:pt x="148" y="306"/>
                  </a:lnTo>
                  <a:lnTo>
                    <a:pt x="148" y="312"/>
                  </a:lnTo>
                  <a:lnTo>
                    <a:pt x="151" y="312"/>
                  </a:lnTo>
                  <a:lnTo>
                    <a:pt x="151" y="306"/>
                  </a:lnTo>
                  <a:lnTo>
                    <a:pt x="156" y="306"/>
                  </a:lnTo>
                  <a:lnTo>
                    <a:pt x="156" y="304"/>
                  </a:lnTo>
                  <a:lnTo>
                    <a:pt x="159" y="304"/>
                  </a:lnTo>
                  <a:lnTo>
                    <a:pt x="164" y="306"/>
                  </a:lnTo>
                  <a:lnTo>
                    <a:pt x="167" y="304"/>
                  </a:lnTo>
                  <a:lnTo>
                    <a:pt x="172" y="304"/>
                  </a:lnTo>
                  <a:lnTo>
                    <a:pt x="183" y="298"/>
                  </a:lnTo>
                  <a:lnTo>
                    <a:pt x="185" y="298"/>
                  </a:lnTo>
                  <a:lnTo>
                    <a:pt x="191" y="304"/>
                  </a:lnTo>
                  <a:lnTo>
                    <a:pt x="193" y="304"/>
                  </a:lnTo>
                  <a:lnTo>
                    <a:pt x="201" y="298"/>
                  </a:lnTo>
                  <a:lnTo>
                    <a:pt x="217" y="288"/>
                  </a:lnTo>
                  <a:lnTo>
                    <a:pt x="235" y="272"/>
                  </a:lnTo>
                  <a:lnTo>
                    <a:pt x="235" y="272"/>
                  </a:lnTo>
                  <a:lnTo>
                    <a:pt x="235" y="272"/>
                  </a:lnTo>
                  <a:lnTo>
                    <a:pt x="235" y="272"/>
                  </a:lnTo>
                  <a:lnTo>
                    <a:pt x="235" y="272"/>
                  </a:lnTo>
                  <a:lnTo>
                    <a:pt x="235" y="272"/>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1" name="Freeform 36"/>
            <p:cNvSpPr>
              <a:spLocks noEditPoints="1"/>
            </p:cNvSpPr>
            <p:nvPr/>
          </p:nvSpPr>
          <p:spPr bwMode="auto">
            <a:xfrm>
              <a:off x="2507919" y="404664"/>
              <a:ext cx="2345504" cy="1984077"/>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2" name="Freeform 37"/>
            <p:cNvSpPr>
              <a:spLocks noEditPoints="1"/>
            </p:cNvSpPr>
            <p:nvPr/>
          </p:nvSpPr>
          <p:spPr bwMode="auto">
            <a:xfrm>
              <a:off x="848621" y="4748705"/>
              <a:ext cx="1473208" cy="1308443"/>
            </a:xfrm>
            <a:custGeom>
              <a:avLst/>
              <a:gdLst>
                <a:gd name="T0" fmla="*/ 134 w 144"/>
                <a:gd name="T1" fmla="*/ 23 h 104"/>
                <a:gd name="T2" fmla="*/ 136 w 144"/>
                <a:gd name="T3" fmla="*/ 20 h 104"/>
                <a:gd name="T4" fmla="*/ 130 w 144"/>
                <a:gd name="T5" fmla="*/ 18 h 104"/>
                <a:gd name="T6" fmla="*/ 124 w 144"/>
                <a:gd name="T7" fmla="*/ 18 h 104"/>
                <a:gd name="T8" fmla="*/ 116 w 144"/>
                <a:gd name="T9" fmla="*/ 15 h 104"/>
                <a:gd name="T10" fmla="*/ 110 w 144"/>
                <a:gd name="T11" fmla="*/ 13 h 104"/>
                <a:gd name="T12" fmla="*/ 103 w 144"/>
                <a:gd name="T13" fmla="*/ 14 h 104"/>
                <a:gd name="T14" fmla="*/ 97 w 144"/>
                <a:gd name="T15" fmla="*/ 13 h 104"/>
                <a:gd name="T16" fmla="*/ 87 w 144"/>
                <a:gd name="T17" fmla="*/ 10 h 104"/>
                <a:gd name="T18" fmla="*/ 83 w 144"/>
                <a:gd name="T19" fmla="*/ 5 h 104"/>
                <a:gd name="T20" fmla="*/ 70 w 144"/>
                <a:gd name="T21" fmla="*/ 4 h 104"/>
                <a:gd name="T22" fmla="*/ 58 w 144"/>
                <a:gd name="T23" fmla="*/ 4 h 104"/>
                <a:gd name="T24" fmla="*/ 34 w 144"/>
                <a:gd name="T25" fmla="*/ 2 h 104"/>
                <a:gd name="T26" fmla="*/ 23 w 144"/>
                <a:gd name="T27" fmla="*/ 1 h 104"/>
                <a:gd name="T28" fmla="*/ 14 w 144"/>
                <a:gd name="T29" fmla="*/ 1 h 104"/>
                <a:gd name="T30" fmla="*/ 10 w 144"/>
                <a:gd name="T31" fmla="*/ 4 h 104"/>
                <a:gd name="T32" fmla="*/ 3 w 144"/>
                <a:gd name="T33" fmla="*/ 7 h 104"/>
                <a:gd name="T34" fmla="*/ 1 w 144"/>
                <a:gd name="T35" fmla="*/ 13 h 104"/>
                <a:gd name="T36" fmla="*/ 1 w 144"/>
                <a:gd name="T37" fmla="*/ 17 h 104"/>
                <a:gd name="T38" fmla="*/ 3 w 144"/>
                <a:gd name="T39" fmla="*/ 17 h 104"/>
                <a:gd name="T40" fmla="*/ 3 w 144"/>
                <a:gd name="T41" fmla="*/ 21 h 104"/>
                <a:gd name="T42" fmla="*/ 4 w 144"/>
                <a:gd name="T43" fmla="*/ 24 h 104"/>
                <a:gd name="T44" fmla="*/ 8 w 144"/>
                <a:gd name="T45" fmla="*/ 23 h 104"/>
                <a:gd name="T46" fmla="*/ 10 w 144"/>
                <a:gd name="T47" fmla="*/ 24 h 104"/>
                <a:gd name="T48" fmla="*/ 14 w 144"/>
                <a:gd name="T49" fmla="*/ 25 h 104"/>
                <a:gd name="T50" fmla="*/ 21 w 144"/>
                <a:gd name="T51" fmla="*/ 24 h 104"/>
                <a:gd name="T52" fmla="*/ 27 w 144"/>
                <a:gd name="T53" fmla="*/ 25 h 104"/>
                <a:gd name="T54" fmla="*/ 30 w 144"/>
                <a:gd name="T55" fmla="*/ 30 h 104"/>
                <a:gd name="T56" fmla="*/ 23 w 144"/>
                <a:gd name="T57" fmla="*/ 37 h 104"/>
                <a:gd name="T58" fmla="*/ 23 w 144"/>
                <a:gd name="T59" fmla="*/ 47 h 104"/>
                <a:gd name="T60" fmla="*/ 21 w 144"/>
                <a:gd name="T61" fmla="*/ 51 h 104"/>
                <a:gd name="T62" fmla="*/ 17 w 144"/>
                <a:gd name="T63" fmla="*/ 56 h 104"/>
                <a:gd name="T64" fmla="*/ 17 w 144"/>
                <a:gd name="T65" fmla="*/ 60 h 104"/>
                <a:gd name="T66" fmla="*/ 17 w 144"/>
                <a:gd name="T67" fmla="*/ 68 h 104"/>
                <a:gd name="T68" fmla="*/ 17 w 144"/>
                <a:gd name="T69" fmla="*/ 74 h 104"/>
                <a:gd name="T70" fmla="*/ 17 w 144"/>
                <a:gd name="T71" fmla="*/ 78 h 104"/>
                <a:gd name="T72" fmla="*/ 13 w 144"/>
                <a:gd name="T73" fmla="*/ 83 h 104"/>
                <a:gd name="T74" fmla="*/ 18 w 144"/>
                <a:gd name="T75" fmla="*/ 88 h 104"/>
                <a:gd name="T76" fmla="*/ 25 w 144"/>
                <a:gd name="T77" fmla="*/ 94 h 104"/>
                <a:gd name="T78" fmla="*/ 27 w 144"/>
                <a:gd name="T79" fmla="*/ 97 h 104"/>
                <a:gd name="T80" fmla="*/ 28 w 144"/>
                <a:gd name="T81" fmla="*/ 103 h 104"/>
                <a:gd name="T82" fmla="*/ 36 w 144"/>
                <a:gd name="T83" fmla="*/ 103 h 104"/>
                <a:gd name="T84" fmla="*/ 46 w 144"/>
                <a:gd name="T85" fmla="*/ 97 h 104"/>
                <a:gd name="T86" fmla="*/ 64 w 144"/>
                <a:gd name="T87" fmla="*/ 96 h 104"/>
                <a:gd name="T88" fmla="*/ 73 w 144"/>
                <a:gd name="T89" fmla="*/ 94 h 104"/>
                <a:gd name="T90" fmla="*/ 83 w 144"/>
                <a:gd name="T91" fmla="*/ 84 h 104"/>
                <a:gd name="T92" fmla="*/ 90 w 144"/>
                <a:gd name="T93" fmla="*/ 78 h 104"/>
                <a:gd name="T94" fmla="*/ 100 w 144"/>
                <a:gd name="T95" fmla="*/ 67 h 104"/>
                <a:gd name="T96" fmla="*/ 97 w 144"/>
                <a:gd name="T97" fmla="*/ 53 h 104"/>
                <a:gd name="T98" fmla="*/ 107 w 144"/>
                <a:gd name="T99" fmla="*/ 41 h 104"/>
                <a:gd name="T100" fmla="*/ 117 w 144"/>
                <a:gd name="T101" fmla="*/ 34 h 104"/>
                <a:gd name="T102" fmla="*/ 25 w 144"/>
                <a:gd name="T103" fmla="*/ 94 h 104"/>
                <a:gd name="T104" fmla="*/ 133 w 144"/>
                <a:gd name="T105" fmla="*/ 53 h 104"/>
                <a:gd name="T106" fmla="*/ 126 w 144"/>
                <a:gd name="T107" fmla="*/ 57 h 104"/>
                <a:gd name="T108" fmla="*/ 133 w 144"/>
                <a:gd name="T109" fmla="*/ 60 h 104"/>
                <a:gd name="T110" fmla="*/ 137 w 144"/>
                <a:gd name="T111" fmla="*/ 54 h 104"/>
                <a:gd name="T112" fmla="*/ 115 w 144"/>
                <a:gd name="T113" fmla="*/ 66 h 104"/>
                <a:gd name="T114" fmla="*/ 117 w 144"/>
                <a:gd name="T115" fmla="*/ 64 h 104"/>
                <a:gd name="T116" fmla="*/ 140 w 144"/>
                <a:gd name="T117" fmla="*/ 52 h 104"/>
                <a:gd name="T118" fmla="*/ 144 w 144"/>
                <a:gd name="T1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3" name="Freeform 38"/>
            <p:cNvSpPr>
              <a:spLocks noEditPoints="1"/>
            </p:cNvSpPr>
            <p:nvPr/>
          </p:nvSpPr>
          <p:spPr bwMode="auto">
            <a:xfrm>
              <a:off x="4124570" y="5091278"/>
              <a:ext cx="880049" cy="1165704"/>
            </a:xfrm>
            <a:custGeom>
              <a:avLst/>
              <a:gdLst>
                <a:gd name="T0" fmla="*/ 127 w 227"/>
                <a:gd name="T1" fmla="*/ 124 h 245"/>
                <a:gd name="T2" fmla="*/ 132 w 227"/>
                <a:gd name="T3" fmla="*/ 116 h 245"/>
                <a:gd name="T4" fmla="*/ 100 w 227"/>
                <a:gd name="T5" fmla="*/ 98 h 245"/>
                <a:gd name="T6" fmla="*/ 103 w 227"/>
                <a:gd name="T7" fmla="*/ 105 h 245"/>
                <a:gd name="T8" fmla="*/ 108 w 227"/>
                <a:gd name="T9" fmla="*/ 61 h 245"/>
                <a:gd name="T10" fmla="*/ 108 w 227"/>
                <a:gd name="T11" fmla="*/ 63 h 245"/>
                <a:gd name="T12" fmla="*/ 127 w 227"/>
                <a:gd name="T13" fmla="*/ 148 h 245"/>
                <a:gd name="T14" fmla="*/ 100 w 227"/>
                <a:gd name="T15" fmla="*/ 113 h 245"/>
                <a:gd name="T16" fmla="*/ 92 w 227"/>
                <a:gd name="T17" fmla="*/ 98 h 245"/>
                <a:gd name="T18" fmla="*/ 98 w 227"/>
                <a:gd name="T19" fmla="*/ 90 h 245"/>
                <a:gd name="T20" fmla="*/ 82 w 227"/>
                <a:gd name="T21" fmla="*/ 61 h 245"/>
                <a:gd name="T22" fmla="*/ 92 w 227"/>
                <a:gd name="T23" fmla="*/ 47 h 245"/>
                <a:gd name="T24" fmla="*/ 119 w 227"/>
                <a:gd name="T25" fmla="*/ 61 h 245"/>
                <a:gd name="T26" fmla="*/ 132 w 227"/>
                <a:gd name="T27" fmla="*/ 55 h 245"/>
                <a:gd name="T28" fmla="*/ 111 w 227"/>
                <a:gd name="T29" fmla="*/ 34 h 245"/>
                <a:gd name="T30" fmla="*/ 137 w 227"/>
                <a:gd name="T31" fmla="*/ 29 h 245"/>
                <a:gd name="T32" fmla="*/ 180 w 227"/>
                <a:gd name="T33" fmla="*/ 37 h 245"/>
                <a:gd name="T34" fmla="*/ 190 w 227"/>
                <a:gd name="T35" fmla="*/ 16 h 245"/>
                <a:gd name="T36" fmla="*/ 180 w 227"/>
                <a:gd name="T37" fmla="*/ 0 h 245"/>
                <a:gd name="T38" fmla="*/ 177 w 227"/>
                <a:gd name="T39" fmla="*/ 16 h 245"/>
                <a:gd name="T40" fmla="*/ 145 w 227"/>
                <a:gd name="T41" fmla="*/ 10 h 245"/>
                <a:gd name="T42" fmla="*/ 124 w 227"/>
                <a:gd name="T43" fmla="*/ 8 h 245"/>
                <a:gd name="T44" fmla="*/ 85 w 227"/>
                <a:gd name="T45" fmla="*/ 16 h 245"/>
                <a:gd name="T46" fmla="*/ 40 w 227"/>
                <a:gd name="T47" fmla="*/ 29 h 245"/>
                <a:gd name="T48" fmla="*/ 29 w 227"/>
                <a:gd name="T49" fmla="*/ 45 h 245"/>
                <a:gd name="T50" fmla="*/ 13 w 227"/>
                <a:gd name="T51" fmla="*/ 71 h 245"/>
                <a:gd name="T52" fmla="*/ 13 w 227"/>
                <a:gd name="T53" fmla="*/ 87 h 245"/>
                <a:gd name="T54" fmla="*/ 40 w 227"/>
                <a:gd name="T55" fmla="*/ 98 h 245"/>
                <a:gd name="T56" fmla="*/ 37 w 227"/>
                <a:gd name="T57" fmla="*/ 116 h 245"/>
                <a:gd name="T58" fmla="*/ 71 w 227"/>
                <a:gd name="T59" fmla="*/ 121 h 245"/>
                <a:gd name="T60" fmla="*/ 98 w 227"/>
                <a:gd name="T61" fmla="*/ 129 h 245"/>
                <a:gd name="T62" fmla="*/ 77 w 227"/>
                <a:gd name="T63" fmla="*/ 129 h 245"/>
                <a:gd name="T64" fmla="*/ 48 w 227"/>
                <a:gd name="T65" fmla="*/ 129 h 245"/>
                <a:gd name="T66" fmla="*/ 55 w 227"/>
                <a:gd name="T67" fmla="*/ 166 h 245"/>
                <a:gd name="T68" fmla="*/ 71 w 227"/>
                <a:gd name="T69" fmla="*/ 169 h 245"/>
                <a:gd name="T70" fmla="*/ 90 w 227"/>
                <a:gd name="T71" fmla="*/ 177 h 245"/>
                <a:gd name="T72" fmla="*/ 90 w 227"/>
                <a:gd name="T73" fmla="*/ 158 h 245"/>
                <a:gd name="T74" fmla="*/ 108 w 227"/>
                <a:gd name="T75" fmla="*/ 150 h 245"/>
                <a:gd name="T76" fmla="*/ 98 w 227"/>
                <a:gd name="T77" fmla="*/ 134 h 245"/>
                <a:gd name="T78" fmla="*/ 100 w 227"/>
                <a:gd name="T79" fmla="*/ 134 h 245"/>
                <a:gd name="T80" fmla="*/ 161 w 227"/>
                <a:gd name="T81" fmla="*/ 227 h 245"/>
                <a:gd name="T82" fmla="*/ 127 w 227"/>
                <a:gd name="T83" fmla="*/ 222 h 245"/>
                <a:gd name="T84" fmla="*/ 116 w 227"/>
                <a:gd name="T85" fmla="*/ 235 h 245"/>
                <a:gd name="T86" fmla="*/ 190 w 227"/>
                <a:gd name="T87" fmla="*/ 243 h 245"/>
                <a:gd name="T88" fmla="*/ 188 w 227"/>
                <a:gd name="T89" fmla="*/ 235 h 245"/>
                <a:gd name="T90" fmla="*/ 190 w 227"/>
                <a:gd name="T91" fmla="*/ 113 h 245"/>
                <a:gd name="T92" fmla="*/ 198 w 227"/>
                <a:gd name="T93" fmla="*/ 116 h 245"/>
                <a:gd name="T94" fmla="*/ 198 w 227"/>
                <a:gd name="T95" fmla="*/ 113 h 245"/>
                <a:gd name="T96" fmla="*/ 164 w 227"/>
                <a:gd name="T97" fmla="*/ 119 h 245"/>
                <a:gd name="T98" fmla="*/ 166 w 227"/>
                <a:gd name="T99" fmla="*/ 127 h 245"/>
                <a:gd name="T100" fmla="*/ 214 w 227"/>
                <a:gd name="T101" fmla="*/ 203 h 245"/>
                <a:gd name="T102" fmla="*/ 219 w 227"/>
                <a:gd name="T103" fmla="*/ 190 h 245"/>
                <a:gd name="T104" fmla="*/ 3 w 227"/>
                <a:gd name="T105" fmla="*/ 76 h 245"/>
                <a:gd name="T106" fmla="*/ 5 w 227"/>
                <a:gd name="T107" fmla="*/ 79 h 245"/>
                <a:gd name="T108" fmla="*/ 3 w 227"/>
                <a:gd name="T109" fmla="*/ 76 h 245"/>
                <a:gd name="T110" fmla="*/ 26 w 227"/>
                <a:gd name="T111" fmla="*/ 127 h 245"/>
                <a:gd name="T112" fmla="*/ 19 w 227"/>
                <a:gd name="T113" fmla="*/ 127 h 245"/>
                <a:gd name="T114" fmla="*/ 148 w 227"/>
                <a:gd name="T115" fmla="*/ 171 h 245"/>
                <a:gd name="T116" fmla="*/ 153 w 227"/>
                <a:gd name="T117" fmla="*/ 171 h 245"/>
                <a:gd name="T118" fmla="*/ 140 w 227"/>
                <a:gd name="T119" fmla="*/ 74 h 245"/>
                <a:gd name="T120" fmla="*/ 148 w 227"/>
                <a:gd name="T121" fmla="*/ 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245">
                  <a:moveTo>
                    <a:pt x="103" y="105"/>
                  </a:moveTo>
                  <a:lnTo>
                    <a:pt x="108" y="113"/>
                  </a:lnTo>
                  <a:lnTo>
                    <a:pt x="111" y="116"/>
                  </a:lnTo>
                  <a:lnTo>
                    <a:pt x="116" y="121"/>
                  </a:lnTo>
                  <a:lnTo>
                    <a:pt x="124" y="121"/>
                  </a:lnTo>
                  <a:lnTo>
                    <a:pt x="127" y="124"/>
                  </a:lnTo>
                  <a:lnTo>
                    <a:pt x="135" y="132"/>
                  </a:lnTo>
                  <a:lnTo>
                    <a:pt x="137" y="132"/>
                  </a:lnTo>
                  <a:lnTo>
                    <a:pt x="143" y="132"/>
                  </a:lnTo>
                  <a:lnTo>
                    <a:pt x="135" y="129"/>
                  </a:lnTo>
                  <a:lnTo>
                    <a:pt x="132" y="124"/>
                  </a:lnTo>
                  <a:lnTo>
                    <a:pt x="132" y="116"/>
                  </a:lnTo>
                  <a:lnTo>
                    <a:pt x="127" y="113"/>
                  </a:lnTo>
                  <a:lnTo>
                    <a:pt x="124" y="108"/>
                  </a:lnTo>
                  <a:lnTo>
                    <a:pt x="116" y="108"/>
                  </a:lnTo>
                  <a:lnTo>
                    <a:pt x="108" y="105"/>
                  </a:lnTo>
                  <a:lnTo>
                    <a:pt x="103" y="98"/>
                  </a:lnTo>
                  <a:lnTo>
                    <a:pt x="100" y="98"/>
                  </a:lnTo>
                  <a:lnTo>
                    <a:pt x="98" y="98"/>
                  </a:lnTo>
                  <a:lnTo>
                    <a:pt x="90" y="105"/>
                  </a:lnTo>
                  <a:lnTo>
                    <a:pt x="98" y="103"/>
                  </a:lnTo>
                  <a:lnTo>
                    <a:pt x="103" y="105"/>
                  </a:lnTo>
                  <a:lnTo>
                    <a:pt x="103" y="105"/>
                  </a:lnTo>
                  <a:lnTo>
                    <a:pt x="103" y="105"/>
                  </a:lnTo>
                  <a:lnTo>
                    <a:pt x="103" y="105"/>
                  </a:lnTo>
                  <a:lnTo>
                    <a:pt x="103" y="105"/>
                  </a:lnTo>
                  <a:lnTo>
                    <a:pt x="103" y="105"/>
                  </a:lnTo>
                  <a:close/>
                  <a:moveTo>
                    <a:pt x="108" y="63"/>
                  </a:moveTo>
                  <a:lnTo>
                    <a:pt x="111" y="63"/>
                  </a:lnTo>
                  <a:lnTo>
                    <a:pt x="108" y="61"/>
                  </a:lnTo>
                  <a:lnTo>
                    <a:pt x="100" y="55"/>
                  </a:lnTo>
                  <a:lnTo>
                    <a:pt x="103" y="63"/>
                  </a:lnTo>
                  <a:lnTo>
                    <a:pt x="108" y="63"/>
                  </a:lnTo>
                  <a:lnTo>
                    <a:pt x="108" y="63"/>
                  </a:lnTo>
                  <a:lnTo>
                    <a:pt x="108" y="63"/>
                  </a:lnTo>
                  <a:lnTo>
                    <a:pt x="108" y="63"/>
                  </a:lnTo>
                  <a:lnTo>
                    <a:pt x="108" y="63"/>
                  </a:lnTo>
                  <a:lnTo>
                    <a:pt x="108" y="63"/>
                  </a:lnTo>
                  <a:close/>
                  <a:moveTo>
                    <a:pt x="100" y="134"/>
                  </a:moveTo>
                  <a:lnTo>
                    <a:pt x="108" y="134"/>
                  </a:lnTo>
                  <a:lnTo>
                    <a:pt x="119" y="140"/>
                  </a:lnTo>
                  <a:lnTo>
                    <a:pt x="127" y="148"/>
                  </a:lnTo>
                  <a:lnTo>
                    <a:pt x="127" y="140"/>
                  </a:lnTo>
                  <a:lnTo>
                    <a:pt x="124" y="132"/>
                  </a:lnTo>
                  <a:lnTo>
                    <a:pt x="124" y="129"/>
                  </a:lnTo>
                  <a:lnTo>
                    <a:pt x="119" y="124"/>
                  </a:lnTo>
                  <a:lnTo>
                    <a:pt x="103" y="113"/>
                  </a:lnTo>
                  <a:lnTo>
                    <a:pt x="100" y="113"/>
                  </a:lnTo>
                  <a:lnTo>
                    <a:pt x="100" y="108"/>
                  </a:lnTo>
                  <a:lnTo>
                    <a:pt x="98" y="108"/>
                  </a:lnTo>
                  <a:lnTo>
                    <a:pt x="90" y="105"/>
                  </a:lnTo>
                  <a:lnTo>
                    <a:pt x="82" y="103"/>
                  </a:lnTo>
                  <a:lnTo>
                    <a:pt x="90" y="103"/>
                  </a:lnTo>
                  <a:lnTo>
                    <a:pt x="92" y="98"/>
                  </a:lnTo>
                  <a:lnTo>
                    <a:pt x="90" y="95"/>
                  </a:lnTo>
                  <a:lnTo>
                    <a:pt x="90" y="90"/>
                  </a:lnTo>
                  <a:lnTo>
                    <a:pt x="90" y="87"/>
                  </a:lnTo>
                  <a:lnTo>
                    <a:pt x="92" y="87"/>
                  </a:lnTo>
                  <a:lnTo>
                    <a:pt x="98" y="87"/>
                  </a:lnTo>
                  <a:lnTo>
                    <a:pt x="98" y="90"/>
                  </a:lnTo>
                  <a:lnTo>
                    <a:pt x="98" y="95"/>
                  </a:lnTo>
                  <a:lnTo>
                    <a:pt x="100" y="95"/>
                  </a:lnTo>
                  <a:lnTo>
                    <a:pt x="100" y="90"/>
                  </a:lnTo>
                  <a:lnTo>
                    <a:pt x="98" y="82"/>
                  </a:lnTo>
                  <a:lnTo>
                    <a:pt x="85" y="68"/>
                  </a:lnTo>
                  <a:lnTo>
                    <a:pt x="82" y="61"/>
                  </a:lnTo>
                  <a:lnTo>
                    <a:pt x="77" y="53"/>
                  </a:lnTo>
                  <a:lnTo>
                    <a:pt x="82" y="45"/>
                  </a:lnTo>
                  <a:lnTo>
                    <a:pt x="90" y="42"/>
                  </a:lnTo>
                  <a:lnTo>
                    <a:pt x="90" y="45"/>
                  </a:lnTo>
                  <a:lnTo>
                    <a:pt x="85" y="45"/>
                  </a:lnTo>
                  <a:lnTo>
                    <a:pt x="92" y="47"/>
                  </a:lnTo>
                  <a:lnTo>
                    <a:pt x="100" y="55"/>
                  </a:lnTo>
                  <a:lnTo>
                    <a:pt x="100" y="53"/>
                  </a:lnTo>
                  <a:lnTo>
                    <a:pt x="103" y="53"/>
                  </a:lnTo>
                  <a:lnTo>
                    <a:pt x="111" y="61"/>
                  </a:lnTo>
                  <a:lnTo>
                    <a:pt x="116" y="61"/>
                  </a:lnTo>
                  <a:lnTo>
                    <a:pt x="119" y="61"/>
                  </a:lnTo>
                  <a:lnTo>
                    <a:pt x="111" y="53"/>
                  </a:lnTo>
                  <a:lnTo>
                    <a:pt x="111" y="47"/>
                  </a:lnTo>
                  <a:lnTo>
                    <a:pt x="116" y="47"/>
                  </a:lnTo>
                  <a:lnTo>
                    <a:pt x="124" y="53"/>
                  </a:lnTo>
                  <a:lnTo>
                    <a:pt x="127" y="55"/>
                  </a:lnTo>
                  <a:lnTo>
                    <a:pt x="132" y="55"/>
                  </a:lnTo>
                  <a:lnTo>
                    <a:pt x="127" y="47"/>
                  </a:lnTo>
                  <a:lnTo>
                    <a:pt x="119" y="45"/>
                  </a:lnTo>
                  <a:lnTo>
                    <a:pt x="116" y="45"/>
                  </a:lnTo>
                  <a:lnTo>
                    <a:pt x="116" y="42"/>
                  </a:lnTo>
                  <a:lnTo>
                    <a:pt x="111" y="42"/>
                  </a:lnTo>
                  <a:lnTo>
                    <a:pt x="111" y="34"/>
                  </a:lnTo>
                  <a:lnTo>
                    <a:pt x="116" y="34"/>
                  </a:lnTo>
                  <a:lnTo>
                    <a:pt x="124" y="37"/>
                  </a:lnTo>
                  <a:lnTo>
                    <a:pt x="124" y="34"/>
                  </a:lnTo>
                  <a:lnTo>
                    <a:pt x="132" y="29"/>
                  </a:lnTo>
                  <a:lnTo>
                    <a:pt x="135" y="29"/>
                  </a:lnTo>
                  <a:lnTo>
                    <a:pt x="137" y="29"/>
                  </a:lnTo>
                  <a:lnTo>
                    <a:pt x="143" y="29"/>
                  </a:lnTo>
                  <a:lnTo>
                    <a:pt x="151" y="26"/>
                  </a:lnTo>
                  <a:lnTo>
                    <a:pt x="153" y="29"/>
                  </a:lnTo>
                  <a:lnTo>
                    <a:pt x="169" y="29"/>
                  </a:lnTo>
                  <a:lnTo>
                    <a:pt x="177" y="34"/>
                  </a:lnTo>
                  <a:lnTo>
                    <a:pt x="180" y="37"/>
                  </a:lnTo>
                  <a:lnTo>
                    <a:pt x="185" y="29"/>
                  </a:lnTo>
                  <a:lnTo>
                    <a:pt x="188" y="26"/>
                  </a:lnTo>
                  <a:lnTo>
                    <a:pt x="188" y="26"/>
                  </a:lnTo>
                  <a:lnTo>
                    <a:pt x="188" y="18"/>
                  </a:lnTo>
                  <a:lnTo>
                    <a:pt x="188" y="16"/>
                  </a:lnTo>
                  <a:lnTo>
                    <a:pt x="190" y="16"/>
                  </a:lnTo>
                  <a:lnTo>
                    <a:pt x="195" y="10"/>
                  </a:lnTo>
                  <a:lnTo>
                    <a:pt x="190" y="8"/>
                  </a:lnTo>
                  <a:lnTo>
                    <a:pt x="190" y="2"/>
                  </a:lnTo>
                  <a:lnTo>
                    <a:pt x="188" y="2"/>
                  </a:lnTo>
                  <a:lnTo>
                    <a:pt x="185" y="0"/>
                  </a:lnTo>
                  <a:lnTo>
                    <a:pt x="180" y="0"/>
                  </a:lnTo>
                  <a:lnTo>
                    <a:pt x="177" y="0"/>
                  </a:lnTo>
                  <a:lnTo>
                    <a:pt x="177" y="2"/>
                  </a:lnTo>
                  <a:lnTo>
                    <a:pt x="180" y="2"/>
                  </a:lnTo>
                  <a:lnTo>
                    <a:pt x="180" y="8"/>
                  </a:lnTo>
                  <a:lnTo>
                    <a:pt x="180" y="10"/>
                  </a:lnTo>
                  <a:lnTo>
                    <a:pt x="177" y="16"/>
                  </a:lnTo>
                  <a:lnTo>
                    <a:pt x="172" y="16"/>
                  </a:lnTo>
                  <a:lnTo>
                    <a:pt x="169" y="16"/>
                  </a:lnTo>
                  <a:lnTo>
                    <a:pt x="158" y="16"/>
                  </a:lnTo>
                  <a:lnTo>
                    <a:pt x="153" y="16"/>
                  </a:lnTo>
                  <a:lnTo>
                    <a:pt x="151" y="16"/>
                  </a:lnTo>
                  <a:lnTo>
                    <a:pt x="145" y="10"/>
                  </a:lnTo>
                  <a:lnTo>
                    <a:pt x="140" y="13"/>
                  </a:lnTo>
                  <a:lnTo>
                    <a:pt x="137" y="16"/>
                  </a:lnTo>
                  <a:lnTo>
                    <a:pt x="135" y="8"/>
                  </a:lnTo>
                  <a:lnTo>
                    <a:pt x="132" y="8"/>
                  </a:lnTo>
                  <a:lnTo>
                    <a:pt x="127" y="8"/>
                  </a:lnTo>
                  <a:lnTo>
                    <a:pt x="124" y="8"/>
                  </a:lnTo>
                  <a:lnTo>
                    <a:pt x="116" y="10"/>
                  </a:lnTo>
                  <a:lnTo>
                    <a:pt x="108" y="16"/>
                  </a:lnTo>
                  <a:lnTo>
                    <a:pt x="100" y="16"/>
                  </a:lnTo>
                  <a:lnTo>
                    <a:pt x="92" y="16"/>
                  </a:lnTo>
                  <a:lnTo>
                    <a:pt x="90" y="16"/>
                  </a:lnTo>
                  <a:lnTo>
                    <a:pt x="85" y="16"/>
                  </a:lnTo>
                  <a:lnTo>
                    <a:pt x="82" y="16"/>
                  </a:lnTo>
                  <a:lnTo>
                    <a:pt x="77" y="18"/>
                  </a:lnTo>
                  <a:lnTo>
                    <a:pt x="71" y="18"/>
                  </a:lnTo>
                  <a:lnTo>
                    <a:pt x="63" y="21"/>
                  </a:lnTo>
                  <a:lnTo>
                    <a:pt x="50" y="26"/>
                  </a:lnTo>
                  <a:lnTo>
                    <a:pt x="40" y="29"/>
                  </a:lnTo>
                  <a:lnTo>
                    <a:pt x="37" y="29"/>
                  </a:lnTo>
                  <a:lnTo>
                    <a:pt x="29" y="29"/>
                  </a:lnTo>
                  <a:lnTo>
                    <a:pt x="32" y="34"/>
                  </a:lnTo>
                  <a:lnTo>
                    <a:pt x="32" y="37"/>
                  </a:lnTo>
                  <a:lnTo>
                    <a:pt x="32" y="42"/>
                  </a:lnTo>
                  <a:lnTo>
                    <a:pt x="29" y="45"/>
                  </a:lnTo>
                  <a:lnTo>
                    <a:pt x="24" y="47"/>
                  </a:lnTo>
                  <a:lnTo>
                    <a:pt x="19" y="61"/>
                  </a:lnTo>
                  <a:lnTo>
                    <a:pt x="13" y="63"/>
                  </a:lnTo>
                  <a:lnTo>
                    <a:pt x="13" y="66"/>
                  </a:lnTo>
                  <a:lnTo>
                    <a:pt x="13" y="68"/>
                  </a:lnTo>
                  <a:lnTo>
                    <a:pt x="13" y="71"/>
                  </a:lnTo>
                  <a:lnTo>
                    <a:pt x="11" y="76"/>
                  </a:lnTo>
                  <a:lnTo>
                    <a:pt x="5" y="74"/>
                  </a:lnTo>
                  <a:lnTo>
                    <a:pt x="3" y="76"/>
                  </a:lnTo>
                  <a:lnTo>
                    <a:pt x="5" y="76"/>
                  </a:lnTo>
                  <a:lnTo>
                    <a:pt x="11" y="79"/>
                  </a:lnTo>
                  <a:lnTo>
                    <a:pt x="13" y="87"/>
                  </a:lnTo>
                  <a:lnTo>
                    <a:pt x="21" y="90"/>
                  </a:lnTo>
                  <a:lnTo>
                    <a:pt x="24" y="98"/>
                  </a:lnTo>
                  <a:lnTo>
                    <a:pt x="29" y="98"/>
                  </a:lnTo>
                  <a:lnTo>
                    <a:pt x="32" y="95"/>
                  </a:lnTo>
                  <a:lnTo>
                    <a:pt x="37" y="98"/>
                  </a:lnTo>
                  <a:lnTo>
                    <a:pt x="40" y="98"/>
                  </a:lnTo>
                  <a:lnTo>
                    <a:pt x="37" y="103"/>
                  </a:lnTo>
                  <a:lnTo>
                    <a:pt x="29" y="98"/>
                  </a:lnTo>
                  <a:lnTo>
                    <a:pt x="24" y="103"/>
                  </a:lnTo>
                  <a:lnTo>
                    <a:pt x="29" y="105"/>
                  </a:lnTo>
                  <a:lnTo>
                    <a:pt x="32" y="108"/>
                  </a:lnTo>
                  <a:lnTo>
                    <a:pt x="37" y="116"/>
                  </a:lnTo>
                  <a:lnTo>
                    <a:pt x="40" y="124"/>
                  </a:lnTo>
                  <a:lnTo>
                    <a:pt x="45" y="116"/>
                  </a:lnTo>
                  <a:lnTo>
                    <a:pt x="48" y="121"/>
                  </a:lnTo>
                  <a:lnTo>
                    <a:pt x="50" y="121"/>
                  </a:lnTo>
                  <a:lnTo>
                    <a:pt x="63" y="121"/>
                  </a:lnTo>
                  <a:lnTo>
                    <a:pt x="71" y="121"/>
                  </a:lnTo>
                  <a:lnTo>
                    <a:pt x="74" y="121"/>
                  </a:lnTo>
                  <a:lnTo>
                    <a:pt x="77" y="116"/>
                  </a:lnTo>
                  <a:lnTo>
                    <a:pt x="82" y="124"/>
                  </a:lnTo>
                  <a:lnTo>
                    <a:pt x="85" y="121"/>
                  </a:lnTo>
                  <a:lnTo>
                    <a:pt x="90" y="124"/>
                  </a:lnTo>
                  <a:lnTo>
                    <a:pt x="98" y="129"/>
                  </a:lnTo>
                  <a:lnTo>
                    <a:pt x="100" y="129"/>
                  </a:lnTo>
                  <a:lnTo>
                    <a:pt x="98" y="132"/>
                  </a:lnTo>
                  <a:lnTo>
                    <a:pt x="92" y="134"/>
                  </a:lnTo>
                  <a:lnTo>
                    <a:pt x="90" y="134"/>
                  </a:lnTo>
                  <a:lnTo>
                    <a:pt x="82" y="132"/>
                  </a:lnTo>
                  <a:lnTo>
                    <a:pt x="77" y="129"/>
                  </a:lnTo>
                  <a:lnTo>
                    <a:pt x="71" y="124"/>
                  </a:lnTo>
                  <a:lnTo>
                    <a:pt x="63" y="121"/>
                  </a:lnTo>
                  <a:lnTo>
                    <a:pt x="58" y="124"/>
                  </a:lnTo>
                  <a:lnTo>
                    <a:pt x="55" y="124"/>
                  </a:lnTo>
                  <a:lnTo>
                    <a:pt x="50" y="129"/>
                  </a:lnTo>
                  <a:lnTo>
                    <a:pt x="48" y="129"/>
                  </a:lnTo>
                  <a:lnTo>
                    <a:pt x="45" y="132"/>
                  </a:lnTo>
                  <a:lnTo>
                    <a:pt x="40" y="134"/>
                  </a:lnTo>
                  <a:lnTo>
                    <a:pt x="50" y="148"/>
                  </a:lnTo>
                  <a:lnTo>
                    <a:pt x="55" y="156"/>
                  </a:lnTo>
                  <a:lnTo>
                    <a:pt x="55" y="158"/>
                  </a:lnTo>
                  <a:lnTo>
                    <a:pt x="55" y="166"/>
                  </a:lnTo>
                  <a:lnTo>
                    <a:pt x="55" y="169"/>
                  </a:lnTo>
                  <a:lnTo>
                    <a:pt x="58" y="174"/>
                  </a:lnTo>
                  <a:lnTo>
                    <a:pt x="66" y="177"/>
                  </a:lnTo>
                  <a:lnTo>
                    <a:pt x="66" y="174"/>
                  </a:lnTo>
                  <a:lnTo>
                    <a:pt x="66" y="169"/>
                  </a:lnTo>
                  <a:lnTo>
                    <a:pt x="71" y="169"/>
                  </a:lnTo>
                  <a:lnTo>
                    <a:pt x="74" y="174"/>
                  </a:lnTo>
                  <a:lnTo>
                    <a:pt x="77" y="182"/>
                  </a:lnTo>
                  <a:lnTo>
                    <a:pt x="77" y="190"/>
                  </a:lnTo>
                  <a:lnTo>
                    <a:pt x="82" y="190"/>
                  </a:lnTo>
                  <a:lnTo>
                    <a:pt x="85" y="177"/>
                  </a:lnTo>
                  <a:lnTo>
                    <a:pt x="90" y="177"/>
                  </a:lnTo>
                  <a:lnTo>
                    <a:pt x="103" y="190"/>
                  </a:lnTo>
                  <a:lnTo>
                    <a:pt x="100" y="185"/>
                  </a:lnTo>
                  <a:lnTo>
                    <a:pt x="98" y="182"/>
                  </a:lnTo>
                  <a:lnTo>
                    <a:pt x="98" y="174"/>
                  </a:lnTo>
                  <a:lnTo>
                    <a:pt x="98" y="169"/>
                  </a:lnTo>
                  <a:lnTo>
                    <a:pt x="90" y="158"/>
                  </a:lnTo>
                  <a:lnTo>
                    <a:pt x="90" y="148"/>
                  </a:lnTo>
                  <a:lnTo>
                    <a:pt x="98" y="156"/>
                  </a:lnTo>
                  <a:lnTo>
                    <a:pt x="100" y="156"/>
                  </a:lnTo>
                  <a:lnTo>
                    <a:pt x="100" y="158"/>
                  </a:lnTo>
                  <a:lnTo>
                    <a:pt x="108" y="156"/>
                  </a:lnTo>
                  <a:lnTo>
                    <a:pt x="108" y="150"/>
                  </a:lnTo>
                  <a:lnTo>
                    <a:pt x="103" y="148"/>
                  </a:lnTo>
                  <a:lnTo>
                    <a:pt x="103" y="150"/>
                  </a:lnTo>
                  <a:lnTo>
                    <a:pt x="100" y="148"/>
                  </a:lnTo>
                  <a:lnTo>
                    <a:pt x="100" y="142"/>
                  </a:lnTo>
                  <a:lnTo>
                    <a:pt x="98" y="140"/>
                  </a:lnTo>
                  <a:lnTo>
                    <a:pt x="98" y="134"/>
                  </a:lnTo>
                  <a:lnTo>
                    <a:pt x="100" y="134"/>
                  </a:lnTo>
                  <a:lnTo>
                    <a:pt x="100" y="134"/>
                  </a:lnTo>
                  <a:lnTo>
                    <a:pt x="100" y="134"/>
                  </a:lnTo>
                  <a:lnTo>
                    <a:pt x="100" y="134"/>
                  </a:lnTo>
                  <a:lnTo>
                    <a:pt x="100" y="134"/>
                  </a:lnTo>
                  <a:lnTo>
                    <a:pt x="100" y="134"/>
                  </a:lnTo>
                  <a:close/>
                  <a:moveTo>
                    <a:pt x="188" y="235"/>
                  </a:moveTo>
                  <a:lnTo>
                    <a:pt x="185" y="237"/>
                  </a:lnTo>
                  <a:lnTo>
                    <a:pt x="180" y="235"/>
                  </a:lnTo>
                  <a:lnTo>
                    <a:pt x="180" y="230"/>
                  </a:lnTo>
                  <a:lnTo>
                    <a:pt x="172" y="230"/>
                  </a:lnTo>
                  <a:lnTo>
                    <a:pt x="161" y="227"/>
                  </a:lnTo>
                  <a:lnTo>
                    <a:pt x="153" y="227"/>
                  </a:lnTo>
                  <a:lnTo>
                    <a:pt x="145" y="227"/>
                  </a:lnTo>
                  <a:lnTo>
                    <a:pt x="143" y="230"/>
                  </a:lnTo>
                  <a:lnTo>
                    <a:pt x="135" y="227"/>
                  </a:lnTo>
                  <a:lnTo>
                    <a:pt x="132" y="222"/>
                  </a:lnTo>
                  <a:lnTo>
                    <a:pt x="127" y="222"/>
                  </a:lnTo>
                  <a:lnTo>
                    <a:pt x="124" y="222"/>
                  </a:lnTo>
                  <a:lnTo>
                    <a:pt x="119" y="219"/>
                  </a:lnTo>
                  <a:lnTo>
                    <a:pt x="119" y="222"/>
                  </a:lnTo>
                  <a:lnTo>
                    <a:pt x="116" y="222"/>
                  </a:lnTo>
                  <a:lnTo>
                    <a:pt x="116" y="227"/>
                  </a:lnTo>
                  <a:lnTo>
                    <a:pt x="116" y="235"/>
                  </a:lnTo>
                  <a:lnTo>
                    <a:pt x="135" y="235"/>
                  </a:lnTo>
                  <a:lnTo>
                    <a:pt x="151" y="237"/>
                  </a:lnTo>
                  <a:lnTo>
                    <a:pt x="153" y="243"/>
                  </a:lnTo>
                  <a:lnTo>
                    <a:pt x="161" y="245"/>
                  </a:lnTo>
                  <a:lnTo>
                    <a:pt x="164" y="243"/>
                  </a:lnTo>
                  <a:lnTo>
                    <a:pt x="190" y="243"/>
                  </a:lnTo>
                  <a:lnTo>
                    <a:pt x="198" y="237"/>
                  </a:lnTo>
                  <a:lnTo>
                    <a:pt x="198" y="235"/>
                  </a:lnTo>
                  <a:lnTo>
                    <a:pt x="195" y="235"/>
                  </a:lnTo>
                  <a:lnTo>
                    <a:pt x="188" y="235"/>
                  </a:lnTo>
                  <a:lnTo>
                    <a:pt x="188" y="235"/>
                  </a:lnTo>
                  <a:lnTo>
                    <a:pt x="188" y="235"/>
                  </a:lnTo>
                  <a:lnTo>
                    <a:pt x="188" y="235"/>
                  </a:lnTo>
                  <a:lnTo>
                    <a:pt x="188" y="235"/>
                  </a:lnTo>
                  <a:lnTo>
                    <a:pt x="188" y="235"/>
                  </a:lnTo>
                  <a:close/>
                  <a:moveTo>
                    <a:pt x="198" y="113"/>
                  </a:moveTo>
                  <a:lnTo>
                    <a:pt x="195" y="108"/>
                  </a:lnTo>
                  <a:lnTo>
                    <a:pt x="190" y="113"/>
                  </a:lnTo>
                  <a:lnTo>
                    <a:pt x="195" y="121"/>
                  </a:lnTo>
                  <a:lnTo>
                    <a:pt x="190" y="121"/>
                  </a:lnTo>
                  <a:lnTo>
                    <a:pt x="195" y="129"/>
                  </a:lnTo>
                  <a:lnTo>
                    <a:pt x="203" y="129"/>
                  </a:lnTo>
                  <a:lnTo>
                    <a:pt x="203" y="124"/>
                  </a:lnTo>
                  <a:lnTo>
                    <a:pt x="198" y="116"/>
                  </a:lnTo>
                  <a:lnTo>
                    <a:pt x="198" y="113"/>
                  </a:lnTo>
                  <a:lnTo>
                    <a:pt x="198" y="113"/>
                  </a:lnTo>
                  <a:lnTo>
                    <a:pt x="198" y="113"/>
                  </a:lnTo>
                  <a:lnTo>
                    <a:pt x="198" y="113"/>
                  </a:lnTo>
                  <a:lnTo>
                    <a:pt x="198" y="113"/>
                  </a:lnTo>
                  <a:lnTo>
                    <a:pt x="198" y="113"/>
                  </a:lnTo>
                  <a:close/>
                  <a:moveTo>
                    <a:pt x="166" y="127"/>
                  </a:moveTo>
                  <a:lnTo>
                    <a:pt x="169" y="124"/>
                  </a:lnTo>
                  <a:lnTo>
                    <a:pt x="169" y="116"/>
                  </a:lnTo>
                  <a:lnTo>
                    <a:pt x="169" y="113"/>
                  </a:lnTo>
                  <a:lnTo>
                    <a:pt x="164" y="113"/>
                  </a:lnTo>
                  <a:lnTo>
                    <a:pt x="164" y="119"/>
                  </a:lnTo>
                  <a:lnTo>
                    <a:pt x="166" y="121"/>
                  </a:lnTo>
                  <a:lnTo>
                    <a:pt x="166" y="124"/>
                  </a:lnTo>
                  <a:lnTo>
                    <a:pt x="166" y="127"/>
                  </a:lnTo>
                  <a:lnTo>
                    <a:pt x="166" y="127"/>
                  </a:lnTo>
                  <a:lnTo>
                    <a:pt x="166" y="127"/>
                  </a:lnTo>
                  <a:lnTo>
                    <a:pt x="166" y="127"/>
                  </a:lnTo>
                  <a:lnTo>
                    <a:pt x="166" y="127"/>
                  </a:lnTo>
                  <a:lnTo>
                    <a:pt x="166" y="127"/>
                  </a:lnTo>
                  <a:close/>
                  <a:moveTo>
                    <a:pt x="219" y="190"/>
                  </a:moveTo>
                  <a:lnTo>
                    <a:pt x="214" y="195"/>
                  </a:lnTo>
                  <a:lnTo>
                    <a:pt x="214" y="198"/>
                  </a:lnTo>
                  <a:lnTo>
                    <a:pt x="214" y="203"/>
                  </a:lnTo>
                  <a:lnTo>
                    <a:pt x="222" y="201"/>
                  </a:lnTo>
                  <a:lnTo>
                    <a:pt x="224" y="198"/>
                  </a:lnTo>
                  <a:lnTo>
                    <a:pt x="224" y="195"/>
                  </a:lnTo>
                  <a:lnTo>
                    <a:pt x="227" y="193"/>
                  </a:lnTo>
                  <a:lnTo>
                    <a:pt x="227" y="187"/>
                  </a:lnTo>
                  <a:lnTo>
                    <a:pt x="219" y="190"/>
                  </a:lnTo>
                  <a:lnTo>
                    <a:pt x="219" y="190"/>
                  </a:lnTo>
                  <a:lnTo>
                    <a:pt x="219" y="190"/>
                  </a:lnTo>
                  <a:lnTo>
                    <a:pt x="219" y="190"/>
                  </a:lnTo>
                  <a:lnTo>
                    <a:pt x="219" y="190"/>
                  </a:lnTo>
                  <a:lnTo>
                    <a:pt x="219" y="190"/>
                  </a:lnTo>
                  <a:close/>
                  <a:moveTo>
                    <a:pt x="3" y="76"/>
                  </a:moveTo>
                  <a:lnTo>
                    <a:pt x="0" y="76"/>
                  </a:lnTo>
                  <a:lnTo>
                    <a:pt x="3" y="87"/>
                  </a:lnTo>
                  <a:lnTo>
                    <a:pt x="5" y="90"/>
                  </a:lnTo>
                  <a:lnTo>
                    <a:pt x="8" y="90"/>
                  </a:lnTo>
                  <a:lnTo>
                    <a:pt x="11" y="87"/>
                  </a:lnTo>
                  <a:lnTo>
                    <a:pt x="5" y="79"/>
                  </a:lnTo>
                  <a:lnTo>
                    <a:pt x="3" y="76"/>
                  </a:lnTo>
                  <a:lnTo>
                    <a:pt x="3" y="76"/>
                  </a:lnTo>
                  <a:lnTo>
                    <a:pt x="3" y="76"/>
                  </a:lnTo>
                  <a:lnTo>
                    <a:pt x="3" y="76"/>
                  </a:lnTo>
                  <a:lnTo>
                    <a:pt x="3" y="76"/>
                  </a:lnTo>
                  <a:lnTo>
                    <a:pt x="3" y="76"/>
                  </a:lnTo>
                  <a:close/>
                  <a:moveTo>
                    <a:pt x="19" y="127"/>
                  </a:moveTo>
                  <a:lnTo>
                    <a:pt x="21" y="132"/>
                  </a:lnTo>
                  <a:lnTo>
                    <a:pt x="24" y="132"/>
                  </a:lnTo>
                  <a:lnTo>
                    <a:pt x="26" y="134"/>
                  </a:lnTo>
                  <a:lnTo>
                    <a:pt x="26" y="129"/>
                  </a:lnTo>
                  <a:lnTo>
                    <a:pt x="26" y="127"/>
                  </a:lnTo>
                  <a:lnTo>
                    <a:pt x="24" y="121"/>
                  </a:lnTo>
                  <a:lnTo>
                    <a:pt x="19" y="127"/>
                  </a:lnTo>
                  <a:lnTo>
                    <a:pt x="19" y="127"/>
                  </a:lnTo>
                  <a:lnTo>
                    <a:pt x="19" y="127"/>
                  </a:lnTo>
                  <a:lnTo>
                    <a:pt x="19" y="127"/>
                  </a:lnTo>
                  <a:lnTo>
                    <a:pt x="19" y="127"/>
                  </a:lnTo>
                  <a:lnTo>
                    <a:pt x="19" y="127"/>
                  </a:lnTo>
                  <a:close/>
                  <a:moveTo>
                    <a:pt x="153" y="171"/>
                  </a:moveTo>
                  <a:lnTo>
                    <a:pt x="156" y="164"/>
                  </a:lnTo>
                  <a:lnTo>
                    <a:pt x="153" y="164"/>
                  </a:lnTo>
                  <a:lnTo>
                    <a:pt x="148" y="169"/>
                  </a:lnTo>
                  <a:lnTo>
                    <a:pt x="148" y="171"/>
                  </a:lnTo>
                  <a:lnTo>
                    <a:pt x="151" y="171"/>
                  </a:lnTo>
                  <a:lnTo>
                    <a:pt x="153" y="171"/>
                  </a:lnTo>
                  <a:lnTo>
                    <a:pt x="153" y="171"/>
                  </a:lnTo>
                  <a:lnTo>
                    <a:pt x="153" y="171"/>
                  </a:lnTo>
                  <a:lnTo>
                    <a:pt x="153" y="171"/>
                  </a:lnTo>
                  <a:lnTo>
                    <a:pt x="153" y="171"/>
                  </a:lnTo>
                  <a:lnTo>
                    <a:pt x="153" y="171"/>
                  </a:lnTo>
                  <a:close/>
                  <a:moveTo>
                    <a:pt x="148" y="71"/>
                  </a:moveTo>
                  <a:lnTo>
                    <a:pt x="148" y="68"/>
                  </a:lnTo>
                  <a:lnTo>
                    <a:pt x="145" y="68"/>
                  </a:lnTo>
                  <a:lnTo>
                    <a:pt x="140" y="71"/>
                  </a:lnTo>
                  <a:lnTo>
                    <a:pt x="140" y="74"/>
                  </a:lnTo>
                  <a:lnTo>
                    <a:pt x="143" y="76"/>
                  </a:lnTo>
                  <a:lnTo>
                    <a:pt x="143" y="74"/>
                  </a:lnTo>
                  <a:lnTo>
                    <a:pt x="148" y="76"/>
                  </a:lnTo>
                  <a:lnTo>
                    <a:pt x="148" y="71"/>
                  </a:lnTo>
                  <a:lnTo>
                    <a:pt x="148" y="71"/>
                  </a:lnTo>
                  <a:lnTo>
                    <a:pt x="148" y="71"/>
                  </a:lnTo>
                  <a:lnTo>
                    <a:pt x="148" y="71"/>
                  </a:lnTo>
                  <a:lnTo>
                    <a:pt x="148" y="71"/>
                  </a:lnTo>
                  <a:lnTo>
                    <a:pt x="148" y="71"/>
                  </a:lnTo>
                  <a:close/>
                </a:path>
              </a:pathLst>
            </a:custGeom>
            <a:solidFill>
              <a:srgbClr val="4F81BD">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4" name="Freeform 39"/>
            <p:cNvSpPr>
              <a:spLocks noEditPoints="1"/>
            </p:cNvSpPr>
            <p:nvPr/>
          </p:nvSpPr>
          <p:spPr bwMode="auto">
            <a:xfrm>
              <a:off x="3120463" y="718690"/>
              <a:ext cx="1190199" cy="2160125"/>
            </a:xfrm>
            <a:custGeom>
              <a:avLst/>
              <a:gdLst>
                <a:gd name="T0" fmla="*/ 193 w 307"/>
                <a:gd name="T1" fmla="*/ 377 h 454"/>
                <a:gd name="T2" fmla="*/ 190 w 307"/>
                <a:gd name="T3" fmla="*/ 359 h 454"/>
                <a:gd name="T4" fmla="*/ 185 w 307"/>
                <a:gd name="T5" fmla="*/ 388 h 454"/>
                <a:gd name="T6" fmla="*/ 185 w 307"/>
                <a:gd name="T7" fmla="*/ 388 h 454"/>
                <a:gd name="T8" fmla="*/ 103 w 307"/>
                <a:gd name="T9" fmla="*/ 454 h 454"/>
                <a:gd name="T10" fmla="*/ 95 w 307"/>
                <a:gd name="T11" fmla="*/ 449 h 454"/>
                <a:gd name="T12" fmla="*/ 185 w 307"/>
                <a:gd name="T13" fmla="*/ 306 h 454"/>
                <a:gd name="T14" fmla="*/ 307 w 307"/>
                <a:gd name="T15" fmla="*/ 97 h 454"/>
                <a:gd name="T16" fmla="*/ 296 w 307"/>
                <a:gd name="T17" fmla="*/ 63 h 454"/>
                <a:gd name="T18" fmla="*/ 283 w 307"/>
                <a:gd name="T19" fmla="*/ 39 h 454"/>
                <a:gd name="T20" fmla="*/ 256 w 307"/>
                <a:gd name="T21" fmla="*/ 13 h 454"/>
                <a:gd name="T22" fmla="*/ 204 w 307"/>
                <a:gd name="T23" fmla="*/ 0 h 454"/>
                <a:gd name="T24" fmla="*/ 190 w 307"/>
                <a:gd name="T25" fmla="*/ 18 h 454"/>
                <a:gd name="T26" fmla="*/ 159 w 307"/>
                <a:gd name="T27" fmla="*/ 26 h 454"/>
                <a:gd name="T28" fmla="*/ 114 w 307"/>
                <a:gd name="T29" fmla="*/ 47 h 454"/>
                <a:gd name="T30" fmla="*/ 98 w 307"/>
                <a:gd name="T31" fmla="*/ 79 h 454"/>
                <a:gd name="T32" fmla="*/ 79 w 307"/>
                <a:gd name="T33" fmla="*/ 108 h 454"/>
                <a:gd name="T34" fmla="*/ 69 w 307"/>
                <a:gd name="T35" fmla="*/ 145 h 454"/>
                <a:gd name="T36" fmla="*/ 27 w 307"/>
                <a:gd name="T37" fmla="*/ 161 h 454"/>
                <a:gd name="T38" fmla="*/ 19 w 307"/>
                <a:gd name="T39" fmla="*/ 193 h 454"/>
                <a:gd name="T40" fmla="*/ 29 w 307"/>
                <a:gd name="T41" fmla="*/ 232 h 454"/>
                <a:gd name="T42" fmla="*/ 27 w 307"/>
                <a:gd name="T43" fmla="*/ 256 h 454"/>
                <a:gd name="T44" fmla="*/ 21 w 307"/>
                <a:gd name="T45" fmla="*/ 285 h 454"/>
                <a:gd name="T46" fmla="*/ 16 w 307"/>
                <a:gd name="T47" fmla="*/ 317 h 454"/>
                <a:gd name="T48" fmla="*/ 0 w 307"/>
                <a:gd name="T49" fmla="*/ 317 h 454"/>
                <a:gd name="T50" fmla="*/ 8 w 307"/>
                <a:gd name="T51" fmla="*/ 343 h 454"/>
                <a:gd name="T52" fmla="*/ 16 w 307"/>
                <a:gd name="T53" fmla="*/ 351 h 454"/>
                <a:gd name="T54" fmla="*/ 27 w 307"/>
                <a:gd name="T55" fmla="*/ 380 h 454"/>
                <a:gd name="T56" fmla="*/ 35 w 307"/>
                <a:gd name="T57" fmla="*/ 412 h 454"/>
                <a:gd name="T58" fmla="*/ 79 w 307"/>
                <a:gd name="T59" fmla="*/ 441 h 454"/>
                <a:gd name="T60" fmla="*/ 87 w 307"/>
                <a:gd name="T61" fmla="*/ 420 h 454"/>
                <a:gd name="T62" fmla="*/ 124 w 307"/>
                <a:gd name="T63" fmla="*/ 414 h 454"/>
                <a:gd name="T64" fmla="*/ 143 w 307"/>
                <a:gd name="T65" fmla="*/ 372 h 454"/>
                <a:gd name="T66" fmla="*/ 143 w 307"/>
                <a:gd name="T67" fmla="*/ 359 h 454"/>
                <a:gd name="T68" fmla="*/ 140 w 307"/>
                <a:gd name="T69" fmla="*/ 340 h 454"/>
                <a:gd name="T70" fmla="*/ 151 w 307"/>
                <a:gd name="T71" fmla="*/ 327 h 454"/>
                <a:gd name="T72" fmla="*/ 167 w 307"/>
                <a:gd name="T73" fmla="*/ 325 h 454"/>
                <a:gd name="T74" fmla="*/ 185 w 307"/>
                <a:gd name="T75" fmla="*/ 311 h 454"/>
                <a:gd name="T76" fmla="*/ 190 w 307"/>
                <a:gd name="T77" fmla="*/ 301 h 454"/>
                <a:gd name="T78" fmla="*/ 193 w 307"/>
                <a:gd name="T79" fmla="*/ 282 h 454"/>
                <a:gd name="T80" fmla="*/ 164 w 307"/>
                <a:gd name="T81" fmla="*/ 266 h 454"/>
                <a:gd name="T82" fmla="*/ 148 w 307"/>
                <a:gd name="T83" fmla="*/ 245 h 454"/>
                <a:gd name="T84" fmla="*/ 156 w 307"/>
                <a:gd name="T85" fmla="*/ 229 h 454"/>
                <a:gd name="T86" fmla="*/ 156 w 307"/>
                <a:gd name="T87" fmla="*/ 206 h 454"/>
                <a:gd name="T88" fmla="*/ 164 w 307"/>
                <a:gd name="T89" fmla="*/ 187 h 454"/>
                <a:gd name="T90" fmla="*/ 175 w 307"/>
                <a:gd name="T91" fmla="*/ 187 h 454"/>
                <a:gd name="T92" fmla="*/ 212 w 307"/>
                <a:gd name="T93" fmla="*/ 169 h 454"/>
                <a:gd name="T94" fmla="*/ 243 w 307"/>
                <a:gd name="T95" fmla="*/ 145 h 454"/>
                <a:gd name="T96" fmla="*/ 248 w 307"/>
                <a:gd name="T97" fmla="*/ 124 h 454"/>
                <a:gd name="T98" fmla="*/ 254 w 307"/>
                <a:gd name="T99" fmla="*/ 108 h 454"/>
                <a:gd name="T100" fmla="*/ 270 w 307"/>
                <a:gd name="T101" fmla="*/ 97 h 454"/>
                <a:gd name="T102" fmla="*/ 296 w 307"/>
                <a:gd name="T103" fmla="*/ 100 h 454"/>
                <a:gd name="T104" fmla="*/ 307 w 307"/>
                <a:gd name="T105" fmla="*/ 97 h 454"/>
                <a:gd name="T106" fmla="*/ 217 w 307"/>
                <a:gd name="T107" fmla="*/ 261 h 454"/>
                <a:gd name="T108" fmla="*/ 219 w 307"/>
                <a:gd name="T109" fmla="*/ 264 h 454"/>
                <a:gd name="T110" fmla="*/ 217 w 307"/>
                <a:gd name="T111" fmla="*/ 25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454">
                  <a:moveTo>
                    <a:pt x="190" y="359"/>
                  </a:moveTo>
                  <a:lnTo>
                    <a:pt x="182" y="367"/>
                  </a:lnTo>
                  <a:lnTo>
                    <a:pt x="182" y="377"/>
                  </a:lnTo>
                  <a:lnTo>
                    <a:pt x="182" y="380"/>
                  </a:lnTo>
                  <a:lnTo>
                    <a:pt x="185" y="385"/>
                  </a:lnTo>
                  <a:lnTo>
                    <a:pt x="193" y="377"/>
                  </a:lnTo>
                  <a:lnTo>
                    <a:pt x="201" y="369"/>
                  </a:lnTo>
                  <a:lnTo>
                    <a:pt x="196" y="369"/>
                  </a:lnTo>
                  <a:lnTo>
                    <a:pt x="201" y="362"/>
                  </a:lnTo>
                  <a:lnTo>
                    <a:pt x="201" y="359"/>
                  </a:lnTo>
                  <a:lnTo>
                    <a:pt x="196" y="354"/>
                  </a:lnTo>
                  <a:lnTo>
                    <a:pt x="190" y="359"/>
                  </a:lnTo>
                  <a:lnTo>
                    <a:pt x="190" y="359"/>
                  </a:lnTo>
                  <a:lnTo>
                    <a:pt x="190" y="359"/>
                  </a:lnTo>
                  <a:lnTo>
                    <a:pt x="190" y="359"/>
                  </a:lnTo>
                  <a:lnTo>
                    <a:pt x="190" y="359"/>
                  </a:lnTo>
                  <a:lnTo>
                    <a:pt x="190" y="359"/>
                  </a:lnTo>
                  <a:close/>
                  <a:moveTo>
                    <a:pt x="185" y="388"/>
                  </a:moveTo>
                  <a:lnTo>
                    <a:pt x="185" y="385"/>
                  </a:lnTo>
                  <a:lnTo>
                    <a:pt x="182" y="388"/>
                  </a:lnTo>
                  <a:lnTo>
                    <a:pt x="185" y="388"/>
                  </a:lnTo>
                  <a:lnTo>
                    <a:pt x="185" y="388"/>
                  </a:lnTo>
                  <a:lnTo>
                    <a:pt x="185" y="388"/>
                  </a:lnTo>
                  <a:lnTo>
                    <a:pt x="185" y="388"/>
                  </a:lnTo>
                  <a:lnTo>
                    <a:pt x="185" y="388"/>
                  </a:lnTo>
                  <a:lnTo>
                    <a:pt x="185" y="388"/>
                  </a:lnTo>
                  <a:close/>
                  <a:moveTo>
                    <a:pt x="95" y="449"/>
                  </a:moveTo>
                  <a:lnTo>
                    <a:pt x="95" y="454"/>
                  </a:lnTo>
                  <a:lnTo>
                    <a:pt x="98" y="454"/>
                  </a:lnTo>
                  <a:lnTo>
                    <a:pt x="103" y="454"/>
                  </a:lnTo>
                  <a:lnTo>
                    <a:pt x="103" y="449"/>
                  </a:lnTo>
                  <a:lnTo>
                    <a:pt x="95" y="446"/>
                  </a:lnTo>
                  <a:lnTo>
                    <a:pt x="95" y="449"/>
                  </a:lnTo>
                  <a:lnTo>
                    <a:pt x="95" y="449"/>
                  </a:lnTo>
                  <a:lnTo>
                    <a:pt x="95" y="449"/>
                  </a:lnTo>
                  <a:lnTo>
                    <a:pt x="95" y="449"/>
                  </a:lnTo>
                  <a:lnTo>
                    <a:pt x="95" y="449"/>
                  </a:lnTo>
                  <a:lnTo>
                    <a:pt x="95" y="449"/>
                  </a:lnTo>
                  <a:close/>
                  <a:moveTo>
                    <a:pt x="185" y="306"/>
                  </a:moveTo>
                  <a:lnTo>
                    <a:pt x="185" y="309"/>
                  </a:lnTo>
                  <a:lnTo>
                    <a:pt x="190" y="309"/>
                  </a:lnTo>
                  <a:lnTo>
                    <a:pt x="185" y="306"/>
                  </a:lnTo>
                  <a:lnTo>
                    <a:pt x="185" y="306"/>
                  </a:lnTo>
                  <a:lnTo>
                    <a:pt x="185" y="306"/>
                  </a:lnTo>
                  <a:lnTo>
                    <a:pt x="185" y="306"/>
                  </a:lnTo>
                  <a:lnTo>
                    <a:pt x="185" y="306"/>
                  </a:lnTo>
                  <a:lnTo>
                    <a:pt x="185" y="306"/>
                  </a:lnTo>
                  <a:close/>
                  <a:moveTo>
                    <a:pt x="307" y="97"/>
                  </a:moveTo>
                  <a:lnTo>
                    <a:pt x="296" y="84"/>
                  </a:lnTo>
                  <a:lnTo>
                    <a:pt x="296" y="82"/>
                  </a:lnTo>
                  <a:lnTo>
                    <a:pt x="296" y="74"/>
                  </a:lnTo>
                  <a:lnTo>
                    <a:pt x="296" y="71"/>
                  </a:lnTo>
                  <a:lnTo>
                    <a:pt x="299" y="66"/>
                  </a:lnTo>
                  <a:lnTo>
                    <a:pt x="296" y="63"/>
                  </a:lnTo>
                  <a:lnTo>
                    <a:pt x="291" y="58"/>
                  </a:lnTo>
                  <a:lnTo>
                    <a:pt x="291" y="55"/>
                  </a:lnTo>
                  <a:lnTo>
                    <a:pt x="291" y="53"/>
                  </a:lnTo>
                  <a:lnTo>
                    <a:pt x="291" y="47"/>
                  </a:lnTo>
                  <a:lnTo>
                    <a:pt x="288" y="47"/>
                  </a:lnTo>
                  <a:lnTo>
                    <a:pt x="283" y="39"/>
                  </a:lnTo>
                  <a:lnTo>
                    <a:pt x="283" y="37"/>
                  </a:lnTo>
                  <a:lnTo>
                    <a:pt x="288" y="31"/>
                  </a:lnTo>
                  <a:lnTo>
                    <a:pt x="283" y="29"/>
                  </a:lnTo>
                  <a:lnTo>
                    <a:pt x="278" y="26"/>
                  </a:lnTo>
                  <a:lnTo>
                    <a:pt x="272" y="21"/>
                  </a:lnTo>
                  <a:lnTo>
                    <a:pt x="256" y="13"/>
                  </a:lnTo>
                  <a:lnTo>
                    <a:pt x="230" y="0"/>
                  </a:lnTo>
                  <a:lnTo>
                    <a:pt x="219" y="0"/>
                  </a:lnTo>
                  <a:lnTo>
                    <a:pt x="219" y="0"/>
                  </a:lnTo>
                  <a:lnTo>
                    <a:pt x="219" y="0"/>
                  </a:lnTo>
                  <a:lnTo>
                    <a:pt x="217" y="0"/>
                  </a:lnTo>
                  <a:lnTo>
                    <a:pt x="204" y="0"/>
                  </a:lnTo>
                  <a:lnTo>
                    <a:pt x="209" y="2"/>
                  </a:lnTo>
                  <a:lnTo>
                    <a:pt x="209" y="5"/>
                  </a:lnTo>
                  <a:lnTo>
                    <a:pt x="201" y="13"/>
                  </a:lnTo>
                  <a:lnTo>
                    <a:pt x="209" y="13"/>
                  </a:lnTo>
                  <a:lnTo>
                    <a:pt x="201" y="18"/>
                  </a:lnTo>
                  <a:lnTo>
                    <a:pt x="190" y="18"/>
                  </a:lnTo>
                  <a:lnTo>
                    <a:pt x="175" y="13"/>
                  </a:lnTo>
                  <a:lnTo>
                    <a:pt x="167" y="13"/>
                  </a:lnTo>
                  <a:lnTo>
                    <a:pt x="164" y="13"/>
                  </a:lnTo>
                  <a:lnTo>
                    <a:pt x="159" y="13"/>
                  </a:lnTo>
                  <a:lnTo>
                    <a:pt x="159" y="18"/>
                  </a:lnTo>
                  <a:lnTo>
                    <a:pt x="159" y="26"/>
                  </a:lnTo>
                  <a:lnTo>
                    <a:pt x="156" y="29"/>
                  </a:lnTo>
                  <a:lnTo>
                    <a:pt x="151" y="29"/>
                  </a:lnTo>
                  <a:lnTo>
                    <a:pt x="143" y="29"/>
                  </a:lnTo>
                  <a:lnTo>
                    <a:pt x="135" y="29"/>
                  </a:lnTo>
                  <a:lnTo>
                    <a:pt x="124" y="39"/>
                  </a:lnTo>
                  <a:lnTo>
                    <a:pt x="114" y="47"/>
                  </a:lnTo>
                  <a:lnTo>
                    <a:pt x="116" y="53"/>
                  </a:lnTo>
                  <a:lnTo>
                    <a:pt x="122" y="55"/>
                  </a:lnTo>
                  <a:lnTo>
                    <a:pt x="122" y="58"/>
                  </a:lnTo>
                  <a:lnTo>
                    <a:pt x="103" y="74"/>
                  </a:lnTo>
                  <a:lnTo>
                    <a:pt x="98" y="74"/>
                  </a:lnTo>
                  <a:lnTo>
                    <a:pt x="98" y="79"/>
                  </a:lnTo>
                  <a:lnTo>
                    <a:pt x="98" y="82"/>
                  </a:lnTo>
                  <a:lnTo>
                    <a:pt x="98" y="84"/>
                  </a:lnTo>
                  <a:lnTo>
                    <a:pt x="87" y="90"/>
                  </a:lnTo>
                  <a:lnTo>
                    <a:pt x="77" y="90"/>
                  </a:lnTo>
                  <a:lnTo>
                    <a:pt x="79" y="100"/>
                  </a:lnTo>
                  <a:lnTo>
                    <a:pt x="79" y="108"/>
                  </a:lnTo>
                  <a:lnTo>
                    <a:pt x="77" y="116"/>
                  </a:lnTo>
                  <a:lnTo>
                    <a:pt x="69" y="126"/>
                  </a:lnTo>
                  <a:lnTo>
                    <a:pt x="56" y="140"/>
                  </a:lnTo>
                  <a:lnTo>
                    <a:pt x="64" y="140"/>
                  </a:lnTo>
                  <a:lnTo>
                    <a:pt x="69" y="142"/>
                  </a:lnTo>
                  <a:lnTo>
                    <a:pt x="69" y="145"/>
                  </a:lnTo>
                  <a:lnTo>
                    <a:pt x="69" y="150"/>
                  </a:lnTo>
                  <a:lnTo>
                    <a:pt x="64" y="153"/>
                  </a:lnTo>
                  <a:lnTo>
                    <a:pt x="56" y="153"/>
                  </a:lnTo>
                  <a:lnTo>
                    <a:pt x="45" y="153"/>
                  </a:lnTo>
                  <a:lnTo>
                    <a:pt x="35" y="158"/>
                  </a:lnTo>
                  <a:lnTo>
                    <a:pt x="27" y="161"/>
                  </a:lnTo>
                  <a:lnTo>
                    <a:pt x="21" y="166"/>
                  </a:lnTo>
                  <a:lnTo>
                    <a:pt x="21" y="169"/>
                  </a:lnTo>
                  <a:lnTo>
                    <a:pt x="19" y="171"/>
                  </a:lnTo>
                  <a:lnTo>
                    <a:pt x="19" y="179"/>
                  </a:lnTo>
                  <a:lnTo>
                    <a:pt x="21" y="187"/>
                  </a:lnTo>
                  <a:lnTo>
                    <a:pt x="19" y="193"/>
                  </a:lnTo>
                  <a:lnTo>
                    <a:pt x="19" y="195"/>
                  </a:lnTo>
                  <a:lnTo>
                    <a:pt x="21" y="203"/>
                  </a:lnTo>
                  <a:lnTo>
                    <a:pt x="21" y="211"/>
                  </a:lnTo>
                  <a:lnTo>
                    <a:pt x="21" y="222"/>
                  </a:lnTo>
                  <a:lnTo>
                    <a:pt x="21" y="229"/>
                  </a:lnTo>
                  <a:lnTo>
                    <a:pt x="29" y="232"/>
                  </a:lnTo>
                  <a:lnTo>
                    <a:pt x="37" y="237"/>
                  </a:lnTo>
                  <a:lnTo>
                    <a:pt x="37" y="240"/>
                  </a:lnTo>
                  <a:lnTo>
                    <a:pt x="43" y="245"/>
                  </a:lnTo>
                  <a:lnTo>
                    <a:pt x="37" y="248"/>
                  </a:lnTo>
                  <a:lnTo>
                    <a:pt x="29" y="253"/>
                  </a:lnTo>
                  <a:lnTo>
                    <a:pt x="27" y="256"/>
                  </a:lnTo>
                  <a:lnTo>
                    <a:pt x="27" y="259"/>
                  </a:lnTo>
                  <a:lnTo>
                    <a:pt x="29" y="264"/>
                  </a:lnTo>
                  <a:lnTo>
                    <a:pt x="35" y="272"/>
                  </a:lnTo>
                  <a:lnTo>
                    <a:pt x="29" y="282"/>
                  </a:lnTo>
                  <a:lnTo>
                    <a:pt x="27" y="285"/>
                  </a:lnTo>
                  <a:lnTo>
                    <a:pt x="21" y="285"/>
                  </a:lnTo>
                  <a:lnTo>
                    <a:pt x="19" y="290"/>
                  </a:lnTo>
                  <a:lnTo>
                    <a:pt x="16" y="293"/>
                  </a:lnTo>
                  <a:lnTo>
                    <a:pt x="16" y="298"/>
                  </a:lnTo>
                  <a:lnTo>
                    <a:pt x="11" y="301"/>
                  </a:lnTo>
                  <a:lnTo>
                    <a:pt x="16" y="306"/>
                  </a:lnTo>
                  <a:lnTo>
                    <a:pt x="16" y="317"/>
                  </a:lnTo>
                  <a:lnTo>
                    <a:pt x="11" y="319"/>
                  </a:lnTo>
                  <a:lnTo>
                    <a:pt x="8" y="325"/>
                  </a:lnTo>
                  <a:lnTo>
                    <a:pt x="3" y="319"/>
                  </a:lnTo>
                  <a:lnTo>
                    <a:pt x="3" y="317"/>
                  </a:lnTo>
                  <a:lnTo>
                    <a:pt x="0" y="317"/>
                  </a:lnTo>
                  <a:lnTo>
                    <a:pt x="0" y="317"/>
                  </a:lnTo>
                  <a:lnTo>
                    <a:pt x="0" y="319"/>
                  </a:lnTo>
                  <a:lnTo>
                    <a:pt x="0" y="327"/>
                  </a:lnTo>
                  <a:lnTo>
                    <a:pt x="0" y="335"/>
                  </a:lnTo>
                  <a:lnTo>
                    <a:pt x="0" y="340"/>
                  </a:lnTo>
                  <a:lnTo>
                    <a:pt x="3" y="340"/>
                  </a:lnTo>
                  <a:lnTo>
                    <a:pt x="8" y="343"/>
                  </a:lnTo>
                  <a:lnTo>
                    <a:pt x="8" y="340"/>
                  </a:lnTo>
                  <a:lnTo>
                    <a:pt x="11" y="340"/>
                  </a:lnTo>
                  <a:lnTo>
                    <a:pt x="8" y="343"/>
                  </a:lnTo>
                  <a:lnTo>
                    <a:pt x="11" y="343"/>
                  </a:lnTo>
                  <a:lnTo>
                    <a:pt x="19" y="343"/>
                  </a:lnTo>
                  <a:lnTo>
                    <a:pt x="16" y="351"/>
                  </a:lnTo>
                  <a:lnTo>
                    <a:pt x="16" y="359"/>
                  </a:lnTo>
                  <a:lnTo>
                    <a:pt x="16" y="362"/>
                  </a:lnTo>
                  <a:lnTo>
                    <a:pt x="19" y="367"/>
                  </a:lnTo>
                  <a:lnTo>
                    <a:pt x="19" y="372"/>
                  </a:lnTo>
                  <a:lnTo>
                    <a:pt x="21" y="372"/>
                  </a:lnTo>
                  <a:lnTo>
                    <a:pt x="27" y="380"/>
                  </a:lnTo>
                  <a:lnTo>
                    <a:pt x="37" y="393"/>
                  </a:lnTo>
                  <a:lnTo>
                    <a:pt x="45" y="399"/>
                  </a:lnTo>
                  <a:lnTo>
                    <a:pt x="45" y="404"/>
                  </a:lnTo>
                  <a:lnTo>
                    <a:pt x="37" y="404"/>
                  </a:lnTo>
                  <a:lnTo>
                    <a:pt x="43" y="412"/>
                  </a:lnTo>
                  <a:lnTo>
                    <a:pt x="35" y="412"/>
                  </a:lnTo>
                  <a:lnTo>
                    <a:pt x="37" y="420"/>
                  </a:lnTo>
                  <a:lnTo>
                    <a:pt x="45" y="428"/>
                  </a:lnTo>
                  <a:lnTo>
                    <a:pt x="50" y="433"/>
                  </a:lnTo>
                  <a:lnTo>
                    <a:pt x="45" y="441"/>
                  </a:lnTo>
                  <a:lnTo>
                    <a:pt x="72" y="438"/>
                  </a:lnTo>
                  <a:lnTo>
                    <a:pt x="79" y="441"/>
                  </a:lnTo>
                  <a:lnTo>
                    <a:pt x="82" y="441"/>
                  </a:lnTo>
                  <a:lnTo>
                    <a:pt x="82" y="438"/>
                  </a:lnTo>
                  <a:lnTo>
                    <a:pt x="79" y="430"/>
                  </a:lnTo>
                  <a:lnTo>
                    <a:pt x="79" y="428"/>
                  </a:lnTo>
                  <a:lnTo>
                    <a:pt x="82" y="422"/>
                  </a:lnTo>
                  <a:lnTo>
                    <a:pt x="87" y="420"/>
                  </a:lnTo>
                  <a:lnTo>
                    <a:pt x="95" y="420"/>
                  </a:lnTo>
                  <a:lnTo>
                    <a:pt x="95" y="414"/>
                  </a:lnTo>
                  <a:lnTo>
                    <a:pt x="103" y="414"/>
                  </a:lnTo>
                  <a:lnTo>
                    <a:pt x="109" y="414"/>
                  </a:lnTo>
                  <a:lnTo>
                    <a:pt x="116" y="414"/>
                  </a:lnTo>
                  <a:lnTo>
                    <a:pt x="124" y="414"/>
                  </a:lnTo>
                  <a:lnTo>
                    <a:pt x="130" y="406"/>
                  </a:lnTo>
                  <a:lnTo>
                    <a:pt x="135" y="396"/>
                  </a:lnTo>
                  <a:lnTo>
                    <a:pt x="135" y="388"/>
                  </a:lnTo>
                  <a:lnTo>
                    <a:pt x="140" y="385"/>
                  </a:lnTo>
                  <a:lnTo>
                    <a:pt x="140" y="377"/>
                  </a:lnTo>
                  <a:lnTo>
                    <a:pt x="143" y="372"/>
                  </a:lnTo>
                  <a:lnTo>
                    <a:pt x="143" y="369"/>
                  </a:lnTo>
                  <a:lnTo>
                    <a:pt x="140" y="367"/>
                  </a:lnTo>
                  <a:lnTo>
                    <a:pt x="143" y="362"/>
                  </a:lnTo>
                  <a:lnTo>
                    <a:pt x="140" y="359"/>
                  </a:lnTo>
                  <a:lnTo>
                    <a:pt x="135" y="354"/>
                  </a:lnTo>
                  <a:lnTo>
                    <a:pt x="143" y="359"/>
                  </a:lnTo>
                  <a:lnTo>
                    <a:pt x="143" y="354"/>
                  </a:lnTo>
                  <a:lnTo>
                    <a:pt x="140" y="354"/>
                  </a:lnTo>
                  <a:lnTo>
                    <a:pt x="143" y="351"/>
                  </a:lnTo>
                  <a:lnTo>
                    <a:pt x="143" y="343"/>
                  </a:lnTo>
                  <a:lnTo>
                    <a:pt x="132" y="335"/>
                  </a:lnTo>
                  <a:lnTo>
                    <a:pt x="140" y="340"/>
                  </a:lnTo>
                  <a:lnTo>
                    <a:pt x="148" y="335"/>
                  </a:lnTo>
                  <a:lnTo>
                    <a:pt x="140" y="332"/>
                  </a:lnTo>
                  <a:lnTo>
                    <a:pt x="143" y="332"/>
                  </a:lnTo>
                  <a:lnTo>
                    <a:pt x="148" y="332"/>
                  </a:lnTo>
                  <a:lnTo>
                    <a:pt x="151" y="332"/>
                  </a:lnTo>
                  <a:lnTo>
                    <a:pt x="151" y="327"/>
                  </a:lnTo>
                  <a:lnTo>
                    <a:pt x="156" y="327"/>
                  </a:lnTo>
                  <a:lnTo>
                    <a:pt x="164" y="327"/>
                  </a:lnTo>
                  <a:lnTo>
                    <a:pt x="159" y="325"/>
                  </a:lnTo>
                  <a:lnTo>
                    <a:pt x="164" y="325"/>
                  </a:lnTo>
                  <a:lnTo>
                    <a:pt x="164" y="319"/>
                  </a:lnTo>
                  <a:lnTo>
                    <a:pt x="167" y="325"/>
                  </a:lnTo>
                  <a:lnTo>
                    <a:pt x="164" y="317"/>
                  </a:lnTo>
                  <a:lnTo>
                    <a:pt x="167" y="319"/>
                  </a:lnTo>
                  <a:lnTo>
                    <a:pt x="169" y="325"/>
                  </a:lnTo>
                  <a:lnTo>
                    <a:pt x="175" y="319"/>
                  </a:lnTo>
                  <a:lnTo>
                    <a:pt x="177" y="317"/>
                  </a:lnTo>
                  <a:lnTo>
                    <a:pt x="185" y="311"/>
                  </a:lnTo>
                  <a:lnTo>
                    <a:pt x="185" y="309"/>
                  </a:lnTo>
                  <a:lnTo>
                    <a:pt x="182" y="309"/>
                  </a:lnTo>
                  <a:lnTo>
                    <a:pt x="177" y="309"/>
                  </a:lnTo>
                  <a:lnTo>
                    <a:pt x="175" y="306"/>
                  </a:lnTo>
                  <a:lnTo>
                    <a:pt x="182" y="306"/>
                  </a:lnTo>
                  <a:lnTo>
                    <a:pt x="190" y="301"/>
                  </a:lnTo>
                  <a:lnTo>
                    <a:pt x="193" y="298"/>
                  </a:lnTo>
                  <a:lnTo>
                    <a:pt x="201" y="293"/>
                  </a:lnTo>
                  <a:lnTo>
                    <a:pt x="193" y="290"/>
                  </a:lnTo>
                  <a:lnTo>
                    <a:pt x="196" y="290"/>
                  </a:lnTo>
                  <a:lnTo>
                    <a:pt x="196" y="285"/>
                  </a:lnTo>
                  <a:lnTo>
                    <a:pt x="193" y="282"/>
                  </a:lnTo>
                  <a:lnTo>
                    <a:pt x="185" y="280"/>
                  </a:lnTo>
                  <a:lnTo>
                    <a:pt x="177" y="274"/>
                  </a:lnTo>
                  <a:lnTo>
                    <a:pt x="169" y="272"/>
                  </a:lnTo>
                  <a:lnTo>
                    <a:pt x="169" y="266"/>
                  </a:lnTo>
                  <a:lnTo>
                    <a:pt x="167" y="266"/>
                  </a:lnTo>
                  <a:lnTo>
                    <a:pt x="164" y="266"/>
                  </a:lnTo>
                  <a:lnTo>
                    <a:pt x="159" y="264"/>
                  </a:lnTo>
                  <a:lnTo>
                    <a:pt x="151" y="264"/>
                  </a:lnTo>
                  <a:lnTo>
                    <a:pt x="156" y="259"/>
                  </a:lnTo>
                  <a:lnTo>
                    <a:pt x="151" y="256"/>
                  </a:lnTo>
                  <a:lnTo>
                    <a:pt x="148" y="248"/>
                  </a:lnTo>
                  <a:lnTo>
                    <a:pt x="148" y="245"/>
                  </a:lnTo>
                  <a:lnTo>
                    <a:pt x="148" y="240"/>
                  </a:lnTo>
                  <a:lnTo>
                    <a:pt x="148" y="237"/>
                  </a:lnTo>
                  <a:lnTo>
                    <a:pt x="148" y="232"/>
                  </a:lnTo>
                  <a:lnTo>
                    <a:pt x="151" y="229"/>
                  </a:lnTo>
                  <a:lnTo>
                    <a:pt x="156" y="232"/>
                  </a:lnTo>
                  <a:lnTo>
                    <a:pt x="156" y="229"/>
                  </a:lnTo>
                  <a:lnTo>
                    <a:pt x="151" y="222"/>
                  </a:lnTo>
                  <a:lnTo>
                    <a:pt x="156" y="219"/>
                  </a:lnTo>
                  <a:lnTo>
                    <a:pt x="159" y="214"/>
                  </a:lnTo>
                  <a:lnTo>
                    <a:pt x="151" y="211"/>
                  </a:lnTo>
                  <a:lnTo>
                    <a:pt x="151" y="203"/>
                  </a:lnTo>
                  <a:lnTo>
                    <a:pt x="156" y="206"/>
                  </a:lnTo>
                  <a:lnTo>
                    <a:pt x="164" y="203"/>
                  </a:lnTo>
                  <a:lnTo>
                    <a:pt x="167" y="203"/>
                  </a:lnTo>
                  <a:lnTo>
                    <a:pt x="167" y="195"/>
                  </a:lnTo>
                  <a:lnTo>
                    <a:pt x="164" y="193"/>
                  </a:lnTo>
                  <a:lnTo>
                    <a:pt x="159" y="185"/>
                  </a:lnTo>
                  <a:lnTo>
                    <a:pt x="164" y="187"/>
                  </a:lnTo>
                  <a:lnTo>
                    <a:pt x="164" y="193"/>
                  </a:lnTo>
                  <a:lnTo>
                    <a:pt x="169" y="193"/>
                  </a:lnTo>
                  <a:lnTo>
                    <a:pt x="175" y="193"/>
                  </a:lnTo>
                  <a:lnTo>
                    <a:pt x="177" y="193"/>
                  </a:lnTo>
                  <a:lnTo>
                    <a:pt x="177" y="187"/>
                  </a:lnTo>
                  <a:lnTo>
                    <a:pt x="175" y="187"/>
                  </a:lnTo>
                  <a:lnTo>
                    <a:pt x="182" y="185"/>
                  </a:lnTo>
                  <a:lnTo>
                    <a:pt x="193" y="179"/>
                  </a:lnTo>
                  <a:lnTo>
                    <a:pt x="201" y="171"/>
                  </a:lnTo>
                  <a:lnTo>
                    <a:pt x="204" y="171"/>
                  </a:lnTo>
                  <a:lnTo>
                    <a:pt x="209" y="171"/>
                  </a:lnTo>
                  <a:lnTo>
                    <a:pt x="212" y="169"/>
                  </a:lnTo>
                  <a:lnTo>
                    <a:pt x="217" y="169"/>
                  </a:lnTo>
                  <a:lnTo>
                    <a:pt x="222" y="161"/>
                  </a:lnTo>
                  <a:lnTo>
                    <a:pt x="222" y="166"/>
                  </a:lnTo>
                  <a:lnTo>
                    <a:pt x="227" y="161"/>
                  </a:lnTo>
                  <a:lnTo>
                    <a:pt x="235" y="153"/>
                  </a:lnTo>
                  <a:lnTo>
                    <a:pt x="243" y="145"/>
                  </a:lnTo>
                  <a:lnTo>
                    <a:pt x="248" y="142"/>
                  </a:lnTo>
                  <a:lnTo>
                    <a:pt x="243" y="134"/>
                  </a:lnTo>
                  <a:lnTo>
                    <a:pt x="243" y="132"/>
                  </a:lnTo>
                  <a:lnTo>
                    <a:pt x="238" y="126"/>
                  </a:lnTo>
                  <a:lnTo>
                    <a:pt x="243" y="126"/>
                  </a:lnTo>
                  <a:lnTo>
                    <a:pt x="248" y="124"/>
                  </a:lnTo>
                  <a:lnTo>
                    <a:pt x="248" y="119"/>
                  </a:lnTo>
                  <a:lnTo>
                    <a:pt x="248" y="116"/>
                  </a:lnTo>
                  <a:lnTo>
                    <a:pt x="246" y="113"/>
                  </a:lnTo>
                  <a:lnTo>
                    <a:pt x="254" y="113"/>
                  </a:lnTo>
                  <a:lnTo>
                    <a:pt x="256" y="108"/>
                  </a:lnTo>
                  <a:lnTo>
                    <a:pt x="254" y="108"/>
                  </a:lnTo>
                  <a:lnTo>
                    <a:pt x="259" y="105"/>
                  </a:lnTo>
                  <a:lnTo>
                    <a:pt x="270" y="108"/>
                  </a:lnTo>
                  <a:lnTo>
                    <a:pt x="264" y="105"/>
                  </a:lnTo>
                  <a:lnTo>
                    <a:pt x="264" y="100"/>
                  </a:lnTo>
                  <a:lnTo>
                    <a:pt x="264" y="97"/>
                  </a:lnTo>
                  <a:lnTo>
                    <a:pt x="270" y="97"/>
                  </a:lnTo>
                  <a:lnTo>
                    <a:pt x="272" y="100"/>
                  </a:lnTo>
                  <a:lnTo>
                    <a:pt x="278" y="97"/>
                  </a:lnTo>
                  <a:lnTo>
                    <a:pt x="288" y="100"/>
                  </a:lnTo>
                  <a:lnTo>
                    <a:pt x="283" y="97"/>
                  </a:lnTo>
                  <a:lnTo>
                    <a:pt x="291" y="100"/>
                  </a:lnTo>
                  <a:lnTo>
                    <a:pt x="296" y="100"/>
                  </a:lnTo>
                  <a:lnTo>
                    <a:pt x="307" y="97"/>
                  </a:lnTo>
                  <a:lnTo>
                    <a:pt x="307" y="97"/>
                  </a:lnTo>
                  <a:lnTo>
                    <a:pt x="307" y="97"/>
                  </a:lnTo>
                  <a:lnTo>
                    <a:pt x="307" y="97"/>
                  </a:lnTo>
                  <a:lnTo>
                    <a:pt x="307" y="97"/>
                  </a:lnTo>
                  <a:lnTo>
                    <a:pt x="307" y="97"/>
                  </a:lnTo>
                  <a:lnTo>
                    <a:pt x="307" y="97"/>
                  </a:lnTo>
                  <a:close/>
                  <a:moveTo>
                    <a:pt x="217" y="259"/>
                  </a:moveTo>
                  <a:lnTo>
                    <a:pt x="217" y="256"/>
                  </a:lnTo>
                  <a:lnTo>
                    <a:pt x="214" y="259"/>
                  </a:lnTo>
                  <a:lnTo>
                    <a:pt x="217" y="259"/>
                  </a:lnTo>
                  <a:lnTo>
                    <a:pt x="217" y="261"/>
                  </a:lnTo>
                  <a:lnTo>
                    <a:pt x="214" y="259"/>
                  </a:lnTo>
                  <a:lnTo>
                    <a:pt x="214" y="264"/>
                  </a:lnTo>
                  <a:lnTo>
                    <a:pt x="217" y="264"/>
                  </a:lnTo>
                  <a:lnTo>
                    <a:pt x="219" y="266"/>
                  </a:lnTo>
                  <a:lnTo>
                    <a:pt x="222" y="264"/>
                  </a:lnTo>
                  <a:lnTo>
                    <a:pt x="219" y="264"/>
                  </a:lnTo>
                  <a:lnTo>
                    <a:pt x="219" y="261"/>
                  </a:lnTo>
                  <a:lnTo>
                    <a:pt x="219" y="261"/>
                  </a:lnTo>
                  <a:lnTo>
                    <a:pt x="222" y="261"/>
                  </a:lnTo>
                  <a:lnTo>
                    <a:pt x="222" y="259"/>
                  </a:lnTo>
                  <a:lnTo>
                    <a:pt x="219" y="259"/>
                  </a:lnTo>
                  <a:lnTo>
                    <a:pt x="217" y="259"/>
                  </a:lnTo>
                  <a:lnTo>
                    <a:pt x="217" y="259"/>
                  </a:lnTo>
                  <a:lnTo>
                    <a:pt x="217" y="259"/>
                  </a:lnTo>
                  <a:lnTo>
                    <a:pt x="217" y="259"/>
                  </a:lnTo>
                  <a:lnTo>
                    <a:pt x="217" y="259"/>
                  </a:lnTo>
                  <a:lnTo>
                    <a:pt x="217" y="259"/>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5" name="Freeform 40"/>
            <p:cNvSpPr>
              <a:spLocks/>
            </p:cNvSpPr>
            <p:nvPr/>
          </p:nvSpPr>
          <p:spPr bwMode="auto">
            <a:xfrm>
              <a:off x="2546687" y="3682916"/>
              <a:ext cx="73662" cy="114192"/>
            </a:xfrm>
            <a:custGeom>
              <a:avLst/>
              <a:gdLst>
                <a:gd name="T0" fmla="*/ 0 w 19"/>
                <a:gd name="T1" fmla="*/ 0 h 24"/>
                <a:gd name="T2" fmla="*/ 0 w 19"/>
                <a:gd name="T3" fmla="*/ 3 h 24"/>
                <a:gd name="T4" fmla="*/ 0 w 19"/>
                <a:gd name="T5" fmla="*/ 8 h 24"/>
                <a:gd name="T6" fmla="*/ 0 w 19"/>
                <a:gd name="T7" fmla="*/ 11 h 24"/>
                <a:gd name="T8" fmla="*/ 0 w 19"/>
                <a:gd name="T9" fmla="*/ 16 h 24"/>
                <a:gd name="T10" fmla="*/ 0 w 19"/>
                <a:gd name="T11" fmla="*/ 18 h 24"/>
                <a:gd name="T12" fmla="*/ 16 w 19"/>
                <a:gd name="T13" fmla="*/ 24 h 24"/>
                <a:gd name="T14" fmla="*/ 19 w 19"/>
                <a:gd name="T15" fmla="*/ 16 h 24"/>
                <a:gd name="T16" fmla="*/ 19 w 19"/>
                <a:gd name="T17" fmla="*/ 11 h 24"/>
                <a:gd name="T18" fmla="*/ 16 w 19"/>
                <a:gd name="T19" fmla="*/ 8 h 24"/>
                <a:gd name="T20" fmla="*/ 8 w 19"/>
                <a:gd name="T21" fmla="*/ 3 h 24"/>
                <a:gd name="T22" fmla="*/ 8 w 19"/>
                <a:gd name="T23" fmla="*/ 0 h 24"/>
                <a:gd name="T24" fmla="*/ 3 w 19"/>
                <a:gd name="T25" fmla="*/ 0 h 24"/>
                <a:gd name="T26" fmla="*/ 0 w 19"/>
                <a:gd name="T27" fmla="*/ 0 h 24"/>
                <a:gd name="T28" fmla="*/ 0 w 19"/>
                <a:gd name="T29" fmla="*/ 0 h 24"/>
                <a:gd name="T30" fmla="*/ 0 w 19"/>
                <a:gd name="T31" fmla="*/ 0 h 24"/>
                <a:gd name="T32" fmla="*/ 0 w 19"/>
                <a:gd name="T33" fmla="*/ 0 h 24"/>
                <a:gd name="T34" fmla="*/ 0 w 19"/>
                <a:gd name="T35" fmla="*/ 0 h 24"/>
                <a:gd name="T36" fmla="*/ 0 w 19"/>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4">
                  <a:moveTo>
                    <a:pt x="0" y="0"/>
                  </a:moveTo>
                  <a:lnTo>
                    <a:pt x="0" y="3"/>
                  </a:lnTo>
                  <a:lnTo>
                    <a:pt x="0" y="8"/>
                  </a:lnTo>
                  <a:lnTo>
                    <a:pt x="0" y="11"/>
                  </a:lnTo>
                  <a:lnTo>
                    <a:pt x="0" y="16"/>
                  </a:lnTo>
                  <a:lnTo>
                    <a:pt x="0" y="18"/>
                  </a:lnTo>
                  <a:lnTo>
                    <a:pt x="16" y="24"/>
                  </a:lnTo>
                  <a:lnTo>
                    <a:pt x="19" y="16"/>
                  </a:lnTo>
                  <a:lnTo>
                    <a:pt x="19" y="11"/>
                  </a:lnTo>
                  <a:lnTo>
                    <a:pt x="16" y="8"/>
                  </a:lnTo>
                  <a:lnTo>
                    <a:pt x="8" y="3"/>
                  </a:lnTo>
                  <a:lnTo>
                    <a:pt x="8" y="0"/>
                  </a:lnTo>
                  <a:lnTo>
                    <a:pt x="3" y="0"/>
                  </a:lnTo>
                  <a:lnTo>
                    <a:pt x="0" y="0"/>
                  </a:lnTo>
                  <a:lnTo>
                    <a:pt x="0" y="0"/>
                  </a:lnTo>
                  <a:lnTo>
                    <a:pt x="0" y="0"/>
                  </a:lnTo>
                  <a:lnTo>
                    <a:pt x="0" y="0"/>
                  </a:lnTo>
                  <a:lnTo>
                    <a:pt x="0" y="0"/>
                  </a:lnTo>
                  <a:lnTo>
                    <a:pt x="0" y="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6" name="Freeform 41"/>
            <p:cNvSpPr>
              <a:spLocks noEditPoints="1"/>
            </p:cNvSpPr>
            <p:nvPr/>
          </p:nvSpPr>
          <p:spPr bwMode="auto">
            <a:xfrm>
              <a:off x="1391383" y="3521145"/>
              <a:ext cx="1554624" cy="1646262"/>
            </a:xfrm>
            <a:custGeom>
              <a:avLst/>
              <a:gdLst>
                <a:gd name="T0" fmla="*/ 375 w 401"/>
                <a:gd name="T1" fmla="*/ 306 h 346"/>
                <a:gd name="T2" fmla="*/ 378 w 401"/>
                <a:gd name="T3" fmla="*/ 322 h 346"/>
                <a:gd name="T4" fmla="*/ 388 w 401"/>
                <a:gd name="T5" fmla="*/ 346 h 346"/>
                <a:gd name="T6" fmla="*/ 396 w 401"/>
                <a:gd name="T7" fmla="*/ 285 h 346"/>
                <a:gd name="T8" fmla="*/ 349 w 401"/>
                <a:gd name="T9" fmla="*/ 68 h 346"/>
                <a:gd name="T10" fmla="*/ 333 w 401"/>
                <a:gd name="T11" fmla="*/ 66 h 346"/>
                <a:gd name="T12" fmla="*/ 298 w 401"/>
                <a:gd name="T13" fmla="*/ 52 h 346"/>
                <a:gd name="T14" fmla="*/ 272 w 401"/>
                <a:gd name="T15" fmla="*/ 31 h 346"/>
                <a:gd name="T16" fmla="*/ 253 w 401"/>
                <a:gd name="T17" fmla="*/ 31 h 346"/>
                <a:gd name="T18" fmla="*/ 238 w 401"/>
                <a:gd name="T19" fmla="*/ 23 h 346"/>
                <a:gd name="T20" fmla="*/ 211 w 401"/>
                <a:gd name="T21" fmla="*/ 8 h 346"/>
                <a:gd name="T22" fmla="*/ 195 w 401"/>
                <a:gd name="T23" fmla="*/ 0 h 346"/>
                <a:gd name="T24" fmla="*/ 182 w 401"/>
                <a:gd name="T25" fmla="*/ 31 h 346"/>
                <a:gd name="T26" fmla="*/ 140 w 401"/>
                <a:gd name="T27" fmla="*/ 52 h 346"/>
                <a:gd name="T28" fmla="*/ 132 w 401"/>
                <a:gd name="T29" fmla="*/ 60 h 346"/>
                <a:gd name="T30" fmla="*/ 100 w 401"/>
                <a:gd name="T31" fmla="*/ 52 h 346"/>
                <a:gd name="T32" fmla="*/ 87 w 401"/>
                <a:gd name="T33" fmla="*/ 52 h 346"/>
                <a:gd name="T34" fmla="*/ 95 w 401"/>
                <a:gd name="T35" fmla="*/ 84 h 346"/>
                <a:gd name="T36" fmla="*/ 79 w 401"/>
                <a:gd name="T37" fmla="*/ 87 h 346"/>
                <a:gd name="T38" fmla="*/ 53 w 401"/>
                <a:gd name="T39" fmla="*/ 84 h 346"/>
                <a:gd name="T40" fmla="*/ 11 w 401"/>
                <a:gd name="T41" fmla="*/ 84 h 346"/>
                <a:gd name="T42" fmla="*/ 8 w 401"/>
                <a:gd name="T43" fmla="*/ 95 h 346"/>
                <a:gd name="T44" fmla="*/ 3 w 401"/>
                <a:gd name="T45" fmla="*/ 105 h 346"/>
                <a:gd name="T46" fmla="*/ 34 w 401"/>
                <a:gd name="T47" fmla="*/ 119 h 346"/>
                <a:gd name="T48" fmla="*/ 45 w 401"/>
                <a:gd name="T49" fmla="*/ 124 h 346"/>
                <a:gd name="T50" fmla="*/ 61 w 401"/>
                <a:gd name="T51" fmla="*/ 124 h 346"/>
                <a:gd name="T52" fmla="*/ 71 w 401"/>
                <a:gd name="T53" fmla="*/ 132 h 346"/>
                <a:gd name="T54" fmla="*/ 79 w 401"/>
                <a:gd name="T55" fmla="*/ 158 h 346"/>
                <a:gd name="T56" fmla="*/ 98 w 401"/>
                <a:gd name="T57" fmla="*/ 185 h 346"/>
                <a:gd name="T58" fmla="*/ 98 w 401"/>
                <a:gd name="T59" fmla="*/ 192 h 346"/>
                <a:gd name="T60" fmla="*/ 90 w 401"/>
                <a:gd name="T61" fmla="*/ 235 h 346"/>
                <a:gd name="T62" fmla="*/ 74 w 401"/>
                <a:gd name="T63" fmla="*/ 272 h 346"/>
                <a:gd name="T64" fmla="*/ 90 w 401"/>
                <a:gd name="T65" fmla="*/ 285 h 346"/>
                <a:gd name="T66" fmla="*/ 121 w 401"/>
                <a:gd name="T67" fmla="*/ 295 h 346"/>
                <a:gd name="T68" fmla="*/ 143 w 401"/>
                <a:gd name="T69" fmla="*/ 293 h 346"/>
                <a:gd name="T70" fmla="*/ 166 w 401"/>
                <a:gd name="T71" fmla="*/ 295 h 346"/>
                <a:gd name="T72" fmla="*/ 187 w 401"/>
                <a:gd name="T73" fmla="*/ 306 h 346"/>
                <a:gd name="T74" fmla="*/ 209 w 401"/>
                <a:gd name="T75" fmla="*/ 303 h 346"/>
                <a:gd name="T76" fmla="*/ 214 w 401"/>
                <a:gd name="T77" fmla="*/ 280 h 346"/>
                <a:gd name="T78" fmla="*/ 253 w 401"/>
                <a:gd name="T79" fmla="*/ 269 h 346"/>
                <a:gd name="T80" fmla="*/ 272 w 401"/>
                <a:gd name="T81" fmla="*/ 269 h 346"/>
                <a:gd name="T82" fmla="*/ 275 w 401"/>
                <a:gd name="T83" fmla="*/ 272 h 346"/>
                <a:gd name="T84" fmla="*/ 301 w 401"/>
                <a:gd name="T85" fmla="*/ 280 h 346"/>
                <a:gd name="T86" fmla="*/ 341 w 401"/>
                <a:gd name="T87" fmla="*/ 258 h 346"/>
                <a:gd name="T88" fmla="*/ 349 w 401"/>
                <a:gd name="T89" fmla="*/ 243 h 346"/>
                <a:gd name="T90" fmla="*/ 325 w 401"/>
                <a:gd name="T91" fmla="*/ 235 h 346"/>
                <a:gd name="T92" fmla="*/ 317 w 401"/>
                <a:gd name="T93" fmla="*/ 211 h 346"/>
                <a:gd name="T94" fmla="*/ 325 w 401"/>
                <a:gd name="T95" fmla="*/ 185 h 346"/>
                <a:gd name="T96" fmla="*/ 322 w 401"/>
                <a:gd name="T97" fmla="*/ 163 h 346"/>
                <a:gd name="T98" fmla="*/ 306 w 401"/>
                <a:gd name="T99" fmla="*/ 171 h 346"/>
                <a:gd name="T100" fmla="*/ 309 w 401"/>
                <a:gd name="T101" fmla="*/ 150 h 346"/>
                <a:gd name="T102" fmla="*/ 327 w 401"/>
                <a:gd name="T103" fmla="*/ 124 h 346"/>
                <a:gd name="T104" fmla="*/ 349 w 401"/>
                <a:gd name="T105" fmla="*/ 121 h 346"/>
                <a:gd name="T106" fmla="*/ 351 w 401"/>
                <a:gd name="T107" fmla="*/ 95 h 346"/>
                <a:gd name="T108" fmla="*/ 354 w 401"/>
                <a:gd name="T109" fmla="*/ 7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1" h="346">
                  <a:moveTo>
                    <a:pt x="396" y="285"/>
                  </a:moveTo>
                  <a:lnTo>
                    <a:pt x="393" y="288"/>
                  </a:lnTo>
                  <a:lnTo>
                    <a:pt x="393" y="295"/>
                  </a:lnTo>
                  <a:lnTo>
                    <a:pt x="378" y="298"/>
                  </a:lnTo>
                  <a:lnTo>
                    <a:pt x="375" y="306"/>
                  </a:lnTo>
                  <a:lnTo>
                    <a:pt x="375" y="311"/>
                  </a:lnTo>
                  <a:lnTo>
                    <a:pt x="375" y="314"/>
                  </a:lnTo>
                  <a:lnTo>
                    <a:pt x="378" y="319"/>
                  </a:lnTo>
                  <a:lnTo>
                    <a:pt x="375" y="322"/>
                  </a:lnTo>
                  <a:lnTo>
                    <a:pt x="378" y="322"/>
                  </a:lnTo>
                  <a:lnTo>
                    <a:pt x="375" y="330"/>
                  </a:lnTo>
                  <a:lnTo>
                    <a:pt x="383" y="332"/>
                  </a:lnTo>
                  <a:lnTo>
                    <a:pt x="378" y="332"/>
                  </a:lnTo>
                  <a:lnTo>
                    <a:pt x="383" y="338"/>
                  </a:lnTo>
                  <a:lnTo>
                    <a:pt x="388" y="346"/>
                  </a:lnTo>
                  <a:lnTo>
                    <a:pt x="401" y="314"/>
                  </a:lnTo>
                  <a:lnTo>
                    <a:pt x="401" y="298"/>
                  </a:lnTo>
                  <a:lnTo>
                    <a:pt x="396" y="285"/>
                  </a:lnTo>
                  <a:lnTo>
                    <a:pt x="396" y="285"/>
                  </a:lnTo>
                  <a:lnTo>
                    <a:pt x="396" y="285"/>
                  </a:lnTo>
                  <a:lnTo>
                    <a:pt x="396" y="285"/>
                  </a:lnTo>
                  <a:lnTo>
                    <a:pt x="396" y="285"/>
                  </a:lnTo>
                  <a:lnTo>
                    <a:pt x="396" y="285"/>
                  </a:lnTo>
                  <a:close/>
                  <a:moveTo>
                    <a:pt x="354" y="71"/>
                  </a:moveTo>
                  <a:lnTo>
                    <a:pt x="349" y="68"/>
                  </a:lnTo>
                  <a:lnTo>
                    <a:pt x="343" y="68"/>
                  </a:lnTo>
                  <a:lnTo>
                    <a:pt x="341" y="68"/>
                  </a:lnTo>
                  <a:lnTo>
                    <a:pt x="335" y="68"/>
                  </a:lnTo>
                  <a:lnTo>
                    <a:pt x="333" y="68"/>
                  </a:lnTo>
                  <a:lnTo>
                    <a:pt x="333" y="66"/>
                  </a:lnTo>
                  <a:lnTo>
                    <a:pt x="327" y="66"/>
                  </a:lnTo>
                  <a:lnTo>
                    <a:pt x="325" y="68"/>
                  </a:lnTo>
                  <a:lnTo>
                    <a:pt x="322" y="60"/>
                  </a:lnTo>
                  <a:lnTo>
                    <a:pt x="314" y="58"/>
                  </a:lnTo>
                  <a:lnTo>
                    <a:pt x="298" y="52"/>
                  </a:lnTo>
                  <a:lnTo>
                    <a:pt x="288" y="52"/>
                  </a:lnTo>
                  <a:lnTo>
                    <a:pt x="283" y="50"/>
                  </a:lnTo>
                  <a:lnTo>
                    <a:pt x="272" y="45"/>
                  </a:lnTo>
                  <a:lnTo>
                    <a:pt x="272" y="37"/>
                  </a:lnTo>
                  <a:lnTo>
                    <a:pt x="272" y="31"/>
                  </a:lnTo>
                  <a:lnTo>
                    <a:pt x="264" y="37"/>
                  </a:lnTo>
                  <a:lnTo>
                    <a:pt x="261" y="37"/>
                  </a:lnTo>
                  <a:lnTo>
                    <a:pt x="256" y="37"/>
                  </a:lnTo>
                  <a:lnTo>
                    <a:pt x="253" y="37"/>
                  </a:lnTo>
                  <a:lnTo>
                    <a:pt x="253" y="31"/>
                  </a:lnTo>
                  <a:lnTo>
                    <a:pt x="253" y="26"/>
                  </a:lnTo>
                  <a:lnTo>
                    <a:pt x="248" y="26"/>
                  </a:lnTo>
                  <a:lnTo>
                    <a:pt x="246" y="26"/>
                  </a:lnTo>
                  <a:lnTo>
                    <a:pt x="240" y="26"/>
                  </a:lnTo>
                  <a:lnTo>
                    <a:pt x="238" y="23"/>
                  </a:lnTo>
                  <a:lnTo>
                    <a:pt x="235" y="18"/>
                  </a:lnTo>
                  <a:lnTo>
                    <a:pt x="230" y="18"/>
                  </a:lnTo>
                  <a:lnTo>
                    <a:pt x="227" y="16"/>
                  </a:lnTo>
                  <a:lnTo>
                    <a:pt x="214" y="10"/>
                  </a:lnTo>
                  <a:lnTo>
                    <a:pt x="211" y="8"/>
                  </a:lnTo>
                  <a:lnTo>
                    <a:pt x="211" y="5"/>
                  </a:lnTo>
                  <a:lnTo>
                    <a:pt x="211" y="0"/>
                  </a:lnTo>
                  <a:lnTo>
                    <a:pt x="209" y="0"/>
                  </a:lnTo>
                  <a:lnTo>
                    <a:pt x="203" y="0"/>
                  </a:lnTo>
                  <a:lnTo>
                    <a:pt x="195" y="0"/>
                  </a:lnTo>
                  <a:lnTo>
                    <a:pt x="185" y="8"/>
                  </a:lnTo>
                  <a:lnTo>
                    <a:pt x="182" y="18"/>
                  </a:lnTo>
                  <a:lnTo>
                    <a:pt x="182" y="26"/>
                  </a:lnTo>
                  <a:lnTo>
                    <a:pt x="185" y="31"/>
                  </a:lnTo>
                  <a:lnTo>
                    <a:pt x="182" y="31"/>
                  </a:lnTo>
                  <a:lnTo>
                    <a:pt x="177" y="34"/>
                  </a:lnTo>
                  <a:lnTo>
                    <a:pt x="169" y="37"/>
                  </a:lnTo>
                  <a:lnTo>
                    <a:pt x="151" y="45"/>
                  </a:lnTo>
                  <a:lnTo>
                    <a:pt x="143" y="50"/>
                  </a:lnTo>
                  <a:lnTo>
                    <a:pt x="140" y="52"/>
                  </a:lnTo>
                  <a:lnTo>
                    <a:pt x="140" y="58"/>
                  </a:lnTo>
                  <a:lnTo>
                    <a:pt x="148" y="58"/>
                  </a:lnTo>
                  <a:lnTo>
                    <a:pt x="151" y="58"/>
                  </a:lnTo>
                  <a:lnTo>
                    <a:pt x="140" y="60"/>
                  </a:lnTo>
                  <a:lnTo>
                    <a:pt x="132" y="60"/>
                  </a:lnTo>
                  <a:lnTo>
                    <a:pt x="124" y="60"/>
                  </a:lnTo>
                  <a:lnTo>
                    <a:pt x="114" y="60"/>
                  </a:lnTo>
                  <a:lnTo>
                    <a:pt x="106" y="60"/>
                  </a:lnTo>
                  <a:lnTo>
                    <a:pt x="100" y="58"/>
                  </a:lnTo>
                  <a:lnTo>
                    <a:pt x="100" y="52"/>
                  </a:lnTo>
                  <a:lnTo>
                    <a:pt x="100" y="50"/>
                  </a:lnTo>
                  <a:lnTo>
                    <a:pt x="95" y="50"/>
                  </a:lnTo>
                  <a:lnTo>
                    <a:pt x="90" y="50"/>
                  </a:lnTo>
                  <a:lnTo>
                    <a:pt x="82" y="45"/>
                  </a:lnTo>
                  <a:lnTo>
                    <a:pt x="87" y="52"/>
                  </a:lnTo>
                  <a:lnTo>
                    <a:pt x="87" y="58"/>
                  </a:lnTo>
                  <a:lnTo>
                    <a:pt x="90" y="60"/>
                  </a:lnTo>
                  <a:lnTo>
                    <a:pt x="95" y="66"/>
                  </a:lnTo>
                  <a:lnTo>
                    <a:pt x="90" y="76"/>
                  </a:lnTo>
                  <a:lnTo>
                    <a:pt x="95" y="84"/>
                  </a:lnTo>
                  <a:lnTo>
                    <a:pt x="98" y="84"/>
                  </a:lnTo>
                  <a:lnTo>
                    <a:pt x="87" y="87"/>
                  </a:lnTo>
                  <a:lnTo>
                    <a:pt x="82" y="84"/>
                  </a:lnTo>
                  <a:lnTo>
                    <a:pt x="79" y="84"/>
                  </a:lnTo>
                  <a:lnTo>
                    <a:pt x="79" y="87"/>
                  </a:lnTo>
                  <a:lnTo>
                    <a:pt x="74" y="87"/>
                  </a:lnTo>
                  <a:lnTo>
                    <a:pt x="71" y="84"/>
                  </a:lnTo>
                  <a:lnTo>
                    <a:pt x="69" y="84"/>
                  </a:lnTo>
                  <a:lnTo>
                    <a:pt x="61" y="87"/>
                  </a:lnTo>
                  <a:lnTo>
                    <a:pt x="53" y="84"/>
                  </a:lnTo>
                  <a:lnTo>
                    <a:pt x="48" y="76"/>
                  </a:lnTo>
                  <a:lnTo>
                    <a:pt x="45" y="76"/>
                  </a:lnTo>
                  <a:lnTo>
                    <a:pt x="37" y="79"/>
                  </a:lnTo>
                  <a:lnTo>
                    <a:pt x="29" y="84"/>
                  </a:lnTo>
                  <a:lnTo>
                    <a:pt x="11" y="84"/>
                  </a:lnTo>
                  <a:lnTo>
                    <a:pt x="3" y="87"/>
                  </a:lnTo>
                  <a:lnTo>
                    <a:pt x="3" y="92"/>
                  </a:lnTo>
                  <a:lnTo>
                    <a:pt x="0" y="95"/>
                  </a:lnTo>
                  <a:lnTo>
                    <a:pt x="3" y="95"/>
                  </a:lnTo>
                  <a:lnTo>
                    <a:pt x="8" y="95"/>
                  </a:lnTo>
                  <a:lnTo>
                    <a:pt x="11" y="95"/>
                  </a:lnTo>
                  <a:lnTo>
                    <a:pt x="13" y="97"/>
                  </a:lnTo>
                  <a:lnTo>
                    <a:pt x="11" y="97"/>
                  </a:lnTo>
                  <a:lnTo>
                    <a:pt x="13" y="103"/>
                  </a:lnTo>
                  <a:lnTo>
                    <a:pt x="3" y="105"/>
                  </a:lnTo>
                  <a:lnTo>
                    <a:pt x="8" y="111"/>
                  </a:lnTo>
                  <a:lnTo>
                    <a:pt x="13" y="113"/>
                  </a:lnTo>
                  <a:lnTo>
                    <a:pt x="21" y="113"/>
                  </a:lnTo>
                  <a:lnTo>
                    <a:pt x="26" y="113"/>
                  </a:lnTo>
                  <a:lnTo>
                    <a:pt x="34" y="119"/>
                  </a:lnTo>
                  <a:lnTo>
                    <a:pt x="40" y="113"/>
                  </a:lnTo>
                  <a:lnTo>
                    <a:pt x="40" y="119"/>
                  </a:lnTo>
                  <a:lnTo>
                    <a:pt x="45" y="119"/>
                  </a:lnTo>
                  <a:lnTo>
                    <a:pt x="45" y="121"/>
                  </a:lnTo>
                  <a:lnTo>
                    <a:pt x="45" y="124"/>
                  </a:lnTo>
                  <a:lnTo>
                    <a:pt x="53" y="121"/>
                  </a:lnTo>
                  <a:lnTo>
                    <a:pt x="55" y="121"/>
                  </a:lnTo>
                  <a:lnTo>
                    <a:pt x="53" y="124"/>
                  </a:lnTo>
                  <a:lnTo>
                    <a:pt x="55" y="124"/>
                  </a:lnTo>
                  <a:lnTo>
                    <a:pt x="61" y="124"/>
                  </a:lnTo>
                  <a:lnTo>
                    <a:pt x="63" y="124"/>
                  </a:lnTo>
                  <a:lnTo>
                    <a:pt x="63" y="129"/>
                  </a:lnTo>
                  <a:lnTo>
                    <a:pt x="63" y="132"/>
                  </a:lnTo>
                  <a:lnTo>
                    <a:pt x="69" y="132"/>
                  </a:lnTo>
                  <a:lnTo>
                    <a:pt x="71" y="132"/>
                  </a:lnTo>
                  <a:lnTo>
                    <a:pt x="71" y="137"/>
                  </a:lnTo>
                  <a:lnTo>
                    <a:pt x="74" y="140"/>
                  </a:lnTo>
                  <a:lnTo>
                    <a:pt x="71" y="148"/>
                  </a:lnTo>
                  <a:lnTo>
                    <a:pt x="74" y="155"/>
                  </a:lnTo>
                  <a:lnTo>
                    <a:pt x="79" y="158"/>
                  </a:lnTo>
                  <a:lnTo>
                    <a:pt x="90" y="166"/>
                  </a:lnTo>
                  <a:lnTo>
                    <a:pt x="95" y="166"/>
                  </a:lnTo>
                  <a:lnTo>
                    <a:pt x="98" y="166"/>
                  </a:lnTo>
                  <a:lnTo>
                    <a:pt x="98" y="179"/>
                  </a:lnTo>
                  <a:lnTo>
                    <a:pt x="98" y="185"/>
                  </a:lnTo>
                  <a:lnTo>
                    <a:pt x="95" y="185"/>
                  </a:lnTo>
                  <a:lnTo>
                    <a:pt x="95" y="190"/>
                  </a:lnTo>
                  <a:lnTo>
                    <a:pt x="100" y="192"/>
                  </a:lnTo>
                  <a:lnTo>
                    <a:pt x="106" y="198"/>
                  </a:lnTo>
                  <a:lnTo>
                    <a:pt x="98" y="192"/>
                  </a:lnTo>
                  <a:lnTo>
                    <a:pt x="95" y="211"/>
                  </a:lnTo>
                  <a:lnTo>
                    <a:pt x="95" y="224"/>
                  </a:lnTo>
                  <a:lnTo>
                    <a:pt x="98" y="224"/>
                  </a:lnTo>
                  <a:lnTo>
                    <a:pt x="95" y="227"/>
                  </a:lnTo>
                  <a:lnTo>
                    <a:pt x="90" y="235"/>
                  </a:lnTo>
                  <a:lnTo>
                    <a:pt x="90" y="237"/>
                  </a:lnTo>
                  <a:lnTo>
                    <a:pt x="87" y="258"/>
                  </a:lnTo>
                  <a:lnTo>
                    <a:pt x="82" y="264"/>
                  </a:lnTo>
                  <a:lnTo>
                    <a:pt x="79" y="269"/>
                  </a:lnTo>
                  <a:lnTo>
                    <a:pt x="74" y="272"/>
                  </a:lnTo>
                  <a:lnTo>
                    <a:pt x="79" y="272"/>
                  </a:lnTo>
                  <a:lnTo>
                    <a:pt x="87" y="277"/>
                  </a:lnTo>
                  <a:lnTo>
                    <a:pt x="82" y="280"/>
                  </a:lnTo>
                  <a:lnTo>
                    <a:pt x="87" y="285"/>
                  </a:lnTo>
                  <a:lnTo>
                    <a:pt x="90" y="285"/>
                  </a:lnTo>
                  <a:lnTo>
                    <a:pt x="95" y="285"/>
                  </a:lnTo>
                  <a:lnTo>
                    <a:pt x="100" y="288"/>
                  </a:lnTo>
                  <a:lnTo>
                    <a:pt x="114" y="293"/>
                  </a:lnTo>
                  <a:lnTo>
                    <a:pt x="116" y="293"/>
                  </a:lnTo>
                  <a:lnTo>
                    <a:pt x="121" y="295"/>
                  </a:lnTo>
                  <a:lnTo>
                    <a:pt x="124" y="295"/>
                  </a:lnTo>
                  <a:lnTo>
                    <a:pt x="127" y="295"/>
                  </a:lnTo>
                  <a:lnTo>
                    <a:pt x="132" y="295"/>
                  </a:lnTo>
                  <a:lnTo>
                    <a:pt x="143" y="295"/>
                  </a:lnTo>
                  <a:lnTo>
                    <a:pt x="143" y="293"/>
                  </a:lnTo>
                  <a:lnTo>
                    <a:pt x="148" y="293"/>
                  </a:lnTo>
                  <a:lnTo>
                    <a:pt x="151" y="293"/>
                  </a:lnTo>
                  <a:lnTo>
                    <a:pt x="158" y="295"/>
                  </a:lnTo>
                  <a:lnTo>
                    <a:pt x="161" y="295"/>
                  </a:lnTo>
                  <a:lnTo>
                    <a:pt x="166" y="295"/>
                  </a:lnTo>
                  <a:lnTo>
                    <a:pt x="166" y="298"/>
                  </a:lnTo>
                  <a:lnTo>
                    <a:pt x="166" y="303"/>
                  </a:lnTo>
                  <a:lnTo>
                    <a:pt x="174" y="303"/>
                  </a:lnTo>
                  <a:lnTo>
                    <a:pt x="185" y="306"/>
                  </a:lnTo>
                  <a:lnTo>
                    <a:pt x="187" y="306"/>
                  </a:lnTo>
                  <a:lnTo>
                    <a:pt x="193" y="306"/>
                  </a:lnTo>
                  <a:lnTo>
                    <a:pt x="195" y="306"/>
                  </a:lnTo>
                  <a:lnTo>
                    <a:pt x="201" y="306"/>
                  </a:lnTo>
                  <a:lnTo>
                    <a:pt x="203" y="306"/>
                  </a:lnTo>
                  <a:lnTo>
                    <a:pt x="209" y="303"/>
                  </a:lnTo>
                  <a:lnTo>
                    <a:pt x="214" y="303"/>
                  </a:lnTo>
                  <a:lnTo>
                    <a:pt x="219" y="306"/>
                  </a:lnTo>
                  <a:lnTo>
                    <a:pt x="211" y="288"/>
                  </a:lnTo>
                  <a:lnTo>
                    <a:pt x="214" y="285"/>
                  </a:lnTo>
                  <a:lnTo>
                    <a:pt x="214" y="280"/>
                  </a:lnTo>
                  <a:lnTo>
                    <a:pt x="219" y="277"/>
                  </a:lnTo>
                  <a:lnTo>
                    <a:pt x="227" y="272"/>
                  </a:lnTo>
                  <a:lnTo>
                    <a:pt x="235" y="269"/>
                  </a:lnTo>
                  <a:lnTo>
                    <a:pt x="240" y="264"/>
                  </a:lnTo>
                  <a:lnTo>
                    <a:pt x="253" y="269"/>
                  </a:lnTo>
                  <a:lnTo>
                    <a:pt x="261" y="269"/>
                  </a:lnTo>
                  <a:lnTo>
                    <a:pt x="261" y="264"/>
                  </a:lnTo>
                  <a:lnTo>
                    <a:pt x="264" y="269"/>
                  </a:lnTo>
                  <a:lnTo>
                    <a:pt x="269" y="269"/>
                  </a:lnTo>
                  <a:lnTo>
                    <a:pt x="272" y="269"/>
                  </a:lnTo>
                  <a:lnTo>
                    <a:pt x="272" y="264"/>
                  </a:lnTo>
                  <a:lnTo>
                    <a:pt x="275" y="269"/>
                  </a:lnTo>
                  <a:lnTo>
                    <a:pt x="272" y="269"/>
                  </a:lnTo>
                  <a:lnTo>
                    <a:pt x="272" y="272"/>
                  </a:lnTo>
                  <a:lnTo>
                    <a:pt x="275" y="272"/>
                  </a:lnTo>
                  <a:lnTo>
                    <a:pt x="280" y="272"/>
                  </a:lnTo>
                  <a:lnTo>
                    <a:pt x="280" y="277"/>
                  </a:lnTo>
                  <a:lnTo>
                    <a:pt x="288" y="280"/>
                  </a:lnTo>
                  <a:lnTo>
                    <a:pt x="298" y="280"/>
                  </a:lnTo>
                  <a:lnTo>
                    <a:pt x="301" y="280"/>
                  </a:lnTo>
                  <a:lnTo>
                    <a:pt x="306" y="280"/>
                  </a:lnTo>
                  <a:lnTo>
                    <a:pt x="317" y="277"/>
                  </a:lnTo>
                  <a:lnTo>
                    <a:pt x="317" y="272"/>
                  </a:lnTo>
                  <a:lnTo>
                    <a:pt x="333" y="264"/>
                  </a:lnTo>
                  <a:lnTo>
                    <a:pt x="341" y="258"/>
                  </a:lnTo>
                  <a:lnTo>
                    <a:pt x="341" y="256"/>
                  </a:lnTo>
                  <a:lnTo>
                    <a:pt x="343" y="253"/>
                  </a:lnTo>
                  <a:lnTo>
                    <a:pt x="343" y="251"/>
                  </a:lnTo>
                  <a:lnTo>
                    <a:pt x="349" y="245"/>
                  </a:lnTo>
                  <a:lnTo>
                    <a:pt x="349" y="243"/>
                  </a:lnTo>
                  <a:lnTo>
                    <a:pt x="343" y="243"/>
                  </a:lnTo>
                  <a:lnTo>
                    <a:pt x="335" y="243"/>
                  </a:lnTo>
                  <a:lnTo>
                    <a:pt x="333" y="243"/>
                  </a:lnTo>
                  <a:lnTo>
                    <a:pt x="327" y="237"/>
                  </a:lnTo>
                  <a:lnTo>
                    <a:pt x="325" y="235"/>
                  </a:lnTo>
                  <a:lnTo>
                    <a:pt x="327" y="227"/>
                  </a:lnTo>
                  <a:lnTo>
                    <a:pt x="327" y="224"/>
                  </a:lnTo>
                  <a:lnTo>
                    <a:pt x="327" y="219"/>
                  </a:lnTo>
                  <a:lnTo>
                    <a:pt x="322" y="216"/>
                  </a:lnTo>
                  <a:lnTo>
                    <a:pt x="317" y="211"/>
                  </a:lnTo>
                  <a:lnTo>
                    <a:pt x="325" y="208"/>
                  </a:lnTo>
                  <a:lnTo>
                    <a:pt x="333" y="200"/>
                  </a:lnTo>
                  <a:lnTo>
                    <a:pt x="333" y="198"/>
                  </a:lnTo>
                  <a:lnTo>
                    <a:pt x="327" y="192"/>
                  </a:lnTo>
                  <a:lnTo>
                    <a:pt x="325" y="185"/>
                  </a:lnTo>
                  <a:lnTo>
                    <a:pt x="327" y="182"/>
                  </a:lnTo>
                  <a:lnTo>
                    <a:pt x="327" y="179"/>
                  </a:lnTo>
                  <a:lnTo>
                    <a:pt x="325" y="174"/>
                  </a:lnTo>
                  <a:lnTo>
                    <a:pt x="325" y="166"/>
                  </a:lnTo>
                  <a:lnTo>
                    <a:pt x="322" y="163"/>
                  </a:lnTo>
                  <a:lnTo>
                    <a:pt x="317" y="163"/>
                  </a:lnTo>
                  <a:lnTo>
                    <a:pt x="314" y="163"/>
                  </a:lnTo>
                  <a:lnTo>
                    <a:pt x="309" y="163"/>
                  </a:lnTo>
                  <a:lnTo>
                    <a:pt x="309" y="166"/>
                  </a:lnTo>
                  <a:lnTo>
                    <a:pt x="306" y="171"/>
                  </a:lnTo>
                  <a:lnTo>
                    <a:pt x="298" y="174"/>
                  </a:lnTo>
                  <a:lnTo>
                    <a:pt x="301" y="166"/>
                  </a:lnTo>
                  <a:lnTo>
                    <a:pt x="301" y="158"/>
                  </a:lnTo>
                  <a:lnTo>
                    <a:pt x="306" y="155"/>
                  </a:lnTo>
                  <a:lnTo>
                    <a:pt x="309" y="150"/>
                  </a:lnTo>
                  <a:lnTo>
                    <a:pt x="314" y="148"/>
                  </a:lnTo>
                  <a:lnTo>
                    <a:pt x="322" y="140"/>
                  </a:lnTo>
                  <a:lnTo>
                    <a:pt x="333" y="129"/>
                  </a:lnTo>
                  <a:lnTo>
                    <a:pt x="327" y="129"/>
                  </a:lnTo>
                  <a:lnTo>
                    <a:pt x="327" y="124"/>
                  </a:lnTo>
                  <a:lnTo>
                    <a:pt x="333" y="124"/>
                  </a:lnTo>
                  <a:lnTo>
                    <a:pt x="335" y="129"/>
                  </a:lnTo>
                  <a:lnTo>
                    <a:pt x="341" y="124"/>
                  </a:lnTo>
                  <a:lnTo>
                    <a:pt x="343" y="124"/>
                  </a:lnTo>
                  <a:lnTo>
                    <a:pt x="349" y="121"/>
                  </a:lnTo>
                  <a:lnTo>
                    <a:pt x="343" y="121"/>
                  </a:lnTo>
                  <a:lnTo>
                    <a:pt x="343" y="119"/>
                  </a:lnTo>
                  <a:lnTo>
                    <a:pt x="343" y="113"/>
                  </a:lnTo>
                  <a:lnTo>
                    <a:pt x="349" y="105"/>
                  </a:lnTo>
                  <a:lnTo>
                    <a:pt x="351" y="95"/>
                  </a:lnTo>
                  <a:lnTo>
                    <a:pt x="354" y="84"/>
                  </a:lnTo>
                  <a:lnTo>
                    <a:pt x="367" y="71"/>
                  </a:lnTo>
                  <a:lnTo>
                    <a:pt x="362" y="71"/>
                  </a:lnTo>
                  <a:lnTo>
                    <a:pt x="354" y="71"/>
                  </a:lnTo>
                  <a:lnTo>
                    <a:pt x="354" y="71"/>
                  </a:lnTo>
                  <a:lnTo>
                    <a:pt x="354" y="71"/>
                  </a:lnTo>
                  <a:lnTo>
                    <a:pt x="354" y="71"/>
                  </a:lnTo>
                  <a:lnTo>
                    <a:pt x="354" y="71"/>
                  </a:lnTo>
                  <a:lnTo>
                    <a:pt x="354" y="71"/>
                  </a:lnTo>
                  <a:close/>
                </a:path>
              </a:pathLst>
            </a:custGeom>
            <a:solidFill>
              <a:srgbClr val="CC33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srgbClr val="FF0000"/>
                  </a:solidFill>
                </a:ln>
                <a:solidFill>
                  <a:prstClr val="black"/>
                </a:solidFill>
                <a:effectLst/>
                <a:uLnTx/>
                <a:uFillTx/>
              </a:endParaRPr>
            </a:p>
          </p:txBody>
        </p:sp>
        <p:sp>
          <p:nvSpPr>
            <p:cNvPr id="117" name="Freeform 42"/>
            <p:cNvSpPr>
              <a:spLocks noEditPoints="1"/>
            </p:cNvSpPr>
            <p:nvPr/>
          </p:nvSpPr>
          <p:spPr bwMode="auto">
            <a:xfrm>
              <a:off x="2551894" y="2912800"/>
              <a:ext cx="984724" cy="1256107"/>
            </a:xfrm>
            <a:custGeom>
              <a:avLst/>
              <a:gdLst>
                <a:gd name="T0" fmla="*/ 94 w 96"/>
                <a:gd name="T1" fmla="*/ 44 h 100"/>
                <a:gd name="T2" fmla="*/ 91 w 96"/>
                <a:gd name="T3" fmla="*/ 40 h 100"/>
                <a:gd name="T4" fmla="*/ 91 w 96"/>
                <a:gd name="T5" fmla="*/ 33 h 100"/>
                <a:gd name="T6" fmla="*/ 86 w 96"/>
                <a:gd name="T7" fmla="*/ 27 h 100"/>
                <a:gd name="T8" fmla="*/ 88 w 96"/>
                <a:gd name="T9" fmla="*/ 20 h 100"/>
                <a:gd name="T10" fmla="*/ 82 w 96"/>
                <a:gd name="T11" fmla="*/ 13 h 100"/>
                <a:gd name="T12" fmla="*/ 78 w 96"/>
                <a:gd name="T13" fmla="*/ 11 h 100"/>
                <a:gd name="T14" fmla="*/ 69 w 96"/>
                <a:gd name="T15" fmla="*/ 6 h 100"/>
                <a:gd name="T16" fmla="*/ 63 w 96"/>
                <a:gd name="T17" fmla="*/ 10 h 100"/>
                <a:gd name="T18" fmla="*/ 58 w 96"/>
                <a:gd name="T19" fmla="*/ 13 h 100"/>
                <a:gd name="T20" fmla="*/ 51 w 96"/>
                <a:gd name="T21" fmla="*/ 11 h 100"/>
                <a:gd name="T22" fmla="*/ 49 w 96"/>
                <a:gd name="T23" fmla="*/ 7 h 100"/>
                <a:gd name="T24" fmla="*/ 42 w 96"/>
                <a:gd name="T25" fmla="*/ 6 h 100"/>
                <a:gd name="T26" fmla="*/ 35 w 96"/>
                <a:gd name="T27" fmla="*/ 1 h 100"/>
                <a:gd name="T28" fmla="*/ 32 w 96"/>
                <a:gd name="T29" fmla="*/ 4 h 100"/>
                <a:gd name="T30" fmla="*/ 31 w 96"/>
                <a:gd name="T31" fmla="*/ 9 h 100"/>
                <a:gd name="T32" fmla="*/ 32 w 96"/>
                <a:gd name="T33" fmla="*/ 13 h 100"/>
                <a:gd name="T34" fmla="*/ 31 w 96"/>
                <a:gd name="T35" fmla="*/ 14 h 100"/>
                <a:gd name="T36" fmla="*/ 28 w 96"/>
                <a:gd name="T37" fmla="*/ 19 h 100"/>
                <a:gd name="T38" fmla="*/ 23 w 96"/>
                <a:gd name="T39" fmla="*/ 19 h 100"/>
                <a:gd name="T40" fmla="*/ 13 w 96"/>
                <a:gd name="T41" fmla="*/ 17 h 100"/>
                <a:gd name="T42" fmla="*/ 13 w 96"/>
                <a:gd name="T43" fmla="*/ 24 h 100"/>
                <a:gd name="T44" fmla="*/ 12 w 96"/>
                <a:gd name="T45" fmla="*/ 30 h 100"/>
                <a:gd name="T46" fmla="*/ 12 w 96"/>
                <a:gd name="T47" fmla="*/ 33 h 100"/>
                <a:gd name="T48" fmla="*/ 9 w 96"/>
                <a:gd name="T49" fmla="*/ 39 h 100"/>
                <a:gd name="T50" fmla="*/ 0 w 96"/>
                <a:gd name="T51" fmla="*/ 40 h 100"/>
                <a:gd name="T52" fmla="*/ 3 w 96"/>
                <a:gd name="T53" fmla="*/ 47 h 100"/>
                <a:gd name="T54" fmla="*/ 2 w 96"/>
                <a:gd name="T55" fmla="*/ 53 h 100"/>
                <a:gd name="T56" fmla="*/ 5 w 96"/>
                <a:gd name="T57" fmla="*/ 59 h 100"/>
                <a:gd name="T58" fmla="*/ 2 w 96"/>
                <a:gd name="T59" fmla="*/ 63 h 100"/>
                <a:gd name="T60" fmla="*/ 6 w 96"/>
                <a:gd name="T61" fmla="*/ 69 h 100"/>
                <a:gd name="T62" fmla="*/ 10 w 96"/>
                <a:gd name="T63" fmla="*/ 75 h 100"/>
                <a:gd name="T64" fmla="*/ 15 w 96"/>
                <a:gd name="T65" fmla="*/ 76 h 100"/>
                <a:gd name="T66" fmla="*/ 23 w 96"/>
                <a:gd name="T67" fmla="*/ 77 h 100"/>
                <a:gd name="T68" fmla="*/ 18 w 96"/>
                <a:gd name="T69" fmla="*/ 90 h 100"/>
                <a:gd name="T70" fmla="*/ 18 w 96"/>
                <a:gd name="T71" fmla="*/ 96 h 100"/>
                <a:gd name="T72" fmla="*/ 27 w 96"/>
                <a:gd name="T73" fmla="*/ 95 h 100"/>
                <a:gd name="T74" fmla="*/ 33 w 96"/>
                <a:gd name="T75" fmla="*/ 95 h 100"/>
                <a:gd name="T76" fmla="*/ 42 w 96"/>
                <a:gd name="T77" fmla="*/ 97 h 100"/>
                <a:gd name="T78" fmla="*/ 46 w 96"/>
                <a:gd name="T79" fmla="*/ 99 h 100"/>
                <a:gd name="T80" fmla="*/ 53 w 96"/>
                <a:gd name="T81" fmla="*/ 97 h 100"/>
                <a:gd name="T82" fmla="*/ 59 w 96"/>
                <a:gd name="T83" fmla="*/ 97 h 100"/>
                <a:gd name="T84" fmla="*/ 69 w 96"/>
                <a:gd name="T85" fmla="*/ 96 h 100"/>
                <a:gd name="T86" fmla="*/ 72 w 96"/>
                <a:gd name="T87" fmla="*/ 96 h 100"/>
                <a:gd name="T88" fmla="*/ 75 w 96"/>
                <a:gd name="T89" fmla="*/ 95 h 100"/>
                <a:gd name="T90" fmla="*/ 73 w 96"/>
                <a:gd name="T91" fmla="*/ 90 h 100"/>
                <a:gd name="T92" fmla="*/ 79 w 96"/>
                <a:gd name="T93" fmla="*/ 85 h 100"/>
                <a:gd name="T94" fmla="*/ 82 w 96"/>
                <a:gd name="T95" fmla="*/ 83 h 100"/>
                <a:gd name="T96" fmla="*/ 74 w 96"/>
                <a:gd name="T97" fmla="*/ 73 h 100"/>
                <a:gd name="T98" fmla="*/ 68 w 96"/>
                <a:gd name="T99" fmla="*/ 63 h 100"/>
                <a:gd name="T100" fmla="*/ 68 w 96"/>
                <a:gd name="T101" fmla="*/ 60 h 100"/>
                <a:gd name="T102" fmla="*/ 82 w 96"/>
                <a:gd name="T103" fmla="*/ 54 h 100"/>
                <a:gd name="T104" fmla="*/ 89 w 96"/>
                <a:gd name="T105" fmla="*/ 50 h 100"/>
                <a:gd name="T106" fmla="*/ 94 w 96"/>
                <a:gd name="T107" fmla="*/ 53 h 100"/>
                <a:gd name="T108" fmla="*/ 66 w 96"/>
                <a:gd name="T109" fmla="*/ 9 h 100"/>
                <a:gd name="T110" fmla="*/ 78 w 96"/>
                <a:gd name="T111" fmla="*/ 7 h 100"/>
                <a:gd name="T112" fmla="*/ 80 w 96"/>
                <a:gd name="T113" fmla="*/ 4 h 100"/>
                <a:gd name="T114" fmla="*/ 78 w 96"/>
                <a:gd name="T115" fmla="*/ 1 h 100"/>
                <a:gd name="T116" fmla="*/ 78 w 96"/>
                <a:gd name="T117" fmla="*/ 3 h 100"/>
                <a:gd name="T118" fmla="*/ 76 w 96"/>
                <a:gd name="T119" fmla="*/ 5 h 100"/>
                <a:gd name="T120" fmla="*/ 78 w 96"/>
                <a:gd name="T121"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rgbClr val="8064A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8" name="Freeform 43"/>
            <p:cNvSpPr>
              <a:spLocks/>
            </p:cNvSpPr>
            <p:nvPr/>
          </p:nvSpPr>
          <p:spPr bwMode="auto">
            <a:xfrm>
              <a:off x="2201646" y="3445016"/>
              <a:ext cx="407072" cy="323542"/>
            </a:xfrm>
            <a:custGeom>
              <a:avLst/>
              <a:gdLst>
                <a:gd name="T0" fmla="*/ 1 w 40"/>
                <a:gd name="T1" fmla="*/ 8 h 26"/>
                <a:gd name="T2" fmla="*/ 1 w 40"/>
                <a:gd name="T3" fmla="*/ 9 h 26"/>
                <a:gd name="T4" fmla="*/ 2 w 40"/>
                <a:gd name="T5" fmla="*/ 10 h 26"/>
                <a:gd name="T6" fmla="*/ 7 w 40"/>
                <a:gd name="T7" fmla="*/ 12 h 26"/>
                <a:gd name="T8" fmla="*/ 8 w 40"/>
                <a:gd name="T9" fmla="*/ 13 h 26"/>
                <a:gd name="T10" fmla="*/ 10 w 40"/>
                <a:gd name="T11" fmla="*/ 13 h 26"/>
                <a:gd name="T12" fmla="*/ 11 w 40"/>
                <a:gd name="T13" fmla="*/ 15 h 26"/>
                <a:gd name="T14" fmla="*/ 12 w 40"/>
                <a:gd name="T15" fmla="*/ 16 h 26"/>
                <a:gd name="T16" fmla="*/ 14 w 40"/>
                <a:gd name="T17" fmla="*/ 16 h 26"/>
                <a:gd name="T18" fmla="*/ 15 w 40"/>
                <a:gd name="T19" fmla="*/ 16 h 26"/>
                <a:gd name="T20" fmla="*/ 17 w 40"/>
                <a:gd name="T21" fmla="*/ 16 h 26"/>
                <a:gd name="T22" fmla="*/ 17 w 40"/>
                <a:gd name="T23" fmla="*/ 18 h 26"/>
                <a:gd name="T24" fmla="*/ 17 w 40"/>
                <a:gd name="T25" fmla="*/ 20 h 26"/>
                <a:gd name="T26" fmla="*/ 18 w 40"/>
                <a:gd name="T27" fmla="*/ 20 h 26"/>
                <a:gd name="T28" fmla="*/ 20 w 40"/>
                <a:gd name="T29" fmla="*/ 20 h 26"/>
                <a:gd name="T30" fmla="*/ 21 w 40"/>
                <a:gd name="T31" fmla="*/ 20 h 26"/>
                <a:gd name="T32" fmla="*/ 24 w 40"/>
                <a:gd name="T33" fmla="*/ 18 h 26"/>
                <a:gd name="T34" fmla="*/ 24 w 40"/>
                <a:gd name="T35" fmla="*/ 20 h 26"/>
                <a:gd name="T36" fmla="*/ 24 w 40"/>
                <a:gd name="T37" fmla="*/ 23 h 26"/>
                <a:gd name="T38" fmla="*/ 28 w 40"/>
                <a:gd name="T39" fmla="*/ 25 h 26"/>
                <a:gd name="T40" fmla="*/ 30 w 40"/>
                <a:gd name="T41" fmla="*/ 26 h 26"/>
                <a:gd name="T42" fmla="*/ 34 w 40"/>
                <a:gd name="T43" fmla="*/ 26 h 26"/>
                <a:gd name="T44" fmla="*/ 34 w 40"/>
                <a:gd name="T45" fmla="*/ 25 h 26"/>
                <a:gd name="T46" fmla="*/ 34 w 40"/>
                <a:gd name="T47" fmla="*/ 23 h 26"/>
                <a:gd name="T48" fmla="*/ 34 w 40"/>
                <a:gd name="T49" fmla="*/ 22 h 26"/>
                <a:gd name="T50" fmla="*/ 34 w 40"/>
                <a:gd name="T51" fmla="*/ 20 h 26"/>
                <a:gd name="T52" fmla="*/ 34 w 40"/>
                <a:gd name="T53" fmla="*/ 19 h 26"/>
                <a:gd name="T54" fmla="*/ 35 w 40"/>
                <a:gd name="T55" fmla="*/ 19 h 26"/>
                <a:gd name="T56" fmla="*/ 37 w 40"/>
                <a:gd name="T57" fmla="*/ 19 h 26"/>
                <a:gd name="T58" fmla="*/ 37 w 40"/>
                <a:gd name="T59" fmla="*/ 18 h 26"/>
                <a:gd name="T60" fmla="*/ 38 w 40"/>
                <a:gd name="T61" fmla="*/ 18 h 26"/>
                <a:gd name="T62" fmla="*/ 40 w 40"/>
                <a:gd name="T63" fmla="*/ 16 h 26"/>
                <a:gd name="T64" fmla="*/ 40 w 40"/>
                <a:gd name="T65" fmla="*/ 15 h 26"/>
                <a:gd name="T66" fmla="*/ 38 w 40"/>
                <a:gd name="T67" fmla="*/ 13 h 26"/>
                <a:gd name="T68" fmla="*/ 38 w 40"/>
                <a:gd name="T69" fmla="*/ 12 h 26"/>
                <a:gd name="T70" fmla="*/ 37 w 40"/>
                <a:gd name="T71" fmla="*/ 10 h 26"/>
                <a:gd name="T72" fmla="*/ 35 w 40"/>
                <a:gd name="T73" fmla="*/ 10 h 26"/>
                <a:gd name="T74" fmla="*/ 34 w 40"/>
                <a:gd name="T75" fmla="*/ 10 h 26"/>
                <a:gd name="T76" fmla="*/ 33 w 40"/>
                <a:gd name="T77" fmla="*/ 9 h 26"/>
                <a:gd name="T78" fmla="*/ 33 w 40"/>
                <a:gd name="T79" fmla="*/ 8 h 26"/>
                <a:gd name="T80" fmla="*/ 34 w 40"/>
                <a:gd name="T81" fmla="*/ 6 h 26"/>
                <a:gd name="T82" fmla="*/ 33 w 40"/>
                <a:gd name="T83" fmla="*/ 4 h 26"/>
                <a:gd name="T84" fmla="*/ 30 w 40"/>
                <a:gd name="T85" fmla="*/ 3 h 26"/>
                <a:gd name="T86" fmla="*/ 28 w 40"/>
                <a:gd name="T87" fmla="*/ 3 h 26"/>
                <a:gd name="T88" fmla="*/ 27 w 40"/>
                <a:gd name="T89" fmla="*/ 0 h 26"/>
                <a:gd name="T90" fmla="*/ 25 w 40"/>
                <a:gd name="T91" fmla="*/ 2 h 26"/>
                <a:gd name="T92" fmla="*/ 23 w 40"/>
                <a:gd name="T93" fmla="*/ 0 h 26"/>
                <a:gd name="T94" fmla="*/ 23 w 40"/>
                <a:gd name="T95" fmla="*/ 2 h 26"/>
                <a:gd name="T96" fmla="*/ 20 w 40"/>
                <a:gd name="T97" fmla="*/ 0 h 26"/>
                <a:gd name="T98" fmla="*/ 20 w 40"/>
                <a:gd name="T99" fmla="*/ 2 h 26"/>
                <a:gd name="T100" fmla="*/ 19 w 40"/>
                <a:gd name="T101" fmla="*/ 2 h 26"/>
                <a:gd name="T102" fmla="*/ 18 w 40"/>
                <a:gd name="T103" fmla="*/ 2 h 26"/>
                <a:gd name="T104" fmla="*/ 18 w 40"/>
                <a:gd name="T105" fmla="*/ 3 h 26"/>
                <a:gd name="T106" fmla="*/ 17 w 40"/>
                <a:gd name="T107" fmla="*/ 3 h 26"/>
                <a:gd name="T108" fmla="*/ 15 w 40"/>
                <a:gd name="T109" fmla="*/ 5 h 26"/>
                <a:gd name="T110" fmla="*/ 12 w 40"/>
                <a:gd name="T111" fmla="*/ 3 h 26"/>
                <a:gd name="T112" fmla="*/ 10 w 40"/>
                <a:gd name="T113" fmla="*/ 3 h 26"/>
                <a:gd name="T114" fmla="*/ 10 w 40"/>
                <a:gd name="T115" fmla="*/ 2 h 26"/>
                <a:gd name="T116" fmla="*/ 0 w 40"/>
                <a:gd name="T117" fmla="*/ 6 h 26"/>
                <a:gd name="T118" fmla="*/ 1 w 40"/>
                <a:gd name="T119" fmla="*/ 6 h 26"/>
                <a:gd name="T120" fmla="*/ 1 w 4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9" name="Freeform 44"/>
            <p:cNvSpPr>
              <a:spLocks/>
            </p:cNvSpPr>
            <p:nvPr/>
          </p:nvSpPr>
          <p:spPr bwMode="auto">
            <a:xfrm>
              <a:off x="2302444" y="3130990"/>
              <a:ext cx="410948" cy="437734"/>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sp>
        <p:nvSpPr>
          <p:cNvPr id="120" name="Freeform 46"/>
          <p:cNvSpPr>
            <a:spLocks/>
          </p:cNvSpPr>
          <p:nvPr/>
        </p:nvSpPr>
        <p:spPr bwMode="auto">
          <a:xfrm>
            <a:off x="4959873" y="5796288"/>
            <a:ext cx="260199" cy="152991"/>
          </a:xfrm>
          <a:custGeom>
            <a:avLst/>
            <a:gdLst>
              <a:gd name="T0" fmla="*/ 2 w 68"/>
              <a:gd name="T1" fmla="*/ 24 h 37"/>
              <a:gd name="T2" fmla="*/ 0 w 68"/>
              <a:gd name="T3" fmla="*/ 18 h 37"/>
              <a:gd name="T4" fmla="*/ 0 w 68"/>
              <a:gd name="T5" fmla="*/ 18 h 37"/>
              <a:gd name="T6" fmla="*/ 2 w 68"/>
              <a:gd name="T7" fmla="*/ 18 h 37"/>
              <a:gd name="T8" fmla="*/ 8 w 68"/>
              <a:gd name="T9" fmla="*/ 18 h 37"/>
              <a:gd name="T10" fmla="*/ 13 w 68"/>
              <a:gd name="T11" fmla="*/ 16 h 37"/>
              <a:gd name="T12" fmla="*/ 13 w 68"/>
              <a:gd name="T13" fmla="*/ 16 h 37"/>
              <a:gd name="T14" fmla="*/ 18 w 68"/>
              <a:gd name="T15" fmla="*/ 16 h 37"/>
              <a:gd name="T16" fmla="*/ 18 w 68"/>
              <a:gd name="T17" fmla="*/ 11 h 37"/>
              <a:gd name="T18" fmla="*/ 21 w 68"/>
              <a:gd name="T19" fmla="*/ 11 h 37"/>
              <a:gd name="T20" fmla="*/ 21 w 68"/>
              <a:gd name="T21" fmla="*/ 8 h 37"/>
              <a:gd name="T22" fmla="*/ 21 w 68"/>
              <a:gd name="T23" fmla="*/ 8 h 37"/>
              <a:gd name="T24" fmla="*/ 34 w 68"/>
              <a:gd name="T25" fmla="*/ 11 h 37"/>
              <a:gd name="T26" fmla="*/ 45 w 68"/>
              <a:gd name="T27" fmla="*/ 8 h 37"/>
              <a:gd name="T28" fmla="*/ 45 w 68"/>
              <a:gd name="T29" fmla="*/ 8 h 37"/>
              <a:gd name="T30" fmla="*/ 55 w 68"/>
              <a:gd name="T31" fmla="*/ 3 h 37"/>
              <a:gd name="T32" fmla="*/ 68 w 68"/>
              <a:gd name="T33" fmla="*/ 0 h 37"/>
              <a:gd name="T34" fmla="*/ 68 w 68"/>
              <a:gd name="T35" fmla="*/ 0 h 37"/>
              <a:gd name="T36" fmla="*/ 60 w 68"/>
              <a:gd name="T37" fmla="*/ 3 h 37"/>
              <a:gd name="T38" fmla="*/ 52 w 68"/>
              <a:gd name="T39" fmla="*/ 11 h 37"/>
              <a:gd name="T40" fmla="*/ 52 w 68"/>
              <a:gd name="T41" fmla="*/ 11 h 37"/>
              <a:gd name="T42" fmla="*/ 47 w 68"/>
              <a:gd name="T43" fmla="*/ 16 h 37"/>
              <a:gd name="T44" fmla="*/ 47 w 68"/>
              <a:gd name="T45" fmla="*/ 16 h 37"/>
              <a:gd name="T46" fmla="*/ 55 w 68"/>
              <a:gd name="T47" fmla="*/ 24 h 37"/>
              <a:gd name="T48" fmla="*/ 55 w 68"/>
              <a:gd name="T49" fmla="*/ 24 h 37"/>
              <a:gd name="T50" fmla="*/ 47 w 68"/>
              <a:gd name="T51" fmla="*/ 24 h 37"/>
              <a:gd name="T52" fmla="*/ 45 w 68"/>
              <a:gd name="T53" fmla="*/ 24 h 37"/>
              <a:gd name="T54" fmla="*/ 45 w 68"/>
              <a:gd name="T55" fmla="*/ 24 h 37"/>
              <a:gd name="T56" fmla="*/ 37 w 68"/>
              <a:gd name="T57" fmla="*/ 29 h 37"/>
              <a:gd name="T58" fmla="*/ 37 w 68"/>
              <a:gd name="T59" fmla="*/ 29 h 37"/>
              <a:gd name="T60" fmla="*/ 29 w 68"/>
              <a:gd name="T61" fmla="*/ 34 h 37"/>
              <a:gd name="T62" fmla="*/ 26 w 68"/>
              <a:gd name="T63" fmla="*/ 34 h 37"/>
              <a:gd name="T64" fmla="*/ 26 w 68"/>
              <a:gd name="T65" fmla="*/ 37 h 37"/>
              <a:gd name="T66" fmla="*/ 26 w 68"/>
              <a:gd name="T67" fmla="*/ 37 h 37"/>
              <a:gd name="T68" fmla="*/ 10 w 68"/>
              <a:gd name="T69" fmla="*/ 34 h 37"/>
              <a:gd name="T70" fmla="*/ 8 w 68"/>
              <a:gd name="T71" fmla="*/ 29 h 37"/>
              <a:gd name="T72" fmla="*/ 2 w 68"/>
              <a:gd name="T73" fmla="*/ 24 h 37"/>
              <a:gd name="T74" fmla="*/ 2 w 68"/>
              <a:gd name="T75" fmla="*/ 24 h 37"/>
              <a:gd name="T76" fmla="*/ 2 w 68"/>
              <a:gd name="T77" fmla="*/ 24 h 37"/>
              <a:gd name="T78" fmla="*/ 2 w 68"/>
              <a:gd name="T79" fmla="*/ 24 h 37"/>
              <a:gd name="T80" fmla="*/ 2 w 68"/>
              <a:gd name="T81" fmla="*/ 24 h 37"/>
              <a:gd name="T82" fmla="*/ 2 w 68"/>
              <a:gd name="T83" fmla="*/ 24 h 37"/>
              <a:gd name="T84" fmla="*/ 2 w 68"/>
              <a:gd name="T85" fmla="*/ 24 h 37"/>
              <a:gd name="T86" fmla="*/ 2 w 68"/>
              <a:gd name="T87" fmla="*/ 24 h 37"/>
              <a:gd name="T88" fmla="*/ 2 w 68"/>
              <a:gd name="T89" fmla="*/ 24 h 37"/>
              <a:gd name="T90" fmla="*/ 2 w 68"/>
              <a:gd name="T91" fmla="*/ 24 h 37"/>
              <a:gd name="T92" fmla="*/ 2 w 68"/>
              <a:gd name="T93" fmla="*/ 24 h 37"/>
              <a:gd name="T94" fmla="*/ 2 w 68"/>
              <a:gd name="T95"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37">
                <a:moveTo>
                  <a:pt x="2" y="24"/>
                </a:moveTo>
                <a:lnTo>
                  <a:pt x="0" y="18"/>
                </a:lnTo>
                <a:lnTo>
                  <a:pt x="0" y="18"/>
                </a:lnTo>
                <a:lnTo>
                  <a:pt x="2" y="18"/>
                </a:lnTo>
                <a:lnTo>
                  <a:pt x="8" y="18"/>
                </a:lnTo>
                <a:lnTo>
                  <a:pt x="13" y="16"/>
                </a:lnTo>
                <a:lnTo>
                  <a:pt x="13" y="16"/>
                </a:lnTo>
                <a:lnTo>
                  <a:pt x="18" y="16"/>
                </a:lnTo>
                <a:lnTo>
                  <a:pt x="18" y="11"/>
                </a:lnTo>
                <a:lnTo>
                  <a:pt x="21" y="11"/>
                </a:lnTo>
                <a:lnTo>
                  <a:pt x="21" y="8"/>
                </a:lnTo>
                <a:lnTo>
                  <a:pt x="21" y="8"/>
                </a:lnTo>
                <a:lnTo>
                  <a:pt x="34" y="11"/>
                </a:lnTo>
                <a:lnTo>
                  <a:pt x="45" y="8"/>
                </a:lnTo>
                <a:lnTo>
                  <a:pt x="45" y="8"/>
                </a:lnTo>
                <a:lnTo>
                  <a:pt x="55" y="3"/>
                </a:lnTo>
                <a:lnTo>
                  <a:pt x="68" y="0"/>
                </a:lnTo>
                <a:lnTo>
                  <a:pt x="68" y="0"/>
                </a:lnTo>
                <a:lnTo>
                  <a:pt x="60" y="3"/>
                </a:lnTo>
                <a:lnTo>
                  <a:pt x="52" y="11"/>
                </a:lnTo>
                <a:lnTo>
                  <a:pt x="52" y="11"/>
                </a:lnTo>
                <a:lnTo>
                  <a:pt x="47" y="16"/>
                </a:lnTo>
                <a:lnTo>
                  <a:pt x="47" y="16"/>
                </a:lnTo>
                <a:lnTo>
                  <a:pt x="55" y="24"/>
                </a:lnTo>
                <a:lnTo>
                  <a:pt x="55" y="24"/>
                </a:lnTo>
                <a:lnTo>
                  <a:pt x="47" y="24"/>
                </a:lnTo>
                <a:lnTo>
                  <a:pt x="45" y="24"/>
                </a:lnTo>
                <a:lnTo>
                  <a:pt x="45" y="24"/>
                </a:lnTo>
                <a:lnTo>
                  <a:pt x="37" y="29"/>
                </a:lnTo>
                <a:lnTo>
                  <a:pt x="37" y="29"/>
                </a:lnTo>
                <a:lnTo>
                  <a:pt x="29" y="34"/>
                </a:lnTo>
                <a:lnTo>
                  <a:pt x="26" y="34"/>
                </a:lnTo>
                <a:lnTo>
                  <a:pt x="26" y="37"/>
                </a:lnTo>
                <a:lnTo>
                  <a:pt x="26" y="37"/>
                </a:lnTo>
                <a:lnTo>
                  <a:pt x="10" y="34"/>
                </a:lnTo>
                <a:lnTo>
                  <a:pt x="8" y="29"/>
                </a:lnTo>
                <a:lnTo>
                  <a:pt x="2" y="24"/>
                </a:lnTo>
                <a:lnTo>
                  <a:pt x="2" y="24"/>
                </a:lnTo>
                <a:lnTo>
                  <a:pt x="2" y="24"/>
                </a:lnTo>
                <a:lnTo>
                  <a:pt x="2" y="24"/>
                </a:lnTo>
                <a:lnTo>
                  <a:pt x="2" y="24"/>
                </a:lnTo>
                <a:lnTo>
                  <a:pt x="2" y="24"/>
                </a:lnTo>
                <a:lnTo>
                  <a:pt x="2" y="24"/>
                </a:lnTo>
                <a:lnTo>
                  <a:pt x="2" y="24"/>
                </a:lnTo>
                <a:lnTo>
                  <a:pt x="2" y="24"/>
                </a:lnTo>
                <a:lnTo>
                  <a:pt x="2" y="24"/>
                </a:lnTo>
                <a:lnTo>
                  <a:pt x="2" y="24"/>
                </a:lnTo>
                <a:lnTo>
                  <a:pt x="2" y="24"/>
                </a:lnTo>
                <a:close/>
              </a:path>
            </a:pathLst>
          </a:custGeom>
          <a:no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21" name="Rektangel 45"/>
          <p:cNvSpPr/>
          <p:nvPr/>
        </p:nvSpPr>
        <p:spPr>
          <a:xfrm>
            <a:off x="6613271" y="1196752"/>
            <a:ext cx="2423225" cy="497840"/>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Denmark, Norway, Sweden Finland, Iceland, Estonia, Lithuania, Latvia</a:t>
            </a:r>
            <a:endParaRPr lang="en-US" sz="1100" b="1" dirty="0">
              <a:solidFill>
                <a:schemeClr val="tx1"/>
              </a:solidFill>
              <a:effectLst>
                <a:outerShdw blurRad="38100" dist="38100" dir="2700000" algn="tl">
                  <a:srgbClr val="000000">
                    <a:alpha val="43137"/>
                  </a:srgbClr>
                </a:outerShdw>
              </a:effectLst>
            </a:endParaRPr>
          </a:p>
        </p:txBody>
      </p:sp>
      <p:sp>
        <p:nvSpPr>
          <p:cNvPr id="122" name="Rektangel 46"/>
          <p:cNvSpPr/>
          <p:nvPr/>
        </p:nvSpPr>
        <p:spPr>
          <a:xfrm>
            <a:off x="6613270" y="1803109"/>
            <a:ext cx="2423226" cy="380607"/>
          </a:xfrm>
          <a:prstGeom prst="rect">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Poland, Czech Republic, Slovakia, Hungary</a:t>
            </a:r>
            <a:endParaRPr lang="en-US" sz="1100" b="1" dirty="0">
              <a:solidFill>
                <a:schemeClr val="tx1"/>
              </a:solidFill>
              <a:effectLst>
                <a:outerShdw blurRad="38100" dist="38100" dir="2700000" algn="tl">
                  <a:srgbClr val="000000">
                    <a:alpha val="43137"/>
                  </a:srgbClr>
                </a:outerShdw>
              </a:effectLst>
            </a:endParaRPr>
          </a:p>
        </p:txBody>
      </p:sp>
      <p:sp>
        <p:nvSpPr>
          <p:cNvPr id="123" name="Rektangel 47"/>
          <p:cNvSpPr/>
          <p:nvPr/>
        </p:nvSpPr>
        <p:spPr>
          <a:xfrm>
            <a:off x="6613270" y="2363394"/>
            <a:ext cx="2429918" cy="296668"/>
          </a:xfrm>
          <a:prstGeom prst="rect">
            <a:avLst/>
          </a:prstGeom>
          <a:solidFill>
            <a:schemeClr val="accent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effectLst>
                  <a:outerShdw blurRad="38100" dist="38100" dir="2700000" algn="tl">
                    <a:srgbClr val="000000">
                      <a:alpha val="43137"/>
                    </a:srgbClr>
                  </a:outerShdw>
                </a:effectLst>
              </a:rPr>
              <a:t>Ireland, United Kingdom</a:t>
            </a:r>
            <a:endParaRPr lang="en-US" sz="1050" b="1" dirty="0">
              <a:solidFill>
                <a:schemeClr val="tx1"/>
              </a:solidFill>
              <a:effectLst>
                <a:outerShdw blurRad="38100" dist="38100" dir="2700000" algn="tl">
                  <a:srgbClr val="000000">
                    <a:alpha val="43137"/>
                  </a:srgbClr>
                </a:outerShdw>
              </a:effectLst>
            </a:endParaRPr>
          </a:p>
        </p:txBody>
      </p:sp>
      <p:sp>
        <p:nvSpPr>
          <p:cNvPr id="124" name="Rektangel 48"/>
          <p:cNvSpPr/>
          <p:nvPr/>
        </p:nvSpPr>
        <p:spPr>
          <a:xfrm>
            <a:off x="6613270" y="2862231"/>
            <a:ext cx="2429917" cy="275924"/>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Belgium, The Netherlands, Luxemburg</a:t>
            </a:r>
            <a:endParaRPr lang="en-US" sz="1100" b="1" dirty="0">
              <a:solidFill>
                <a:schemeClr val="tx1"/>
              </a:solidFill>
              <a:effectLst>
                <a:outerShdw blurRad="38100" dist="38100" dir="2700000" algn="tl">
                  <a:srgbClr val="000000">
                    <a:alpha val="43137"/>
                  </a:srgbClr>
                </a:outerShdw>
              </a:effectLst>
            </a:endParaRPr>
          </a:p>
        </p:txBody>
      </p:sp>
      <p:sp>
        <p:nvSpPr>
          <p:cNvPr id="125" name="Rektangel 49"/>
          <p:cNvSpPr/>
          <p:nvPr/>
        </p:nvSpPr>
        <p:spPr>
          <a:xfrm>
            <a:off x="6613270" y="4947895"/>
            <a:ext cx="2429918" cy="298379"/>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Italy, Malta</a:t>
            </a:r>
            <a:endParaRPr lang="en-US" sz="1100" b="1" dirty="0">
              <a:solidFill>
                <a:schemeClr val="tx1"/>
              </a:solidFill>
              <a:effectLst>
                <a:outerShdw blurRad="38100" dist="38100" dir="2700000" algn="tl">
                  <a:srgbClr val="000000">
                    <a:alpha val="43137"/>
                  </a:srgbClr>
                </a:outerShdw>
              </a:effectLst>
            </a:endParaRPr>
          </a:p>
        </p:txBody>
      </p:sp>
      <p:sp>
        <p:nvSpPr>
          <p:cNvPr id="126" name="Rektangel 50"/>
          <p:cNvSpPr/>
          <p:nvPr/>
        </p:nvSpPr>
        <p:spPr>
          <a:xfrm>
            <a:off x="6613270" y="5523704"/>
            <a:ext cx="2429918" cy="353568"/>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Portugal, Spain</a:t>
            </a:r>
            <a:endParaRPr lang="en-US" sz="1100" b="1" dirty="0">
              <a:solidFill>
                <a:schemeClr val="tx1"/>
              </a:solidFill>
              <a:effectLst>
                <a:outerShdw blurRad="38100" dist="38100" dir="2700000" algn="tl">
                  <a:srgbClr val="000000">
                    <a:alpha val="43137"/>
                  </a:srgbClr>
                </a:outerShdw>
              </a:effectLst>
            </a:endParaRPr>
          </a:p>
        </p:txBody>
      </p:sp>
      <p:sp>
        <p:nvSpPr>
          <p:cNvPr id="127" name="Rektangel 51"/>
          <p:cNvSpPr/>
          <p:nvPr/>
        </p:nvSpPr>
        <p:spPr>
          <a:xfrm>
            <a:off x="6613270" y="4345776"/>
            <a:ext cx="2429918" cy="388989"/>
          </a:xfrm>
          <a:prstGeom prst="rect">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Slovenia, Croatia,  Serbia, Bosnia, FYE Macedonia, Montenegro</a:t>
            </a:r>
            <a:endParaRPr lang="en-US" sz="1100" b="1" dirty="0">
              <a:solidFill>
                <a:schemeClr val="tx1"/>
              </a:solidFill>
              <a:effectLst>
                <a:outerShdw blurRad="38100" dist="38100" dir="2700000" algn="tl">
                  <a:srgbClr val="000000">
                    <a:alpha val="43137"/>
                  </a:srgbClr>
                </a:outerShdw>
              </a:effectLst>
            </a:endParaRPr>
          </a:p>
        </p:txBody>
      </p:sp>
      <p:sp>
        <p:nvSpPr>
          <p:cNvPr id="128" name="Rektangel 53"/>
          <p:cNvSpPr/>
          <p:nvPr/>
        </p:nvSpPr>
        <p:spPr>
          <a:xfrm>
            <a:off x="6613270" y="6193014"/>
            <a:ext cx="2429918" cy="360040"/>
          </a:xfrm>
          <a:prstGeom prst="rect">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Romania, Bulgaria, Greece, Cyprus, Turkey</a:t>
            </a:r>
            <a:endParaRPr lang="en-US" sz="1100" b="1" dirty="0">
              <a:solidFill>
                <a:schemeClr val="tx1"/>
              </a:solidFill>
              <a:effectLst>
                <a:outerShdw blurRad="38100" dist="38100" dir="2700000" algn="tl">
                  <a:srgbClr val="000000">
                    <a:alpha val="43137"/>
                  </a:srgbClr>
                </a:outerShdw>
              </a:effectLst>
            </a:endParaRPr>
          </a:p>
        </p:txBody>
      </p:sp>
      <p:sp>
        <p:nvSpPr>
          <p:cNvPr id="130" name="Rektangel 53"/>
          <p:cNvSpPr/>
          <p:nvPr/>
        </p:nvSpPr>
        <p:spPr>
          <a:xfrm>
            <a:off x="6613270" y="3908418"/>
            <a:ext cx="2429918" cy="260586"/>
          </a:xfrm>
          <a:prstGeom prst="rect">
            <a:avLst/>
          </a:prstGeom>
          <a:solidFill>
            <a:schemeClr val="accent4">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Germany, Austria</a:t>
            </a:r>
            <a:endParaRPr lang="en-US" sz="1100" b="1" dirty="0">
              <a:solidFill>
                <a:schemeClr val="tx1"/>
              </a:solidFill>
              <a:effectLst>
                <a:outerShdw blurRad="38100" dist="38100" dir="2700000" algn="tl">
                  <a:srgbClr val="000000">
                    <a:alpha val="43137"/>
                  </a:srgbClr>
                </a:outerShdw>
              </a:effectLst>
            </a:endParaRPr>
          </a:p>
        </p:txBody>
      </p:sp>
      <p:sp>
        <p:nvSpPr>
          <p:cNvPr id="131" name="Rektangel 51"/>
          <p:cNvSpPr/>
          <p:nvPr/>
        </p:nvSpPr>
        <p:spPr>
          <a:xfrm>
            <a:off x="6613271" y="3413363"/>
            <a:ext cx="2429917" cy="265443"/>
          </a:xfrm>
          <a:prstGeom prst="rect">
            <a:avLst/>
          </a:prstGeom>
          <a:solidFill>
            <a:srgbClr val="CC33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 France, Switzerland,</a:t>
            </a:r>
            <a:endParaRPr lang="en-US" sz="11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52855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1022920" y="1268760"/>
            <a:ext cx="7581528" cy="4785395"/>
          </a:xfrm>
        </p:spPr>
        <p:txBody>
          <a:bodyPr>
            <a:normAutofit/>
          </a:bodyPr>
          <a:lstStyle/>
          <a:p>
            <a:r>
              <a:rPr lang="en-US" dirty="0" smtClean="0">
                <a:solidFill>
                  <a:schemeClr val="tx2">
                    <a:lumMod val="75000"/>
                  </a:schemeClr>
                </a:solidFill>
              </a:rPr>
              <a:t>Personnel</a:t>
            </a:r>
          </a:p>
          <a:p>
            <a:pPr lvl="1"/>
            <a:r>
              <a:rPr lang="en-GB" dirty="0" smtClean="0">
                <a:solidFill>
                  <a:schemeClr val="tx2">
                    <a:lumMod val="75000"/>
                  </a:schemeClr>
                </a:solidFill>
              </a:rPr>
              <a:t>ensure the competence of all who perform test, evaluate results, and sign test reports</a:t>
            </a:r>
          </a:p>
          <a:p>
            <a:pPr lvl="1"/>
            <a:r>
              <a:rPr lang="en-GB" dirty="0" smtClean="0">
                <a:solidFill>
                  <a:schemeClr val="tx2">
                    <a:lumMod val="75000"/>
                  </a:schemeClr>
                </a:solidFill>
              </a:rPr>
              <a:t>formulate the goals with respect to the education, training and skills of the Interoperability Test entity</a:t>
            </a:r>
          </a:p>
          <a:p>
            <a:pPr lvl="1"/>
            <a:r>
              <a:rPr lang="en-GB" dirty="0" smtClean="0">
                <a:solidFill>
                  <a:schemeClr val="tx2">
                    <a:lumMod val="75000"/>
                  </a:schemeClr>
                </a:solidFill>
              </a:rPr>
              <a:t>use personnel who are employed by, or under contract to, the Interoperability Test entity</a:t>
            </a:r>
          </a:p>
          <a:p>
            <a:pPr lvl="1"/>
            <a:r>
              <a:rPr lang="en-GB" dirty="0" smtClean="0">
                <a:solidFill>
                  <a:schemeClr val="tx2">
                    <a:lumMod val="75000"/>
                  </a:schemeClr>
                </a:solidFill>
              </a:rPr>
              <a:t>maintain job descriptions for managerial, technical and key support personnel involved in tests</a:t>
            </a:r>
            <a:endParaRPr lang="en-US" dirty="0" smtClean="0">
              <a:solidFill>
                <a:schemeClr val="tx2">
                  <a:lumMod val="75000"/>
                </a:schemeClr>
              </a:solidFill>
            </a:endParaRPr>
          </a:p>
          <a:p>
            <a:r>
              <a:rPr lang="en-US" dirty="0" smtClean="0">
                <a:solidFill>
                  <a:schemeClr val="tx2">
                    <a:lumMod val="75000"/>
                  </a:schemeClr>
                </a:solidFill>
              </a:rPr>
              <a:t>Test methods</a:t>
            </a:r>
          </a:p>
          <a:p>
            <a:pPr lvl="1"/>
            <a:r>
              <a:rPr lang="en-US" dirty="0" smtClean="0">
                <a:solidFill>
                  <a:schemeClr val="tx2">
                    <a:lumMod val="75000"/>
                  </a:schemeClr>
                </a:solidFill>
              </a:rPr>
              <a:t>Use methods and procedures as described in </a:t>
            </a:r>
            <a:r>
              <a:rPr lang="en-GB" dirty="0" smtClean="0">
                <a:solidFill>
                  <a:schemeClr val="tx2">
                    <a:lumMod val="75000"/>
                  </a:schemeClr>
                </a:solidFill>
              </a:rPr>
              <a:t>the Quality Manual Part II. D2.2 Interoperability Testing Processes.</a:t>
            </a:r>
            <a:endParaRPr lang="da-DK" dirty="0" smtClean="0">
              <a:solidFill>
                <a:schemeClr val="tx2">
                  <a:lumMod val="75000"/>
                </a:schemeClr>
              </a:solidFill>
            </a:endParaRPr>
          </a:p>
          <a:p>
            <a:pPr lvl="1"/>
            <a:endParaRPr lang="en-US" dirty="0"/>
          </a:p>
        </p:txBody>
      </p:sp>
      <p:sp>
        <p:nvSpPr>
          <p:cNvPr id="3" name="Pladsholder til diasnummer 2"/>
          <p:cNvSpPr>
            <a:spLocks noGrp="1"/>
          </p:cNvSpPr>
          <p:nvPr>
            <p:ph type="sldNum" sz="quarter" idx="4"/>
          </p:nvPr>
        </p:nvSpPr>
        <p:spPr/>
        <p:txBody>
          <a:bodyPr/>
          <a:lstStyle/>
          <a:p>
            <a:fld id="{03E47296-BEF6-4800-BEE8-E2788132C0A1}" type="slidenum">
              <a:rPr lang="nl-BE" smtClean="0"/>
              <a:pPr/>
              <a:t>70</a:t>
            </a:fld>
            <a:endParaRPr lang="nl-BE"/>
          </a:p>
        </p:txBody>
      </p:sp>
      <p:sp>
        <p:nvSpPr>
          <p:cNvPr id="6" name="Titel 5"/>
          <p:cNvSpPr>
            <a:spLocks noGrp="1"/>
          </p:cNvSpPr>
          <p:nvPr>
            <p:ph type="title"/>
          </p:nvPr>
        </p:nvSpPr>
        <p:spPr/>
        <p:txBody>
          <a:bodyPr/>
          <a:lstStyle/>
          <a:p>
            <a:r>
              <a:rPr lang="en-GB" dirty="0" smtClean="0"/>
              <a:t>Requirements for:</a:t>
            </a:r>
            <a:br>
              <a:rPr lang="en-GB" dirty="0" smtClean="0"/>
            </a:br>
            <a:r>
              <a:rPr lang="en-GB" dirty="0" smtClean="0"/>
              <a:t>Personnel and test methods</a:t>
            </a:r>
            <a:endParaRPr lang="en-GB" dirty="0"/>
          </a:p>
        </p:txBody>
      </p:sp>
      <p:sp>
        <p:nvSpPr>
          <p:cNvPr id="5" name="Footer Placeholder 4"/>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429000"/>
            <a:ext cx="8496944" cy="1470025"/>
          </a:xfrm>
        </p:spPr>
        <p:txBody>
          <a:bodyPr>
            <a:normAutofit/>
          </a:bodyPr>
          <a:lstStyle/>
          <a:p>
            <a:r>
              <a:rPr lang="en-US" dirty="0" smtClean="0"/>
              <a:t>Quality Manual for Interoperability Testing</a:t>
            </a:r>
            <a:br>
              <a:rPr lang="en-US" dirty="0" smtClean="0"/>
            </a:br>
            <a:r>
              <a:rPr lang="en-US" sz="2200" dirty="0" smtClean="0"/>
              <a:t>“Interoperability Testing Processes”</a:t>
            </a:r>
            <a:endParaRPr lang="nl-BE" dirty="0"/>
          </a:p>
        </p:txBody>
      </p:sp>
      <p:sp>
        <p:nvSpPr>
          <p:cNvPr id="3" name="Subtitle 2"/>
          <p:cNvSpPr>
            <a:spLocks noGrp="1"/>
          </p:cNvSpPr>
          <p:nvPr>
            <p:ph type="subTitle" idx="1"/>
          </p:nvPr>
        </p:nvSpPr>
        <p:spPr>
          <a:xfrm>
            <a:off x="1403648" y="5085184"/>
            <a:ext cx="6400800" cy="1126976"/>
          </a:xfrm>
        </p:spPr>
        <p:txBody>
          <a:bodyPr/>
          <a:lstStyle/>
          <a:p>
            <a:endParaRPr lang="en-US" dirty="0" smtClean="0"/>
          </a:p>
          <a:p>
            <a:endParaRPr lang="en-US" dirty="0" smtClean="0"/>
          </a:p>
          <a:p>
            <a:endParaRPr lang="nl-BE" dirty="0"/>
          </a:p>
        </p:txBody>
      </p:sp>
    </p:spTree>
    <p:extLst>
      <p:ext uri="{BB962C8B-B14F-4D97-AF65-F5344CB8AC3E}">
        <p14:creationId xmlns:p14="http://schemas.microsoft.com/office/powerpoint/2010/main" val="13826725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976114" y="1340768"/>
            <a:ext cx="6851104" cy="4569371"/>
          </a:xfrm>
        </p:spPr>
        <p:txBody>
          <a:bodyPr/>
          <a:lstStyle/>
          <a:p>
            <a:r>
              <a:rPr lang="en-GB" dirty="0" smtClean="0">
                <a:solidFill>
                  <a:schemeClr val="tx2">
                    <a:lumMod val="75000"/>
                  </a:schemeClr>
                </a:solidFill>
              </a:rPr>
              <a:t>The Interoperability Testing Processes </a:t>
            </a:r>
            <a:r>
              <a:rPr lang="en-GB" dirty="0">
                <a:solidFill>
                  <a:schemeClr val="tx2">
                    <a:lumMod val="75000"/>
                  </a:schemeClr>
                </a:solidFill>
              </a:rPr>
              <a:t>are generic and can be adjusted and customized  by any Interoperability Testing </a:t>
            </a:r>
            <a:r>
              <a:rPr lang="en-GB" dirty="0" smtClean="0">
                <a:solidFill>
                  <a:schemeClr val="tx2">
                    <a:lumMod val="75000"/>
                  </a:schemeClr>
                </a:solidFill>
              </a:rPr>
              <a:t>entity</a:t>
            </a:r>
          </a:p>
          <a:p>
            <a:r>
              <a:rPr lang="en-GB" dirty="0">
                <a:solidFill>
                  <a:schemeClr val="tx2">
                    <a:lumMod val="75000"/>
                  </a:schemeClr>
                </a:solidFill>
              </a:rPr>
              <a:t>The Interoperability Testing Processes is a set of interconnected “guidelines” that describes how to run a test session from start to </a:t>
            </a:r>
            <a:r>
              <a:rPr lang="en-GB" dirty="0" smtClean="0">
                <a:solidFill>
                  <a:schemeClr val="tx2">
                    <a:lumMod val="75000"/>
                  </a:schemeClr>
                </a:solidFill>
              </a:rPr>
              <a:t>end. </a:t>
            </a:r>
          </a:p>
          <a:p>
            <a:r>
              <a:rPr lang="en-GB" dirty="0" smtClean="0">
                <a:solidFill>
                  <a:schemeClr val="tx2">
                    <a:lumMod val="75000"/>
                  </a:schemeClr>
                </a:solidFill>
              </a:rPr>
              <a:t>Each </a:t>
            </a:r>
            <a:r>
              <a:rPr lang="en-GB" dirty="0">
                <a:solidFill>
                  <a:schemeClr val="tx2">
                    <a:lumMod val="75000"/>
                  </a:schemeClr>
                </a:solidFill>
              </a:rPr>
              <a:t>process has defined input and output and can be maintained and improved in isolation and by different people with the required experience and skills.</a:t>
            </a:r>
            <a:endParaRPr lang="da-DK" dirty="0">
              <a:solidFill>
                <a:schemeClr val="tx2">
                  <a:lumMod val="75000"/>
                </a:schemeClr>
              </a:solidFill>
            </a:endParaRPr>
          </a:p>
          <a:p>
            <a:pPr marL="0" indent="0">
              <a:buNone/>
            </a:pPr>
            <a:endParaRPr lang="da-DK" dirty="0"/>
          </a:p>
        </p:txBody>
      </p:sp>
      <p:sp>
        <p:nvSpPr>
          <p:cNvPr id="4" name="Pladsholder til diasnummer 3"/>
          <p:cNvSpPr>
            <a:spLocks noGrp="1"/>
          </p:cNvSpPr>
          <p:nvPr>
            <p:ph type="sldNum" sz="quarter" idx="4"/>
          </p:nvPr>
        </p:nvSpPr>
        <p:spPr/>
        <p:txBody>
          <a:bodyPr/>
          <a:lstStyle/>
          <a:p>
            <a:fld id="{03E47296-BEF6-4800-BEE8-E2788132C0A1}" type="slidenum">
              <a:rPr lang="nl-BE" smtClean="0"/>
              <a:pPr/>
              <a:t>72</a:t>
            </a:fld>
            <a:endParaRPr lang="nl-BE"/>
          </a:p>
        </p:txBody>
      </p:sp>
      <p:sp>
        <p:nvSpPr>
          <p:cNvPr id="6" name="Titel 5"/>
          <p:cNvSpPr>
            <a:spLocks noGrp="1"/>
          </p:cNvSpPr>
          <p:nvPr>
            <p:ph type="title"/>
          </p:nvPr>
        </p:nvSpPr>
        <p:spPr/>
        <p:txBody>
          <a:bodyPr>
            <a:normAutofit fontScale="90000"/>
          </a:bodyPr>
          <a:lstStyle/>
          <a:p>
            <a:pPr algn="ctr"/>
            <a:r>
              <a:rPr lang="en-US" dirty="0" smtClean="0"/>
              <a:t>Interoperability Testing Processes (IT-P):</a:t>
            </a:r>
            <a:br>
              <a:rPr lang="en-US" dirty="0" smtClean="0"/>
            </a:br>
            <a:r>
              <a:rPr lang="en-US" dirty="0" smtClean="0"/>
              <a:t>Scope</a:t>
            </a:r>
            <a:endParaRPr lang="en-US" dirty="0"/>
          </a:p>
        </p:txBody>
      </p:sp>
      <p:sp>
        <p:nvSpPr>
          <p:cNvPr id="7" name="Footer Placeholder 6"/>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val="39994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pPr algn="ctr"/>
            <a:r>
              <a:rPr lang="en-US" dirty="0" smtClean="0"/>
              <a:t>IT-P: Actors and roles</a:t>
            </a:r>
            <a:endParaRPr lang="en-US" dirty="0"/>
          </a:p>
        </p:txBody>
      </p:sp>
      <p:sp>
        <p:nvSpPr>
          <p:cNvPr id="4" name="Pladsholder til diasnummer 3"/>
          <p:cNvSpPr>
            <a:spLocks noGrp="1"/>
          </p:cNvSpPr>
          <p:nvPr>
            <p:ph type="sldNum" sz="quarter" idx="4"/>
          </p:nvPr>
        </p:nvSpPr>
        <p:spPr/>
        <p:txBody>
          <a:bodyPr/>
          <a:lstStyle/>
          <a:p>
            <a:fld id="{03E47296-BEF6-4800-BEE8-E2788132C0A1}" type="slidenum">
              <a:rPr lang="nl-BE" smtClean="0"/>
              <a:pPr/>
              <a:t>73</a:t>
            </a:fld>
            <a:endParaRPr lang="nl-BE"/>
          </a:p>
        </p:txBody>
      </p:sp>
      <p:graphicFrame>
        <p:nvGraphicFramePr>
          <p:cNvPr id="7" name="Tabel 6"/>
          <p:cNvGraphicFramePr>
            <a:graphicFrameLocks noGrp="1"/>
          </p:cNvGraphicFramePr>
          <p:nvPr>
            <p:extLst>
              <p:ext uri="{D42A27DB-BD31-4B8C-83A1-F6EECF244321}">
                <p14:modId xmlns:p14="http://schemas.microsoft.com/office/powerpoint/2010/main" val="1663883789"/>
              </p:ext>
            </p:extLst>
          </p:nvPr>
        </p:nvGraphicFramePr>
        <p:xfrm>
          <a:off x="1763688" y="1192561"/>
          <a:ext cx="5760640" cy="4942323"/>
        </p:xfrm>
        <a:graphic>
          <a:graphicData uri="http://schemas.openxmlformats.org/drawingml/2006/table">
            <a:tbl>
              <a:tblPr firstRow="1" firstCol="1" bandRow="1" bandCol="1">
                <a:tableStyleId>{5C22544A-7EE6-4342-B048-85BDC9FD1C3A}</a:tableStyleId>
              </a:tblPr>
              <a:tblGrid>
                <a:gridCol w="1829376"/>
                <a:gridCol w="3931264"/>
              </a:tblGrid>
              <a:tr h="246343">
                <a:tc>
                  <a:txBody>
                    <a:bodyPr/>
                    <a:lstStyle/>
                    <a:p>
                      <a:pPr algn="l">
                        <a:spcBef>
                          <a:spcPts val="600"/>
                        </a:spcBef>
                        <a:spcAft>
                          <a:spcPts val="0"/>
                        </a:spcAft>
                      </a:pPr>
                      <a:r>
                        <a:rPr lang="en-GB" sz="1400" b="1" dirty="0">
                          <a:effectLst/>
                        </a:rPr>
                        <a:t>Term</a:t>
                      </a:r>
                      <a:endParaRPr lang="da-DK" sz="1400" b="1" dirty="0">
                        <a:effectLst/>
                        <a:latin typeface="Calibri"/>
                        <a:ea typeface="Times New Roman"/>
                        <a:cs typeface="Calibri"/>
                      </a:endParaRPr>
                    </a:p>
                  </a:txBody>
                  <a:tcPr marL="68580" marR="68580" marT="0" marB="0"/>
                </a:tc>
                <a:tc>
                  <a:txBody>
                    <a:bodyPr/>
                    <a:lstStyle/>
                    <a:p>
                      <a:pPr algn="l">
                        <a:spcBef>
                          <a:spcPts val="600"/>
                        </a:spcBef>
                        <a:spcAft>
                          <a:spcPts val="0"/>
                        </a:spcAft>
                      </a:pPr>
                      <a:r>
                        <a:rPr lang="en-GB" sz="1400" b="1" dirty="0">
                          <a:effectLst/>
                        </a:rPr>
                        <a:t>Definition</a:t>
                      </a:r>
                      <a:endParaRPr lang="da-DK" sz="1400" b="1" dirty="0">
                        <a:effectLst/>
                        <a:latin typeface="Calibri"/>
                        <a:ea typeface="Times New Roman"/>
                        <a:cs typeface="Calibri"/>
                      </a:endParaRPr>
                    </a:p>
                  </a:txBody>
                  <a:tcPr marL="68580" marR="68580" marT="0" marB="0"/>
                </a:tc>
              </a:tr>
              <a:tr h="739029">
                <a:tc>
                  <a:txBody>
                    <a:bodyPr/>
                    <a:lstStyle/>
                    <a:p>
                      <a:pPr algn="l">
                        <a:spcBef>
                          <a:spcPts val="600"/>
                        </a:spcBef>
                        <a:spcAft>
                          <a:spcPts val="0"/>
                        </a:spcAft>
                      </a:pPr>
                      <a:r>
                        <a:rPr lang="en-GB" sz="1400" b="1" dirty="0">
                          <a:effectLst/>
                        </a:rPr>
                        <a:t>Top Level Management</a:t>
                      </a:r>
                      <a:endParaRPr lang="da-DK" sz="1400" b="1" dirty="0">
                        <a:effectLst/>
                        <a:latin typeface="Calibri"/>
                        <a:ea typeface="Times New Roman"/>
                        <a:cs typeface="Calibri"/>
                      </a:endParaRPr>
                    </a:p>
                  </a:txBody>
                  <a:tcPr marL="68580" marR="68580" marT="0" marB="0"/>
                </a:tc>
                <a:tc>
                  <a:txBody>
                    <a:bodyPr/>
                    <a:lstStyle/>
                    <a:p>
                      <a:pPr algn="l">
                        <a:spcBef>
                          <a:spcPts val="600"/>
                        </a:spcBef>
                        <a:spcAft>
                          <a:spcPts val="0"/>
                        </a:spcAft>
                      </a:pPr>
                      <a:r>
                        <a:rPr lang="en-GB" sz="1400" b="1" dirty="0">
                          <a:effectLst/>
                        </a:rPr>
                        <a:t>The top level management coordinates the different activities. It gets reports from QA Manager, Test Manager and Auditors </a:t>
                      </a:r>
                      <a:endParaRPr lang="da-DK" sz="1400" b="1" dirty="0">
                        <a:effectLst/>
                        <a:latin typeface="Calibri"/>
                        <a:ea typeface="Times New Roman"/>
                        <a:cs typeface="Calibri"/>
                      </a:endParaRPr>
                    </a:p>
                  </a:txBody>
                  <a:tcPr marL="68580" marR="68580" marT="0" marB="0"/>
                </a:tc>
              </a:tr>
              <a:tr h="739029">
                <a:tc>
                  <a:txBody>
                    <a:bodyPr/>
                    <a:lstStyle/>
                    <a:p>
                      <a:pPr algn="l">
                        <a:spcBef>
                          <a:spcPts val="600"/>
                        </a:spcBef>
                        <a:spcAft>
                          <a:spcPts val="0"/>
                        </a:spcAft>
                      </a:pPr>
                      <a:r>
                        <a:rPr lang="en-GB" sz="1400" b="1" dirty="0">
                          <a:effectLst/>
                        </a:rPr>
                        <a:t>QA Committee</a:t>
                      </a:r>
                      <a:endParaRPr lang="da-DK" sz="1400" b="1" dirty="0">
                        <a:effectLst/>
                        <a:latin typeface="Calibri"/>
                        <a:ea typeface="Times New Roman"/>
                        <a:cs typeface="Calibri"/>
                      </a:endParaRPr>
                    </a:p>
                  </a:txBody>
                  <a:tcPr marL="68580" marR="68580" marT="0" marB="0"/>
                </a:tc>
                <a:tc>
                  <a:txBody>
                    <a:bodyPr/>
                    <a:lstStyle/>
                    <a:p>
                      <a:pPr algn="l">
                        <a:spcBef>
                          <a:spcPts val="600"/>
                        </a:spcBef>
                        <a:spcAft>
                          <a:spcPts val="0"/>
                        </a:spcAft>
                      </a:pPr>
                      <a:r>
                        <a:rPr lang="en-GB" sz="1400" b="1" dirty="0">
                          <a:effectLst/>
                        </a:rPr>
                        <a:t>A committee has the  role to ensure the quality of the testing process, discusses the needs and decides on what needs to be done in terms of quality.</a:t>
                      </a:r>
                      <a:endParaRPr lang="da-DK" sz="1400" b="1" dirty="0">
                        <a:effectLst/>
                        <a:latin typeface="Calibri"/>
                        <a:ea typeface="Times New Roman"/>
                        <a:cs typeface="Calibri"/>
                      </a:endParaRPr>
                    </a:p>
                  </a:txBody>
                  <a:tcPr marL="68580" marR="68580" marT="0" marB="0"/>
                </a:tc>
              </a:tr>
              <a:tr h="492686">
                <a:tc>
                  <a:txBody>
                    <a:bodyPr/>
                    <a:lstStyle/>
                    <a:p>
                      <a:pPr algn="l">
                        <a:spcBef>
                          <a:spcPts val="600"/>
                        </a:spcBef>
                        <a:spcAft>
                          <a:spcPts val="0"/>
                        </a:spcAft>
                      </a:pPr>
                      <a:r>
                        <a:rPr lang="en-GB" sz="1400" b="1" dirty="0">
                          <a:effectLst/>
                        </a:rPr>
                        <a:t>QA Manager</a:t>
                      </a:r>
                      <a:endParaRPr lang="da-DK" sz="1400" b="1" dirty="0">
                        <a:effectLst/>
                        <a:latin typeface="Calibri"/>
                        <a:ea typeface="Times New Roman"/>
                        <a:cs typeface="Calibri"/>
                      </a:endParaRPr>
                    </a:p>
                  </a:txBody>
                  <a:tcPr marL="68580" marR="68580" marT="0" marB="0"/>
                </a:tc>
                <a:tc>
                  <a:txBody>
                    <a:bodyPr/>
                    <a:lstStyle/>
                    <a:p>
                      <a:pPr algn="l">
                        <a:spcBef>
                          <a:spcPts val="600"/>
                        </a:spcBef>
                        <a:spcAft>
                          <a:spcPts val="0"/>
                        </a:spcAft>
                      </a:pPr>
                      <a:r>
                        <a:rPr lang="en-GB" sz="1400" b="1" dirty="0">
                          <a:effectLst/>
                        </a:rPr>
                        <a:t>Manages the QA process. Gets input from the QA Committee and reports to Top Level Management.</a:t>
                      </a:r>
                      <a:endParaRPr lang="da-DK" sz="1400" b="1" dirty="0">
                        <a:effectLst/>
                        <a:latin typeface="Calibri"/>
                        <a:ea typeface="Times New Roman"/>
                        <a:cs typeface="Calibri"/>
                      </a:endParaRPr>
                    </a:p>
                  </a:txBody>
                  <a:tcPr marL="68580" marR="68580" marT="0" marB="0"/>
                </a:tc>
              </a:tr>
              <a:tr h="985373">
                <a:tc>
                  <a:txBody>
                    <a:bodyPr/>
                    <a:lstStyle/>
                    <a:p>
                      <a:pPr algn="l">
                        <a:spcBef>
                          <a:spcPts val="600"/>
                        </a:spcBef>
                        <a:spcAft>
                          <a:spcPts val="0"/>
                        </a:spcAft>
                      </a:pPr>
                      <a:r>
                        <a:rPr lang="en-GB" sz="1400" b="1">
                          <a:effectLst/>
                        </a:rPr>
                        <a:t>Test Manager(TM)</a:t>
                      </a:r>
                      <a:endParaRPr lang="da-DK" sz="1400" b="1">
                        <a:effectLst/>
                        <a:latin typeface="Calibri"/>
                        <a:ea typeface="Times New Roman"/>
                        <a:cs typeface="Calibri"/>
                      </a:endParaRPr>
                    </a:p>
                  </a:txBody>
                  <a:tcPr marL="68580" marR="68580" marT="0" marB="0"/>
                </a:tc>
                <a:tc>
                  <a:txBody>
                    <a:bodyPr/>
                    <a:lstStyle/>
                    <a:p>
                      <a:pPr algn="l">
                        <a:spcBef>
                          <a:spcPts val="600"/>
                        </a:spcBef>
                        <a:spcAft>
                          <a:spcPts val="0"/>
                        </a:spcAft>
                      </a:pPr>
                      <a:r>
                        <a:rPr lang="en-GB" sz="1400" b="1" dirty="0">
                          <a:effectLst/>
                        </a:rPr>
                        <a:t>Manages the testing. Organises the testing activities, reports to the Top Level Management. Follows the rules from the QA Committee to ensure the overall quality of the process</a:t>
                      </a:r>
                      <a:endParaRPr lang="da-DK" sz="1400" b="1" dirty="0">
                        <a:effectLst/>
                        <a:latin typeface="Calibri"/>
                        <a:ea typeface="Times New Roman"/>
                        <a:cs typeface="Calibri"/>
                      </a:endParaRPr>
                    </a:p>
                  </a:txBody>
                  <a:tcPr marL="68580" marR="68580" marT="0" marB="0"/>
                </a:tc>
              </a:tr>
              <a:tr h="492686">
                <a:tc>
                  <a:txBody>
                    <a:bodyPr/>
                    <a:lstStyle/>
                    <a:p>
                      <a:pPr algn="l">
                        <a:spcBef>
                          <a:spcPts val="600"/>
                        </a:spcBef>
                        <a:spcAft>
                          <a:spcPts val="0"/>
                        </a:spcAft>
                      </a:pPr>
                      <a:r>
                        <a:rPr lang="en-GB" sz="1400" b="1">
                          <a:effectLst/>
                        </a:rPr>
                        <a:t>Testing team</a:t>
                      </a:r>
                      <a:endParaRPr lang="da-DK" sz="1400" b="1">
                        <a:effectLst/>
                        <a:latin typeface="Calibri"/>
                        <a:ea typeface="Times New Roman"/>
                        <a:cs typeface="Calibri"/>
                      </a:endParaRPr>
                    </a:p>
                  </a:txBody>
                  <a:tcPr marL="68580" marR="68580" marT="0" marB="0"/>
                </a:tc>
                <a:tc>
                  <a:txBody>
                    <a:bodyPr/>
                    <a:lstStyle/>
                    <a:p>
                      <a:pPr algn="l">
                        <a:spcBef>
                          <a:spcPts val="600"/>
                        </a:spcBef>
                        <a:spcAft>
                          <a:spcPts val="0"/>
                        </a:spcAft>
                      </a:pPr>
                      <a:r>
                        <a:rPr lang="en-GB" sz="1400" b="1" dirty="0">
                          <a:effectLst/>
                        </a:rPr>
                        <a:t>Performs the tests and is under the supervision of the Test Manager.</a:t>
                      </a:r>
                      <a:endParaRPr lang="da-DK" sz="1400" b="1" dirty="0">
                        <a:effectLst/>
                        <a:latin typeface="Calibri"/>
                        <a:ea typeface="Times New Roman"/>
                        <a:cs typeface="Calibri"/>
                      </a:endParaRPr>
                    </a:p>
                  </a:txBody>
                  <a:tcPr marL="68580" marR="68580" marT="0" marB="0"/>
                </a:tc>
              </a:tr>
              <a:tr h="492686">
                <a:tc>
                  <a:txBody>
                    <a:bodyPr/>
                    <a:lstStyle/>
                    <a:p>
                      <a:pPr algn="l">
                        <a:spcBef>
                          <a:spcPts val="600"/>
                        </a:spcBef>
                        <a:spcAft>
                          <a:spcPts val="0"/>
                        </a:spcAft>
                      </a:pPr>
                      <a:r>
                        <a:rPr lang="en-GB" sz="1400" b="1" dirty="0" smtClean="0">
                          <a:effectLst/>
                        </a:rPr>
                        <a:t>System Under Test (SUT) </a:t>
                      </a:r>
                      <a:r>
                        <a:rPr lang="en-GB" sz="1400" b="1" dirty="0">
                          <a:effectLst/>
                        </a:rPr>
                        <a:t>Operators</a:t>
                      </a:r>
                      <a:endParaRPr lang="da-DK" sz="1400" b="1" dirty="0">
                        <a:effectLst/>
                        <a:latin typeface="Calibri"/>
                        <a:ea typeface="Times New Roman"/>
                        <a:cs typeface="Calibri"/>
                      </a:endParaRPr>
                    </a:p>
                  </a:txBody>
                  <a:tcPr marL="68580" marR="68580" marT="0" marB="0"/>
                </a:tc>
                <a:tc>
                  <a:txBody>
                    <a:bodyPr/>
                    <a:lstStyle/>
                    <a:p>
                      <a:pPr algn="l">
                        <a:spcBef>
                          <a:spcPts val="600"/>
                        </a:spcBef>
                        <a:spcAft>
                          <a:spcPts val="0"/>
                        </a:spcAft>
                      </a:pPr>
                      <a:r>
                        <a:rPr lang="en-GB" sz="1400" b="1" dirty="0" smtClean="0">
                          <a:effectLst/>
                        </a:rPr>
                        <a:t>SUT </a:t>
                      </a:r>
                      <a:r>
                        <a:rPr lang="en-GB" sz="1400" b="1" dirty="0">
                          <a:effectLst/>
                        </a:rPr>
                        <a:t>Operators execute their SUTs test steps required by the test</a:t>
                      </a:r>
                      <a:endParaRPr lang="da-DK" sz="1400" b="1" dirty="0">
                        <a:effectLst/>
                        <a:latin typeface="Calibri"/>
                        <a:ea typeface="Times New Roman"/>
                        <a:cs typeface="Calibri"/>
                      </a:endParaRPr>
                    </a:p>
                  </a:txBody>
                  <a:tcPr marL="68580" marR="68580" marT="0" marB="0"/>
                </a:tc>
              </a:tr>
              <a:tr h="492686">
                <a:tc>
                  <a:txBody>
                    <a:bodyPr/>
                    <a:lstStyle/>
                    <a:p>
                      <a:pPr algn="l">
                        <a:spcBef>
                          <a:spcPts val="600"/>
                        </a:spcBef>
                        <a:spcAft>
                          <a:spcPts val="0"/>
                        </a:spcAft>
                      </a:pPr>
                      <a:r>
                        <a:rPr lang="en-GB" sz="1400" b="1" dirty="0">
                          <a:effectLst/>
                        </a:rPr>
                        <a:t>Auditors</a:t>
                      </a:r>
                      <a:endParaRPr lang="da-DK" sz="1400" b="1" dirty="0">
                        <a:effectLst/>
                        <a:latin typeface="Calibri"/>
                        <a:ea typeface="Times New Roman"/>
                        <a:cs typeface="Calibri"/>
                      </a:endParaRPr>
                    </a:p>
                  </a:txBody>
                  <a:tcPr marL="68580" marR="68580" marT="0" marB="0"/>
                </a:tc>
                <a:tc>
                  <a:txBody>
                    <a:bodyPr/>
                    <a:lstStyle/>
                    <a:p>
                      <a:pPr algn="l">
                        <a:spcBef>
                          <a:spcPts val="600"/>
                        </a:spcBef>
                        <a:spcAft>
                          <a:spcPts val="0"/>
                        </a:spcAft>
                      </a:pPr>
                      <a:r>
                        <a:rPr lang="en-GB" sz="1400" b="1" dirty="0">
                          <a:effectLst/>
                        </a:rPr>
                        <a:t>Auditors verify that the QMS process is correctly used. The auditors report to the Top Level Management. </a:t>
                      </a:r>
                      <a:endParaRPr lang="da-DK" sz="1400" b="1" dirty="0">
                        <a:effectLst/>
                        <a:latin typeface="Calibri"/>
                        <a:ea typeface="Times New Roman"/>
                        <a:cs typeface="Calibri"/>
                      </a:endParaRPr>
                    </a:p>
                  </a:txBody>
                  <a:tcPr marL="68580" marR="68580" marT="0" marB="0"/>
                </a:tc>
              </a:tr>
            </a:tbl>
          </a:graphicData>
        </a:graphic>
      </p:graphicFrame>
      <p:sp>
        <p:nvSpPr>
          <p:cNvPr id="5" name="Footer Placeholder 4"/>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val="134449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1022920" y="1437059"/>
            <a:ext cx="7077472" cy="4569371"/>
          </a:xfrm>
        </p:spPr>
        <p:txBody>
          <a:bodyPr/>
          <a:lstStyle/>
          <a:p>
            <a:pPr marL="457200" indent="-457200">
              <a:buFont typeface="+mj-lt"/>
              <a:buAutoNum type="arabicPeriod"/>
            </a:pPr>
            <a:r>
              <a:rPr lang="en-GB" dirty="0" smtClean="0">
                <a:solidFill>
                  <a:schemeClr val="tx2">
                    <a:lumMod val="75000"/>
                  </a:schemeClr>
                </a:solidFill>
              </a:rPr>
              <a:t>Quality Planning</a:t>
            </a:r>
          </a:p>
          <a:p>
            <a:pPr marL="457200" indent="-457200">
              <a:buFont typeface="+mj-lt"/>
              <a:buAutoNum type="arabicPeriod"/>
            </a:pPr>
            <a:r>
              <a:rPr lang="en-GB" dirty="0" smtClean="0">
                <a:solidFill>
                  <a:schemeClr val="tx2">
                    <a:lumMod val="75000"/>
                  </a:schemeClr>
                </a:solidFill>
              </a:rPr>
              <a:t>Test Plan Definition</a:t>
            </a:r>
          </a:p>
          <a:p>
            <a:pPr marL="457200" indent="-457200">
              <a:buFont typeface="+mj-lt"/>
              <a:buAutoNum type="arabicPeriod"/>
            </a:pPr>
            <a:r>
              <a:rPr lang="en-GB" dirty="0" smtClean="0">
                <a:solidFill>
                  <a:schemeClr val="tx2">
                    <a:lumMod val="75000"/>
                  </a:schemeClr>
                </a:solidFill>
              </a:rPr>
              <a:t>Design Tests</a:t>
            </a:r>
          </a:p>
          <a:p>
            <a:pPr marL="457200" indent="-457200">
              <a:buFont typeface="+mj-lt"/>
              <a:buAutoNum type="arabicPeriod"/>
            </a:pPr>
            <a:r>
              <a:rPr lang="en-GB" dirty="0" smtClean="0">
                <a:solidFill>
                  <a:schemeClr val="tx2">
                    <a:lumMod val="75000"/>
                  </a:schemeClr>
                </a:solidFill>
              </a:rPr>
              <a:t>Develop or Select Test Tools</a:t>
            </a:r>
          </a:p>
          <a:p>
            <a:pPr marL="457200" indent="-457200">
              <a:buFont typeface="+mj-lt"/>
              <a:buAutoNum type="arabicPeriod"/>
            </a:pPr>
            <a:r>
              <a:rPr lang="en-GB" dirty="0" smtClean="0">
                <a:solidFill>
                  <a:schemeClr val="tx2">
                    <a:lumMod val="75000"/>
                  </a:schemeClr>
                </a:solidFill>
              </a:rPr>
              <a:t>Validation</a:t>
            </a:r>
          </a:p>
          <a:p>
            <a:pPr marL="457200" indent="-457200">
              <a:buFont typeface="+mj-lt"/>
              <a:buAutoNum type="arabicPeriod"/>
            </a:pPr>
            <a:r>
              <a:rPr lang="en-GB" dirty="0" smtClean="0">
                <a:solidFill>
                  <a:schemeClr val="tx2">
                    <a:lumMod val="75000"/>
                  </a:schemeClr>
                </a:solidFill>
              </a:rPr>
              <a:t>Prepare Test Session</a:t>
            </a:r>
          </a:p>
          <a:p>
            <a:pPr marL="457200" indent="-457200">
              <a:buFont typeface="+mj-lt"/>
              <a:buAutoNum type="arabicPeriod"/>
            </a:pPr>
            <a:r>
              <a:rPr lang="en-US" dirty="0" smtClean="0">
                <a:solidFill>
                  <a:schemeClr val="tx2">
                    <a:lumMod val="75000"/>
                  </a:schemeClr>
                </a:solidFill>
              </a:rPr>
              <a:t>Test Plan Execution</a:t>
            </a:r>
          </a:p>
          <a:p>
            <a:pPr marL="457200" indent="-457200">
              <a:buFont typeface="+mj-lt"/>
              <a:buAutoNum type="arabicPeriod"/>
            </a:pPr>
            <a:r>
              <a:rPr lang="en-US" dirty="0" smtClean="0">
                <a:solidFill>
                  <a:schemeClr val="tx2">
                    <a:lumMod val="75000"/>
                  </a:schemeClr>
                </a:solidFill>
              </a:rPr>
              <a:t>Test Management</a:t>
            </a:r>
          </a:p>
          <a:p>
            <a:pPr marL="457200" indent="-457200">
              <a:lnSpc>
                <a:spcPct val="150000"/>
              </a:lnSpc>
              <a:buFont typeface="+mj-lt"/>
              <a:buAutoNum type="arabicPeriod"/>
            </a:pPr>
            <a:r>
              <a:rPr lang="da-DK" dirty="0" smtClean="0">
                <a:solidFill>
                  <a:schemeClr val="tx2">
                    <a:lumMod val="75000"/>
                  </a:schemeClr>
                </a:solidFill>
              </a:rPr>
              <a:t>Test Management Update</a:t>
            </a:r>
          </a:p>
          <a:p>
            <a:pPr marL="457200" indent="-457200">
              <a:buFont typeface="+mj-lt"/>
              <a:buAutoNum type="arabicPeriod"/>
            </a:pPr>
            <a:endParaRPr lang="da-DK" dirty="0"/>
          </a:p>
        </p:txBody>
      </p:sp>
      <p:sp>
        <p:nvSpPr>
          <p:cNvPr id="4" name="Pladsholder til diasnummer 3"/>
          <p:cNvSpPr>
            <a:spLocks noGrp="1"/>
          </p:cNvSpPr>
          <p:nvPr>
            <p:ph type="sldNum" sz="quarter" idx="4"/>
          </p:nvPr>
        </p:nvSpPr>
        <p:spPr/>
        <p:txBody>
          <a:bodyPr/>
          <a:lstStyle/>
          <a:p>
            <a:fld id="{03E47296-BEF6-4800-BEE8-E2788132C0A1}" type="slidenum">
              <a:rPr lang="nl-BE" smtClean="0"/>
              <a:pPr/>
              <a:t>74</a:t>
            </a:fld>
            <a:endParaRPr lang="nl-BE"/>
          </a:p>
        </p:txBody>
      </p:sp>
      <p:sp>
        <p:nvSpPr>
          <p:cNvPr id="6" name="Titel 5"/>
          <p:cNvSpPr>
            <a:spLocks noGrp="1"/>
          </p:cNvSpPr>
          <p:nvPr>
            <p:ph type="title"/>
          </p:nvPr>
        </p:nvSpPr>
        <p:spPr/>
        <p:txBody>
          <a:bodyPr>
            <a:normAutofit/>
          </a:bodyPr>
          <a:lstStyle/>
          <a:p>
            <a:pPr algn="ctr"/>
            <a:r>
              <a:rPr lang="en-US" dirty="0" smtClean="0"/>
              <a:t>IT-P:</a:t>
            </a:r>
            <a:br>
              <a:rPr lang="en-US" dirty="0" smtClean="0"/>
            </a:br>
            <a:r>
              <a:rPr lang="en-US" dirty="0" smtClean="0"/>
              <a:t>Nine interconnected processes</a:t>
            </a: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664568"/>
            <a:ext cx="1884773" cy="3546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7"/>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val="3779643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1022920" y="1379909"/>
            <a:ext cx="7077472" cy="4785395"/>
          </a:xfrm>
        </p:spPr>
        <p:txBody>
          <a:bodyPr/>
          <a:lstStyle/>
          <a:p>
            <a:r>
              <a:rPr lang="en-GB" dirty="0" smtClean="0">
                <a:solidFill>
                  <a:schemeClr val="tx2">
                    <a:lumMod val="75000"/>
                  </a:schemeClr>
                </a:solidFill>
              </a:rPr>
              <a:t>Why?</a:t>
            </a:r>
          </a:p>
          <a:p>
            <a:r>
              <a:rPr lang="en-GB" dirty="0" smtClean="0">
                <a:solidFill>
                  <a:schemeClr val="tx2">
                    <a:lumMod val="75000"/>
                  </a:schemeClr>
                </a:solidFill>
              </a:rPr>
              <a:t>Objective</a:t>
            </a:r>
          </a:p>
          <a:p>
            <a:r>
              <a:rPr lang="en-GB" dirty="0" smtClean="0">
                <a:solidFill>
                  <a:schemeClr val="tx2">
                    <a:lumMod val="75000"/>
                  </a:schemeClr>
                </a:solidFill>
              </a:rPr>
              <a:t>Work to be done</a:t>
            </a:r>
          </a:p>
          <a:p>
            <a:r>
              <a:rPr lang="en-GB" dirty="0" smtClean="0">
                <a:solidFill>
                  <a:schemeClr val="tx2">
                    <a:lumMod val="75000"/>
                  </a:schemeClr>
                </a:solidFill>
              </a:rPr>
              <a:t>Risk planning</a:t>
            </a:r>
          </a:p>
          <a:p>
            <a:r>
              <a:rPr lang="en-GB" dirty="0" smtClean="0">
                <a:solidFill>
                  <a:schemeClr val="tx2">
                    <a:lumMod val="75000"/>
                  </a:schemeClr>
                </a:solidFill>
              </a:rPr>
              <a:t>Roles and responsibilities</a:t>
            </a:r>
          </a:p>
          <a:p>
            <a:endParaRPr lang="en-GB" dirty="0">
              <a:solidFill>
                <a:schemeClr val="tx2">
                  <a:lumMod val="75000"/>
                </a:schemeClr>
              </a:solidFill>
            </a:endParaRPr>
          </a:p>
          <a:p>
            <a:r>
              <a:rPr lang="en-GB" dirty="0" smtClean="0">
                <a:solidFill>
                  <a:schemeClr val="tx2">
                    <a:lumMod val="75000"/>
                  </a:schemeClr>
                </a:solidFill>
              </a:rPr>
              <a:t>Checklist: How to adjust and localise the process description</a:t>
            </a:r>
          </a:p>
          <a:p>
            <a:endParaRPr lang="da-DK" dirty="0"/>
          </a:p>
        </p:txBody>
      </p:sp>
      <p:sp>
        <p:nvSpPr>
          <p:cNvPr id="4" name="Pladsholder til diasnummer 3"/>
          <p:cNvSpPr>
            <a:spLocks noGrp="1"/>
          </p:cNvSpPr>
          <p:nvPr>
            <p:ph type="sldNum" sz="quarter" idx="4"/>
          </p:nvPr>
        </p:nvSpPr>
        <p:spPr/>
        <p:txBody>
          <a:bodyPr/>
          <a:lstStyle/>
          <a:p>
            <a:fld id="{03E47296-BEF6-4800-BEE8-E2788132C0A1}" type="slidenum">
              <a:rPr lang="nl-BE" smtClean="0"/>
              <a:pPr/>
              <a:t>75</a:t>
            </a:fld>
            <a:endParaRPr lang="nl-BE"/>
          </a:p>
        </p:txBody>
      </p:sp>
      <p:sp>
        <p:nvSpPr>
          <p:cNvPr id="6" name="Titel 5"/>
          <p:cNvSpPr>
            <a:spLocks noGrp="1"/>
          </p:cNvSpPr>
          <p:nvPr>
            <p:ph type="title"/>
          </p:nvPr>
        </p:nvSpPr>
        <p:spPr/>
        <p:txBody>
          <a:bodyPr>
            <a:normAutofit/>
          </a:bodyPr>
          <a:lstStyle/>
          <a:p>
            <a:pPr algn="ctr"/>
            <a:r>
              <a:rPr lang="en-US" dirty="0" err="1" smtClean="0"/>
              <a:t>Interop</a:t>
            </a:r>
            <a:r>
              <a:rPr lang="en-US" dirty="0" smtClean="0"/>
              <a:t> Testing Process Quality </a:t>
            </a:r>
            <a:r>
              <a:rPr lang="en-US" dirty="0" err="1" smtClean="0"/>
              <a:t>Mng</a:t>
            </a:r>
            <a:r>
              <a:rPr lang="en-US" dirty="0" smtClean="0"/>
              <a:t>:</a:t>
            </a:r>
            <a:br>
              <a:rPr lang="en-US" dirty="0" smtClean="0"/>
            </a:br>
            <a:r>
              <a:rPr lang="en-US" dirty="0" smtClean="0"/>
              <a:t>A generic template for each process</a:t>
            </a:r>
            <a:endParaRPr lang="en-US" dirty="0"/>
          </a:p>
        </p:txBody>
      </p:sp>
      <p:sp>
        <p:nvSpPr>
          <p:cNvPr id="7" name="Footer Placeholder 6"/>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val="963218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1022920" y="1379909"/>
            <a:ext cx="7077472" cy="4785395"/>
          </a:xfrm>
        </p:spPr>
        <p:txBody>
          <a:bodyPr/>
          <a:lstStyle/>
          <a:p>
            <a:r>
              <a:rPr lang="en-GB" dirty="0" smtClean="0">
                <a:solidFill>
                  <a:schemeClr val="tx2">
                    <a:lumMod val="75000"/>
                  </a:schemeClr>
                </a:solidFill>
              </a:rPr>
              <a:t>Interoperability </a:t>
            </a:r>
            <a:r>
              <a:rPr lang="en-GB" dirty="0">
                <a:solidFill>
                  <a:schemeClr val="tx2">
                    <a:lumMod val="75000"/>
                  </a:schemeClr>
                </a:solidFill>
              </a:rPr>
              <a:t>T</a:t>
            </a:r>
            <a:r>
              <a:rPr lang="en-GB" dirty="0" smtClean="0">
                <a:solidFill>
                  <a:schemeClr val="tx2">
                    <a:lumMod val="75000"/>
                  </a:schemeClr>
                </a:solidFill>
              </a:rPr>
              <a:t>esting </a:t>
            </a:r>
            <a:r>
              <a:rPr lang="en-GB" dirty="0">
                <a:solidFill>
                  <a:schemeClr val="tx2">
                    <a:lumMod val="75000"/>
                  </a:schemeClr>
                </a:solidFill>
              </a:rPr>
              <a:t>is a complex activity and can be clearly identified as a project on its own,  with several tasks. </a:t>
            </a:r>
            <a:endParaRPr lang="en-GB" dirty="0" smtClean="0">
              <a:solidFill>
                <a:schemeClr val="tx2">
                  <a:lumMod val="75000"/>
                </a:schemeClr>
              </a:solidFill>
            </a:endParaRPr>
          </a:p>
          <a:p>
            <a:r>
              <a:rPr lang="en-GB" dirty="0" smtClean="0">
                <a:solidFill>
                  <a:schemeClr val="tx2">
                    <a:lumMod val="75000"/>
                  </a:schemeClr>
                </a:solidFill>
              </a:rPr>
              <a:t>It is important to identify and allocate the right persons </a:t>
            </a:r>
            <a:r>
              <a:rPr lang="en-GB" dirty="0">
                <a:solidFill>
                  <a:schemeClr val="tx2">
                    <a:lumMod val="75000"/>
                  </a:schemeClr>
                </a:solidFill>
              </a:rPr>
              <a:t>with testing </a:t>
            </a:r>
            <a:r>
              <a:rPr lang="en-GB" dirty="0" smtClean="0">
                <a:solidFill>
                  <a:schemeClr val="tx2">
                    <a:lumMod val="75000"/>
                  </a:schemeClr>
                </a:solidFill>
              </a:rPr>
              <a:t>skills </a:t>
            </a:r>
            <a:r>
              <a:rPr lang="en-GB" dirty="0">
                <a:solidFill>
                  <a:schemeClr val="tx2">
                    <a:lumMod val="75000"/>
                  </a:schemeClr>
                </a:solidFill>
              </a:rPr>
              <a:t>as well as managers organising and monitoring the testing processes.</a:t>
            </a:r>
            <a:endParaRPr lang="da-DK" dirty="0">
              <a:solidFill>
                <a:schemeClr val="tx2">
                  <a:lumMod val="75000"/>
                </a:schemeClr>
              </a:solidFill>
            </a:endParaRPr>
          </a:p>
          <a:p>
            <a:r>
              <a:rPr lang="en-GB" dirty="0" smtClean="0">
                <a:solidFill>
                  <a:schemeClr val="tx2">
                    <a:lumMod val="75000"/>
                  </a:schemeClr>
                </a:solidFill>
              </a:rPr>
              <a:t>A good planning will </a:t>
            </a:r>
            <a:r>
              <a:rPr lang="en-GB" dirty="0">
                <a:solidFill>
                  <a:schemeClr val="tx2">
                    <a:lumMod val="75000"/>
                  </a:schemeClr>
                </a:solidFill>
              </a:rPr>
              <a:t>help the </a:t>
            </a:r>
            <a:r>
              <a:rPr lang="en-GB" dirty="0" smtClean="0">
                <a:solidFill>
                  <a:schemeClr val="tx2">
                    <a:lumMod val="75000"/>
                  </a:schemeClr>
                </a:solidFill>
              </a:rPr>
              <a:t>individual testers </a:t>
            </a:r>
            <a:r>
              <a:rPr lang="en-GB" dirty="0">
                <a:solidFill>
                  <a:schemeClr val="tx2">
                    <a:lumMod val="75000"/>
                  </a:schemeClr>
                </a:solidFill>
              </a:rPr>
              <a:t>to be sure that conformance and interoperability requirements </a:t>
            </a:r>
            <a:r>
              <a:rPr lang="en-GB" dirty="0" smtClean="0">
                <a:solidFill>
                  <a:schemeClr val="tx2">
                    <a:lumMod val="75000"/>
                  </a:schemeClr>
                </a:solidFill>
              </a:rPr>
              <a:t>are sufficient tested, independent of what person who performed the test.</a:t>
            </a:r>
            <a:endParaRPr lang="da-DK" dirty="0">
              <a:solidFill>
                <a:schemeClr val="tx2">
                  <a:lumMod val="75000"/>
                </a:schemeClr>
              </a:solidFill>
            </a:endParaRPr>
          </a:p>
          <a:p>
            <a:endParaRPr lang="en-GB" dirty="0" smtClean="0"/>
          </a:p>
        </p:txBody>
      </p:sp>
      <p:sp>
        <p:nvSpPr>
          <p:cNvPr id="4" name="Pladsholder til diasnummer 3"/>
          <p:cNvSpPr>
            <a:spLocks noGrp="1"/>
          </p:cNvSpPr>
          <p:nvPr>
            <p:ph type="sldNum" sz="quarter" idx="4"/>
          </p:nvPr>
        </p:nvSpPr>
        <p:spPr/>
        <p:txBody>
          <a:bodyPr/>
          <a:lstStyle/>
          <a:p>
            <a:fld id="{03E47296-BEF6-4800-BEE8-E2788132C0A1}" type="slidenum">
              <a:rPr lang="nl-BE" smtClean="0"/>
              <a:pPr/>
              <a:t>76</a:t>
            </a:fld>
            <a:endParaRPr lang="nl-BE"/>
          </a:p>
        </p:txBody>
      </p:sp>
      <p:sp>
        <p:nvSpPr>
          <p:cNvPr id="6" name="Titel 5"/>
          <p:cNvSpPr>
            <a:spLocks noGrp="1"/>
          </p:cNvSpPr>
          <p:nvPr>
            <p:ph type="title"/>
          </p:nvPr>
        </p:nvSpPr>
        <p:spPr/>
        <p:txBody>
          <a:bodyPr>
            <a:normAutofit/>
          </a:bodyPr>
          <a:lstStyle/>
          <a:p>
            <a:pPr algn="ctr"/>
            <a:r>
              <a:rPr lang="en-US" u="sng" dirty="0" smtClean="0"/>
              <a:t>Example:</a:t>
            </a:r>
            <a:r>
              <a:rPr lang="en-US" dirty="0" smtClean="0"/>
              <a:t> Test Plan Definition</a:t>
            </a:r>
            <a:br>
              <a:rPr lang="en-US" dirty="0" smtClean="0"/>
            </a:br>
            <a:r>
              <a:rPr lang="en-US" dirty="0" smtClean="0">
                <a:solidFill>
                  <a:srgbClr val="FF0000"/>
                </a:solidFill>
              </a:rPr>
              <a:t>Why?</a:t>
            </a:r>
            <a:endParaRPr lang="en-US" dirty="0">
              <a:solidFill>
                <a:srgbClr val="FF0000"/>
              </a:solidFill>
            </a:endParaRPr>
          </a:p>
        </p:txBody>
      </p:sp>
      <p:sp>
        <p:nvSpPr>
          <p:cNvPr id="7" name="Footer Placeholder 6"/>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val="731644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1022920" y="1379909"/>
            <a:ext cx="7077472" cy="2625155"/>
          </a:xfrm>
        </p:spPr>
        <p:txBody>
          <a:bodyPr/>
          <a:lstStyle/>
          <a:p>
            <a:r>
              <a:rPr lang="en-GB" dirty="0">
                <a:solidFill>
                  <a:schemeClr val="tx2">
                    <a:lumMod val="75000"/>
                  </a:schemeClr>
                </a:solidFill>
              </a:rPr>
              <a:t>The test plan definition will describe the test strategy and its </a:t>
            </a:r>
            <a:r>
              <a:rPr lang="en-GB" dirty="0" smtClean="0">
                <a:solidFill>
                  <a:schemeClr val="tx2">
                    <a:lumMod val="75000"/>
                  </a:schemeClr>
                </a:solidFill>
              </a:rPr>
              <a:t>implementation.</a:t>
            </a:r>
          </a:p>
          <a:p>
            <a:r>
              <a:rPr lang="en-GB" dirty="0" smtClean="0">
                <a:solidFill>
                  <a:schemeClr val="tx2">
                    <a:lumMod val="75000"/>
                  </a:schemeClr>
                </a:solidFill>
              </a:rPr>
              <a:t>All </a:t>
            </a:r>
            <a:r>
              <a:rPr lang="en-GB" dirty="0">
                <a:solidFill>
                  <a:schemeClr val="tx2">
                    <a:lumMod val="75000"/>
                  </a:schemeClr>
                </a:solidFill>
              </a:rPr>
              <a:t>activities are carefully defined and planned in order to test profile specification in a given context.</a:t>
            </a:r>
            <a:endParaRPr lang="da-DK" dirty="0">
              <a:solidFill>
                <a:schemeClr val="tx2">
                  <a:lumMod val="75000"/>
                </a:schemeClr>
              </a:solidFill>
            </a:endParaRPr>
          </a:p>
          <a:p>
            <a:endParaRPr lang="en-GB" dirty="0" smtClean="0"/>
          </a:p>
        </p:txBody>
      </p:sp>
      <p:sp>
        <p:nvSpPr>
          <p:cNvPr id="4" name="Pladsholder til diasnummer 3"/>
          <p:cNvSpPr>
            <a:spLocks noGrp="1"/>
          </p:cNvSpPr>
          <p:nvPr>
            <p:ph type="sldNum" sz="quarter" idx="4"/>
          </p:nvPr>
        </p:nvSpPr>
        <p:spPr/>
        <p:txBody>
          <a:bodyPr/>
          <a:lstStyle/>
          <a:p>
            <a:fld id="{03E47296-BEF6-4800-BEE8-E2788132C0A1}" type="slidenum">
              <a:rPr lang="nl-BE" smtClean="0"/>
              <a:pPr/>
              <a:t>77</a:t>
            </a:fld>
            <a:endParaRPr lang="nl-BE"/>
          </a:p>
        </p:txBody>
      </p:sp>
      <p:sp>
        <p:nvSpPr>
          <p:cNvPr id="6" name="Titel 5"/>
          <p:cNvSpPr>
            <a:spLocks noGrp="1"/>
          </p:cNvSpPr>
          <p:nvPr>
            <p:ph type="title"/>
          </p:nvPr>
        </p:nvSpPr>
        <p:spPr/>
        <p:txBody>
          <a:bodyPr>
            <a:normAutofit/>
          </a:bodyPr>
          <a:lstStyle/>
          <a:p>
            <a:pPr algn="ctr"/>
            <a:r>
              <a:rPr lang="en-US" u="sng" dirty="0" smtClean="0"/>
              <a:t>Example:</a:t>
            </a:r>
            <a:r>
              <a:rPr lang="en-US" dirty="0" smtClean="0"/>
              <a:t> Test Plan Definition</a:t>
            </a:r>
            <a:br>
              <a:rPr lang="en-US" dirty="0" smtClean="0"/>
            </a:br>
            <a:r>
              <a:rPr lang="en-US" dirty="0" smtClean="0">
                <a:solidFill>
                  <a:srgbClr val="FF0000"/>
                </a:solidFill>
              </a:rPr>
              <a:t>Objective</a:t>
            </a:r>
            <a:endParaRPr lang="en-US" dirty="0">
              <a:solidFill>
                <a:srgbClr val="FF0000"/>
              </a:solidFill>
            </a:endParaRPr>
          </a:p>
        </p:txBody>
      </p:sp>
      <p:sp>
        <p:nvSpPr>
          <p:cNvPr id="7" name="Footer Placeholder 6"/>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val="2938260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1022920" y="1284659"/>
            <a:ext cx="7077472" cy="4016549"/>
          </a:xfrm>
        </p:spPr>
        <p:txBody>
          <a:bodyPr>
            <a:noAutofit/>
          </a:bodyPr>
          <a:lstStyle/>
          <a:p>
            <a:pPr lvl="0">
              <a:lnSpc>
                <a:spcPct val="150000"/>
              </a:lnSpc>
            </a:pPr>
            <a:r>
              <a:rPr lang="en-GB" dirty="0">
                <a:solidFill>
                  <a:schemeClr val="tx2">
                    <a:lumMod val="75000"/>
                  </a:schemeClr>
                </a:solidFill>
              </a:rPr>
              <a:t>Definition of the scope and </a:t>
            </a:r>
            <a:r>
              <a:rPr lang="en-GB" dirty="0" smtClean="0">
                <a:solidFill>
                  <a:schemeClr val="tx2">
                    <a:lumMod val="75000"/>
                  </a:schemeClr>
                </a:solidFill>
              </a:rPr>
              <a:t>objective</a:t>
            </a:r>
          </a:p>
          <a:p>
            <a:pPr lvl="0">
              <a:lnSpc>
                <a:spcPct val="150000"/>
              </a:lnSpc>
            </a:pPr>
            <a:r>
              <a:rPr lang="en-GB" dirty="0" smtClean="0">
                <a:solidFill>
                  <a:schemeClr val="tx2">
                    <a:lumMod val="75000"/>
                  </a:schemeClr>
                </a:solidFill>
              </a:rPr>
              <a:t>Specification </a:t>
            </a:r>
            <a:r>
              <a:rPr lang="en-GB" dirty="0">
                <a:solidFill>
                  <a:schemeClr val="tx2">
                    <a:lumMod val="75000"/>
                  </a:schemeClr>
                </a:solidFill>
              </a:rPr>
              <a:t>of the test </a:t>
            </a:r>
            <a:r>
              <a:rPr lang="en-GB" dirty="0" smtClean="0">
                <a:solidFill>
                  <a:schemeClr val="tx2">
                    <a:lumMod val="75000"/>
                  </a:schemeClr>
                </a:solidFill>
              </a:rPr>
              <a:t>design</a:t>
            </a:r>
          </a:p>
          <a:p>
            <a:pPr lvl="0">
              <a:lnSpc>
                <a:spcPct val="150000"/>
              </a:lnSpc>
            </a:pPr>
            <a:r>
              <a:rPr lang="en-GB" dirty="0" smtClean="0">
                <a:solidFill>
                  <a:schemeClr val="tx2">
                    <a:lumMod val="75000"/>
                  </a:schemeClr>
                </a:solidFill>
              </a:rPr>
              <a:t>Development </a:t>
            </a:r>
            <a:r>
              <a:rPr lang="en-GB" dirty="0">
                <a:solidFill>
                  <a:schemeClr val="tx2">
                    <a:lumMod val="75000"/>
                  </a:schemeClr>
                </a:solidFill>
              </a:rPr>
              <a:t>or the selection of the test </a:t>
            </a:r>
            <a:r>
              <a:rPr lang="en-GB" dirty="0" smtClean="0">
                <a:solidFill>
                  <a:schemeClr val="tx2">
                    <a:lumMod val="75000"/>
                  </a:schemeClr>
                </a:solidFill>
              </a:rPr>
              <a:t>tools</a:t>
            </a:r>
          </a:p>
          <a:p>
            <a:pPr lvl="0">
              <a:lnSpc>
                <a:spcPct val="150000"/>
              </a:lnSpc>
            </a:pPr>
            <a:r>
              <a:rPr lang="en-GB" dirty="0" smtClean="0">
                <a:solidFill>
                  <a:schemeClr val="tx2">
                    <a:lumMod val="75000"/>
                  </a:schemeClr>
                </a:solidFill>
              </a:rPr>
              <a:t>Preparation </a:t>
            </a:r>
            <a:r>
              <a:rPr lang="en-GB" dirty="0">
                <a:solidFill>
                  <a:schemeClr val="tx2">
                    <a:lumMod val="75000"/>
                  </a:schemeClr>
                </a:solidFill>
              </a:rPr>
              <a:t>of the test session: </a:t>
            </a:r>
            <a:endParaRPr lang="da-DK" dirty="0">
              <a:solidFill>
                <a:schemeClr val="tx2">
                  <a:lumMod val="75000"/>
                </a:schemeClr>
              </a:solidFill>
            </a:endParaRPr>
          </a:p>
          <a:p>
            <a:pPr lvl="0">
              <a:lnSpc>
                <a:spcPct val="150000"/>
              </a:lnSpc>
            </a:pPr>
            <a:r>
              <a:rPr lang="en-GB" dirty="0">
                <a:solidFill>
                  <a:schemeClr val="tx2">
                    <a:lumMod val="75000"/>
                  </a:schemeClr>
                </a:solidFill>
              </a:rPr>
              <a:t>Execution of the test </a:t>
            </a:r>
            <a:r>
              <a:rPr lang="en-GB" dirty="0" smtClean="0">
                <a:solidFill>
                  <a:schemeClr val="tx2">
                    <a:lumMod val="75000"/>
                  </a:schemeClr>
                </a:solidFill>
              </a:rPr>
              <a:t>session</a:t>
            </a:r>
          </a:p>
          <a:p>
            <a:pPr lvl="0">
              <a:lnSpc>
                <a:spcPct val="150000"/>
              </a:lnSpc>
            </a:pPr>
            <a:r>
              <a:rPr lang="en-GB" dirty="0" smtClean="0">
                <a:solidFill>
                  <a:schemeClr val="tx2">
                    <a:lumMod val="75000"/>
                  </a:schemeClr>
                </a:solidFill>
              </a:rPr>
              <a:t>Reporting </a:t>
            </a:r>
            <a:r>
              <a:rPr lang="en-GB" dirty="0">
                <a:solidFill>
                  <a:schemeClr val="tx2">
                    <a:lumMod val="75000"/>
                  </a:schemeClr>
                </a:solidFill>
              </a:rPr>
              <a:t>of test results.</a:t>
            </a:r>
            <a:endParaRPr lang="da-DK" dirty="0">
              <a:solidFill>
                <a:schemeClr val="tx2">
                  <a:lumMod val="75000"/>
                </a:schemeClr>
              </a:solidFill>
            </a:endParaRPr>
          </a:p>
          <a:p>
            <a:pPr lvl="0"/>
            <a:endParaRPr lang="en-GB" sz="1800" dirty="0" smtClean="0"/>
          </a:p>
        </p:txBody>
      </p:sp>
      <p:sp>
        <p:nvSpPr>
          <p:cNvPr id="4" name="Pladsholder til diasnummer 3"/>
          <p:cNvSpPr>
            <a:spLocks noGrp="1"/>
          </p:cNvSpPr>
          <p:nvPr>
            <p:ph type="sldNum" sz="quarter" idx="4"/>
          </p:nvPr>
        </p:nvSpPr>
        <p:spPr/>
        <p:txBody>
          <a:bodyPr/>
          <a:lstStyle/>
          <a:p>
            <a:fld id="{03E47296-BEF6-4800-BEE8-E2788132C0A1}" type="slidenum">
              <a:rPr lang="nl-BE" smtClean="0"/>
              <a:pPr/>
              <a:t>78</a:t>
            </a:fld>
            <a:endParaRPr lang="nl-BE"/>
          </a:p>
        </p:txBody>
      </p:sp>
      <p:sp>
        <p:nvSpPr>
          <p:cNvPr id="6" name="Titel 5"/>
          <p:cNvSpPr>
            <a:spLocks noGrp="1"/>
          </p:cNvSpPr>
          <p:nvPr>
            <p:ph type="title"/>
          </p:nvPr>
        </p:nvSpPr>
        <p:spPr/>
        <p:txBody>
          <a:bodyPr>
            <a:normAutofit/>
          </a:bodyPr>
          <a:lstStyle/>
          <a:p>
            <a:pPr algn="ctr"/>
            <a:r>
              <a:rPr lang="en-US" u="sng" dirty="0" smtClean="0"/>
              <a:t>Example:</a:t>
            </a:r>
            <a:r>
              <a:rPr lang="en-US" dirty="0" smtClean="0"/>
              <a:t> Process Test Plan Definition</a:t>
            </a:r>
            <a:br>
              <a:rPr lang="en-US" dirty="0" smtClean="0"/>
            </a:br>
            <a:r>
              <a:rPr lang="en-US" dirty="0" smtClean="0">
                <a:solidFill>
                  <a:srgbClr val="FF0000"/>
                </a:solidFill>
              </a:rPr>
              <a:t>Work to be done</a:t>
            </a:r>
            <a:endParaRPr lang="en-US" dirty="0"/>
          </a:p>
        </p:txBody>
      </p:sp>
      <p:sp>
        <p:nvSpPr>
          <p:cNvPr id="7" name="Footer Placeholder 6"/>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val="3009008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1022920" y="1284659"/>
            <a:ext cx="7077472" cy="4808637"/>
          </a:xfrm>
        </p:spPr>
        <p:txBody>
          <a:bodyPr>
            <a:noAutofit/>
          </a:bodyPr>
          <a:lstStyle/>
          <a:p>
            <a:r>
              <a:rPr lang="en-GB" dirty="0">
                <a:solidFill>
                  <a:schemeClr val="tx2">
                    <a:lumMod val="75000"/>
                  </a:schemeClr>
                </a:solidFill>
              </a:rPr>
              <a:t>The equilibrium between resources, schedule and the test design needs to be established</a:t>
            </a:r>
            <a:r>
              <a:rPr lang="en-GB" dirty="0" smtClean="0">
                <a:solidFill>
                  <a:schemeClr val="tx2">
                    <a:lumMod val="75000"/>
                  </a:schemeClr>
                </a:solidFill>
              </a:rPr>
              <a:t>.</a:t>
            </a:r>
          </a:p>
          <a:p>
            <a:r>
              <a:rPr lang="en-GB" dirty="0">
                <a:solidFill>
                  <a:schemeClr val="tx2">
                    <a:lumMod val="75000"/>
                  </a:schemeClr>
                </a:solidFill>
              </a:rPr>
              <a:t> </a:t>
            </a:r>
            <a:r>
              <a:rPr lang="en-GB" dirty="0" smtClean="0">
                <a:solidFill>
                  <a:schemeClr val="tx2">
                    <a:lumMod val="75000"/>
                  </a:schemeClr>
                </a:solidFill>
              </a:rPr>
              <a:t>A </a:t>
            </a:r>
            <a:r>
              <a:rPr lang="en-GB" dirty="0">
                <a:solidFill>
                  <a:schemeClr val="tx2">
                    <a:lumMod val="75000"/>
                  </a:schemeClr>
                </a:solidFill>
              </a:rPr>
              <a:t>bad risk assessment and a weakness on the requirements specifications are also possible causes of </a:t>
            </a:r>
            <a:r>
              <a:rPr lang="en-GB" dirty="0" smtClean="0">
                <a:solidFill>
                  <a:schemeClr val="tx2">
                    <a:lumMod val="75000"/>
                  </a:schemeClr>
                </a:solidFill>
              </a:rPr>
              <a:t>failure.</a:t>
            </a:r>
          </a:p>
          <a:p>
            <a:r>
              <a:rPr lang="en-GB" dirty="0" smtClean="0">
                <a:solidFill>
                  <a:schemeClr val="tx2">
                    <a:lumMod val="75000"/>
                  </a:schemeClr>
                </a:solidFill>
              </a:rPr>
              <a:t>If </a:t>
            </a:r>
            <a:r>
              <a:rPr lang="en-GB" dirty="0">
                <a:solidFill>
                  <a:schemeClr val="tx2">
                    <a:lumMod val="75000"/>
                  </a:schemeClr>
                </a:solidFill>
              </a:rPr>
              <a:t>customers notice a weakness in the quality of products, they will no longer have confidence in the testing process of a particular project.</a:t>
            </a:r>
            <a:endParaRPr lang="da-DK" dirty="0">
              <a:solidFill>
                <a:schemeClr val="tx2">
                  <a:lumMod val="75000"/>
                </a:schemeClr>
              </a:solidFill>
            </a:endParaRPr>
          </a:p>
          <a:p>
            <a:r>
              <a:rPr lang="en-GB" dirty="0">
                <a:solidFill>
                  <a:schemeClr val="tx2">
                    <a:lumMod val="75000"/>
                  </a:schemeClr>
                </a:solidFill>
              </a:rPr>
              <a:t>If the feedback to the organisation that has made the specification (eq. a profile for patient identification) is not well documented, the testing process has no sense or will be the bad quality.</a:t>
            </a:r>
            <a:endParaRPr lang="da-DK" dirty="0">
              <a:solidFill>
                <a:schemeClr val="tx2">
                  <a:lumMod val="75000"/>
                </a:schemeClr>
              </a:solidFill>
            </a:endParaRPr>
          </a:p>
          <a:p>
            <a:pPr lvl="0"/>
            <a:endParaRPr lang="en-GB" sz="1800" dirty="0" smtClean="0"/>
          </a:p>
          <a:p>
            <a:pPr lvl="0"/>
            <a:endParaRPr lang="en-GB" sz="1800" dirty="0" smtClean="0"/>
          </a:p>
        </p:txBody>
      </p:sp>
      <p:sp>
        <p:nvSpPr>
          <p:cNvPr id="4" name="Pladsholder til diasnummer 3"/>
          <p:cNvSpPr>
            <a:spLocks noGrp="1"/>
          </p:cNvSpPr>
          <p:nvPr>
            <p:ph type="sldNum" sz="quarter" idx="4"/>
          </p:nvPr>
        </p:nvSpPr>
        <p:spPr/>
        <p:txBody>
          <a:bodyPr/>
          <a:lstStyle/>
          <a:p>
            <a:fld id="{03E47296-BEF6-4800-BEE8-E2788132C0A1}" type="slidenum">
              <a:rPr lang="nl-BE" smtClean="0"/>
              <a:pPr/>
              <a:t>79</a:t>
            </a:fld>
            <a:endParaRPr lang="nl-BE"/>
          </a:p>
        </p:txBody>
      </p:sp>
      <p:sp>
        <p:nvSpPr>
          <p:cNvPr id="6" name="Titel 5"/>
          <p:cNvSpPr>
            <a:spLocks noGrp="1"/>
          </p:cNvSpPr>
          <p:nvPr>
            <p:ph type="title"/>
          </p:nvPr>
        </p:nvSpPr>
        <p:spPr/>
        <p:txBody>
          <a:bodyPr>
            <a:normAutofit/>
          </a:bodyPr>
          <a:lstStyle/>
          <a:p>
            <a:pPr algn="ctr"/>
            <a:r>
              <a:rPr lang="en-US" u="sng" dirty="0" smtClean="0"/>
              <a:t>Example:</a:t>
            </a:r>
            <a:r>
              <a:rPr lang="en-US" dirty="0" smtClean="0"/>
              <a:t> Process Test Plan Definition</a:t>
            </a:r>
            <a:br>
              <a:rPr lang="en-US" dirty="0" smtClean="0"/>
            </a:br>
            <a:r>
              <a:rPr lang="en-US" dirty="0" smtClean="0">
                <a:solidFill>
                  <a:srgbClr val="FF0000"/>
                </a:solidFill>
              </a:rPr>
              <a:t>Risk planning</a:t>
            </a:r>
            <a:endParaRPr lang="en-US" dirty="0">
              <a:solidFill>
                <a:srgbClr val="FF0000"/>
              </a:solidFill>
            </a:endParaRPr>
          </a:p>
        </p:txBody>
      </p:sp>
      <p:sp>
        <p:nvSpPr>
          <p:cNvPr id="7" name="Footer Placeholder 6"/>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val="46885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GB" b="1" dirty="0" smtClean="0">
                <a:solidFill>
                  <a:schemeClr val="tx2">
                    <a:lumMod val="75000"/>
                  </a:schemeClr>
                </a:solidFill>
              </a:rPr>
              <a:t>To convince you</a:t>
            </a:r>
            <a:r>
              <a:rPr lang="en-GB" dirty="0" smtClean="0">
                <a:solidFill>
                  <a:schemeClr val="tx2">
                    <a:lumMod val="75000"/>
                  </a:schemeClr>
                </a:solidFill>
              </a:rPr>
              <a:t> that</a:t>
            </a:r>
          </a:p>
          <a:p>
            <a:pPr lvl="1">
              <a:buFontTx/>
              <a:buChar char="-"/>
            </a:pPr>
            <a:r>
              <a:rPr lang="en-GB" dirty="0" smtClean="0">
                <a:solidFill>
                  <a:srgbClr val="002060"/>
                </a:solidFill>
              </a:rPr>
              <a:t>interoperability is  essential for care safety and cost containment </a:t>
            </a:r>
          </a:p>
          <a:p>
            <a:pPr lvl="1">
              <a:buFontTx/>
              <a:buChar char="-"/>
            </a:pPr>
            <a:r>
              <a:rPr lang="en-GB" dirty="0" smtClean="0">
                <a:solidFill>
                  <a:srgbClr val="002060"/>
                </a:solidFill>
              </a:rPr>
              <a:t>interoperability of eHealth systems should never be taken as given. To achieve interoperability use of appropriate standards and profiles supported by appropriate testing is needed.</a:t>
            </a:r>
          </a:p>
          <a:p>
            <a:pPr lvl="1">
              <a:buFontTx/>
              <a:buChar char="-"/>
            </a:pPr>
            <a:r>
              <a:rPr lang="en-GB" dirty="0" smtClean="0">
                <a:solidFill>
                  <a:srgbClr val="002060"/>
                </a:solidFill>
              </a:rPr>
              <a:t>quality proving should be based on a Quality Management System using standard based tools</a:t>
            </a:r>
          </a:p>
          <a:p>
            <a:pPr lvl="1">
              <a:buFontTx/>
              <a:buChar char="-"/>
            </a:pPr>
            <a:r>
              <a:rPr lang="en-GB" dirty="0" smtClean="0">
                <a:solidFill>
                  <a:srgbClr val="002060"/>
                </a:solidFill>
              </a:rPr>
              <a:t>the eHealth European Interoperability framework is the first step in harmonising interoperability efforts over Europe (at country, region or local level).</a:t>
            </a:r>
          </a:p>
          <a:p>
            <a:r>
              <a:rPr lang="en-GB" b="1" dirty="0" smtClean="0">
                <a:solidFill>
                  <a:schemeClr val="tx2">
                    <a:lumMod val="75000"/>
                  </a:schemeClr>
                </a:solidFill>
              </a:rPr>
              <a:t>To bring you to the point to</a:t>
            </a:r>
            <a:r>
              <a:rPr lang="en-GB" dirty="0" smtClean="0">
                <a:solidFill>
                  <a:schemeClr val="tx2">
                    <a:lumMod val="75000"/>
                  </a:schemeClr>
                </a:solidFill>
              </a:rPr>
              <a:t> include in your regulatory framework the concepts of proven and certified  </a:t>
            </a:r>
          </a:p>
          <a:p>
            <a:pPr lvl="1">
              <a:buFontTx/>
              <a:buChar char="-"/>
            </a:pPr>
            <a:r>
              <a:rPr lang="en-GB" dirty="0" smtClean="0">
                <a:solidFill>
                  <a:schemeClr val="tx2">
                    <a:lumMod val="75000"/>
                  </a:schemeClr>
                </a:solidFill>
              </a:rPr>
              <a:t>functional quality requirements</a:t>
            </a:r>
          </a:p>
          <a:p>
            <a:pPr lvl="1">
              <a:buFontTx/>
              <a:buChar char="-"/>
            </a:pPr>
            <a:r>
              <a:rPr lang="en-GB" dirty="0" smtClean="0">
                <a:solidFill>
                  <a:schemeClr val="tx2">
                    <a:lumMod val="75000"/>
                  </a:schemeClr>
                </a:solidFill>
              </a:rPr>
              <a:t>to reach national as well as cross border interoperability</a:t>
            </a:r>
          </a:p>
          <a:p>
            <a:r>
              <a:rPr lang="en-GB" b="1" dirty="0" smtClean="0">
                <a:solidFill>
                  <a:schemeClr val="tx2">
                    <a:lumMod val="75000"/>
                  </a:schemeClr>
                </a:solidFill>
              </a:rPr>
              <a:t>To partner towards interoperability</a:t>
            </a:r>
          </a:p>
        </p:txBody>
      </p:sp>
      <p:sp>
        <p:nvSpPr>
          <p:cNvPr id="3" name="Title 2"/>
          <p:cNvSpPr>
            <a:spLocks noGrp="1"/>
          </p:cNvSpPr>
          <p:nvPr>
            <p:ph type="title"/>
          </p:nvPr>
        </p:nvSpPr>
        <p:spPr/>
        <p:txBody>
          <a:bodyPr/>
          <a:lstStyle/>
          <a:p>
            <a:r>
              <a:rPr lang="en-GB" dirty="0" smtClean="0"/>
              <a:t>Purpose of the Summit</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8</a:t>
            </a:fld>
            <a:endParaRPr lang="nl-BE"/>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GB" dirty="0" smtClean="0">
                <a:solidFill>
                  <a:srgbClr val="00446A"/>
                </a:solidFill>
              </a:rPr>
              <a:t>Interoperability is one of the most critical quality issues in </a:t>
            </a:r>
            <a:r>
              <a:rPr lang="en-GB" dirty="0" err="1" smtClean="0">
                <a:solidFill>
                  <a:srgbClr val="00446A"/>
                </a:solidFill>
              </a:rPr>
              <a:t>eHealth</a:t>
            </a:r>
            <a:endParaRPr lang="en-GB" dirty="0" smtClean="0">
              <a:solidFill>
                <a:srgbClr val="00446A"/>
              </a:solidFill>
            </a:endParaRPr>
          </a:p>
          <a:p>
            <a:r>
              <a:rPr lang="en-GB" dirty="0" smtClean="0">
                <a:solidFill>
                  <a:srgbClr val="00446A"/>
                </a:solidFill>
              </a:rPr>
              <a:t>Interoperability with effective reuse of clinical content requires conformity to requirements, standards and profiles .</a:t>
            </a:r>
            <a:endParaRPr lang="en-GB" strike="sngStrike" dirty="0" smtClean="0">
              <a:solidFill>
                <a:srgbClr val="00446A"/>
              </a:solidFill>
            </a:endParaRPr>
          </a:p>
          <a:p>
            <a:r>
              <a:rPr lang="en-GB" dirty="0" smtClean="0">
                <a:solidFill>
                  <a:srgbClr val="00446A"/>
                </a:solidFill>
              </a:rPr>
              <a:t>Antilope encourages the documentation of the Interoperability requirements at European wide with respect of National and Regional specificities.</a:t>
            </a:r>
          </a:p>
          <a:p>
            <a:r>
              <a:rPr lang="en-GB" dirty="0" smtClean="0">
                <a:solidFill>
                  <a:srgbClr val="00446A"/>
                </a:solidFill>
              </a:rPr>
              <a:t>The deployment of the Interoperability that gives high value  of services for a better care requires  high level  of quality of the services and products.</a:t>
            </a:r>
            <a:endParaRPr lang="en-GB" strike="sngStrike" dirty="0" smtClean="0">
              <a:solidFill>
                <a:srgbClr val="00446A"/>
              </a:solidFill>
            </a:endParaRPr>
          </a:p>
        </p:txBody>
      </p:sp>
      <p:sp>
        <p:nvSpPr>
          <p:cNvPr id="3" name="Title 2"/>
          <p:cNvSpPr>
            <a:spLocks noGrp="1"/>
          </p:cNvSpPr>
          <p:nvPr>
            <p:ph type="title"/>
          </p:nvPr>
        </p:nvSpPr>
        <p:spPr/>
        <p:txBody>
          <a:bodyPr/>
          <a:lstStyle/>
          <a:p>
            <a:r>
              <a:rPr lang="en-GB" dirty="0" smtClean="0"/>
              <a:t>Conclusions</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80</a:t>
            </a:fld>
            <a:endParaRPr lang="nl-BE"/>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GB" dirty="0" smtClean="0">
                <a:solidFill>
                  <a:srgbClr val="002060"/>
                </a:solidFill>
              </a:rPr>
              <a:t>Third party quality labelling and certification are the most reliable means to prove the conformity of the eHealth services and products to international standards and profiles.</a:t>
            </a:r>
          </a:p>
          <a:p>
            <a:r>
              <a:rPr lang="en-GB" dirty="0" smtClean="0">
                <a:solidFill>
                  <a:srgbClr val="002060"/>
                </a:solidFill>
              </a:rPr>
              <a:t>Quality label and certification processes as well as the tools used should be quality assessed, based on ISO standards.</a:t>
            </a:r>
          </a:p>
          <a:p>
            <a:r>
              <a:rPr lang="en-GB" dirty="0" smtClean="0">
                <a:solidFill>
                  <a:srgbClr val="002060"/>
                </a:solidFill>
              </a:rPr>
              <a:t>The market and some national authorities are offering / using quality labelling and certification for functional as well as for the interoperability aspects of eHealth products.</a:t>
            </a:r>
          </a:p>
          <a:p>
            <a:r>
              <a:rPr lang="en-GB" dirty="0" smtClean="0">
                <a:solidFill>
                  <a:srgbClr val="002060"/>
                </a:solidFill>
              </a:rPr>
              <a:t>The market will profit of a European approach to harmonise existing and future initiatives according to Antilope.</a:t>
            </a:r>
            <a:endParaRPr lang="en-GB" dirty="0">
              <a:solidFill>
                <a:srgbClr val="002060"/>
              </a:solidFill>
            </a:endParaRPr>
          </a:p>
        </p:txBody>
      </p:sp>
      <p:sp>
        <p:nvSpPr>
          <p:cNvPr id="3" name="Title 2"/>
          <p:cNvSpPr>
            <a:spLocks noGrp="1"/>
          </p:cNvSpPr>
          <p:nvPr>
            <p:ph type="title"/>
          </p:nvPr>
        </p:nvSpPr>
        <p:spPr/>
        <p:txBody>
          <a:bodyPr/>
          <a:lstStyle/>
          <a:p>
            <a:r>
              <a:rPr lang="en-GB" dirty="0" smtClean="0"/>
              <a:t>Conclusions</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81</a:t>
            </a:fld>
            <a:endParaRPr lang="nl-BE"/>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685800" y="2276872"/>
            <a:ext cx="7772400" cy="1037977"/>
          </a:xfrm>
        </p:spPr>
        <p:txBody>
          <a:bodyPr/>
          <a:lstStyle/>
          <a:p>
            <a:r>
              <a:rPr lang="da-DK" dirty="0" err="1" smtClean="0"/>
              <a:t>Thank</a:t>
            </a:r>
            <a:r>
              <a:rPr lang="da-DK" dirty="0" smtClean="0"/>
              <a:t> </a:t>
            </a:r>
            <a:r>
              <a:rPr lang="da-DK" dirty="0" err="1" smtClean="0"/>
              <a:t>you</a:t>
            </a:r>
            <a:endParaRPr lang="da-DK" dirty="0"/>
          </a:p>
        </p:txBody>
      </p:sp>
      <p:sp>
        <p:nvSpPr>
          <p:cNvPr id="7" name="Undertitel 6"/>
          <p:cNvSpPr>
            <a:spLocks noGrp="1"/>
          </p:cNvSpPr>
          <p:nvPr>
            <p:ph type="subTitle" idx="1"/>
          </p:nvPr>
        </p:nvSpPr>
        <p:spPr>
          <a:xfrm>
            <a:off x="539552" y="3573016"/>
            <a:ext cx="8024936" cy="1775048"/>
          </a:xfrm>
        </p:spPr>
        <p:txBody>
          <a:bodyPr>
            <a:normAutofit/>
          </a:bodyPr>
          <a:lstStyle/>
          <a:p>
            <a:r>
              <a:rPr lang="en-GB" dirty="0" smtClean="0"/>
              <a:t>More information is available on the Antilope website </a:t>
            </a:r>
            <a:r>
              <a:rPr lang="en-GB" u="sng" dirty="0" smtClean="0">
                <a:hlinkClick r:id="rId3"/>
              </a:rPr>
              <a:t>http://www.antilope-project.eu/</a:t>
            </a:r>
            <a:r>
              <a:rPr lang="fr-FR" dirty="0" smtClean="0"/>
              <a:t> </a:t>
            </a:r>
          </a:p>
          <a:p>
            <a:endParaRPr lang="da-DK"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GB" dirty="0" smtClean="0">
                <a:solidFill>
                  <a:srgbClr val="002060"/>
                </a:solidFill>
              </a:rPr>
              <a:t>Antilope results cover four complementary areas.</a:t>
            </a:r>
          </a:p>
          <a:p>
            <a:r>
              <a:rPr lang="en-GB" dirty="0" smtClean="0">
                <a:solidFill>
                  <a:srgbClr val="002060"/>
                </a:solidFill>
              </a:rPr>
              <a:t>Each area will be presented in a similar way through:</a:t>
            </a:r>
          </a:p>
          <a:p>
            <a:pPr lvl="1"/>
            <a:r>
              <a:rPr lang="en-GB" dirty="0" smtClean="0">
                <a:solidFill>
                  <a:srgbClr val="002060"/>
                </a:solidFill>
              </a:rPr>
              <a:t>Key statements summarising the findings</a:t>
            </a:r>
          </a:p>
          <a:p>
            <a:pPr lvl="1"/>
            <a:r>
              <a:rPr lang="en-GB" dirty="0" smtClean="0">
                <a:solidFill>
                  <a:srgbClr val="002060"/>
                </a:solidFill>
              </a:rPr>
              <a:t>Additional background information elaborating the topic in more detail</a:t>
            </a:r>
          </a:p>
          <a:p>
            <a:r>
              <a:rPr lang="en-GB" dirty="0" smtClean="0">
                <a:solidFill>
                  <a:srgbClr val="002060"/>
                </a:solidFill>
              </a:rPr>
              <a:t>Some of these statements will be debated afterwards</a:t>
            </a:r>
          </a:p>
          <a:p>
            <a:r>
              <a:rPr lang="en-GB" dirty="0" smtClean="0">
                <a:solidFill>
                  <a:srgbClr val="002060"/>
                </a:solidFill>
              </a:rPr>
              <a:t>Your opinion will be kept and part of the Antilope guidance through a questionnaire</a:t>
            </a:r>
          </a:p>
          <a:p>
            <a:r>
              <a:rPr lang="en-GB" dirty="0" smtClean="0">
                <a:solidFill>
                  <a:srgbClr val="002060"/>
                </a:solidFill>
              </a:rPr>
              <a:t>End up with an appeal to “do”</a:t>
            </a:r>
            <a:endParaRPr lang="en-GB" dirty="0">
              <a:solidFill>
                <a:srgbClr val="002060"/>
              </a:solidFill>
            </a:endParaRPr>
          </a:p>
        </p:txBody>
      </p:sp>
      <p:sp>
        <p:nvSpPr>
          <p:cNvPr id="3" name="Title 2"/>
          <p:cNvSpPr>
            <a:spLocks noGrp="1"/>
          </p:cNvSpPr>
          <p:nvPr>
            <p:ph type="title"/>
          </p:nvPr>
        </p:nvSpPr>
        <p:spPr/>
        <p:txBody>
          <a:bodyPr/>
          <a:lstStyle/>
          <a:p>
            <a:r>
              <a:rPr lang="en-GB" dirty="0" smtClean="0"/>
              <a:t>Presenting Antilope results</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9</a:t>
            </a:fld>
            <a:endParaRPr lang="nl-B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ntilop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ehr4crDocType xmlns="2db219e9-e342-4405-894e-43e72e41f9a0">Other</ehr4crDocType>
    <WPNo xmlns="2db219e9-e342-4405-894e-43e72e41f9a0">General (HP)</WPNo>
    <ehr4crTask xmlns="2db219e9-e342-4405-894e-43e72e41f9a0">none</ehr4crTask>
    <ehr4crPartner xmlns="2db219e9-e342-4405-894e-43e72e41f9a0">n.a.</ehr4crPartner>
    <ehr4crDelNo xmlns="2db219e9-e342-4405-894e-43e72e41f9a0">None</ehr4crDelNo>
  </documentManagement>
</p:properties>
</file>

<file path=customXml/item3.xml><?xml version="1.0" encoding="utf-8"?>
<ct:contentTypeSchema xmlns:ct="http://schemas.microsoft.com/office/2006/metadata/contentType" xmlns:ma="http://schemas.microsoft.com/office/2006/metadata/properties/metaAttributes" ct:_="" ma:_="" ma:contentTypeName="ehr4crDocument" ma:contentTypeID="0x0101001A8F06BE5DF5F747A022BC8322DD419B001FEF3DC2CF7D1144A5A06A8BA1455B4F" ma:contentTypeVersion="8" ma:contentTypeDescription="A project specific Document Content Type to be used for all project documents in all workspaces (except ManEntity)." ma:contentTypeScope="" ma:versionID="762a8262bd83441eb72775fa044022a0">
  <xsd:schema xmlns:xsd="http://www.w3.org/2001/XMLSchema" xmlns:xs="http://www.w3.org/2001/XMLSchema" xmlns:p="http://schemas.microsoft.com/office/2006/metadata/properties" xmlns:ns2="2db219e9-e342-4405-894e-43e72e41f9a0" targetNamespace="http://schemas.microsoft.com/office/2006/metadata/properties" ma:root="true" ma:fieldsID="3caed72817a24993c4a9ef6d6114b7e4" ns2:_="">
    <xsd:import namespace="2db219e9-e342-4405-894e-43e72e41f9a0"/>
    <xsd:element name="properties">
      <xsd:complexType>
        <xsd:sequence>
          <xsd:element name="documentManagement">
            <xsd:complexType>
              <xsd:all>
                <xsd:element ref="ns2:WPNo" minOccurs="0"/>
                <xsd:element ref="ns2:ehr4crTask" minOccurs="0"/>
                <xsd:element ref="ns2:ehr4crDelNo" minOccurs="0"/>
                <xsd:element ref="ns2:ehr4crPartner" minOccurs="0"/>
                <xsd:element ref="ns2:ehr4cr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b219e9-e342-4405-894e-43e72e41f9a0" elementFormDefault="qualified">
    <xsd:import namespace="http://schemas.microsoft.com/office/2006/documentManagement/types"/>
    <xsd:import namespace="http://schemas.microsoft.com/office/infopath/2007/PartnerControls"/>
    <xsd:element name="WPNo" ma:index="2" nillable="true" ma:displayName="ehr4crWPNo" ma:default="WP1" ma:format="Dropdown" ma:internalName="WPNo">
      <xsd:simpleType>
        <xsd:restriction base="dms:Choice">
          <xsd:enumeration value="WP1"/>
          <xsd:enumeration value="WP2"/>
          <xsd:enumeration value="WP3"/>
          <xsd:enumeration value="WP4"/>
          <xsd:enumeration value="WP5"/>
          <xsd:enumeration value="WP6"/>
          <xsd:enumeration value="WP7"/>
          <xsd:enumeration value="WP8"/>
          <xsd:enumeration value="WP9"/>
          <xsd:enumeration value="WPG1"/>
          <xsd:enumeration value="WPG2"/>
          <xsd:enumeration value="WPG3"/>
          <xsd:enumeration value="WPG4"/>
          <xsd:enumeration value="Advisory Board"/>
          <xsd:enumeration value="Ethics Board"/>
          <xsd:enumeration value="ExCom"/>
          <xsd:enumeration value="PMO"/>
          <xsd:enumeration value="StCo"/>
          <xsd:enumeration value="Managing Entity"/>
          <xsd:enumeration value="General (HP)"/>
        </xsd:restriction>
      </xsd:simpleType>
    </xsd:element>
    <xsd:element name="ehr4crTask" ma:index="3" nillable="true" ma:displayName="ehr4crTask" ma:default="none" ma:format="Dropdown" ma:internalName="ehr4crTask">
      <xsd:simpleType>
        <xsd:restriction base="dms:Choice">
          <xsd:enumeration value="none"/>
          <xsd:enumeration value="Task 1.1"/>
          <xsd:enumeration value="Task 1.2"/>
          <xsd:enumeration value="Task 1.3"/>
          <xsd:enumeration value="Task 1.4"/>
          <xsd:enumeration value="Task 1.5"/>
          <xsd:enumeration value="Task 2.1"/>
          <xsd:enumeration value="Task 2.2"/>
          <xsd:enumeration value="Task 3.1"/>
          <xsd:enumeration value="Task 3.2"/>
          <xsd:enumeration value="Task 3.3"/>
          <xsd:enumeration value="Task 3.4"/>
          <xsd:enumeration value="Task 3.5"/>
          <xsd:enumeration value="Task 4.1"/>
          <xsd:enumeration value="Task 4.2"/>
          <xsd:enumeration value="Task 4.3"/>
          <xsd:enumeration value="Task 4.4"/>
          <xsd:enumeration value="Task 4.5"/>
          <xsd:enumeration value="Task 5.1"/>
          <xsd:enumeration value="Task 5.2"/>
          <xsd:enumeration value="Task 5.3"/>
          <xsd:enumeration value="Task 6.1"/>
          <xsd:enumeration value="Task 6.2"/>
          <xsd:enumeration value="Task 6.3"/>
          <xsd:enumeration value="Task 6.4"/>
          <xsd:enumeration value="Task 6.5"/>
          <xsd:enumeration value="Task 6.6"/>
          <xsd:enumeration value="task 7.1"/>
          <xsd:enumeration value="task 7.2"/>
          <xsd:enumeration value="task 7.3"/>
          <xsd:enumeration value="task 7.4"/>
          <xsd:enumeration value="task 7.5"/>
          <xsd:enumeration value="Task 8.1"/>
          <xsd:enumeration value="Task 8.2"/>
          <xsd:enumeration value="Task 8.3"/>
          <xsd:enumeration value="Task 8.4"/>
          <xsd:enumeration value="Task 9.1"/>
          <xsd:enumeration value="Task 9.2"/>
          <xsd:enumeration value="Task 9.3"/>
          <xsd:enumeration value="Task 9.4"/>
          <xsd:enumeration value="Task 9.5"/>
        </xsd:restriction>
      </xsd:simpleType>
    </xsd:element>
    <xsd:element name="ehr4crDelNo" ma:index="4" nillable="true" ma:displayName="ehr4crDelNo" ma:default="None" ma:description="Number of the Deliverable" ma:format="Dropdown" ma:internalName="ehr4crDelNo">
      <xsd:simpleType>
        <xsd:restriction base="dms:Choice">
          <xsd:enumeration value="None"/>
          <xsd:enumeration value="D1.1"/>
          <xsd:enumeration value="D1.2"/>
          <xsd:enumeration value="D1.3"/>
          <xsd:enumeration value="D1.4"/>
          <xsd:enumeration value="D2.1"/>
          <xsd:enumeration value="D2.2"/>
          <xsd:enumeration value="D2.3"/>
          <xsd:enumeration value="D2.4"/>
          <xsd:enumeration value="D3.1"/>
          <xsd:enumeration value="D3.2"/>
          <xsd:enumeration value="D3.3"/>
          <xsd:enumeration value="D3.4"/>
          <xsd:enumeration value="D4.1"/>
          <xsd:enumeration value="D4.2"/>
          <xsd:enumeration value="D4.3"/>
          <xsd:enumeration value="D4.4"/>
          <xsd:enumeration value="D5.1"/>
          <xsd:enumeration value="D5.2"/>
          <xsd:enumeration value="D5.3"/>
          <xsd:enumeration value="D5.4"/>
          <xsd:enumeration value="D6.1"/>
          <xsd:enumeration value="D6.2"/>
          <xsd:enumeration value="D6.3"/>
          <xsd:enumeration value="D6.4"/>
          <xsd:enumeration value="D7.1"/>
          <xsd:enumeration value="D7.2"/>
          <xsd:enumeration value="D7.3"/>
          <xsd:enumeration value="D7.4"/>
          <xsd:enumeration value="D8.1"/>
          <xsd:enumeration value="D8.2"/>
          <xsd:enumeration value="D8.3"/>
          <xsd:enumeration value="D8.4"/>
          <xsd:enumeration value="D8.5"/>
          <xsd:enumeration value="D8.6"/>
          <xsd:enumeration value="D9.1"/>
          <xsd:enumeration value="D9.2"/>
          <xsd:enumeration value="D9.3"/>
          <xsd:enumeration value="D9.4"/>
          <xsd:enumeration value="D9.5"/>
          <xsd:enumeration value="D9.6"/>
          <xsd:enumeration value="D9.7"/>
          <xsd:enumeration value="D9.8"/>
          <xsd:enumeration value="D9.9"/>
          <xsd:enumeration value="D9.10"/>
          <xsd:enumeration value="D9.11"/>
          <xsd:enumeration value="D9.12"/>
          <xsd:enumeration value="D9.13"/>
          <xsd:enumeration value="D9.14"/>
          <xsd:enumeration value="D9.15"/>
        </xsd:restriction>
      </xsd:simpleType>
    </xsd:element>
    <xsd:element name="ehr4crPartner" ma:index="5" nillable="true" ma:displayName="ehr4crPartner" ma:default="n.a." ma:description="Column contains all partners and subcontractors" ma:format="Dropdown" ma:internalName="ehr4crPartner">
      <xsd:simpleType>
        <xsd:restriction base="dms:Choice">
          <xsd:enumeration value="n.a."/>
          <xsd:enumeration value="AMGEN"/>
          <xsd:enumeration value="AP-HP"/>
          <xsd:enumeration value="Assero"/>
          <xsd:enumeration value="AZ"/>
          <xsd:enumeration value="Bayer"/>
          <xsd:enumeration value="Custodix"/>
          <xsd:enumeration value="DMI"/>
          <xsd:enumeration value="EAHL"/>
          <xsd:enumeration value="eCF"/>
          <xsd:enumeration value="EMBL-EBI"/>
          <xsd:enumeration value="EPPOSI"/>
          <xsd:enumeration value="EuroRec"/>
          <xsd:enumeration value="FAU"/>
          <xsd:enumeration value="GSK"/>
          <xsd:enumeration value="HHU"/>
          <xsd:enumeration value="HUG"/>
          <xsd:enumeration value="INSERM"/>
          <xsd:enumeration value="J&amp;J - Janssen"/>
          <xsd:enumeration value="KCL"/>
          <xsd:enumeration value="Lilly"/>
          <xsd:enumeration value="Merck"/>
          <xsd:enumeration value="MUW-POLCRIN"/>
          <xsd:enumeration value="NVS"/>
          <xsd:enumeration value="RAMIT"/>
          <xsd:enumeration value="Roche"/>
          <xsd:enumeration value="SA"/>
          <xsd:enumeration value="TMF"/>
          <xsd:enumeration value="U936"/>
          <xsd:enumeration value="UCL"/>
          <xsd:enumeration value="UNIVDUN"/>
          <xsd:enumeration value="UoA"/>
          <xsd:enumeration value="UoG"/>
          <xsd:enumeration value="UoM"/>
          <xsd:enumeration value="WWU"/>
          <xsd:enumeration value="Xclinical"/>
          <xsd:enumeration value="Other"/>
        </xsd:restriction>
      </xsd:simpleType>
    </xsd:element>
    <xsd:element name="ehr4crDocType" ma:index="6" nillable="true" ma:displayName="ehr4crDocType" ma:default="Work Document" ma:description="Type of document" ma:format="Dropdown" ma:internalName="ehr4crDocType">
      <xsd:simpleType>
        <xsd:restriction base="dms:Choice">
          <xsd:enumeration value="Deliverable"/>
          <xsd:enumeration value="External Presentation"/>
          <xsd:enumeration value="IMI"/>
          <xsd:enumeration value="Meeting Agenda"/>
          <xsd:enumeration value="Meeting Presentation"/>
          <xsd:enumeration value="Meeting Supporting Document"/>
          <xsd:enumeration value="Meeting Minutes"/>
          <xsd:enumeration value="Work Documen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950611-7A8A-4F55-945F-EEF47B3E315D}">
  <ds:schemaRefs>
    <ds:schemaRef ds:uri="http://schemas.microsoft.com/sharepoint/v3/contenttype/forms"/>
  </ds:schemaRefs>
</ds:datastoreItem>
</file>

<file path=customXml/itemProps2.xml><?xml version="1.0" encoding="utf-8"?>
<ds:datastoreItem xmlns:ds="http://schemas.openxmlformats.org/officeDocument/2006/customXml" ds:itemID="{5E74BEEE-C2EA-44DA-B223-31A4D48A4A59}">
  <ds:schemaRefs>
    <ds:schemaRef ds:uri="http://schemas.microsoft.com/office/2006/documentManagement/types"/>
    <ds:schemaRef ds:uri="http://schemas.microsoft.com/office/2006/metadata/properties"/>
    <ds:schemaRef ds:uri="http://schemas.microsoft.com/office/infopath/2007/PartnerControls"/>
    <ds:schemaRef ds:uri="http://purl.org/dc/elements/1.1/"/>
    <ds:schemaRef ds:uri="2db219e9-e342-4405-894e-43e72e41f9a0"/>
    <ds:schemaRef ds:uri="http://schemas.openxmlformats.org/package/2006/metadata/core-properties"/>
    <ds:schemaRef ds:uri="http://purl.org/dc/dcmitype/"/>
    <ds:schemaRef ds:uri="http://www.w3.org/XML/1998/namespace"/>
    <ds:schemaRef ds:uri="http://purl.org/dc/terms/"/>
  </ds:schemaRefs>
</ds:datastoreItem>
</file>

<file path=customXml/itemProps3.xml><?xml version="1.0" encoding="utf-8"?>
<ds:datastoreItem xmlns:ds="http://schemas.openxmlformats.org/officeDocument/2006/customXml" ds:itemID="{53DDE617-3A80-4DA7-9B43-8B9C639F15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b219e9-e342-4405-894e-43e72e41f9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5926</TotalTime>
  <Words>9406</Words>
  <Application>Microsoft Office PowerPoint</Application>
  <PresentationFormat>Prezentácia na obrazovke (4:3)</PresentationFormat>
  <Paragraphs>1227</Paragraphs>
  <Slides>82</Slides>
  <Notes>82</Notes>
  <HiddenSlides>0</HiddenSlides>
  <MMClips>0</MMClips>
  <ScaleCrop>false</ScaleCrop>
  <HeadingPairs>
    <vt:vector size="8" baseType="variant">
      <vt:variant>
        <vt:lpstr>Použité písma</vt:lpstr>
      </vt:variant>
      <vt:variant>
        <vt:i4>9</vt:i4>
      </vt:variant>
      <vt:variant>
        <vt:lpstr>Motív</vt:lpstr>
      </vt:variant>
      <vt:variant>
        <vt:i4>1</vt:i4>
      </vt:variant>
      <vt:variant>
        <vt:lpstr>Vložené servery OLE</vt:lpstr>
      </vt:variant>
      <vt:variant>
        <vt:i4>1</vt:i4>
      </vt:variant>
      <vt:variant>
        <vt:lpstr>Nadpisy snímok</vt:lpstr>
      </vt:variant>
      <vt:variant>
        <vt:i4>82</vt:i4>
      </vt:variant>
    </vt:vector>
  </HeadingPairs>
  <TitlesOfParts>
    <vt:vector size="93" baseType="lpstr">
      <vt:lpstr>Dotum</vt:lpstr>
      <vt:lpstr>MS Mincho</vt:lpstr>
      <vt:lpstr>ＭＳ Ｐゴシック</vt:lpstr>
      <vt:lpstr>Arial</vt:lpstr>
      <vt:lpstr>Calibri</vt:lpstr>
      <vt:lpstr>Symbol</vt:lpstr>
      <vt:lpstr>Tahoma</vt:lpstr>
      <vt:lpstr>Times New Roman</vt:lpstr>
      <vt:lpstr>Wingdings</vt:lpstr>
      <vt:lpstr>Antilope Theme</vt:lpstr>
      <vt:lpstr>SAX XML Reader 5.0</vt:lpstr>
      <vt:lpstr>Adoption and take up of standards and profiles for eHealth Interoperability</vt:lpstr>
      <vt:lpstr>Topics addressed</vt:lpstr>
      <vt:lpstr>The need for interoperability</vt:lpstr>
      <vt:lpstr>What’s the solution?</vt:lpstr>
      <vt:lpstr>Why the ANTILOPE Project?</vt:lpstr>
      <vt:lpstr>Antilope Core  and Experts Partners </vt:lpstr>
      <vt:lpstr>Antilope Validation Partners </vt:lpstr>
      <vt:lpstr>Purpose of the Summit</vt:lpstr>
      <vt:lpstr>Presenting Antilope results</vt:lpstr>
      <vt:lpstr>Interoperability (one definition)</vt:lpstr>
      <vt:lpstr>Requirements for Interoperability</vt:lpstr>
      <vt:lpstr>Prezentácia programu PowerPoint</vt:lpstr>
      <vt:lpstr>Main ANTILOPE topics</vt:lpstr>
      <vt:lpstr>Antilope – refinement of the eEIF</vt:lpstr>
      <vt:lpstr>Three key messages</vt:lpstr>
      <vt:lpstr>Prezentácia programu PowerPoint</vt:lpstr>
      <vt:lpstr>Antilope Interoperability Framework</vt:lpstr>
      <vt:lpstr>Prezentácia programu PowerPoint</vt:lpstr>
      <vt:lpstr>Initial steps for implementing use cases</vt:lpstr>
      <vt:lpstr>Linking Use Cases to Profiles</vt:lpstr>
      <vt:lpstr>Prezentácia programu PowerPoint</vt:lpstr>
      <vt:lpstr>Prezentácia programu PowerPoint</vt:lpstr>
      <vt:lpstr>How to start from a selected use case implementation? </vt:lpstr>
      <vt:lpstr>Use Case description template</vt:lpstr>
      <vt:lpstr>Realisation Scenario description template</vt:lpstr>
      <vt:lpstr>Many different representations</vt:lpstr>
      <vt:lpstr>Refined interoperability schema</vt:lpstr>
      <vt:lpstr>Prezentácia programu PowerPoint</vt:lpstr>
      <vt:lpstr>Refined interoperability schema</vt:lpstr>
      <vt:lpstr>Three key messages of WP1</vt:lpstr>
      <vt:lpstr>Quality Label and Certification Processes</vt:lpstr>
      <vt:lpstr>Testing and Certification Objectives</vt:lpstr>
      <vt:lpstr>Prezentácia programu PowerPoint</vt:lpstr>
      <vt:lpstr>HITCH Project Recommendations</vt:lpstr>
      <vt:lpstr>EHR-QTN Project Recommendations </vt:lpstr>
      <vt:lpstr>ANTILOPE Methodology</vt:lpstr>
      <vt:lpstr>Prezentácia programu PowerPoint</vt:lpstr>
      <vt:lpstr>Quality Label and Certification processes - Definitions</vt:lpstr>
      <vt:lpstr>Stakeholders</vt:lpstr>
      <vt:lpstr>Quality label and Certification Functional Model</vt:lpstr>
      <vt:lpstr>Implementation: Model 1  Labeling by eHealth project using accredited testing lab(s)</vt:lpstr>
      <vt:lpstr>Implementation: Model 2  Labeling &amp; testing by eHealth project (no third party accreditation)</vt:lpstr>
      <vt:lpstr>Case Studies</vt:lpstr>
      <vt:lpstr>The Quality Label and Certification processes (1/2)</vt:lpstr>
      <vt:lpstr>In Europe: Three key steps</vt:lpstr>
      <vt:lpstr>At the National and Regional levels</vt:lpstr>
      <vt:lpstr>Governance</vt:lpstr>
      <vt:lpstr>Governance</vt:lpstr>
      <vt:lpstr>QL &amp; Certification  “in action”</vt:lpstr>
      <vt:lpstr>QL &amp; Certification  “in action”</vt:lpstr>
      <vt:lpstr>Key Recommendations</vt:lpstr>
      <vt:lpstr>Antilope – Testing tools</vt:lpstr>
      <vt:lpstr>Key messages on testing tools</vt:lpstr>
      <vt:lpstr>Testing tools gap analysis process</vt:lpstr>
      <vt:lpstr>Main  ANTILOPE objectives for testing tools</vt:lpstr>
      <vt:lpstr>Existing Testing Tools Information Diagram</vt:lpstr>
      <vt:lpstr>Testing tool categories: Test management tools</vt:lpstr>
      <vt:lpstr>Testing tool categories: Conformance tester</vt:lpstr>
      <vt:lpstr>Testing tool categories:  Interoperability validators</vt:lpstr>
      <vt:lpstr>Testing tool categories:  Simulators/stubs</vt:lpstr>
      <vt:lpstr>Summarising current status of testing tools and future targets</vt:lpstr>
      <vt:lpstr>Quality Manual for Interoperability Testing “Requirements for entities  performing Interoperability Testing”</vt:lpstr>
      <vt:lpstr>Key messages </vt:lpstr>
      <vt:lpstr>Quality Manual for  Interoperability Testing</vt:lpstr>
      <vt:lpstr>Quality Management System (one definition)</vt:lpstr>
      <vt:lpstr>Quality Management levels</vt:lpstr>
      <vt:lpstr>Quality Management System and the PDCA cycle</vt:lpstr>
      <vt:lpstr>Quality Management at organisation level</vt:lpstr>
      <vt:lpstr>Quality Management at organisation level (2/2)</vt:lpstr>
      <vt:lpstr>Requirements for: Personnel and test methods</vt:lpstr>
      <vt:lpstr>Quality Manual for Interoperability Testing “Interoperability Testing Processes”</vt:lpstr>
      <vt:lpstr>Interoperability Testing Processes (IT-P): Scope</vt:lpstr>
      <vt:lpstr>IT-P: Actors and roles</vt:lpstr>
      <vt:lpstr>IT-P: Nine interconnected processes</vt:lpstr>
      <vt:lpstr>Interop Testing Process Quality Mng: A generic template for each process</vt:lpstr>
      <vt:lpstr>Example: Test Plan Definition Why?</vt:lpstr>
      <vt:lpstr>Example: Test Plan Definition Objective</vt:lpstr>
      <vt:lpstr>Example: Process Test Plan Definition Work to be done</vt:lpstr>
      <vt:lpstr>Example: Process Test Plan Definition Risk planning</vt:lpstr>
      <vt:lpstr>Conclusions</vt:lpstr>
      <vt:lpstr>Conclusions</vt:lpstr>
      <vt:lpstr>Thank you</vt:lpstr>
    </vt:vector>
  </TitlesOfParts>
  <Company>RAMIT vzw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Electronic Health Records for Clinical Research</dc:subject>
  <dc:creator>Geert Thienpont</dc:creator>
  <cp:keywords>Template</cp:keywords>
  <cp:lastModifiedBy>Rieger Pavol, Ing.</cp:lastModifiedBy>
  <cp:revision>210</cp:revision>
  <dcterms:created xsi:type="dcterms:W3CDTF">2011-05-14T11:58:06Z</dcterms:created>
  <dcterms:modified xsi:type="dcterms:W3CDTF">2014-03-06T12:01:18Z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0x0101001A8F06BE5DF5F747A022BC8322DD419B001FEF3DC2CF7D1144A5A06A8BA1455B4F</vt:lpwstr>
  </property>
</Properties>
</file>