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00" r:id="rId6"/>
    <p:sldId id="285" r:id="rId7"/>
    <p:sldId id="279" r:id="rId8"/>
    <p:sldId id="265" r:id="rId9"/>
    <p:sldId id="275" r:id="rId10"/>
    <p:sldId id="266" r:id="rId11"/>
    <p:sldId id="288" r:id="rId12"/>
    <p:sldId id="289" r:id="rId13"/>
    <p:sldId id="290" r:id="rId14"/>
    <p:sldId id="286" r:id="rId15"/>
    <p:sldId id="301" r:id="rId16"/>
    <p:sldId id="264" r:id="rId17"/>
    <p:sldId id="263" r:id="rId18"/>
    <p:sldId id="292" r:id="rId19"/>
    <p:sldId id="291" r:id="rId20"/>
    <p:sldId id="281" r:id="rId21"/>
    <p:sldId id="293" r:id="rId22"/>
    <p:sldId id="294" r:id="rId23"/>
    <p:sldId id="295" r:id="rId24"/>
    <p:sldId id="296" r:id="rId25"/>
    <p:sldId id="297" r:id="rId26"/>
    <p:sldId id="298" r:id="rId27"/>
    <p:sldId id="280" r:id="rId28"/>
    <p:sldId id="283" r:id="rId29"/>
    <p:sldId id="284" r:id="rId30"/>
    <p:sldId id="299" r:id="rId31"/>
    <p:sldId id="278" r:id="rId32"/>
  </p:sldIdLst>
  <p:sldSz cx="9144000" cy="6858000" type="screen4x3"/>
  <p:notesSz cx="7099300" cy="102346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6A"/>
    <a:srgbClr val="163C62"/>
    <a:srgbClr val="F3F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88" autoAdjust="0"/>
    <p:restoredTop sz="94669" autoAdjust="0"/>
  </p:normalViewPr>
  <p:slideViewPr>
    <p:cSldViewPr>
      <p:cViewPr varScale="1">
        <p:scale>
          <a:sx n="57" d="100"/>
          <a:sy n="57" d="100"/>
        </p:scale>
        <p:origin x="-8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978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CEAC2FE-8603-40AF-A51C-158A8B1071DF}" type="datetimeFigureOut">
              <a:rPr lang="nl-BE" smtClean="0"/>
              <a:pPr/>
              <a:t>26/02/2014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9AF6F1F-8EE4-421B-99CC-5AF7912AE00B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982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6BE964-4379-4907-95F7-A7D3794CE2E3}" type="datetimeFigureOut">
              <a:rPr lang="nl-BE" smtClean="0"/>
              <a:pPr/>
              <a:t>26/02/2014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05A2133-86FF-420C-9D65-094166C0C5C3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200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3519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179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5651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447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5139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6324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4329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3103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8859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3904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247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78879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7543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7268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21737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95908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6971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006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6951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31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45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1499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6524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2223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983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ntilope -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44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318248"/>
            <a:ext cx="6400800" cy="148701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Organisation</a:t>
            </a:r>
            <a:endParaRPr lang="nl-BE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21674"/>
            <a:ext cx="1008112" cy="9708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805264"/>
            <a:ext cx="1199857" cy="976026"/>
          </a:xfrm>
          <a:prstGeom prst="rect">
            <a:avLst/>
          </a:prstGeom>
        </p:spPr>
      </p:pic>
      <p:pic>
        <p:nvPicPr>
          <p:cNvPr id="8" name="Picture 3" descr="\\GIOTTO\Projects_Running\Antilope\Grafisch\LOGOS\Antilope_taglineVertical_300DPI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632"/>
            <a:ext cx="2570162" cy="22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12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20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>
              <a:solidFill>
                <a:srgbClr val="002060"/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468313" y="1412875"/>
            <a:ext cx="8207375" cy="43926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8539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  <p:sp>
        <p:nvSpPr>
          <p:cNvPr id="14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21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ntilope -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6584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3768" y="1196752"/>
            <a:ext cx="4392488" cy="33868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3322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  <p:sp>
        <p:nvSpPr>
          <p:cNvPr id="17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22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 userDrawn="1"/>
        </p:nvSpPr>
        <p:spPr>
          <a:xfrm>
            <a:off x="1840340" y="44624"/>
            <a:ext cx="5539972" cy="101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163C6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3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  <p:sp>
        <p:nvSpPr>
          <p:cNvPr id="12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18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Blank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1215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Bratislava Summit – February 26, 2014</a:t>
            </a:r>
            <a:endParaRPr lang="nl-B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7" r:id="rId4"/>
    <p:sldLayoutId id="2147483654" r:id="rId5"/>
    <p:sldLayoutId id="2147483658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br@mediq.d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lope-project.eu/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79055"/>
            <a:ext cx="8496944" cy="1470025"/>
          </a:xfrm>
        </p:spPr>
        <p:txBody>
          <a:bodyPr/>
          <a:lstStyle/>
          <a:p>
            <a:r>
              <a:rPr lang="en-US" dirty="0" smtClean="0"/>
              <a:t>Quality Manual for Interoperability Testing</a:t>
            </a:r>
            <a:br>
              <a:rPr lang="en-US" dirty="0" smtClean="0"/>
            </a:b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365104"/>
            <a:ext cx="8280920" cy="1296144"/>
          </a:xfrm>
        </p:spPr>
        <p:txBody>
          <a:bodyPr>
            <a:normAutofit/>
          </a:bodyPr>
          <a:lstStyle/>
          <a:p>
            <a:r>
              <a:rPr lang="en-US" dirty="0" smtClean="0"/>
              <a:t>Morten Bruun-Rasmussen</a:t>
            </a:r>
          </a:p>
          <a:p>
            <a:r>
              <a:rPr lang="en-US" dirty="0" smtClean="0">
                <a:hlinkClick r:id="rId3"/>
              </a:rPr>
              <a:t>mbr@mediq.dk</a:t>
            </a:r>
            <a:endParaRPr lang="en-US" dirty="0" smtClean="0"/>
          </a:p>
          <a:p>
            <a:r>
              <a:rPr lang="en-US" sz="1600" dirty="0" smtClean="0"/>
              <a:t>Presented by Jos Devlies, </a:t>
            </a:r>
            <a:r>
              <a:rPr lang="en-US" sz="1600" dirty="0" err="1" smtClean="0"/>
              <a:t>Eurorec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82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0"/>
            <a:ext cx="7581528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Personnel</a:t>
            </a:r>
          </a:p>
          <a:p>
            <a:pPr lvl="1"/>
            <a:r>
              <a:rPr lang="en-GB" dirty="0" smtClean="0"/>
              <a:t>ensure the competence of all who perform test, evaluate results, and sign test reports</a:t>
            </a:r>
          </a:p>
          <a:p>
            <a:pPr lvl="1"/>
            <a:r>
              <a:rPr lang="en-GB" dirty="0" smtClean="0"/>
              <a:t>formulate the goals with respect to the education, training and skills of the Interoperability Test entity</a:t>
            </a:r>
          </a:p>
          <a:p>
            <a:pPr lvl="1"/>
            <a:r>
              <a:rPr lang="en-GB" dirty="0" smtClean="0"/>
              <a:t>use personnel who are employed by, or under contract to, the Interoperability Test entity</a:t>
            </a:r>
          </a:p>
          <a:p>
            <a:pPr lvl="1"/>
            <a:r>
              <a:rPr lang="en-GB" dirty="0" smtClean="0"/>
              <a:t>maintain job descriptions for managerial, technical and key support personnel involved in tests</a:t>
            </a:r>
            <a:endParaRPr lang="en-US" dirty="0" smtClean="0"/>
          </a:p>
          <a:p>
            <a:r>
              <a:rPr lang="en-US" dirty="0" smtClean="0"/>
              <a:t>Test methods</a:t>
            </a:r>
          </a:p>
          <a:p>
            <a:pPr lvl="1"/>
            <a:r>
              <a:rPr lang="en-US" dirty="0" smtClean="0"/>
              <a:t>Use methods and procedures as described in </a:t>
            </a:r>
            <a:r>
              <a:rPr lang="en-GB" dirty="0" smtClean="0"/>
              <a:t>the Quality Manual Part II. D2.2 Interoperability Testing Processes.</a:t>
            </a:r>
            <a:endParaRPr lang="da-DK" dirty="0" smtClean="0"/>
          </a:p>
          <a:p>
            <a:pPr lvl="1"/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10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for:</a:t>
            </a:r>
            <a:br>
              <a:rPr lang="en-GB" dirty="0" smtClean="0"/>
            </a:br>
            <a:r>
              <a:rPr lang="en-GB" dirty="0" smtClean="0"/>
              <a:t>Personnel and test methods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Quality Manual for Interoperability Testing</a:t>
            </a:r>
            <a:endParaRPr lang="en-US" dirty="0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371600" y="3803048"/>
            <a:ext cx="6400800" cy="1066112"/>
          </a:xfrm>
        </p:spPr>
        <p:txBody>
          <a:bodyPr/>
          <a:lstStyle/>
          <a:p>
            <a:r>
              <a:rPr lang="en-US" dirty="0" smtClean="0"/>
              <a:t>A brief look into:</a:t>
            </a:r>
          </a:p>
          <a:p>
            <a:r>
              <a:rPr lang="en-US" b="1" dirty="0" smtClean="0"/>
              <a:t>Part II: Interoperability Testing Processes</a:t>
            </a:r>
            <a:endParaRPr lang="en-US" b="1" dirty="0"/>
          </a:p>
        </p:txBody>
      </p:sp>
      <p:sp>
        <p:nvSpPr>
          <p:cNvPr id="2" name="Rechthoek 1"/>
          <p:cNvSpPr/>
          <p:nvPr/>
        </p:nvSpPr>
        <p:spPr>
          <a:xfrm>
            <a:off x="2771800" y="49499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“Quality Requirements </a:t>
            </a:r>
            <a:r>
              <a:rPr lang="en-US" dirty="0">
                <a:solidFill>
                  <a:srgbClr val="0070C0"/>
                </a:solidFill>
              </a:rPr>
              <a:t>for </a:t>
            </a:r>
            <a:r>
              <a:rPr lang="en-US" dirty="0" smtClean="0">
                <a:solidFill>
                  <a:srgbClr val="0070C0"/>
                </a:solidFill>
              </a:rPr>
              <a:t>the Interoperability Testing  Processes”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/>
          <p:cNvSpPr/>
          <p:nvPr/>
        </p:nvSpPr>
        <p:spPr>
          <a:xfrm>
            <a:off x="5293246" y="1800703"/>
            <a:ext cx="2160240" cy="41764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1619969" y="1800703"/>
            <a:ext cx="2212561" cy="416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12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Manual for </a:t>
            </a:r>
            <a:br>
              <a:rPr lang="en-US" dirty="0" smtClean="0"/>
            </a:br>
            <a:r>
              <a:rPr lang="en-US" dirty="0" smtClean="0"/>
              <a:t>Interoperability Testing Processes</a:t>
            </a:r>
            <a:endParaRPr lang="en-US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1713430" cy="32241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4" name="Afrundet rektangel 33"/>
          <p:cNvSpPr/>
          <p:nvPr/>
        </p:nvSpPr>
        <p:spPr bwMode="auto">
          <a:xfrm>
            <a:off x="2142254" y="3861048"/>
            <a:ext cx="1220312" cy="205738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da-DK"/>
          </a:p>
        </p:txBody>
      </p:sp>
      <p:sp>
        <p:nvSpPr>
          <p:cNvPr id="35" name="Rektangel 34"/>
          <p:cNvSpPr/>
          <p:nvPr/>
        </p:nvSpPr>
        <p:spPr bwMode="auto">
          <a:xfrm>
            <a:off x="2189974" y="4100026"/>
            <a:ext cx="1134492" cy="1686188"/>
          </a:xfrm>
          <a:prstGeom prst="rect">
            <a:avLst/>
          </a:prstGeom>
          <a:solidFill>
            <a:srgbClr val="FFC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Requirements for the operation  of Conformity Assessment Bodies  performing</a:t>
            </a:r>
          </a:p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Interoperability Testing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4" name="Tekstboks 73"/>
          <p:cNvSpPr txBox="1">
            <a:spLocks noChangeArrowheads="1"/>
          </p:cNvSpPr>
          <p:nvPr/>
        </p:nvSpPr>
        <p:spPr bwMode="auto">
          <a:xfrm>
            <a:off x="2520582" y="3872855"/>
            <a:ext cx="4010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b="1" dirty="0" smtClean="0"/>
              <a:t>CAB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0082" y="2062956"/>
            <a:ext cx="1703068" cy="158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kstboks 24"/>
          <p:cNvSpPr txBox="1"/>
          <p:nvPr/>
        </p:nvSpPr>
        <p:spPr>
          <a:xfrm>
            <a:off x="1547430" y="1268760"/>
            <a:ext cx="234737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</a:t>
            </a:r>
          </a:p>
          <a:p>
            <a:pPr algn="ctr"/>
            <a:r>
              <a:rPr lang="da-DK" sz="1200" dirty="0" smtClean="0"/>
              <a:t>D2.1 Quality Management System </a:t>
            </a:r>
            <a:endParaRPr lang="da-DK" sz="1200" dirty="0"/>
          </a:p>
        </p:txBody>
      </p:sp>
      <p:sp>
        <p:nvSpPr>
          <p:cNvPr id="30" name="Tekstboks 29"/>
          <p:cNvSpPr txBox="1"/>
          <p:nvPr/>
        </p:nvSpPr>
        <p:spPr>
          <a:xfrm>
            <a:off x="5076056" y="1268760"/>
            <a:ext cx="259462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II</a:t>
            </a:r>
          </a:p>
          <a:p>
            <a:pPr algn="ctr"/>
            <a:r>
              <a:rPr lang="da-DK" sz="1200" dirty="0" smtClean="0"/>
              <a:t>D2.2 </a:t>
            </a:r>
            <a:r>
              <a:rPr lang="da-DK" sz="1200" dirty="0" err="1" smtClean="0"/>
              <a:t>Interoperability</a:t>
            </a:r>
            <a:r>
              <a:rPr lang="da-DK" sz="1200" dirty="0" smtClean="0"/>
              <a:t> </a:t>
            </a:r>
            <a:r>
              <a:rPr lang="da-DK" sz="1200" dirty="0" err="1" smtClean="0"/>
              <a:t>Testing</a:t>
            </a:r>
            <a:r>
              <a:rPr lang="da-DK" sz="1200" dirty="0" smtClean="0"/>
              <a:t> </a:t>
            </a:r>
            <a:r>
              <a:rPr lang="da-DK" sz="1200" dirty="0" err="1" smtClean="0"/>
              <a:t>Processes</a:t>
            </a:r>
            <a:endParaRPr lang="da-DK" sz="1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78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13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(one definition)</a:t>
            </a:r>
            <a:endParaRPr lang="en-US" dirty="0"/>
          </a:p>
        </p:txBody>
      </p:sp>
      <p:sp>
        <p:nvSpPr>
          <p:cNvPr id="9" name="Rektangel 10"/>
          <p:cNvSpPr>
            <a:spLocks noChangeArrowheads="1"/>
          </p:cNvSpPr>
          <p:nvPr/>
        </p:nvSpPr>
        <p:spPr bwMode="auto">
          <a:xfrm>
            <a:off x="1493838" y="4836567"/>
            <a:ext cx="63182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Source: Institute of Electrical and Electronics Engineers. 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IEEE Standard Computer Dictionary: A Compilation of IEEE Standard Computer Glossaries. 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New York, NY: 1990. </a:t>
            </a:r>
          </a:p>
        </p:txBody>
      </p:sp>
      <p:sp>
        <p:nvSpPr>
          <p:cNvPr id="10" name="Rektangel 9"/>
          <p:cNvSpPr/>
          <p:nvPr/>
        </p:nvSpPr>
        <p:spPr bwMode="auto">
          <a:xfrm>
            <a:off x="1511300" y="1556792"/>
            <a:ext cx="6121400" cy="3276600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marL="88900" indent="-88900"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8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The ability of two or more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systems or components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to exchange information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and to use the information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has been exchanged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25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14</a:t>
            </a:fld>
            <a:endParaRPr lang="nl-BE"/>
          </a:p>
        </p:txBody>
      </p:sp>
      <p:grpSp>
        <p:nvGrpSpPr>
          <p:cNvPr id="202" name="Group 191"/>
          <p:cNvGrpSpPr>
            <a:grpSpLocks/>
          </p:cNvGrpSpPr>
          <p:nvPr/>
        </p:nvGrpSpPr>
        <p:grpSpPr bwMode="auto">
          <a:xfrm>
            <a:off x="2209054" y="1339676"/>
            <a:ext cx="6080125" cy="5473700"/>
            <a:chOff x="1277" y="754"/>
            <a:chExt cx="3830" cy="3448"/>
          </a:xfrm>
        </p:grpSpPr>
        <p:grpSp>
          <p:nvGrpSpPr>
            <p:cNvPr id="203" name="Group 190"/>
            <p:cNvGrpSpPr>
              <a:grpSpLocks/>
            </p:cNvGrpSpPr>
            <p:nvPr/>
          </p:nvGrpSpPr>
          <p:grpSpPr bwMode="auto">
            <a:xfrm>
              <a:off x="1277" y="754"/>
              <a:ext cx="3830" cy="3273"/>
              <a:chOff x="1277" y="754"/>
              <a:chExt cx="3830" cy="3273"/>
            </a:xfrm>
          </p:grpSpPr>
          <p:sp>
            <p:nvSpPr>
              <p:cNvPr id="205" name="Arc 6"/>
              <p:cNvSpPr>
                <a:spLocks/>
              </p:cNvSpPr>
              <p:nvPr/>
            </p:nvSpPr>
            <p:spPr bwMode="auto">
              <a:xfrm>
                <a:off x="3192" y="929"/>
                <a:ext cx="1836" cy="3098"/>
              </a:xfrm>
              <a:custGeom>
                <a:avLst/>
                <a:gdLst>
                  <a:gd name="T0" fmla="*/ 13 w 21602"/>
                  <a:gd name="T1" fmla="*/ 2 h 21600"/>
                  <a:gd name="T2" fmla="*/ 0 w 21602"/>
                  <a:gd name="T3" fmla="*/ 64 h 21600"/>
                  <a:gd name="T4" fmla="*/ 0 w 2160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2"/>
                  <a:gd name="T10" fmla="*/ 0 h 21600"/>
                  <a:gd name="T11" fmla="*/ 21602 w 2160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2" h="21600" fill="none" extrusionOk="0">
                    <a:moveTo>
                      <a:pt x="21601" y="657"/>
                    </a:moveTo>
                    <a:cubicBezTo>
                      <a:pt x="21246" y="12325"/>
                      <a:pt x="11685" y="21599"/>
                      <a:pt x="12" y="21600"/>
                    </a:cubicBezTo>
                    <a:cubicBezTo>
                      <a:pt x="8" y="21600"/>
                      <a:pt x="4" y="21599"/>
                      <a:pt x="0" y="21599"/>
                    </a:cubicBezTo>
                  </a:path>
                  <a:path w="21602" h="21600" stroke="0" extrusionOk="0">
                    <a:moveTo>
                      <a:pt x="21601" y="657"/>
                    </a:moveTo>
                    <a:cubicBezTo>
                      <a:pt x="21246" y="12325"/>
                      <a:pt x="11685" y="21599"/>
                      <a:pt x="12" y="21600"/>
                    </a:cubicBezTo>
                    <a:cubicBezTo>
                      <a:pt x="8" y="21600"/>
                      <a:pt x="4" y="21599"/>
                      <a:pt x="0" y="21599"/>
                    </a:cubicBezTo>
                    <a:lnTo>
                      <a:pt x="12" y="0"/>
                    </a:lnTo>
                    <a:close/>
                  </a:path>
                </a:pathLst>
              </a:custGeom>
              <a:noFill/>
              <a:ln w="889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06" name="Freeform 7"/>
              <p:cNvSpPr>
                <a:spLocks/>
              </p:cNvSpPr>
              <p:nvPr/>
            </p:nvSpPr>
            <p:spPr bwMode="auto">
              <a:xfrm>
                <a:off x="4943" y="754"/>
                <a:ext cx="164" cy="364"/>
              </a:xfrm>
              <a:custGeom>
                <a:avLst/>
                <a:gdLst>
                  <a:gd name="T0" fmla="*/ 82 w 328"/>
                  <a:gd name="T1" fmla="*/ 253 h 524"/>
                  <a:gd name="T2" fmla="*/ 41 w 328"/>
                  <a:gd name="T3" fmla="*/ 222 h 524"/>
                  <a:gd name="T4" fmla="*/ 0 w 328"/>
                  <a:gd name="T5" fmla="*/ 253 h 524"/>
                  <a:gd name="T6" fmla="*/ 41 w 328"/>
                  <a:gd name="T7" fmla="*/ 0 h 524"/>
                  <a:gd name="T8" fmla="*/ 82 w 328"/>
                  <a:gd name="T9" fmla="*/ 253 h 5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524"/>
                  <a:gd name="T17" fmla="*/ 328 w 328"/>
                  <a:gd name="T18" fmla="*/ 524 h 5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524">
                    <a:moveTo>
                      <a:pt x="328" y="524"/>
                    </a:moveTo>
                    <a:lnTo>
                      <a:pt x="164" y="459"/>
                    </a:lnTo>
                    <a:lnTo>
                      <a:pt x="0" y="524"/>
                    </a:lnTo>
                    <a:lnTo>
                      <a:pt x="166" y="0"/>
                    </a:lnTo>
                    <a:lnTo>
                      <a:pt x="328" y="5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07" name="Arc 8"/>
              <p:cNvSpPr>
                <a:spLocks/>
              </p:cNvSpPr>
              <p:nvPr/>
            </p:nvSpPr>
            <p:spPr bwMode="auto">
              <a:xfrm>
                <a:off x="1356" y="929"/>
                <a:ext cx="1835" cy="3098"/>
              </a:xfrm>
              <a:custGeom>
                <a:avLst/>
                <a:gdLst>
                  <a:gd name="T0" fmla="*/ 13 w 21590"/>
                  <a:gd name="T1" fmla="*/ 64 h 21600"/>
                  <a:gd name="T2" fmla="*/ 0 w 21590"/>
                  <a:gd name="T3" fmla="*/ 2 h 21600"/>
                  <a:gd name="T4" fmla="*/ 13 w 2159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90"/>
                  <a:gd name="T10" fmla="*/ 0 h 21600"/>
                  <a:gd name="T11" fmla="*/ 21590 w 2159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0" h="21600" fill="none" extrusionOk="0">
                    <a:moveTo>
                      <a:pt x="21578" y="21599"/>
                    </a:moveTo>
                    <a:cubicBezTo>
                      <a:pt x="9909" y="21593"/>
                      <a:pt x="355" y="12321"/>
                      <a:pt x="0" y="657"/>
                    </a:cubicBezTo>
                  </a:path>
                  <a:path w="21590" h="21600" stroke="0" extrusionOk="0">
                    <a:moveTo>
                      <a:pt x="21578" y="21599"/>
                    </a:moveTo>
                    <a:cubicBezTo>
                      <a:pt x="9909" y="21593"/>
                      <a:pt x="355" y="12321"/>
                      <a:pt x="0" y="657"/>
                    </a:cubicBezTo>
                    <a:lnTo>
                      <a:pt x="21590" y="0"/>
                    </a:lnTo>
                    <a:close/>
                  </a:path>
                </a:pathLst>
              </a:custGeom>
              <a:noFill/>
              <a:ln w="889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08" name="Freeform 9"/>
              <p:cNvSpPr>
                <a:spLocks/>
              </p:cNvSpPr>
              <p:nvPr/>
            </p:nvSpPr>
            <p:spPr bwMode="auto">
              <a:xfrm>
                <a:off x="1277" y="754"/>
                <a:ext cx="164" cy="364"/>
              </a:xfrm>
              <a:custGeom>
                <a:avLst/>
                <a:gdLst>
                  <a:gd name="T0" fmla="*/ 82 w 328"/>
                  <a:gd name="T1" fmla="*/ 253 h 524"/>
                  <a:gd name="T2" fmla="*/ 41 w 328"/>
                  <a:gd name="T3" fmla="*/ 222 h 524"/>
                  <a:gd name="T4" fmla="*/ 0 w 328"/>
                  <a:gd name="T5" fmla="*/ 253 h 524"/>
                  <a:gd name="T6" fmla="*/ 41 w 328"/>
                  <a:gd name="T7" fmla="*/ 0 h 524"/>
                  <a:gd name="T8" fmla="*/ 82 w 328"/>
                  <a:gd name="T9" fmla="*/ 253 h 5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524"/>
                  <a:gd name="T17" fmla="*/ 328 w 328"/>
                  <a:gd name="T18" fmla="*/ 524 h 5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524">
                    <a:moveTo>
                      <a:pt x="328" y="524"/>
                    </a:moveTo>
                    <a:lnTo>
                      <a:pt x="164" y="459"/>
                    </a:lnTo>
                    <a:lnTo>
                      <a:pt x="0" y="524"/>
                    </a:lnTo>
                    <a:lnTo>
                      <a:pt x="162" y="0"/>
                    </a:lnTo>
                    <a:lnTo>
                      <a:pt x="328" y="5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204" name="Rectangle 174"/>
            <p:cNvSpPr>
              <a:spLocks noChangeArrowheads="1"/>
            </p:cNvSpPr>
            <p:nvPr/>
          </p:nvSpPr>
          <p:spPr bwMode="auto">
            <a:xfrm>
              <a:off x="2699" y="4047"/>
              <a:ext cx="97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Communication</a:t>
              </a:r>
              <a:endParaRPr lang="en-GB" sz="2400" dirty="0"/>
            </a:p>
          </p:txBody>
        </p:sp>
      </p:grpSp>
      <p:sp>
        <p:nvSpPr>
          <p:cNvPr id="209" name="Rectangle 2"/>
          <p:cNvSpPr>
            <a:spLocks noChangeArrowheads="1"/>
          </p:cNvSpPr>
          <p:nvPr/>
        </p:nvSpPr>
        <p:spPr bwMode="auto">
          <a:xfrm>
            <a:off x="538974" y="2303284"/>
            <a:ext cx="12573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800" b="1" dirty="0">
                <a:solidFill>
                  <a:srgbClr val="FF0000"/>
                </a:solidFill>
                <a:latin typeface="Arial" pitchFamily="34" charset="0"/>
              </a:rPr>
              <a:t>A</a:t>
            </a:r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pplication</a:t>
            </a:r>
          </a:p>
          <a:p>
            <a:pPr algn="l" eaLnBrk="0" hangingPunct="0"/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level</a:t>
            </a:r>
            <a:endParaRPr lang="en-GB" sz="3200" dirty="0"/>
          </a:p>
        </p:txBody>
      </p:sp>
      <p:sp>
        <p:nvSpPr>
          <p:cNvPr id="210" name="Rectangle 3"/>
          <p:cNvSpPr>
            <a:spLocks noChangeArrowheads="1"/>
          </p:cNvSpPr>
          <p:nvPr/>
        </p:nvSpPr>
        <p:spPr bwMode="auto">
          <a:xfrm>
            <a:off x="538974" y="4000329"/>
            <a:ext cx="80791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800" b="1" dirty="0" smtClean="0">
                <a:solidFill>
                  <a:srgbClr val="FF0000"/>
                </a:solidFill>
                <a:latin typeface="Arial" pitchFamily="34" charset="0"/>
              </a:rPr>
              <a:t>L</a:t>
            </a:r>
            <a:r>
              <a:rPr lang="en-GB" sz="1800" b="1" dirty="0" smtClean="0">
                <a:latin typeface="Arial" pitchFamily="34" charset="0"/>
              </a:rPr>
              <a:t>ogical</a:t>
            </a:r>
            <a:endParaRPr lang="en-GB" sz="1800" b="1" dirty="0">
              <a:solidFill>
                <a:srgbClr val="000000"/>
              </a:solidFill>
              <a:latin typeface="Arial" pitchFamily="34" charset="0"/>
            </a:endParaRPr>
          </a:p>
          <a:p>
            <a:pPr algn="l" eaLnBrk="0" hangingPunct="0"/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level</a:t>
            </a:r>
            <a:endParaRPr lang="en-GB" sz="3200" dirty="0"/>
          </a:p>
        </p:txBody>
      </p:sp>
      <p:sp>
        <p:nvSpPr>
          <p:cNvPr id="211" name="Rectangle 4"/>
          <p:cNvSpPr>
            <a:spLocks noChangeArrowheads="1"/>
          </p:cNvSpPr>
          <p:nvPr/>
        </p:nvSpPr>
        <p:spPr bwMode="auto">
          <a:xfrm>
            <a:off x="538974" y="5516389"/>
            <a:ext cx="10477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800" b="1" dirty="0">
                <a:solidFill>
                  <a:srgbClr val="FF0000"/>
                </a:solidFill>
                <a:latin typeface="Arial" pitchFamily="34" charset="0"/>
              </a:rPr>
              <a:t>T</a:t>
            </a:r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echnical</a:t>
            </a:r>
          </a:p>
          <a:p>
            <a:pPr algn="l" eaLnBrk="0" hangingPunct="0"/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level</a:t>
            </a:r>
            <a:endParaRPr lang="en-GB" sz="3200" dirty="0"/>
          </a:p>
        </p:txBody>
      </p:sp>
      <p:sp>
        <p:nvSpPr>
          <p:cNvPr id="212" name="Rectangle 10"/>
          <p:cNvSpPr>
            <a:spLocks noChangeArrowheads="1"/>
          </p:cNvSpPr>
          <p:nvPr/>
        </p:nvSpPr>
        <p:spPr bwMode="auto">
          <a:xfrm>
            <a:off x="2159841" y="1987376"/>
            <a:ext cx="1863725" cy="512763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13" name="Rectangle 11"/>
          <p:cNvSpPr>
            <a:spLocks noChangeArrowheads="1"/>
          </p:cNvSpPr>
          <p:nvPr/>
        </p:nvSpPr>
        <p:spPr bwMode="auto">
          <a:xfrm>
            <a:off x="2458291" y="2117551"/>
            <a:ext cx="12303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presentation</a:t>
            </a:r>
            <a:endParaRPr lang="en-GB" sz="2400" dirty="0"/>
          </a:p>
        </p:txBody>
      </p:sp>
      <p:sp>
        <p:nvSpPr>
          <p:cNvPr id="214" name="Rectangle 12"/>
          <p:cNvSpPr>
            <a:spLocks noChangeArrowheads="1"/>
          </p:cNvSpPr>
          <p:nvPr/>
        </p:nvSpPr>
        <p:spPr bwMode="auto">
          <a:xfrm>
            <a:off x="2159841" y="3308176"/>
            <a:ext cx="1863725" cy="514350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15" name="Rectangle 13"/>
          <p:cNvSpPr>
            <a:spLocks noChangeArrowheads="1"/>
          </p:cNvSpPr>
          <p:nvPr/>
        </p:nvSpPr>
        <p:spPr bwMode="auto">
          <a:xfrm>
            <a:off x="2324941" y="3443114"/>
            <a:ext cx="14954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clinical content</a:t>
            </a:r>
            <a:endParaRPr lang="en-GB" sz="2400" dirty="0"/>
          </a:p>
        </p:txBody>
      </p:sp>
      <p:sp>
        <p:nvSpPr>
          <p:cNvPr id="216" name="Rectangle 14"/>
          <p:cNvSpPr>
            <a:spLocks noChangeArrowheads="1"/>
          </p:cNvSpPr>
          <p:nvPr/>
        </p:nvSpPr>
        <p:spPr bwMode="auto">
          <a:xfrm>
            <a:off x="2159841" y="4568651"/>
            <a:ext cx="1863725" cy="514350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17" name="Rectangle 15"/>
          <p:cNvSpPr>
            <a:spLocks noChangeArrowheads="1"/>
          </p:cNvSpPr>
          <p:nvPr/>
        </p:nvSpPr>
        <p:spPr bwMode="auto">
          <a:xfrm>
            <a:off x="2825004" y="4703589"/>
            <a:ext cx="6048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model</a:t>
            </a:r>
            <a:endParaRPr lang="en-GB" sz="2400" dirty="0"/>
          </a:p>
        </p:txBody>
      </p:sp>
      <p:sp>
        <p:nvSpPr>
          <p:cNvPr id="218" name="Rectangle 16"/>
          <p:cNvSpPr>
            <a:spLocks noChangeArrowheads="1"/>
          </p:cNvSpPr>
          <p:nvPr/>
        </p:nvSpPr>
        <p:spPr bwMode="auto">
          <a:xfrm>
            <a:off x="2159841" y="5257626"/>
            <a:ext cx="1863725" cy="514350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19" name="Rectangle 17"/>
          <p:cNvSpPr>
            <a:spLocks noChangeArrowheads="1"/>
          </p:cNvSpPr>
          <p:nvPr/>
        </p:nvSpPr>
        <p:spPr bwMode="auto">
          <a:xfrm>
            <a:off x="2270966" y="5387801"/>
            <a:ext cx="17002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format  &amp; storage</a:t>
            </a:r>
            <a:endParaRPr lang="en-GB" sz="2400" dirty="0"/>
          </a:p>
        </p:txBody>
      </p:sp>
      <p:sp>
        <p:nvSpPr>
          <p:cNvPr id="220" name="Rectangle 18"/>
          <p:cNvSpPr>
            <a:spLocks noChangeArrowheads="1"/>
          </p:cNvSpPr>
          <p:nvPr/>
        </p:nvSpPr>
        <p:spPr bwMode="auto">
          <a:xfrm>
            <a:off x="2159841" y="5883101"/>
            <a:ext cx="1863725" cy="512763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21" name="Rectangle 19"/>
          <p:cNvSpPr>
            <a:spLocks noChangeArrowheads="1"/>
          </p:cNvSpPr>
          <p:nvPr/>
        </p:nvSpPr>
        <p:spPr bwMode="auto">
          <a:xfrm>
            <a:off x="2442416" y="6011689"/>
            <a:ext cx="1265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transmission</a:t>
            </a:r>
            <a:endParaRPr lang="en-GB" sz="2400" dirty="0"/>
          </a:p>
        </p:txBody>
      </p:sp>
      <p:sp>
        <p:nvSpPr>
          <p:cNvPr id="222" name="Line 21"/>
          <p:cNvSpPr>
            <a:spLocks noChangeShapeType="1"/>
          </p:cNvSpPr>
          <p:nvPr/>
        </p:nvSpPr>
        <p:spPr bwMode="auto">
          <a:xfrm>
            <a:off x="4088653" y="3310184"/>
            <a:ext cx="0" cy="1772818"/>
          </a:xfrm>
          <a:prstGeom prst="line">
            <a:avLst/>
          </a:prstGeom>
          <a:noFill/>
          <a:ln w="1111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223" name="Line 22"/>
          <p:cNvSpPr>
            <a:spLocks noChangeShapeType="1"/>
          </p:cNvSpPr>
          <p:nvPr/>
        </p:nvSpPr>
        <p:spPr bwMode="auto">
          <a:xfrm>
            <a:off x="4087066" y="5246856"/>
            <a:ext cx="1588" cy="1138238"/>
          </a:xfrm>
          <a:prstGeom prst="line">
            <a:avLst/>
          </a:prstGeom>
          <a:noFill/>
          <a:ln w="111125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224" name="Line 23"/>
          <p:cNvSpPr>
            <a:spLocks noChangeShapeType="1"/>
          </p:cNvSpPr>
          <p:nvPr/>
        </p:nvSpPr>
        <p:spPr bwMode="auto">
          <a:xfrm>
            <a:off x="504576" y="3184890"/>
            <a:ext cx="7955856" cy="322"/>
          </a:xfrm>
          <a:prstGeom prst="line">
            <a:avLst/>
          </a:prstGeom>
          <a:noFill/>
          <a:ln w="222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225" name="Line 25"/>
          <p:cNvSpPr>
            <a:spLocks noChangeShapeType="1"/>
          </p:cNvSpPr>
          <p:nvPr/>
        </p:nvSpPr>
        <p:spPr bwMode="auto">
          <a:xfrm flipV="1">
            <a:off x="504576" y="5151153"/>
            <a:ext cx="7955856" cy="20787"/>
          </a:xfrm>
          <a:prstGeom prst="line">
            <a:avLst/>
          </a:prstGeom>
          <a:noFill/>
          <a:ln w="22225">
            <a:solidFill>
              <a:srgbClr val="00AE00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grpSp>
        <p:nvGrpSpPr>
          <p:cNvPr id="226" name="Group 188"/>
          <p:cNvGrpSpPr>
            <a:grpSpLocks/>
          </p:cNvGrpSpPr>
          <p:nvPr/>
        </p:nvGrpSpPr>
        <p:grpSpPr bwMode="auto">
          <a:xfrm>
            <a:off x="4153741" y="3714577"/>
            <a:ext cx="2260600" cy="1000129"/>
            <a:chOff x="2502" y="2205"/>
            <a:chExt cx="1424" cy="630"/>
          </a:xfrm>
        </p:grpSpPr>
        <p:sp>
          <p:nvSpPr>
            <p:cNvPr id="227" name="Rectangle 26"/>
            <p:cNvSpPr>
              <a:spLocks noChangeArrowheads="1"/>
            </p:cNvSpPr>
            <p:nvPr/>
          </p:nvSpPr>
          <p:spPr bwMode="auto">
            <a:xfrm>
              <a:off x="2746" y="2525"/>
              <a:ext cx="935" cy="3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rgbClr val="008000"/>
                  </a:solidFill>
                  <a:latin typeface="Arial" pitchFamily="34" charset="0"/>
                </a:rPr>
                <a:t>Semantic </a:t>
              </a:r>
            </a:p>
            <a:p>
              <a:pPr algn="ctr" eaLnBrk="0" hangingPunct="0"/>
              <a:r>
                <a:rPr lang="en-GB" sz="1600" b="1" dirty="0" smtClean="0">
                  <a:solidFill>
                    <a:srgbClr val="008000"/>
                  </a:solidFill>
                  <a:latin typeface="Arial" pitchFamily="34" charset="0"/>
                </a:rPr>
                <a:t>interoperability</a:t>
              </a:r>
              <a:endParaRPr lang="en-GB" sz="1600" b="1" dirty="0">
                <a:solidFill>
                  <a:srgbClr val="008000"/>
                </a:solidFill>
                <a:latin typeface="Arial" pitchFamily="34" charset="0"/>
              </a:endParaRPr>
            </a:p>
          </p:txBody>
        </p:sp>
        <p:grpSp>
          <p:nvGrpSpPr>
            <p:cNvPr id="228" name="Group 27"/>
            <p:cNvGrpSpPr>
              <a:grpSpLocks/>
            </p:cNvGrpSpPr>
            <p:nvPr/>
          </p:nvGrpSpPr>
          <p:grpSpPr bwMode="auto">
            <a:xfrm>
              <a:off x="2502" y="2205"/>
              <a:ext cx="1424" cy="289"/>
              <a:chOff x="2502" y="2202"/>
              <a:chExt cx="1424" cy="289"/>
            </a:xfrm>
          </p:grpSpPr>
          <p:sp>
            <p:nvSpPr>
              <p:cNvPr id="229" name="Line 28"/>
              <p:cNvSpPr>
                <a:spLocks noChangeShapeType="1"/>
              </p:cNvSpPr>
              <p:nvPr/>
            </p:nvSpPr>
            <p:spPr bwMode="auto">
              <a:xfrm>
                <a:off x="2719" y="2346"/>
                <a:ext cx="982" cy="2"/>
              </a:xfrm>
              <a:prstGeom prst="line">
                <a:avLst/>
              </a:prstGeom>
              <a:noFill/>
              <a:ln w="1111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 dirty="0"/>
              </a:p>
            </p:txBody>
          </p:sp>
          <p:sp>
            <p:nvSpPr>
              <p:cNvPr id="230" name="Freeform 29"/>
              <p:cNvSpPr>
                <a:spLocks/>
              </p:cNvSpPr>
              <p:nvPr/>
            </p:nvSpPr>
            <p:spPr bwMode="auto">
              <a:xfrm>
                <a:off x="2502" y="2202"/>
                <a:ext cx="307" cy="289"/>
              </a:xfrm>
              <a:custGeom>
                <a:avLst/>
                <a:gdLst>
                  <a:gd name="T0" fmla="*/ 154 w 614"/>
                  <a:gd name="T1" fmla="*/ 0 h 384"/>
                  <a:gd name="T2" fmla="*/ 135 w 614"/>
                  <a:gd name="T3" fmla="*/ 109 h 384"/>
                  <a:gd name="T4" fmla="*/ 154 w 614"/>
                  <a:gd name="T5" fmla="*/ 218 h 384"/>
                  <a:gd name="T6" fmla="*/ 0 w 614"/>
                  <a:gd name="T7" fmla="*/ 109 h 384"/>
                  <a:gd name="T8" fmla="*/ 154 w 614"/>
                  <a:gd name="T9" fmla="*/ 0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4"/>
                  <a:gd name="T17" fmla="*/ 614 w 614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4">
                    <a:moveTo>
                      <a:pt x="614" y="0"/>
                    </a:moveTo>
                    <a:lnTo>
                      <a:pt x="538" y="192"/>
                    </a:lnTo>
                    <a:lnTo>
                      <a:pt x="614" y="384"/>
                    </a:lnTo>
                    <a:lnTo>
                      <a:pt x="0" y="192"/>
                    </a:lnTo>
                    <a:lnTo>
                      <a:pt x="614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31" name="Freeform 30"/>
              <p:cNvSpPr>
                <a:spLocks/>
              </p:cNvSpPr>
              <p:nvPr/>
            </p:nvSpPr>
            <p:spPr bwMode="auto">
              <a:xfrm>
                <a:off x="3619" y="2202"/>
                <a:ext cx="307" cy="289"/>
              </a:xfrm>
              <a:custGeom>
                <a:avLst/>
                <a:gdLst>
                  <a:gd name="T0" fmla="*/ 0 w 614"/>
                  <a:gd name="T1" fmla="*/ 218 h 384"/>
                  <a:gd name="T2" fmla="*/ 19 w 614"/>
                  <a:gd name="T3" fmla="*/ 109 h 384"/>
                  <a:gd name="T4" fmla="*/ 0 w 614"/>
                  <a:gd name="T5" fmla="*/ 0 h 384"/>
                  <a:gd name="T6" fmla="*/ 154 w 614"/>
                  <a:gd name="T7" fmla="*/ 109 h 384"/>
                  <a:gd name="T8" fmla="*/ 0 w 614"/>
                  <a:gd name="T9" fmla="*/ 218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4"/>
                  <a:gd name="T17" fmla="*/ 614 w 614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4">
                    <a:moveTo>
                      <a:pt x="0" y="384"/>
                    </a:moveTo>
                    <a:lnTo>
                      <a:pt x="76" y="192"/>
                    </a:lnTo>
                    <a:lnTo>
                      <a:pt x="0" y="0"/>
                    </a:lnTo>
                    <a:lnTo>
                      <a:pt x="614" y="192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grpSp>
        <p:nvGrpSpPr>
          <p:cNvPr id="232" name="Group 187"/>
          <p:cNvGrpSpPr>
            <a:grpSpLocks/>
          </p:cNvGrpSpPr>
          <p:nvPr/>
        </p:nvGrpSpPr>
        <p:grpSpPr bwMode="auto">
          <a:xfrm>
            <a:off x="4153741" y="5342240"/>
            <a:ext cx="2260600" cy="895353"/>
            <a:chOff x="2502" y="3555"/>
            <a:chExt cx="1424" cy="564"/>
          </a:xfrm>
        </p:grpSpPr>
        <p:sp>
          <p:nvSpPr>
            <p:cNvPr id="233" name="Rectangle 20"/>
            <p:cNvSpPr>
              <a:spLocks noChangeArrowheads="1"/>
            </p:cNvSpPr>
            <p:nvPr/>
          </p:nvSpPr>
          <p:spPr bwMode="auto">
            <a:xfrm>
              <a:off x="2746" y="3809"/>
              <a:ext cx="935" cy="3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rgbClr val="003366"/>
                  </a:solidFill>
                  <a:latin typeface="Arial" pitchFamily="34" charset="0"/>
                </a:rPr>
                <a:t>Technical </a:t>
              </a:r>
            </a:p>
            <a:p>
              <a:pPr algn="ctr" eaLnBrk="0" hangingPunct="0"/>
              <a:r>
                <a:rPr lang="en-GB" sz="1600" b="1" dirty="0" smtClean="0">
                  <a:solidFill>
                    <a:srgbClr val="003366"/>
                  </a:solidFill>
                  <a:latin typeface="Arial" pitchFamily="34" charset="0"/>
                </a:rPr>
                <a:t>interoperability</a:t>
              </a:r>
              <a:endParaRPr lang="en-GB" sz="1600" b="1" dirty="0">
                <a:solidFill>
                  <a:srgbClr val="003366"/>
                </a:solidFill>
                <a:latin typeface="Arial" pitchFamily="34" charset="0"/>
              </a:endParaRPr>
            </a:p>
          </p:txBody>
        </p:sp>
        <p:grpSp>
          <p:nvGrpSpPr>
            <p:cNvPr id="234" name="Group 181"/>
            <p:cNvGrpSpPr>
              <a:grpSpLocks/>
            </p:cNvGrpSpPr>
            <p:nvPr/>
          </p:nvGrpSpPr>
          <p:grpSpPr bwMode="auto">
            <a:xfrm>
              <a:off x="2502" y="3555"/>
              <a:ext cx="1424" cy="192"/>
              <a:chOff x="2502" y="3555"/>
              <a:chExt cx="1424" cy="192"/>
            </a:xfrm>
          </p:grpSpPr>
          <p:sp>
            <p:nvSpPr>
              <p:cNvPr id="235" name="Line 31"/>
              <p:cNvSpPr>
                <a:spLocks noChangeShapeType="1"/>
              </p:cNvSpPr>
              <p:nvPr/>
            </p:nvSpPr>
            <p:spPr bwMode="auto">
              <a:xfrm>
                <a:off x="2719" y="3656"/>
                <a:ext cx="982" cy="1"/>
              </a:xfrm>
              <a:prstGeom prst="line">
                <a:avLst/>
              </a:prstGeom>
              <a:noFill/>
              <a:ln w="11112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 dirty="0"/>
              </a:p>
            </p:txBody>
          </p:sp>
          <p:sp>
            <p:nvSpPr>
              <p:cNvPr id="236" name="Freeform 32"/>
              <p:cNvSpPr>
                <a:spLocks/>
              </p:cNvSpPr>
              <p:nvPr/>
            </p:nvSpPr>
            <p:spPr bwMode="auto">
              <a:xfrm>
                <a:off x="2502" y="3555"/>
                <a:ext cx="307" cy="192"/>
              </a:xfrm>
              <a:custGeom>
                <a:avLst/>
                <a:gdLst>
                  <a:gd name="T0" fmla="*/ 154 w 614"/>
                  <a:gd name="T1" fmla="*/ 0 h 384"/>
                  <a:gd name="T2" fmla="*/ 135 w 614"/>
                  <a:gd name="T3" fmla="*/ 48 h 384"/>
                  <a:gd name="T4" fmla="*/ 154 w 614"/>
                  <a:gd name="T5" fmla="*/ 96 h 384"/>
                  <a:gd name="T6" fmla="*/ 0 w 614"/>
                  <a:gd name="T7" fmla="*/ 48 h 384"/>
                  <a:gd name="T8" fmla="*/ 154 w 614"/>
                  <a:gd name="T9" fmla="*/ 0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4"/>
                  <a:gd name="T17" fmla="*/ 614 w 614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4">
                    <a:moveTo>
                      <a:pt x="614" y="0"/>
                    </a:moveTo>
                    <a:lnTo>
                      <a:pt x="538" y="192"/>
                    </a:lnTo>
                    <a:lnTo>
                      <a:pt x="614" y="384"/>
                    </a:lnTo>
                    <a:lnTo>
                      <a:pt x="0" y="192"/>
                    </a:lnTo>
                    <a:lnTo>
                      <a:pt x="614" y="0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37" name="Freeform 33"/>
              <p:cNvSpPr>
                <a:spLocks/>
              </p:cNvSpPr>
              <p:nvPr/>
            </p:nvSpPr>
            <p:spPr bwMode="auto">
              <a:xfrm>
                <a:off x="3619" y="3555"/>
                <a:ext cx="307" cy="192"/>
              </a:xfrm>
              <a:custGeom>
                <a:avLst/>
                <a:gdLst>
                  <a:gd name="T0" fmla="*/ 0 w 614"/>
                  <a:gd name="T1" fmla="*/ 96 h 384"/>
                  <a:gd name="T2" fmla="*/ 19 w 614"/>
                  <a:gd name="T3" fmla="*/ 48 h 384"/>
                  <a:gd name="T4" fmla="*/ 0 w 614"/>
                  <a:gd name="T5" fmla="*/ 0 h 384"/>
                  <a:gd name="T6" fmla="*/ 154 w 614"/>
                  <a:gd name="T7" fmla="*/ 48 h 384"/>
                  <a:gd name="T8" fmla="*/ 0 w 614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4"/>
                  <a:gd name="T17" fmla="*/ 614 w 614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4">
                    <a:moveTo>
                      <a:pt x="0" y="384"/>
                    </a:moveTo>
                    <a:lnTo>
                      <a:pt x="76" y="192"/>
                    </a:lnTo>
                    <a:lnTo>
                      <a:pt x="0" y="0"/>
                    </a:lnTo>
                    <a:lnTo>
                      <a:pt x="614" y="192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grpSp>
        <p:nvGrpSpPr>
          <p:cNvPr id="238" name="Group 45"/>
          <p:cNvGrpSpPr>
            <a:grpSpLocks/>
          </p:cNvGrpSpPr>
          <p:nvPr/>
        </p:nvGrpSpPr>
        <p:grpSpPr bwMode="auto">
          <a:xfrm>
            <a:off x="2551954" y="908178"/>
            <a:ext cx="644525" cy="693738"/>
            <a:chOff x="1493" y="1271"/>
            <a:chExt cx="406" cy="437"/>
          </a:xfrm>
        </p:grpSpPr>
        <p:grpSp>
          <p:nvGrpSpPr>
            <p:cNvPr id="239" name="Group 46"/>
            <p:cNvGrpSpPr>
              <a:grpSpLocks/>
            </p:cNvGrpSpPr>
            <p:nvPr/>
          </p:nvGrpSpPr>
          <p:grpSpPr bwMode="auto">
            <a:xfrm>
              <a:off x="1493" y="1271"/>
              <a:ext cx="406" cy="437"/>
              <a:chOff x="1493" y="1271"/>
              <a:chExt cx="406" cy="437"/>
            </a:xfrm>
          </p:grpSpPr>
          <p:grpSp>
            <p:nvGrpSpPr>
              <p:cNvPr id="241" name="Group 47"/>
              <p:cNvGrpSpPr>
                <a:grpSpLocks/>
              </p:cNvGrpSpPr>
              <p:nvPr/>
            </p:nvGrpSpPr>
            <p:grpSpPr bwMode="auto">
              <a:xfrm>
                <a:off x="1862" y="1558"/>
                <a:ext cx="37" cy="36"/>
                <a:chOff x="1862" y="1558"/>
                <a:chExt cx="37" cy="36"/>
              </a:xfrm>
            </p:grpSpPr>
            <p:sp>
              <p:nvSpPr>
                <p:cNvPr id="256" name="Freeform 48"/>
                <p:cNvSpPr>
                  <a:spLocks/>
                </p:cNvSpPr>
                <p:nvPr/>
              </p:nvSpPr>
              <p:spPr bwMode="auto">
                <a:xfrm>
                  <a:off x="1862" y="1568"/>
                  <a:ext cx="30" cy="15"/>
                </a:xfrm>
                <a:custGeom>
                  <a:avLst/>
                  <a:gdLst>
                    <a:gd name="T0" fmla="*/ 15 w 61"/>
                    <a:gd name="T1" fmla="*/ 0 h 30"/>
                    <a:gd name="T2" fmla="*/ 0 w 61"/>
                    <a:gd name="T3" fmla="*/ 3 h 30"/>
                    <a:gd name="T4" fmla="*/ 0 w 61"/>
                    <a:gd name="T5" fmla="*/ 7 h 30"/>
                    <a:gd name="T6" fmla="*/ 15 w 61"/>
                    <a:gd name="T7" fmla="*/ 8 h 30"/>
                    <a:gd name="T8" fmla="*/ 15 w 61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"/>
                    <a:gd name="T16" fmla="*/ 0 h 30"/>
                    <a:gd name="T17" fmla="*/ 61 w 61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" h="30">
                      <a:moveTo>
                        <a:pt x="61" y="0"/>
                      </a:moveTo>
                      <a:lnTo>
                        <a:pt x="0" y="9"/>
                      </a:lnTo>
                      <a:lnTo>
                        <a:pt x="0" y="25"/>
                      </a:lnTo>
                      <a:lnTo>
                        <a:pt x="61" y="30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57" name="Oval 49"/>
                <p:cNvSpPr>
                  <a:spLocks noChangeArrowheads="1"/>
                </p:cNvSpPr>
                <p:nvPr/>
              </p:nvSpPr>
              <p:spPr bwMode="auto">
                <a:xfrm>
                  <a:off x="1888" y="1558"/>
                  <a:ext cx="11" cy="36"/>
                </a:xfrm>
                <a:prstGeom prst="ellipse">
                  <a:avLst/>
                </a:prstGeom>
                <a:solidFill>
                  <a:srgbClr val="808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242" name="Group 50"/>
              <p:cNvGrpSpPr>
                <a:grpSpLocks/>
              </p:cNvGrpSpPr>
              <p:nvPr/>
            </p:nvGrpSpPr>
            <p:grpSpPr bwMode="auto">
              <a:xfrm>
                <a:off x="1493" y="1271"/>
                <a:ext cx="378" cy="437"/>
                <a:chOff x="1493" y="1271"/>
                <a:chExt cx="378" cy="437"/>
              </a:xfrm>
            </p:grpSpPr>
            <p:grpSp>
              <p:nvGrpSpPr>
                <p:cNvPr id="247" name="Group 51"/>
                <p:cNvGrpSpPr>
                  <a:grpSpLocks/>
                </p:cNvGrpSpPr>
                <p:nvPr/>
              </p:nvGrpSpPr>
              <p:grpSpPr bwMode="auto">
                <a:xfrm>
                  <a:off x="1773" y="1552"/>
                  <a:ext cx="98" cy="79"/>
                  <a:chOff x="1773" y="1552"/>
                  <a:chExt cx="98" cy="79"/>
                </a:xfrm>
              </p:grpSpPr>
              <p:sp>
                <p:nvSpPr>
                  <p:cNvPr id="254" name="Freeform 52"/>
                  <p:cNvSpPr>
                    <a:spLocks/>
                  </p:cNvSpPr>
                  <p:nvPr/>
                </p:nvSpPr>
                <p:spPr bwMode="auto">
                  <a:xfrm>
                    <a:off x="1823" y="1552"/>
                    <a:ext cx="34" cy="16"/>
                  </a:xfrm>
                  <a:custGeom>
                    <a:avLst/>
                    <a:gdLst>
                      <a:gd name="T0" fmla="*/ 0 w 68"/>
                      <a:gd name="T1" fmla="*/ 8 h 31"/>
                      <a:gd name="T2" fmla="*/ 5 w 68"/>
                      <a:gd name="T3" fmla="*/ 5 h 31"/>
                      <a:gd name="T4" fmla="*/ 11 w 68"/>
                      <a:gd name="T5" fmla="*/ 1 h 31"/>
                      <a:gd name="T6" fmla="*/ 13 w 68"/>
                      <a:gd name="T7" fmla="*/ 0 h 31"/>
                      <a:gd name="T8" fmla="*/ 15 w 68"/>
                      <a:gd name="T9" fmla="*/ 0 h 31"/>
                      <a:gd name="T10" fmla="*/ 17 w 68"/>
                      <a:gd name="T11" fmla="*/ 1 h 31"/>
                      <a:gd name="T12" fmla="*/ 17 w 68"/>
                      <a:gd name="T13" fmla="*/ 2 h 31"/>
                      <a:gd name="T14" fmla="*/ 17 w 68"/>
                      <a:gd name="T15" fmla="*/ 3 h 31"/>
                      <a:gd name="T16" fmla="*/ 16 w 68"/>
                      <a:gd name="T17" fmla="*/ 4 h 31"/>
                      <a:gd name="T18" fmla="*/ 15 w 68"/>
                      <a:gd name="T19" fmla="*/ 5 h 31"/>
                      <a:gd name="T20" fmla="*/ 13 w 68"/>
                      <a:gd name="T21" fmla="*/ 6 h 31"/>
                      <a:gd name="T22" fmla="*/ 10 w 68"/>
                      <a:gd name="T23" fmla="*/ 8 h 31"/>
                      <a:gd name="T24" fmla="*/ 0 w 68"/>
                      <a:gd name="T25" fmla="*/ 8 h 31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8"/>
                      <a:gd name="T40" fmla="*/ 0 h 31"/>
                      <a:gd name="T41" fmla="*/ 68 w 68"/>
                      <a:gd name="T42" fmla="*/ 31 h 31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8" h="31">
                        <a:moveTo>
                          <a:pt x="0" y="31"/>
                        </a:moveTo>
                        <a:lnTo>
                          <a:pt x="21" y="17"/>
                        </a:lnTo>
                        <a:lnTo>
                          <a:pt x="45" y="3"/>
                        </a:lnTo>
                        <a:lnTo>
                          <a:pt x="54" y="0"/>
                        </a:lnTo>
                        <a:lnTo>
                          <a:pt x="61" y="0"/>
                        </a:lnTo>
                        <a:lnTo>
                          <a:pt x="66" y="3"/>
                        </a:lnTo>
                        <a:lnTo>
                          <a:pt x="68" y="5"/>
                        </a:lnTo>
                        <a:lnTo>
                          <a:pt x="66" y="12"/>
                        </a:lnTo>
                        <a:lnTo>
                          <a:pt x="64" y="15"/>
                        </a:lnTo>
                        <a:lnTo>
                          <a:pt x="61" y="19"/>
                        </a:lnTo>
                        <a:lnTo>
                          <a:pt x="54" y="24"/>
                        </a:lnTo>
                        <a:lnTo>
                          <a:pt x="42" y="31"/>
                        </a:lnTo>
                        <a:lnTo>
                          <a:pt x="0" y="31"/>
                        </a:lnTo>
                        <a:close/>
                      </a:path>
                    </a:pathLst>
                  </a:custGeom>
                  <a:solidFill>
                    <a:srgbClr val="FFBFBF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255" name="Freeform 53"/>
                  <p:cNvSpPr>
                    <a:spLocks/>
                  </p:cNvSpPr>
                  <p:nvPr/>
                </p:nvSpPr>
                <p:spPr bwMode="auto">
                  <a:xfrm>
                    <a:off x="1773" y="1561"/>
                    <a:ext cx="98" cy="70"/>
                  </a:xfrm>
                  <a:custGeom>
                    <a:avLst/>
                    <a:gdLst>
                      <a:gd name="T0" fmla="*/ 0 w 195"/>
                      <a:gd name="T1" fmla="*/ 18 h 140"/>
                      <a:gd name="T2" fmla="*/ 7 w 195"/>
                      <a:gd name="T3" fmla="*/ 15 h 140"/>
                      <a:gd name="T4" fmla="*/ 13 w 195"/>
                      <a:gd name="T5" fmla="*/ 13 h 140"/>
                      <a:gd name="T6" fmla="*/ 16 w 195"/>
                      <a:gd name="T7" fmla="*/ 11 h 140"/>
                      <a:gd name="T8" fmla="*/ 18 w 195"/>
                      <a:gd name="T9" fmla="*/ 9 h 140"/>
                      <a:gd name="T10" fmla="*/ 21 w 195"/>
                      <a:gd name="T11" fmla="*/ 5 h 140"/>
                      <a:gd name="T12" fmla="*/ 23 w 195"/>
                      <a:gd name="T13" fmla="*/ 3 h 140"/>
                      <a:gd name="T14" fmla="*/ 27 w 195"/>
                      <a:gd name="T15" fmla="*/ 1 h 140"/>
                      <a:gd name="T16" fmla="*/ 33 w 195"/>
                      <a:gd name="T17" fmla="*/ 0 h 140"/>
                      <a:gd name="T18" fmla="*/ 37 w 195"/>
                      <a:gd name="T19" fmla="*/ 0 h 140"/>
                      <a:gd name="T20" fmla="*/ 40 w 195"/>
                      <a:gd name="T21" fmla="*/ 0 h 140"/>
                      <a:gd name="T22" fmla="*/ 45 w 195"/>
                      <a:gd name="T23" fmla="*/ 1 h 140"/>
                      <a:gd name="T24" fmla="*/ 47 w 195"/>
                      <a:gd name="T25" fmla="*/ 1 h 140"/>
                      <a:gd name="T26" fmla="*/ 47 w 195"/>
                      <a:gd name="T27" fmla="*/ 3 h 140"/>
                      <a:gd name="T28" fmla="*/ 48 w 195"/>
                      <a:gd name="T29" fmla="*/ 5 h 140"/>
                      <a:gd name="T30" fmla="*/ 47 w 195"/>
                      <a:gd name="T31" fmla="*/ 6 h 140"/>
                      <a:gd name="T32" fmla="*/ 46 w 195"/>
                      <a:gd name="T33" fmla="*/ 7 h 140"/>
                      <a:gd name="T34" fmla="*/ 42 w 195"/>
                      <a:gd name="T35" fmla="*/ 8 h 140"/>
                      <a:gd name="T36" fmla="*/ 46 w 195"/>
                      <a:gd name="T37" fmla="*/ 8 h 140"/>
                      <a:gd name="T38" fmla="*/ 47 w 195"/>
                      <a:gd name="T39" fmla="*/ 8 h 140"/>
                      <a:gd name="T40" fmla="*/ 49 w 195"/>
                      <a:gd name="T41" fmla="*/ 9 h 140"/>
                      <a:gd name="T42" fmla="*/ 49 w 195"/>
                      <a:gd name="T43" fmla="*/ 10 h 140"/>
                      <a:gd name="T44" fmla="*/ 49 w 195"/>
                      <a:gd name="T45" fmla="*/ 12 h 140"/>
                      <a:gd name="T46" fmla="*/ 48 w 195"/>
                      <a:gd name="T47" fmla="*/ 13 h 140"/>
                      <a:gd name="T48" fmla="*/ 47 w 195"/>
                      <a:gd name="T49" fmla="*/ 14 h 140"/>
                      <a:gd name="T50" fmla="*/ 46 w 195"/>
                      <a:gd name="T51" fmla="*/ 14 h 140"/>
                      <a:gd name="T52" fmla="*/ 43 w 195"/>
                      <a:gd name="T53" fmla="*/ 15 h 140"/>
                      <a:gd name="T54" fmla="*/ 46 w 195"/>
                      <a:gd name="T55" fmla="*/ 14 h 140"/>
                      <a:gd name="T56" fmla="*/ 47 w 195"/>
                      <a:gd name="T57" fmla="*/ 15 h 140"/>
                      <a:gd name="T58" fmla="*/ 48 w 195"/>
                      <a:gd name="T59" fmla="*/ 15 h 140"/>
                      <a:gd name="T60" fmla="*/ 49 w 195"/>
                      <a:gd name="T61" fmla="*/ 17 h 140"/>
                      <a:gd name="T62" fmla="*/ 49 w 195"/>
                      <a:gd name="T63" fmla="*/ 18 h 140"/>
                      <a:gd name="T64" fmla="*/ 47 w 195"/>
                      <a:gd name="T65" fmla="*/ 19 h 140"/>
                      <a:gd name="T66" fmla="*/ 46 w 195"/>
                      <a:gd name="T67" fmla="*/ 21 h 140"/>
                      <a:gd name="T68" fmla="*/ 43 w 195"/>
                      <a:gd name="T69" fmla="*/ 21 h 140"/>
                      <a:gd name="T70" fmla="*/ 45 w 195"/>
                      <a:gd name="T71" fmla="*/ 21 h 140"/>
                      <a:gd name="T72" fmla="*/ 47 w 195"/>
                      <a:gd name="T73" fmla="*/ 20 h 140"/>
                      <a:gd name="T74" fmla="*/ 47 w 195"/>
                      <a:gd name="T75" fmla="*/ 21 h 140"/>
                      <a:gd name="T76" fmla="*/ 48 w 195"/>
                      <a:gd name="T77" fmla="*/ 22 h 140"/>
                      <a:gd name="T78" fmla="*/ 47 w 195"/>
                      <a:gd name="T79" fmla="*/ 23 h 140"/>
                      <a:gd name="T80" fmla="*/ 45 w 195"/>
                      <a:gd name="T81" fmla="*/ 25 h 140"/>
                      <a:gd name="T82" fmla="*/ 43 w 195"/>
                      <a:gd name="T83" fmla="*/ 26 h 140"/>
                      <a:gd name="T84" fmla="*/ 39 w 195"/>
                      <a:gd name="T85" fmla="*/ 26 h 140"/>
                      <a:gd name="T86" fmla="*/ 35 w 195"/>
                      <a:gd name="T87" fmla="*/ 27 h 140"/>
                      <a:gd name="T88" fmla="*/ 30 w 195"/>
                      <a:gd name="T89" fmla="*/ 26 h 140"/>
                      <a:gd name="T90" fmla="*/ 26 w 195"/>
                      <a:gd name="T91" fmla="*/ 26 h 140"/>
                      <a:gd name="T92" fmla="*/ 21 w 195"/>
                      <a:gd name="T93" fmla="*/ 27 h 140"/>
                      <a:gd name="T94" fmla="*/ 16 w 195"/>
                      <a:gd name="T95" fmla="*/ 30 h 140"/>
                      <a:gd name="T96" fmla="*/ 10 w 195"/>
                      <a:gd name="T97" fmla="*/ 34 h 140"/>
                      <a:gd name="T98" fmla="*/ 6 w 195"/>
                      <a:gd name="T99" fmla="*/ 35 h 140"/>
                      <a:gd name="T100" fmla="*/ 0 w 195"/>
                      <a:gd name="T101" fmla="*/ 18 h 140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w 195"/>
                      <a:gd name="T154" fmla="*/ 0 h 140"/>
                      <a:gd name="T155" fmla="*/ 195 w 195"/>
                      <a:gd name="T156" fmla="*/ 140 h 140"/>
                    </a:gdLst>
                    <a:ahLst/>
                    <a:cxnLst>
                      <a:cxn ang="T102">
                        <a:pos x="T0" y="T1"/>
                      </a:cxn>
                      <a:cxn ang="T103">
                        <a:pos x="T2" y="T3"/>
                      </a:cxn>
                      <a:cxn ang="T104">
                        <a:pos x="T4" y="T5"/>
                      </a:cxn>
                      <a:cxn ang="T105">
                        <a:pos x="T6" y="T7"/>
                      </a:cxn>
                      <a:cxn ang="T106">
                        <a:pos x="T8" y="T9"/>
                      </a:cxn>
                      <a:cxn ang="T107">
                        <a:pos x="T10" y="T11"/>
                      </a:cxn>
                      <a:cxn ang="T108">
                        <a:pos x="T12" y="T13"/>
                      </a:cxn>
                      <a:cxn ang="T109">
                        <a:pos x="T14" y="T15"/>
                      </a:cxn>
                      <a:cxn ang="T110">
                        <a:pos x="T16" y="T17"/>
                      </a:cxn>
                      <a:cxn ang="T111">
                        <a:pos x="T18" y="T19"/>
                      </a:cxn>
                      <a:cxn ang="T112">
                        <a:pos x="T20" y="T21"/>
                      </a:cxn>
                      <a:cxn ang="T113">
                        <a:pos x="T22" y="T23"/>
                      </a:cxn>
                      <a:cxn ang="T114">
                        <a:pos x="T24" y="T25"/>
                      </a:cxn>
                      <a:cxn ang="T115">
                        <a:pos x="T26" y="T27"/>
                      </a:cxn>
                      <a:cxn ang="T116">
                        <a:pos x="T28" y="T29"/>
                      </a:cxn>
                      <a:cxn ang="T117">
                        <a:pos x="T30" y="T31"/>
                      </a:cxn>
                      <a:cxn ang="T118">
                        <a:pos x="T32" y="T33"/>
                      </a:cxn>
                      <a:cxn ang="T119">
                        <a:pos x="T34" y="T35"/>
                      </a:cxn>
                      <a:cxn ang="T120">
                        <a:pos x="T36" y="T37"/>
                      </a:cxn>
                      <a:cxn ang="T121">
                        <a:pos x="T38" y="T39"/>
                      </a:cxn>
                      <a:cxn ang="T122">
                        <a:pos x="T40" y="T41"/>
                      </a:cxn>
                      <a:cxn ang="T123">
                        <a:pos x="T42" y="T43"/>
                      </a:cxn>
                      <a:cxn ang="T124">
                        <a:pos x="T44" y="T45"/>
                      </a:cxn>
                      <a:cxn ang="T125">
                        <a:pos x="T46" y="T47"/>
                      </a:cxn>
                      <a:cxn ang="T126">
                        <a:pos x="T48" y="T49"/>
                      </a:cxn>
                      <a:cxn ang="T127">
                        <a:pos x="T50" y="T51"/>
                      </a:cxn>
                      <a:cxn ang="T128">
                        <a:pos x="T52" y="T53"/>
                      </a:cxn>
                      <a:cxn ang="T129">
                        <a:pos x="T54" y="T55"/>
                      </a:cxn>
                      <a:cxn ang="T130">
                        <a:pos x="T56" y="T57"/>
                      </a:cxn>
                      <a:cxn ang="T131">
                        <a:pos x="T58" y="T59"/>
                      </a:cxn>
                      <a:cxn ang="T132">
                        <a:pos x="T60" y="T61"/>
                      </a:cxn>
                      <a:cxn ang="T133">
                        <a:pos x="T62" y="T63"/>
                      </a:cxn>
                      <a:cxn ang="T134">
                        <a:pos x="T64" y="T65"/>
                      </a:cxn>
                      <a:cxn ang="T135">
                        <a:pos x="T66" y="T67"/>
                      </a:cxn>
                      <a:cxn ang="T136">
                        <a:pos x="T68" y="T69"/>
                      </a:cxn>
                      <a:cxn ang="T137">
                        <a:pos x="T70" y="T71"/>
                      </a:cxn>
                      <a:cxn ang="T138">
                        <a:pos x="T72" y="T73"/>
                      </a:cxn>
                      <a:cxn ang="T139">
                        <a:pos x="T74" y="T75"/>
                      </a:cxn>
                      <a:cxn ang="T140">
                        <a:pos x="T76" y="T77"/>
                      </a:cxn>
                      <a:cxn ang="T141">
                        <a:pos x="T78" y="T79"/>
                      </a:cxn>
                      <a:cxn ang="T142">
                        <a:pos x="T80" y="T81"/>
                      </a:cxn>
                      <a:cxn ang="T143">
                        <a:pos x="T82" y="T83"/>
                      </a:cxn>
                      <a:cxn ang="T144">
                        <a:pos x="T84" y="T85"/>
                      </a:cxn>
                      <a:cxn ang="T145">
                        <a:pos x="T86" y="T87"/>
                      </a:cxn>
                      <a:cxn ang="T146">
                        <a:pos x="T88" y="T89"/>
                      </a:cxn>
                      <a:cxn ang="T147">
                        <a:pos x="T90" y="T91"/>
                      </a:cxn>
                      <a:cxn ang="T148">
                        <a:pos x="T92" y="T93"/>
                      </a:cxn>
                      <a:cxn ang="T149">
                        <a:pos x="T94" y="T95"/>
                      </a:cxn>
                      <a:cxn ang="T150">
                        <a:pos x="T96" y="T97"/>
                      </a:cxn>
                      <a:cxn ang="T151">
                        <a:pos x="T98" y="T99"/>
                      </a:cxn>
                      <a:cxn ang="T152">
                        <a:pos x="T100" y="T101"/>
                      </a:cxn>
                    </a:cxnLst>
                    <a:rect l="T153" t="T154" r="T155" b="T156"/>
                    <a:pathLst>
                      <a:path w="195" h="140">
                        <a:moveTo>
                          <a:pt x="0" y="70"/>
                        </a:moveTo>
                        <a:lnTo>
                          <a:pt x="26" y="63"/>
                        </a:lnTo>
                        <a:lnTo>
                          <a:pt x="50" y="53"/>
                        </a:lnTo>
                        <a:lnTo>
                          <a:pt x="64" y="44"/>
                        </a:lnTo>
                        <a:lnTo>
                          <a:pt x="70" y="35"/>
                        </a:lnTo>
                        <a:lnTo>
                          <a:pt x="82" y="21"/>
                        </a:lnTo>
                        <a:lnTo>
                          <a:pt x="92" y="12"/>
                        </a:lnTo>
                        <a:lnTo>
                          <a:pt x="108" y="5"/>
                        </a:lnTo>
                        <a:lnTo>
                          <a:pt x="129" y="0"/>
                        </a:lnTo>
                        <a:lnTo>
                          <a:pt x="145" y="0"/>
                        </a:lnTo>
                        <a:lnTo>
                          <a:pt x="160" y="0"/>
                        </a:lnTo>
                        <a:lnTo>
                          <a:pt x="178" y="2"/>
                        </a:lnTo>
                        <a:lnTo>
                          <a:pt x="185" y="7"/>
                        </a:lnTo>
                        <a:lnTo>
                          <a:pt x="188" y="12"/>
                        </a:lnTo>
                        <a:lnTo>
                          <a:pt x="190" y="21"/>
                        </a:lnTo>
                        <a:lnTo>
                          <a:pt x="188" y="26"/>
                        </a:lnTo>
                        <a:lnTo>
                          <a:pt x="183" y="30"/>
                        </a:lnTo>
                        <a:lnTo>
                          <a:pt x="165" y="32"/>
                        </a:lnTo>
                        <a:lnTo>
                          <a:pt x="183" y="32"/>
                        </a:lnTo>
                        <a:lnTo>
                          <a:pt x="188" y="32"/>
                        </a:lnTo>
                        <a:lnTo>
                          <a:pt x="193" y="35"/>
                        </a:lnTo>
                        <a:lnTo>
                          <a:pt x="195" y="40"/>
                        </a:lnTo>
                        <a:lnTo>
                          <a:pt x="195" y="49"/>
                        </a:lnTo>
                        <a:lnTo>
                          <a:pt x="192" y="53"/>
                        </a:lnTo>
                        <a:lnTo>
                          <a:pt x="188" y="56"/>
                        </a:lnTo>
                        <a:lnTo>
                          <a:pt x="181" y="58"/>
                        </a:lnTo>
                        <a:lnTo>
                          <a:pt x="169" y="60"/>
                        </a:lnTo>
                        <a:lnTo>
                          <a:pt x="181" y="58"/>
                        </a:lnTo>
                        <a:lnTo>
                          <a:pt x="186" y="60"/>
                        </a:lnTo>
                        <a:lnTo>
                          <a:pt x="192" y="61"/>
                        </a:lnTo>
                        <a:lnTo>
                          <a:pt x="193" y="68"/>
                        </a:lnTo>
                        <a:lnTo>
                          <a:pt x="193" y="74"/>
                        </a:lnTo>
                        <a:lnTo>
                          <a:pt x="188" y="79"/>
                        </a:lnTo>
                        <a:lnTo>
                          <a:pt x="183" y="84"/>
                        </a:lnTo>
                        <a:lnTo>
                          <a:pt x="172" y="86"/>
                        </a:lnTo>
                        <a:lnTo>
                          <a:pt x="178" y="84"/>
                        </a:lnTo>
                        <a:lnTo>
                          <a:pt x="185" y="82"/>
                        </a:lnTo>
                        <a:lnTo>
                          <a:pt x="188" y="84"/>
                        </a:lnTo>
                        <a:lnTo>
                          <a:pt x="190" y="89"/>
                        </a:lnTo>
                        <a:lnTo>
                          <a:pt x="186" y="94"/>
                        </a:lnTo>
                        <a:lnTo>
                          <a:pt x="178" y="101"/>
                        </a:lnTo>
                        <a:lnTo>
                          <a:pt x="169" y="105"/>
                        </a:lnTo>
                        <a:lnTo>
                          <a:pt x="153" y="107"/>
                        </a:lnTo>
                        <a:lnTo>
                          <a:pt x="139" y="108"/>
                        </a:lnTo>
                        <a:lnTo>
                          <a:pt x="120" y="107"/>
                        </a:lnTo>
                        <a:lnTo>
                          <a:pt x="104" y="105"/>
                        </a:lnTo>
                        <a:lnTo>
                          <a:pt x="82" y="110"/>
                        </a:lnTo>
                        <a:lnTo>
                          <a:pt x="61" y="121"/>
                        </a:lnTo>
                        <a:lnTo>
                          <a:pt x="38" y="133"/>
                        </a:lnTo>
                        <a:lnTo>
                          <a:pt x="22" y="140"/>
                        </a:lnTo>
                        <a:lnTo>
                          <a:pt x="0" y="70"/>
                        </a:lnTo>
                        <a:close/>
                      </a:path>
                    </a:pathLst>
                  </a:custGeom>
                  <a:solidFill>
                    <a:srgbClr val="FFBFBF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sp>
              <p:nvSpPr>
                <p:cNvPr id="248" name="Freeform 54"/>
                <p:cNvSpPr>
                  <a:spLocks/>
                </p:cNvSpPr>
                <p:nvPr/>
              </p:nvSpPr>
              <p:spPr bwMode="auto">
                <a:xfrm>
                  <a:off x="1690" y="1436"/>
                  <a:ext cx="28" cy="116"/>
                </a:xfrm>
                <a:custGeom>
                  <a:avLst/>
                  <a:gdLst>
                    <a:gd name="T0" fmla="*/ 4 w 56"/>
                    <a:gd name="T1" fmla="*/ 0 h 232"/>
                    <a:gd name="T2" fmla="*/ 3 w 56"/>
                    <a:gd name="T3" fmla="*/ 4 h 232"/>
                    <a:gd name="T4" fmla="*/ 2 w 56"/>
                    <a:gd name="T5" fmla="*/ 7 h 232"/>
                    <a:gd name="T6" fmla="*/ 0 w 56"/>
                    <a:gd name="T7" fmla="*/ 11 h 232"/>
                    <a:gd name="T8" fmla="*/ 2 w 56"/>
                    <a:gd name="T9" fmla="*/ 13 h 232"/>
                    <a:gd name="T10" fmla="*/ 3 w 56"/>
                    <a:gd name="T11" fmla="*/ 14 h 232"/>
                    <a:gd name="T12" fmla="*/ 6 w 56"/>
                    <a:gd name="T13" fmla="*/ 15 h 232"/>
                    <a:gd name="T14" fmla="*/ 7 w 56"/>
                    <a:gd name="T15" fmla="*/ 15 h 232"/>
                    <a:gd name="T16" fmla="*/ 6 w 56"/>
                    <a:gd name="T17" fmla="*/ 19 h 232"/>
                    <a:gd name="T18" fmla="*/ 6 w 56"/>
                    <a:gd name="T19" fmla="*/ 21 h 232"/>
                    <a:gd name="T20" fmla="*/ 3 w 56"/>
                    <a:gd name="T21" fmla="*/ 28 h 232"/>
                    <a:gd name="T22" fmla="*/ 7 w 56"/>
                    <a:gd name="T23" fmla="*/ 58 h 232"/>
                    <a:gd name="T24" fmla="*/ 10 w 56"/>
                    <a:gd name="T25" fmla="*/ 46 h 232"/>
                    <a:gd name="T26" fmla="*/ 12 w 56"/>
                    <a:gd name="T27" fmla="*/ 38 h 232"/>
                    <a:gd name="T28" fmla="*/ 13 w 56"/>
                    <a:gd name="T29" fmla="*/ 31 h 232"/>
                    <a:gd name="T30" fmla="*/ 13 w 56"/>
                    <a:gd name="T31" fmla="*/ 26 h 232"/>
                    <a:gd name="T32" fmla="*/ 14 w 56"/>
                    <a:gd name="T33" fmla="*/ 20 h 232"/>
                    <a:gd name="T34" fmla="*/ 14 w 56"/>
                    <a:gd name="T35" fmla="*/ 17 h 232"/>
                    <a:gd name="T36" fmla="*/ 13 w 56"/>
                    <a:gd name="T37" fmla="*/ 15 h 232"/>
                    <a:gd name="T38" fmla="*/ 11 w 56"/>
                    <a:gd name="T39" fmla="*/ 14 h 232"/>
                    <a:gd name="T40" fmla="*/ 10 w 56"/>
                    <a:gd name="T41" fmla="*/ 13 h 232"/>
                    <a:gd name="T42" fmla="*/ 10 w 56"/>
                    <a:gd name="T43" fmla="*/ 10 h 232"/>
                    <a:gd name="T44" fmla="*/ 9 w 56"/>
                    <a:gd name="T45" fmla="*/ 7 h 232"/>
                    <a:gd name="T46" fmla="*/ 7 w 56"/>
                    <a:gd name="T47" fmla="*/ 4 h 232"/>
                    <a:gd name="T48" fmla="*/ 4 w 56"/>
                    <a:gd name="T49" fmla="*/ 0 h 23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56"/>
                    <a:gd name="T76" fmla="*/ 0 h 232"/>
                    <a:gd name="T77" fmla="*/ 56 w 56"/>
                    <a:gd name="T78" fmla="*/ 232 h 23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56" h="232">
                      <a:moveTo>
                        <a:pt x="14" y="0"/>
                      </a:moveTo>
                      <a:lnTo>
                        <a:pt x="12" y="15"/>
                      </a:lnTo>
                      <a:lnTo>
                        <a:pt x="7" y="31"/>
                      </a:lnTo>
                      <a:lnTo>
                        <a:pt x="0" y="42"/>
                      </a:lnTo>
                      <a:lnTo>
                        <a:pt x="7" y="49"/>
                      </a:lnTo>
                      <a:lnTo>
                        <a:pt x="12" y="56"/>
                      </a:lnTo>
                      <a:lnTo>
                        <a:pt x="21" y="59"/>
                      </a:lnTo>
                      <a:lnTo>
                        <a:pt x="30" y="63"/>
                      </a:lnTo>
                      <a:lnTo>
                        <a:pt x="24" y="73"/>
                      </a:lnTo>
                      <a:lnTo>
                        <a:pt x="23" y="83"/>
                      </a:lnTo>
                      <a:lnTo>
                        <a:pt x="12" y="110"/>
                      </a:lnTo>
                      <a:lnTo>
                        <a:pt x="31" y="232"/>
                      </a:lnTo>
                      <a:lnTo>
                        <a:pt x="40" y="183"/>
                      </a:lnTo>
                      <a:lnTo>
                        <a:pt x="45" y="152"/>
                      </a:lnTo>
                      <a:lnTo>
                        <a:pt x="49" y="125"/>
                      </a:lnTo>
                      <a:lnTo>
                        <a:pt x="52" y="101"/>
                      </a:lnTo>
                      <a:lnTo>
                        <a:pt x="56" y="78"/>
                      </a:lnTo>
                      <a:lnTo>
                        <a:pt x="54" y="68"/>
                      </a:lnTo>
                      <a:lnTo>
                        <a:pt x="49" y="59"/>
                      </a:lnTo>
                      <a:lnTo>
                        <a:pt x="44" y="54"/>
                      </a:lnTo>
                      <a:lnTo>
                        <a:pt x="38" y="49"/>
                      </a:lnTo>
                      <a:lnTo>
                        <a:pt x="38" y="40"/>
                      </a:lnTo>
                      <a:lnTo>
                        <a:pt x="33" y="26"/>
                      </a:lnTo>
                      <a:lnTo>
                        <a:pt x="26" y="1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00007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49" name="Freeform 55"/>
                <p:cNvSpPr>
                  <a:spLocks/>
                </p:cNvSpPr>
                <p:nvPr/>
              </p:nvSpPr>
              <p:spPr bwMode="auto">
                <a:xfrm>
                  <a:off x="1627" y="1374"/>
                  <a:ext cx="71" cy="99"/>
                </a:xfrm>
                <a:custGeom>
                  <a:avLst/>
                  <a:gdLst>
                    <a:gd name="T0" fmla="*/ 6 w 142"/>
                    <a:gd name="T1" fmla="*/ 0 h 197"/>
                    <a:gd name="T2" fmla="*/ 0 w 142"/>
                    <a:gd name="T3" fmla="*/ 10 h 197"/>
                    <a:gd name="T4" fmla="*/ 7 w 142"/>
                    <a:gd name="T5" fmla="*/ 15 h 197"/>
                    <a:gd name="T6" fmla="*/ 15 w 142"/>
                    <a:gd name="T7" fmla="*/ 22 h 197"/>
                    <a:gd name="T8" fmla="*/ 22 w 142"/>
                    <a:gd name="T9" fmla="*/ 31 h 197"/>
                    <a:gd name="T10" fmla="*/ 27 w 142"/>
                    <a:gd name="T11" fmla="*/ 41 h 197"/>
                    <a:gd name="T12" fmla="*/ 29 w 142"/>
                    <a:gd name="T13" fmla="*/ 50 h 197"/>
                    <a:gd name="T14" fmla="*/ 30 w 142"/>
                    <a:gd name="T15" fmla="*/ 46 h 197"/>
                    <a:gd name="T16" fmla="*/ 34 w 142"/>
                    <a:gd name="T17" fmla="*/ 37 h 197"/>
                    <a:gd name="T18" fmla="*/ 35 w 142"/>
                    <a:gd name="T19" fmla="*/ 35 h 197"/>
                    <a:gd name="T20" fmla="*/ 36 w 142"/>
                    <a:gd name="T21" fmla="*/ 31 h 197"/>
                    <a:gd name="T22" fmla="*/ 36 w 142"/>
                    <a:gd name="T23" fmla="*/ 30 h 197"/>
                    <a:gd name="T24" fmla="*/ 31 w 142"/>
                    <a:gd name="T25" fmla="*/ 24 h 197"/>
                    <a:gd name="T26" fmla="*/ 25 w 142"/>
                    <a:gd name="T27" fmla="*/ 17 h 197"/>
                    <a:gd name="T28" fmla="*/ 18 w 142"/>
                    <a:gd name="T29" fmla="*/ 10 h 197"/>
                    <a:gd name="T30" fmla="*/ 6 w 142"/>
                    <a:gd name="T31" fmla="*/ 0 h 19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42"/>
                    <a:gd name="T49" fmla="*/ 0 h 197"/>
                    <a:gd name="T50" fmla="*/ 142 w 142"/>
                    <a:gd name="T51" fmla="*/ 197 h 19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42" h="197">
                      <a:moveTo>
                        <a:pt x="27" y="0"/>
                      </a:moveTo>
                      <a:lnTo>
                        <a:pt x="0" y="40"/>
                      </a:lnTo>
                      <a:lnTo>
                        <a:pt x="30" y="57"/>
                      </a:lnTo>
                      <a:lnTo>
                        <a:pt x="60" y="85"/>
                      </a:lnTo>
                      <a:lnTo>
                        <a:pt x="88" y="124"/>
                      </a:lnTo>
                      <a:lnTo>
                        <a:pt x="109" y="164"/>
                      </a:lnTo>
                      <a:lnTo>
                        <a:pt x="119" y="197"/>
                      </a:lnTo>
                      <a:lnTo>
                        <a:pt x="122" y="181"/>
                      </a:lnTo>
                      <a:lnTo>
                        <a:pt x="133" y="148"/>
                      </a:lnTo>
                      <a:lnTo>
                        <a:pt x="140" y="138"/>
                      </a:lnTo>
                      <a:lnTo>
                        <a:pt x="142" y="124"/>
                      </a:lnTo>
                      <a:lnTo>
                        <a:pt x="142" y="117"/>
                      </a:lnTo>
                      <a:lnTo>
                        <a:pt x="124" y="94"/>
                      </a:lnTo>
                      <a:lnTo>
                        <a:pt x="102" y="68"/>
                      </a:lnTo>
                      <a:lnTo>
                        <a:pt x="70" y="40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DFFFF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50" name="Freeform 56"/>
                <p:cNvSpPr>
                  <a:spLocks/>
                </p:cNvSpPr>
                <p:nvPr/>
              </p:nvSpPr>
              <p:spPr bwMode="auto">
                <a:xfrm>
                  <a:off x="1633" y="1271"/>
                  <a:ext cx="147" cy="169"/>
                </a:xfrm>
                <a:custGeom>
                  <a:avLst/>
                  <a:gdLst>
                    <a:gd name="T0" fmla="*/ 58 w 293"/>
                    <a:gd name="T1" fmla="*/ 8 h 339"/>
                    <a:gd name="T2" fmla="*/ 52 w 293"/>
                    <a:gd name="T3" fmla="*/ 4 h 339"/>
                    <a:gd name="T4" fmla="*/ 46 w 293"/>
                    <a:gd name="T5" fmla="*/ 2 h 339"/>
                    <a:gd name="T6" fmla="*/ 40 w 293"/>
                    <a:gd name="T7" fmla="*/ 0 h 339"/>
                    <a:gd name="T8" fmla="*/ 33 w 293"/>
                    <a:gd name="T9" fmla="*/ 0 h 339"/>
                    <a:gd name="T10" fmla="*/ 27 w 293"/>
                    <a:gd name="T11" fmla="*/ 0 h 339"/>
                    <a:gd name="T12" fmla="*/ 20 w 293"/>
                    <a:gd name="T13" fmla="*/ 1 h 339"/>
                    <a:gd name="T14" fmla="*/ 14 w 293"/>
                    <a:gd name="T15" fmla="*/ 5 h 339"/>
                    <a:gd name="T16" fmla="*/ 7 w 293"/>
                    <a:gd name="T17" fmla="*/ 12 h 339"/>
                    <a:gd name="T18" fmla="*/ 2 w 293"/>
                    <a:gd name="T19" fmla="*/ 18 h 339"/>
                    <a:gd name="T20" fmla="*/ 1 w 293"/>
                    <a:gd name="T21" fmla="*/ 25 h 339"/>
                    <a:gd name="T22" fmla="*/ 0 w 293"/>
                    <a:gd name="T23" fmla="*/ 31 h 339"/>
                    <a:gd name="T24" fmla="*/ 2 w 293"/>
                    <a:gd name="T25" fmla="*/ 37 h 339"/>
                    <a:gd name="T26" fmla="*/ 4 w 293"/>
                    <a:gd name="T27" fmla="*/ 41 h 339"/>
                    <a:gd name="T28" fmla="*/ 4 w 293"/>
                    <a:gd name="T29" fmla="*/ 45 h 339"/>
                    <a:gd name="T30" fmla="*/ 3 w 293"/>
                    <a:gd name="T31" fmla="*/ 52 h 339"/>
                    <a:gd name="T32" fmla="*/ 3 w 293"/>
                    <a:gd name="T33" fmla="*/ 54 h 339"/>
                    <a:gd name="T34" fmla="*/ 14 w 293"/>
                    <a:gd name="T35" fmla="*/ 62 h 339"/>
                    <a:gd name="T36" fmla="*/ 25 w 293"/>
                    <a:gd name="T37" fmla="*/ 71 h 339"/>
                    <a:gd name="T38" fmla="*/ 33 w 293"/>
                    <a:gd name="T39" fmla="*/ 81 h 339"/>
                    <a:gd name="T40" fmla="*/ 35 w 293"/>
                    <a:gd name="T41" fmla="*/ 83 h 339"/>
                    <a:gd name="T42" fmla="*/ 37 w 293"/>
                    <a:gd name="T43" fmla="*/ 84 h 339"/>
                    <a:gd name="T44" fmla="*/ 40 w 293"/>
                    <a:gd name="T45" fmla="*/ 84 h 339"/>
                    <a:gd name="T46" fmla="*/ 43 w 293"/>
                    <a:gd name="T47" fmla="*/ 83 h 339"/>
                    <a:gd name="T48" fmla="*/ 45 w 293"/>
                    <a:gd name="T49" fmla="*/ 84 h 339"/>
                    <a:gd name="T50" fmla="*/ 48 w 293"/>
                    <a:gd name="T51" fmla="*/ 84 h 339"/>
                    <a:gd name="T52" fmla="*/ 50 w 293"/>
                    <a:gd name="T53" fmla="*/ 84 h 339"/>
                    <a:gd name="T54" fmla="*/ 53 w 293"/>
                    <a:gd name="T55" fmla="*/ 84 h 339"/>
                    <a:gd name="T56" fmla="*/ 54 w 293"/>
                    <a:gd name="T57" fmla="*/ 83 h 339"/>
                    <a:gd name="T58" fmla="*/ 55 w 293"/>
                    <a:gd name="T59" fmla="*/ 82 h 339"/>
                    <a:gd name="T60" fmla="*/ 56 w 293"/>
                    <a:gd name="T61" fmla="*/ 80 h 339"/>
                    <a:gd name="T62" fmla="*/ 55 w 293"/>
                    <a:gd name="T63" fmla="*/ 78 h 339"/>
                    <a:gd name="T64" fmla="*/ 55 w 293"/>
                    <a:gd name="T65" fmla="*/ 74 h 339"/>
                    <a:gd name="T66" fmla="*/ 57 w 293"/>
                    <a:gd name="T67" fmla="*/ 74 h 339"/>
                    <a:gd name="T68" fmla="*/ 58 w 293"/>
                    <a:gd name="T69" fmla="*/ 74 h 339"/>
                    <a:gd name="T70" fmla="*/ 58 w 293"/>
                    <a:gd name="T71" fmla="*/ 72 h 339"/>
                    <a:gd name="T72" fmla="*/ 57 w 293"/>
                    <a:gd name="T73" fmla="*/ 70 h 339"/>
                    <a:gd name="T74" fmla="*/ 60 w 293"/>
                    <a:gd name="T75" fmla="*/ 70 h 339"/>
                    <a:gd name="T76" fmla="*/ 61 w 293"/>
                    <a:gd name="T77" fmla="*/ 69 h 339"/>
                    <a:gd name="T78" fmla="*/ 62 w 293"/>
                    <a:gd name="T79" fmla="*/ 67 h 339"/>
                    <a:gd name="T80" fmla="*/ 61 w 293"/>
                    <a:gd name="T81" fmla="*/ 64 h 339"/>
                    <a:gd name="T82" fmla="*/ 64 w 293"/>
                    <a:gd name="T83" fmla="*/ 66 h 339"/>
                    <a:gd name="T84" fmla="*/ 67 w 293"/>
                    <a:gd name="T85" fmla="*/ 66 h 339"/>
                    <a:gd name="T86" fmla="*/ 68 w 293"/>
                    <a:gd name="T87" fmla="*/ 66 h 339"/>
                    <a:gd name="T88" fmla="*/ 70 w 293"/>
                    <a:gd name="T89" fmla="*/ 65 h 339"/>
                    <a:gd name="T90" fmla="*/ 71 w 293"/>
                    <a:gd name="T91" fmla="*/ 63 h 339"/>
                    <a:gd name="T92" fmla="*/ 70 w 293"/>
                    <a:gd name="T93" fmla="*/ 58 h 339"/>
                    <a:gd name="T94" fmla="*/ 68 w 293"/>
                    <a:gd name="T95" fmla="*/ 54 h 339"/>
                    <a:gd name="T96" fmla="*/ 67 w 293"/>
                    <a:gd name="T97" fmla="*/ 49 h 339"/>
                    <a:gd name="T98" fmla="*/ 68 w 293"/>
                    <a:gd name="T99" fmla="*/ 47 h 339"/>
                    <a:gd name="T100" fmla="*/ 70 w 293"/>
                    <a:gd name="T101" fmla="*/ 46 h 339"/>
                    <a:gd name="T102" fmla="*/ 71 w 293"/>
                    <a:gd name="T103" fmla="*/ 46 h 339"/>
                    <a:gd name="T104" fmla="*/ 72 w 293"/>
                    <a:gd name="T105" fmla="*/ 45 h 339"/>
                    <a:gd name="T106" fmla="*/ 73 w 293"/>
                    <a:gd name="T107" fmla="*/ 41 h 339"/>
                    <a:gd name="T108" fmla="*/ 74 w 293"/>
                    <a:gd name="T109" fmla="*/ 37 h 339"/>
                    <a:gd name="T110" fmla="*/ 74 w 293"/>
                    <a:gd name="T111" fmla="*/ 33 h 339"/>
                    <a:gd name="T112" fmla="*/ 74 w 293"/>
                    <a:gd name="T113" fmla="*/ 28 h 339"/>
                    <a:gd name="T114" fmla="*/ 73 w 293"/>
                    <a:gd name="T115" fmla="*/ 24 h 339"/>
                    <a:gd name="T116" fmla="*/ 71 w 293"/>
                    <a:gd name="T117" fmla="*/ 21 h 339"/>
                    <a:gd name="T118" fmla="*/ 68 w 293"/>
                    <a:gd name="T119" fmla="*/ 18 h 339"/>
                    <a:gd name="T120" fmla="*/ 63 w 293"/>
                    <a:gd name="T121" fmla="*/ 12 h 339"/>
                    <a:gd name="T122" fmla="*/ 58 w 293"/>
                    <a:gd name="T123" fmla="*/ 8 h 339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293"/>
                    <a:gd name="T187" fmla="*/ 0 h 339"/>
                    <a:gd name="T188" fmla="*/ 293 w 293"/>
                    <a:gd name="T189" fmla="*/ 339 h 339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293" h="339">
                      <a:moveTo>
                        <a:pt x="232" y="35"/>
                      </a:moveTo>
                      <a:lnTo>
                        <a:pt x="205" y="19"/>
                      </a:lnTo>
                      <a:lnTo>
                        <a:pt x="183" y="9"/>
                      </a:lnTo>
                      <a:lnTo>
                        <a:pt x="158" y="2"/>
                      </a:lnTo>
                      <a:lnTo>
                        <a:pt x="130" y="0"/>
                      </a:lnTo>
                      <a:lnTo>
                        <a:pt x="106" y="2"/>
                      </a:lnTo>
                      <a:lnTo>
                        <a:pt x="80" y="7"/>
                      </a:lnTo>
                      <a:lnTo>
                        <a:pt x="54" y="23"/>
                      </a:lnTo>
                      <a:lnTo>
                        <a:pt x="26" y="49"/>
                      </a:lnTo>
                      <a:lnTo>
                        <a:pt x="8" y="75"/>
                      </a:lnTo>
                      <a:lnTo>
                        <a:pt x="1" y="101"/>
                      </a:lnTo>
                      <a:lnTo>
                        <a:pt x="0" y="126"/>
                      </a:lnTo>
                      <a:lnTo>
                        <a:pt x="5" y="148"/>
                      </a:lnTo>
                      <a:lnTo>
                        <a:pt x="14" y="164"/>
                      </a:lnTo>
                      <a:lnTo>
                        <a:pt x="14" y="182"/>
                      </a:lnTo>
                      <a:lnTo>
                        <a:pt x="10" y="208"/>
                      </a:lnTo>
                      <a:lnTo>
                        <a:pt x="10" y="217"/>
                      </a:lnTo>
                      <a:lnTo>
                        <a:pt x="54" y="248"/>
                      </a:lnTo>
                      <a:lnTo>
                        <a:pt x="97" y="285"/>
                      </a:lnTo>
                      <a:lnTo>
                        <a:pt x="130" y="326"/>
                      </a:lnTo>
                      <a:lnTo>
                        <a:pt x="137" y="332"/>
                      </a:lnTo>
                      <a:lnTo>
                        <a:pt x="146" y="337"/>
                      </a:lnTo>
                      <a:lnTo>
                        <a:pt x="158" y="339"/>
                      </a:lnTo>
                      <a:lnTo>
                        <a:pt x="169" y="333"/>
                      </a:lnTo>
                      <a:lnTo>
                        <a:pt x="179" y="337"/>
                      </a:lnTo>
                      <a:lnTo>
                        <a:pt x="191" y="339"/>
                      </a:lnTo>
                      <a:lnTo>
                        <a:pt x="200" y="339"/>
                      </a:lnTo>
                      <a:lnTo>
                        <a:pt x="209" y="337"/>
                      </a:lnTo>
                      <a:lnTo>
                        <a:pt x="214" y="333"/>
                      </a:lnTo>
                      <a:lnTo>
                        <a:pt x="218" y="330"/>
                      </a:lnTo>
                      <a:lnTo>
                        <a:pt x="221" y="323"/>
                      </a:lnTo>
                      <a:lnTo>
                        <a:pt x="219" y="314"/>
                      </a:lnTo>
                      <a:lnTo>
                        <a:pt x="218" y="299"/>
                      </a:lnTo>
                      <a:lnTo>
                        <a:pt x="225" y="299"/>
                      </a:lnTo>
                      <a:lnTo>
                        <a:pt x="230" y="297"/>
                      </a:lnTo>
                      <a:lnTo>
                        <a:pt x="230" y="290"/>
                      </a:lnTo>
                      <a:lnTo>
                        <a:pt x="226" y="281"/>
                      </a:lnTo>
                      <a:lnTo>
                        <a:pt x="239" y="281"/>
                      </a:lnTo>
                      <a:lnTo>
                        <a:pt x="244" y="279"/>
                      </a:lnTo>
                      <a:lnTo>
                        <a:pt x="246" y="271"/>
                      </a:lnTo>
                      <a:lnTo>
                        <a:pt x="244" y="258"/>
                      </a:lnTo>
                      <a:lnTo>
                        <a:pt x="256" y="264"/>
                      </a:lnTo>
                      <a:lnTo>
                        <a:pt x="265" y="265"/>
                      </a:lnTo>
                      <a:lnTo>
                        <a:pt x="272" y="265"/>
                      </a:lnTo>
                      <a:lnTo>
                        <a:pt x="279" y="260"/>
                      </a:lnTo>
                      <a:lnTo>
                        <a:pt x="282" y="253"/>
                      </a:lnTo>
                      <a:lnTo>
                        <a:pt x="279" y="234"/>
                      </a:lnTo>
                      <a:lnTo>
                        <a:pt x="272" y="217"/>
                      </a:lnTo>
                      <a:lnTo>
                        <a:pt x="268" y="199"/>
                      </a:lnTo>
                      <a:lnTo>
                        <a:pt x="272" y="190"/>
                      </a:lnTo>
                      <a:lnTo>
                        <a:pt x="277" y="187"/>
                      </a:lnTo>
                      <a:lnTo>
                        <a:pt x="284" y="185"/>
                      </a:lnTo>
                      <a:lnTo>
                        <a:pt x="287" y="182"/>
                      </a:lnTo>
                      <a:lnTo>
                        <a:pt x="291" y="164"/>
                      </a:lnTo>
                      <a:lnTo>
                        <a:pt x="293" y="150"/>
                      </a:lnTo>
                      <a:lnTo>
                        <a:pt x="293" y="133"/>
                      </a:lnTo>
                      <a:lnTo>
                        <a:pt x="293" y="112"/>
                      </a:lnTo>
                      <a:lnTo>
                        <a:pt x="291" y="98"/>
                      </a:lnTo>
                      <a:lnTo>
                        <a:pt x="282" y="84"/>
                      </a:lnTo>
                      <a:lnTo>
                        <a:pt x="272" y="73"/>
                      </a:lnTo>
                      <a:lnTo>
                        <a:pt x="249" y="51"/>
                      </a:lnTo>
                      <a:lnTo>
                        <a:pt x="232" y="35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51" name="Freeform 57"/>
                <p:cNvSpPr>
                  <a:spLocks/>
                </p:cNvSpPr>
                <p:nvPr/>
              </p:nvSpPr>
              <p:spPr bwMode="auto">
                <a:xfrm>
                  <a:off x="1779" y="1578"/>
                  <a:ext cx="23" cy="56"/>
                </a:xfrm>
                <a:custGeom>
                  <a:avLst/>
                  <a:gdLst>
                    <a:gd name="T0" fmla="*/ 1 w 45"/>
                    <a:gd name="T1" fmla="*/ 1 h 114"/>
                    <a:gd name="T2" fmla="*/ 9 w 45"/>
                    <a:gd name="T3" fmla="*/ 0 h 114"/>
                    <a:gd name="T4" fmla="*/ 12 w 45"/>
                    <a:gd name="T5" fmla="*/ 26 h 114"/>
                    <a:gd name="T6" fmla="*/ 7 w 45"/>
                    <a:gd name="T7" fmla="*/ 28 h 114"/>
                    <a:gd name="T8" fmla="*/ 0 w 45"/>
                    <a:gd name="T9" fmla="*/ 28 h 114"/>
                    <a:gd name="T10" fmla="*/ 1 w 45"/>
                    <a:gd name="T11" fmla="*/ 1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5"/>
                    <a:gd name="T19" fmla="*/ 0 h 114"/>
                    <a:gd name="T20" fmla="*/ 45 w 45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5" h="114">
                      <a:moveTo>
                        <a:pt x="2" y="6"/>
                      </a:moveTo>
                      <a:lnTo>
                        <a:pt x="35" y="0"/>
                      </a:lnTo>
                      <a:lnTo>
                        <a:pt x="45" y="107"/>
                      </a:lnTo>
                      <a:lnTo>
                        <a:pt x="26" y="114"/>
                      </a:lnTo>
                      <a:lnTo>
                        <a:pt x="0" y="114"/>
                      </a:ln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DFFFF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52" name="Freeform 58"/>
                <p:cNvSpPr>
                  <a:spLocks/>
                </p:cNvSpPr>
                <p:nvPr/>
              </p:nvSpPr>
              <p:spPr bwMode="auto">
                <a:xfrm>
                  <a:off x="1493" y="1382"/>
                  <a:ext cx="295" cy="326"/>
                </a:xfrm>
                <a:custGeom>
                  <a:avLst/>
                  <a:gdLst>
                    <a:gd name="T0" fmla="*/ 67 w 589"/>
                    <a:gd name="T1" fmla="*/ 0 h 650"/>
                    <a:gd name="T2" fmla="*/ 63 w 589"/>
                    <a:gd name="T3" fmla="*/ 11 h 650"/>
                    <a:gd name="T4" fmla="*/ 51 w 589"/>
                    <a:gd name="T5" fmla="*/ 20 h 650"/>
                    <a:gd name="T6" fmla="*/ 46 w 589"/>
                    <a:gd name="T7" fmla="*/ 26 h 650"/>
                    <a:gd name="T8" fmla="*/ 37 w 589"/>
                    <a:gd name="T9" fmla="*/ 39 h 650"/>
                    <a:gd name="T10" fmla="*/ 30 w 589"/>
                    <a:gd name="T11" fmla="*/ 51 h 650"/>
                    <a:gd name="T12" fmla="*/ 21 w 589"/>
                    <a:gd name="T13" fmla="*/ 69 h 650"/>
                    <a:gd name="T14" fmla="*/ 15 w 589"/>
                    <a:gd name="T15" fmla="*/ 84 h 650"/>
                    <a:gd name="T16" fmla="*/ 10 w 589"/>
                    <a:gd name="T17" fmla="*/ 102 h 650"/>
                    <a:gd name="T18" fmla="*/ 6 w 589"/>
                    <a:gd name="T19" fmla="*/ 119 h 650"/>
                    <a:gd name="T20" fmla="*/ 2 w 589"/>
                    <a:gd name="T21" fmla="*/ 139 h 650"/>
                    <a:gd name="T22" fmla="*/ 0 w 589"/>
                    <a:gd name="T23" fmla="*/ 164 h 650"/>
                    <a:gd name="T24" fmla="*/ 115 w 589"/>
                    <a:gd name="T25" fmla="*/ 164 h 650"/>
                    <a:gd name="T26" fmla="*/ 113 w 589"/>
                    <a:gd name="T27" fmla="*/ 153 h 650"/>
                    <a:gd name="T28" fmla="*/ 112 w 589"/>
                    <a:gd name="T29" fmla="*/ 145 h 650"/>
                    <a:gd name="T30" fmla="*/ 112 w 589"/>
                    <a:gd name="T31" fmla="*/ 136 h 650"/>
                    <a:gd name="T32" fmla="*/ 131 w 589"/>
                    <a:gd name="T33" fmla="*/ 131 h 650"/>
                    <a:gd name="T34" fmla="*/ 148 w 589"/>
                    <a:gd name="T35" fmla="*/ 130 h 650"/>
                    <a:gd name="T36" fmla="*/ 146 w 589"/>
                    <a:gd name="T37" fmla="*/ 120 h 650"/>
                    <a:gd name="T38" fmla="*/ 145 w 589"/>
                    <a:gd name="T39" fmla="*/ 106 h 650"/>
                    <a:gd name="T40" fmla="*/ 145 w 589"/>
                    <a:gd name="T41" fmla="*/ 97 h 650"/>
                    <a:gd name="T42" fmla="*/ 132 w 589"/>
                    <a:gd name="T43" fmla="*/ 100 h 650"/>
                    <a:gd name="T44" fmla="*/ 125 w 589"/>
                    <a:gd name="T45" fmla="*/ 101 h 650"/>
                    <a:gd name="T46" fmla="*/ 118 w 589"/>
                    <a:gd name="T47" fmla="*/ 102 h 650"/>
                    <a:gd name="T48" fmla="*/ 115 w 589"/>
                    <a:gd name="T49" fmla="*/ 104 h 650"/>
                    <a:gd name="T50" fmla="*/ 110 w 589"/>
                    <a:gd name="T51" fmla="*/ 89 h 650"/>
                    <a:gd name="T52" fmla="*/ 108 w 589"/>
                    <a:gd name="T53" fmla="*/ 72 h 650"/>
                    <a:gd name="T54" fmla="*/ 105 w 589"/>
                    <a:gd name="T55" fmla="*/ 57 h 650"/>
                    <a:gd name="T56" fmla="*/ 101 w 589"/>
                    <a:gd name="T57" fmla="*/ 50 h 650"/>
                    <a:gd name="T58" fmla="*/ 100 w 589"/>
                    <a:gd name="T59" fmla="*/ 45 h 650"/>
                    <a:gd name="T60" fmla="*/ 97 w 589"/>
                    <a:gd name="T61" fmla="*/ 38 h 650"/>
                    <a:gd name="T62" fmla="*/ 93 w 589"/>
                    <a:gd name="T63" fmla="*/ 29 h 650"/>
                    <a:gd name="T64" fmla="*/ 91 w 589"/>
                    <a:gd name="T65" fmla="*/ 25 h 650"/>
                    <a:gd name="T66" fmla="*/ 88 w 589"/>
                    <a:gd name="T67" fmla="*/ 21 h 650"/>
                    <a:gd name="T68" fmla="*/ 85 w 589"/>
                    <a:gd name="T69" fmla="*/ 17 h 650"/>
                    <a:gd name="T70" fmla="*/ 81 w 589"/>
                    <a:gd name="T71" fmla="*/ 11 h 650"/>
                    <a:gd name="T72" fmla="*/ 74 w 589"/>
                    <a:gd name="T73" fmla="*/ 5 h 650"/>
                    <a:gd name="T74" fmla="*/ 67 w 589"/>
                    <a:gd name="T75" fmla="*/ 0 h 65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89"/>
                    <a:gd name="T115" fmla="*/ 0 h 650"/>
                    <a:gd name="T116" fmla="*/ 589 w 589"/>
                    <a:gd name="T117" fmla="*/ 650 h 65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89" h="650">
                      <a:moveTo>
                        <a:pt x="268" y="0"/>
                      </a:moveTo>
                      <a:lnTo>
                        <a:pt x="249" y="41"/>
                      </a:lnTo>
                      <a:lnTo>
                        <a:pt x="202" y="78"/>
                      </a:lnTo>
                      <a:lnTo>
                        <a:pt x="183" y="101"/>
                      </a:lnTo>
                      <a:lnTo>
                        <a:pt x="146" y="155"/>
                      </a:lnTo>
                      <a:lnTo>
                        <a:pt x="117" y="202"/>
                      </a:lnTo>
                      <a:lnTo>
                        <a:pt x="83" y="275"/>
                      </a:lnTo>
                      <a:lnTo>
                        <a:pt x="59" y="335"/>
                      </a:lnTo>
                      <a:lnTo>
                        <a:pt x="40" y="404"/>
                      </a:lnTo>
                      <a:lnTo>
                        <a:pt x="24" y="472"/>
                      </a:lnTo>
                      <a:lnTo>
                        <a:pt x="8" y="553"/>
                      </a:lnTo>
                      <a:lnTo>
                        <a:pt x="0" y="650"/>
                      </a:lnTo>
                      <a:lnTo>
                        <a:pt x="460" y="650"/>
                      </a:lnTo>
                      <a:lnTo>
                        <a:pt x="450" y="608"/>
                      </a:lnTo>
                      <a:lnTo>
                        <a:pt x="445" y="579"/>
                      </a:lnTo>
                      <a:lnTo>
                        <a:pt x="448" y="542"/>
                      </a:lnTo>
                      <a:lnTo>
                        <a:pt x="523" y="521"/>
                      </a:lnTo>
                      <a:lnTo>
                        <a:pt x="589" y="516"/>
                      </a:lnTo>
                      <a:lnTo>
                        <a:pt x="582" y="478"/>
                      </a:lnTo>
                      <a:lnTo>
                        <a:pt x="577" y="420"/>
                      </a:lnTo>
                      <a:lnTo>
                        <a:pt x="577" y="387"/>
                      </a:lnTo>
                      <a:lnTo>
                        <a:pt x="525" y="397"/>
                      </a:lnTo>
                      <a:lnTo>
                        <a:pt x="499" y="403"/>
                      </a:lnTo>
                      <a:lnTo>
                        <a:pt x="471" y="406"/>
                      </a:lnTo>
                      <a:lnTo>
                        <a:pt x="457" y="413"/>
                      </a:lnTo>
                      <a:lnTo>
                        <a:pt x="439" y="352"/>
                      </a:lnTo>
                      <a:lnTo>
                        <a:pt x="429" y="286"/>
                      </a:lnTo>
                      <a:lnTo>
                        <a:pt x="417" y="228"/>
                      </a:lnTo>
                      <a:lnTo>
                        <a:pt x="404" y="197"/>
                      </a:lnTo>
                      <a:lnTo>
                        <a:pt x="397" y="177"/>
                      </a:lnTo>
                      <a:lnTo>
                        <a:pt x="387" y="150"/>
                      </a:lnTo>
                      <a:lnTo>
                        <a:pt x="371" y="115"/>
                      </a:lnTo>
                      <a:lnTo>
                        <a:pt x="363" y="99"/>
                      </a:lnTo>
                      <a:lnTo>
                        <a:pt x="352" y="83"/>
                      </a:lnTo>
                      <a:lnTo>
                        <a:pt x="340" y="66"/>
                      </a:lnTo>
                      <a:lnTo>
                        <a:pt x="321" y="41"/>
                      </a:lnTo>
                      <a:lnTo>
                        <a:pt x="295" y="19"/>
                      </a:lnTo>
                      <a:lnTo>
                        <a:pt x="26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53" name="Freeform 59"/>
                <p:cNvSpPr>
                  <a:spLocks/>
                </p:cNvSpPr>
                <p:nvPr/>
              </p:nvSpPr>
              <p:spPr bwMode="auto">
                <a:xfrm>
                  <a:off x="1633" y="1289"/>
                  <a:ext cx="89" cy="63"/>
                </a:xfrm>
                <a:custGeom>
                  <a:avLst/>
                  <a:gdLst>
                    <a:gd name="T0" fmla="*/ 11 w 178"/>
                    <a:gd name="T1" fmla="*/ 0 h 125"/>
                    <a:gd name="T2" fmla="*/ 11 w 178"/>
                    <a:gd name="T3" fmla="*/ 1 h 125"/>
                    <a:gd name="T4" fmla="*/ 13 w 178"/>
                    <a:gd name="T5" fmla="*/ 2 h 125"/>
                    <a:gd name="T6" fmla="*/ 14 w 178"/>
                    <a:gd name="T7" fmla="*/ 3 h 125"/>
                    <a:gd name="T8" fmla="*/ 17 w 178"/>
                    <a:gd name="T9" fmla="*/ 3 h 125"/>
                    <a:gd name="T10" fmla="*/ 19 w 178"/>
                    <a:gd name="T11" fmla="*/ 5 h 125"/>
                    <a:gd name="T12" fmla="*/ 22 w 178"/>
                    <a:gd name="T13" fmla="*/ 6 h 125"/>
                    <a:gd name="T14" fmla="*/ 25 w 178"/>
                    <a:gd name="T15" fmla="*/ 9 h 125"/>
                    <a:gd name="T16" fmla="*/ 31 w 178"/>
                    <a:gd name="T17" fmla="*/ 11 h 125"/>
                    <a:gd name="T18" fmla="*/ 37 w 178"/>
                    <a:gd name="T19" fmla="*/ 13 h 125"/>
                    <a:gd name="T20" fmla="*/ 41 w 178"/>
                    <a:gd name="T21" fmla="*/ 13 h 125"/>
                    <a:gd name="T22" fmla="*/ 43 w 178"/>
                    <a:gd name="T23" fmla="*/ 17 h 125"/>
                    <a:gd name="T24" fmla="*/ 44 w 178"/>
                    <a:gd name="T25" fmla="*/ 20 h 125"/>
                    <a:gd name="T26" fmla="*/ 45 w 178"/>
                    <a:gd name="T27" fmla="*/ 24 h 125"/>
                    <a:gd name="T28" fmla="*/ 43 w 178"/>
                    <a:gd name="T29" fmla="*/ 28 h 125"/>
                    <a:gd name="T30" fmla="*/ 42 w 178"/>
                    <a:gd name="T31" fmla="*/ 31 h 125"/>
                    <a:gd name="T32" fmla="*/ 35 w 178"/>
                    <a:gd name="T33" fmla="*/ 29 h 125"/>
                    <a:gd name="T34" fmla="*/ 34 w 178"/>
                    <a:gd name="T35" fmla="*/ 24 h 125"/>
                    <a:gd name="T36" fmla="*/ 31 w 178"/>
                    <a:gd name="T37" fmla="*/ 22 h 125"/>
                    <a:gd name="T38" fmla="*/ 29 w 178"/>
                    <a:gd name="T39" fmla="*/ 20 h 125"/>
                    <a:gd name="T40" fmla="*/ 27 w 178"/>
                    <a:gd name="T41" fmla="*/ 20 h 125"/>
                    <a:gd name="T42" fmla="*/ 25 w 178"/>
                    <a:gd name="T43" fmla="*/ 20 h 125"/>
                    <a:gd name="T44" fmla="*/ 22 w 178"/>
                    <a:gd name="T45" fmla="*/ 21 h 125"/>
                    <a:gd name="T46" fmla="*/ 20 w 178"/>
                    <a:gd name="T47" fmla="*/ 24 h 125"/>
                    <a:gd name="T48" fmla="*/ 19 w 178"/>
                    <a:gd name="T49" fmla="*/ 28 h 125"/>
                    <a:gd name="T50" fmla="*/ 16 w 178"/>
                    <a:gd name="T51" fmla="*/ 30 h 125"/>
                    <a:gd name="T52" fmla="*/ 13 w 178"/>
                    <a:gd name="T53" fmla="*/ 31 h 125"/>
                    <a:gd name="T54" fmla="*/ 10 w 178"/>
                    <a:gd name="T55" fmla="*/ 31 h 125"/>
                    <a:gd name="T56" fmla="*/ 6 w 178"/>
                    <a:gd name="T57" fmla="*/ 32 h 125"/>
                    <a:gd name="T58" fmla="*/ 3 w 178"/>
                    <a:gd name="T59" fmla="*/ 32 h 125"/>
                    <a:gd name="T60" fmla="*/ 3 w 178"/>
                    <a:gd name="T61" fmla="*/ 32 h 125"/>
                    <a:gd name="T62" fmla="*/ 2 w 178"/>
                    <a:gd name="T63" fmla="*/ 30 h 125"/>
                    <a:gd name="T64" fmla="*/ 1 w 178"/>
                    <a:gd name="T65" fmla="*/ 27 h 125"/>
                    <a:gd name="T66" fmla="*/ 0 w 178"/>
                    <a:gd name="T67" fmla="*/ 23 h 125"/>
                    <a:gd name="T68" fmla="*/ 0 w 178"/>
                    <a:gd name="T69" fmla="*/ 20 h 125"/>
                    <a:gd name="T70" fmla="*/ 0 w 178"/>
                    <a:gd name="T71" fmla="*/ 16 h 125"/>
                    <a:gd name="T72" fmla="*/ 1 w 178"/>
                    <a:gd name="T73" fmla="*/ 12 h 125"/>
                    <a:gd name="T74" fmla="*/ 3 w 178"/>
                    <a:gd name="T75" fmla="*/ 8 h 125"/>
                    <a:gd name="T76" fmla="*/ 6 w 178"/>
                    <a:gd name="T77" fmla="*/ 4 h 125"/>
                    <a:gd name="T78" fmla="*/ 11 w 178"/>
                    <a:gd name="T79" fmla="*/ 0 h 12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78"/>
                    <a:gd name="T121" fmla="*/ 0 h 125"/>
                    <a:gd name="T122" fmla="*/ 178 w 178"/>
                    <a:gd name="T123" fmla="*/ 125 h 125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78" h="125">
                      <a:moveTo>
                        <a:pt x="41" y="0"/>
                      </a:moveTo>
                      <a:lnTo>
                        <a:pt x="47" y="3"/>
                      </a:lnTo>
                      <a:lnTo>
                        <a:pt x="52" y="5"/>
                      </a:lnTo>
                      <a:lnTo>
                        <a:pt x="59" y="9"/>
                      </a:lnTo>
                      <a:lnTo>
                        <a:pt x="66" y="10"/>
                      </a:lnTo>
                      <a:lnTo>
                        <a:pt x="75" y="17"/>
                      </a:lnTo>
                      <a:lnTo>
                        <a:pt x="89" y="24"/>
                      </a:lnTo>
                      <a:lnTo>
                        <a:pt x="103" y="35"/>
                      </a:lnTo>
                      <a:lnTo>
                        <a:pt x="127" y="43"/>
                      </a:lnTo>
                      <a:lnTo>
                        <a:pt x="148" y="49"/>
                      </a:lnTo>
                      <a:lnTo>
                        <a:pt x="164" y="50"/>
                      </a:lnTo>
                      <a:lnTo>
                        <a:pt x="172" y="68"/>
                      </a:lnTo>
                      <a:lnTo>
                        <a:pt x="176" y="80"/>
                      </a:lnTo>
                      <a:lnTo>
                        <a:pt x="178" y="96"/>
                      </a:lnTo>
                      <a:lnTo>
                        <a:pt x="172" y="110"/>
                      </a:lnTo>
                      <a:lnTo>
                        <a:pt x="167" y="124"/>
                      </a:lnTo>
                      <a:lnTo>
                        <a:pt x="137" y="113"/>
                      </a:lnTo>
                      <a:lnTo>
                        <a:pt x="136" y="96"/>
                      </a:lnTo>
                      <a:lnTo>
                        <a:pt x="127" y="85"/>
                      </a:lnTo>
                      <a:lnTo>
                        <a:pt x="118" y="80"/>
                      </a:lnTo>
                      <a:lnTo>
                        <a:pt x="111" y="78"/>
                      </a:lnTo>
                      <a:lnTo>
                        <a:pt x="101" y="78"/>
                      </a:lnTo>
                      <a:lnTo>
                        <a:pt x="89" y="84"/>
                      </a:lnTo>
                      <a:lnTo>
                        <a:pt x="80" y="96"/>
                      </a:lnTo>
                      <a:lnTo>
                        <a:pt x="73" y="110"/>
                      </a:lnTo>
                      <a:lnTo>
                        <a:pt x="64" y="118"/>
                      </a:lnTo>
                      <a:lnTo>
                        <a:pt x="54" y="124"/>
                      </a:lnTo>
                      <a:lnTo>
                        <a:pt x="40" y="124"/>
                      </a:lnTo>
                      <a:lnTo>
                        <a:pt x="26" y="125"/>
                      </a:lnTo>
                      <a:lnTo>
                        <a:pt x="15" y="125"/>
                      </a:lnTo>
                      <a:lnTo>
                        <a:pt x="14" y="125"/>
                      </a:lnTo>
                      <a:lnTo>
                        <a:pt x="8" y="117"/>
                      </a:lnTo>
                      <a:lnTo>
                        <a:pt x="3" y="105"/>
                      </a:lnTo>
                      <a:lnTo>
                        <a:pt x="0" y="91"/>
                      </a:lnTo>
                      <a:lnTo>
                        <a:pt x="0" y="77"/>
                      </a:lnTo>
                      <a:lnTo>
                        <a:pt x="0" y="63"/>
                      </a:lnTo>
                      <a:lnTo>
                        <a:pt x="7" y="45"/>
                      </a:lnTo>
                      <a:lnTo>
                        <a:pt x="15" y="29"/>
                      </a:lnTo>
                      <a:lnTo>
                        <a:pt x="24" y="14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243" name="Group 60"/>
              <p:cNvGrpSpPr>
                <a:grpSpLocks/>
              </p:cNvGrpSpPr>
              <p:nvPr/>
            </p:nvGrpSpPr>
            <p:grpSpPr bwMode="auto">
              <a:xfrm>
                <a:off x="1681" y="1340"/>
                <a:ext cx="136" cy="238"/>
                <a:chOff x="1681" y="1340"/>
                <a:chExt cx="136" cy="238"/>
              </a:xfrm>
            </p:grpSpPr>
            <p:sp>
              <p:nvSpPr>
                <p:cNvPr id="245" name="Freeform 61"/>
                <p:cNvSpPr>
                  <a:spLocks/>
                </p:cNvSpPr>
                <p:nvPr/>
              </p:nvSpPr>
              <p:spPr bwMode="auto">
                <a:xfrm>
                  <a:off x="1681" y="1341"/>
                  <a:ext cx="136" cy="237"/>
                </a:xfrm>
                <a:custGeom>
                  <a:avLst/>
                  <a:gdLst>
                    <a:gd name="T0" fmla="*/ 0 w 272"/>
                    <a:gd name="T1" fmla="*/ 0 h 472"/>
                    <a:gd name="T2" fmla="*/ 3 w 272"/>
                    <a:gd name="T3" fmla="*/ 9 h 472"/>
                    <a:gd name="T4" fmla="*/ 4 w 272"/>
                    <a:gd name="T5" fmla="*/ 19 h 472"/>
                    <a:gd name="T6" fmla="*/ 6 w 272"/>
                    <a:gd name="T7" fmla="*/ 27 h 472"/>
                    <a:gd name="T8" fmla="*/ 9 w 272"/>
                    <a:gd name="T9" fmla="*/ 36 h 472"/>
                    <a:gd name="T10" fmla="*/ 10 w 272"/>
                    <a:gd name="T11" fmla="*/ 44 h 472"/>
                    <a:gd name="T12" fmla="*/ 15 w 272"/>
                    <a:gd name="T13" fmla="*/ 54 h 472"/>
                    <a:gd name="T14" fmla="*/ 18 w 272"/>
                    <a:gd name="T15" fmla="*/ 61 h 472"/>
                    <a:gd name="T16" fmla="*/ 21 w 272"/>
                    <a:gd name="T17" fmla="*/ 69 h 472"/>
                    <a:gd name="T18" fmla="*/ 23 w 272"/>
                    <a:gd name="T19" fmla="*/ 76 h 472"/>
                    <a:gd name="T20" fmla="*/ 24 w 272"/>
                    <a:gd name="T21" fmla="*/ 82 h 472"/>
                    <a:gd name="T22" fmla="*/ 27 w 272"/>
                    <a:gd name="T23" fmla="*/ 90 h 472"/>
                    <a:gd name="T24" fmla="*/ 27 w 272"/>
                    <a:gd name="T25" fmla="*/ 98 h 472"/>
                    <a:gd name="T26" fmla="*/ 29 w 272"/>
                    <a:gd name="T27" fmla="*/ 106 h 472"/>
                    <a:gd name="T28" fmla="*/ 30 w 272"/>
                    <a:gd name="T29" fmla="*/ 112 h 472"/>
                    <a:gd name="T30" fmla="*/ 31 w 272"/>
                    <a:gd name="T31" fmla="*/ 115 h 472"/>
                    <a:gd name="T32" fmla="*/ 34 w 272"/>
                    <a:gd name="T33" fmla="*/ 117 h 472"/>
                    <a:gd name="T34" fmla="*/ 38 w 272"/>
                    <a:gd name="T35" fmla="*/ 119 h 472"/>
                    <a:gd name="T36" fmla="*/ 35 w 272"/>
                    <a:gd name="T37" fmla="*/ 118 h 472"/>
                    <a:gd name="T38" fmla="*/ 41 w 272"/>
                    <a:gd name="T39" fmla="*/ 118 h 472"/>
                    <a:gd name="T40" fmla="*/ 43 w 272"/>
                    <a:gd name="T41" fmla="*/ 117 h 472"/>
                    <a:gd name="T42" fmla="*/ 46 w 272"/>
                    <a:gd name="T43" fmla="*/ 114 h 472"/>
                    <a:gd name="T44" fmla="*/ 48 w 272"/>
                    <a:gd name="T45" fmla="*/ 112 h 472"/>
                    <a:gd name="T46" fmla="*/ 53 w 272"/>
                    <a:gd name="T47" fmla="*/ 110 h 472"/>
                    <a:gd name="T48" fmla="*/ 57 w 272"/>
                    <a:gd name="T49" fmla="*/ 110 h 472"/>
                    <a:gd name="T50" fmla="*/ 61 w 272"/>
                    <a:gd name="T51" fmla="*/ 110 h 472"/>
                    <a:gd name="T52" fmla="*/ 68 w 272"/>
                    <a:gd name="T53" fmla="*/ 113 h 47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272"/>
                    <a:gd name="T82" fmla="*/ 0 h 472"/>
                    <a:gd name="T83" fmla="*/ 272 w 272"/>
                    <a:gd name="T84" fmla="*/ 472 h 47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272" h="472">
                      <a:moveTo>
                        <a:pt x="0" y="0"/>
                      </a:moveTo>
                      <a:lnTo>
                        <a:pt x="12" y="34"/>
                      </a:lnTo>
                      <a:lnTo>
                        <a:pt x="17" y="73"/>
                      </a:lnTo>
                      <a:lnTo>
                        <a:pt x="24" y="106"/>
                      </a:lnTo>
                      <a:lnTo>
                        <a:pt x="33" y="143"/>
                      </a:lnTo>
                      <a:lnTo>
                        <a:pt x="40" y="174"/>
                      </a:lnTo>
                      <a:lnTo>
                        <a:pt x="61" y="214"/>
                      </a:lnTo>
                      <a:lnTo>
                        <a:pt x="75" y="240"/>
                      </a:lnTo>
                      <a:lnTo>
                        <a:pt x="85" y="272"/>
                      </a:lnTo>
                      <a:lnTo>
                        <a:pt x="92" y="300"/>
                      </a:lnTo>
                      <a:lnTo>
                        <a:pt x="99" y="326"/>
                      </a:lnTo>
                      <a:lnTo>
                        <a:pt x="108" y="359"/>
                      </a:lnTo>
                      <a:lnTo>
                        <a:pt x="111" y="389"/>
                      </a:lnTo>
                      <a:lnTo>
                        <a:pt x="118" y="422"/>
                      </a:lnTo>
                      <a:lnTo>
                        <a:pt x="123" y="446"/>
                      </a:lnTo>
                      <a:lnTo>
                        <a:pt x="125" y="457"/>
                      </a:lnTo>
                      <a:lnTo>
                        <a:pt x="134" y="465"/>
                      </a:lnTo>
                      <a:lnTo>
                        <a:pt x="155" y="472"/>
                      </a:lnTo>
                      <a:lnTo>
                        <a:pt x="143" y="471"/>
                      </a:lnTo>
                      <a:lnTo>
                        <a:pt x="167" y="471"/>
                      </a:lnTo>
                      <a:lnTo>
                        <a:pt x="174" y="465"/>
                      </a:lnTo>
                      <a:lnTo>
                        <a:pt x="184" y="455"/>
                      </a:lnTo>
                      <a:lnTo>
                        <a:pt x="195" y="444"/>
                      </a:lnTo>
                      <a:lnTo>
                        <a:pt x="212" y="437"/>
                      </a:lnTo>
                      <a:lnTo>
                        <a:pt x="230" y="436"/>
                      </a:lnTo>
                      <a:lnTo>
                        <a:pt x="246" y="439"/>
                      </a:lnTo>
                      <a:lnTo>
                        <a:pt x="272" y="451"/>
                      </a:lnTo>
                    </a:path>
                  </a:pathLst>
                </a:cu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46" name="Oval 62"/>
                <p:cNvSpPr>
                  <a:spLocks noChangeArrowheads="1"/>
                </p:cNvSpPr>
                <p:nvPr/>
              </p:nvSpPr>
              <p:spPr bwMode="auto">
                <a:xfrm>
                  <a:off x="1682" y="1340"/>
                  <a:ext cx="8" cy="9"/>
                </a:xfrm>
                <a:prstGeom prst="ellipse">
                  <a:avLst/>
                </a:prstGeom>
                <a:solidFill>
                  <a:srgbClr val="808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sp>
            <p:nvSpPr>
              <p:cNvPr id="244" name="Freeform 63"/>
              <p:cNvSpPr>
                <a:spLocks/>
              </p:cNvSpPr>
              <p:nvPr/>
            </p:nvSpPr>
            <p:spPr bwMode="auto">
              <a:xfrm>
                <a:off x="1724" y="1440"/>
                <a:ext cx="14" cy="49"/>
              </a:xfrm>
              <a:custGeom>
                <a:avLst/>
                <a:gdLst>
                  <a:gd name="T0" fmla="*/ 0 w 28"/>
                  <a:gd name="T1" fmla="*/ 0 h 97"/>
                  <a:gd name="T2" fmla="*/ 2 w 28"/>
                  <a:gd name="T3" fmla="*/ 7 h 97"/>
                  <a:gd name="T4" fmla="*/ 4 w 28"/>
                  <a:gd name="T5" fmla="*/ 15 h 97"/>
                  <a:gd name="T6" fmla="*/ 7 w 28"/>
                  <a:gd name="T7" fmla="*/ 25 h 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97"/>
                  <a:gd name="T14" fmla="*/ 28 w 28"/>
                  <a:gd name="T15" fmla="*/ 97 h 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97">
                    <a:moveTo>
                      <a:pt x="0" y="0"/>
                    </a:moveTo>
                    <a:lnTo>
                      <a:pt x="7" y="28"/>
                    </a:lnTo>
                    <a:lnTo>
                      <a:pt x="14" y="57"/>
                    </a:lnTo>
                    <a:lnTo>
                      <a:pt x="28" y="9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240" name="Freeform 64"/>
            <p:cNvSpPr>
              <a:spLocks/>
            </p:cNvSpPr>
            <p:nvPr/>
          </p:nvSpPr>
          <p:spPr bwMode="auto">
            <a:xfrm>
              <a:off x="1632" y="1654"/>
              <a:ext cx="87" cy="14"/>
            </a:xfrm>
            <a:custGeom>
              <a:avLst/>
              <a:gdLst>
                <a:gd name="T0" fmla="*/ 44 w 173"/>
                <a:gd name="T1" fmla="*/ 0 h 28"/>
                <a:gd name="T2" fmla="*/ 33 w 173"/>
                <a:gd name="T3" fmla="*/ 5 h 28"/>
                <a:gd name="T4" fmla="*/ 18 w 173"/>
                <a:gd name="T5" fmla="*/ 7 h 28"/>
                <a:gd name="T6" fmla="*/ 0 w 173"/>
                <a:gd name="T7" fmla="*/ 7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8"/>
                <a:gd name="T14" fmla="*/ 173 w 173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8">
                  <a:moveTo>
                    <a:pt x="173" y="0"/>
                  </a:moveTo>
                  <a:lnTo>
                    <a:pt x="131" y="19"/>
                  </a:lnTo>
                  <a:lnTo>
                    <a:pt x="70" y="28"/>
                  </a:lnTo>
                  <a:lnTo>
                    <a:pt x="0" y="2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</p:grpSp>
      <p:grpSp>
        <p:nvGrpSpPr>
          <p:cNvPr id="258" name="Group 65"/>
          <p:cNvGrpSpPr>
            <a:grpSpLocks/>
          </p:cNvGrpSpPr>
          <p:nvPr/>
        </p:nvGrpSpPr>
        <p:grpSpPr bwMode="auto">
          <a:xfrm>
            <a:off x="3171079" y="803403"/>
            <a:ext cx="349250" cy="803275"/>
            <a:chOff x="1883" y="1205"/>
            <a:chExt cx="220" cy="506"/>
          </a:xfrm>
        </p:grpSpPr>
        <p:grpSp>
          <p:nvGrpSpPr>
            <p:cNvPr id="259" name="Group 66"/>
            <p:cNvGrpSpPr>
              <a:grpSpLocks/>
            </p:cNvGrpSpPr>
            <p:nvPr/>
          </p:nvGrpSpPr>
          <p:grpSpPr bwMode="auto">
            <a:xfrm>
              <a:off x="1883" y="1205"/>
              <a:ext cx="220" cy="505"/>
              <a:chOff x="1883" y="1205"/>
              <a:chExt cx="220" cy="505"/>
            </a:xfrm>
          </p:grpSpPr>
          <p:sp>
            <p:nvSpPr>
              <p:cNvPr id="261" name="Freeform 67"/>
              <p:cNvSpPr>
                <a:spLocks/>
              </p:cNvSpPr>
              <p:nvPr/>
            </p:nvSpPr>
            <p:spPr bwMode="auto">
              <a:xfrm>
                <a:off x="1885" y="1206"/>
                <a:ext cx="207" cy="497"/>
              </a:xfrm>
              <a:custGeom>
                <a:avLst/>
                <a:gdLst>
                  <a:gd name="T0" fmla="*/ 56 w 413"/>
                  <a:gd name="T1" fmla="*/ 72 h 995"/>
                  <a:gd name="T2" fmla="*/ 61 w 413"/>
                  <a:gd name="T3" fmla="*/ 72 h 995"/>
                  <a:gd name="T4" fmla="*/ 67 w 413"/>
                  <a:gd name="T5" fmla="*/ 73 h 995"/>
                  <a:gd name="T6" fmla="*/ 70 w 413"/>
                  <a:gd name="T7" fmla="*/ 71 h 995"/>
                  <a:gd name="T8" fmla="*/ 70 w 413"/>
                  <a:gd name="T9" fmla="*/ 68 h 995"/>
                  <a:gd name="T10" fmla="*/ 69 w 413"/>
                  <a:gd name="T11" fmla="*/ 66 h 995"/>
                  <a:gd name="T12" fmla="*/ 69 w 413"/>
                  <a:gd name="T13" fmla="*/ 63 h 995"/>
                  <a:gd name="T14" fmla="*/ 70 w 413"/>
                  <a:gd name="T15" fmla="*/ 60 h 995"/>
                  <a:gd name="T16" fmla="*/ 71 w 413"/>
                  <a:gd name="T17" fmla="*/ 58 h 995"/>
                  <a:gd name="T18" fmla="*/ 70 w 413"/>
                  <a:gd name="T19" fmla="*/ 55 h 995"/>
                  <a:gd name="T20" fmla="*/ 70 w 413"/>
                  <a:gd name="T21" fmla="*/ 52 h 995"/>
                  <a:gd name="T22" fmla="*/ 75 w 413"/>
                  <a:gd name="T23" fmla="*/ 51 h 995"/>
                  <a:gd name="T24" fmla="*/ 77 w 413"/>
                  <a:gd name="T25" fmla="*/ 47 h 995"/>
                  <a:gd name="T26" fmla="*/ 74 w 413"/>
                  <a:gd name="T27" fmla="*/ 44 h 995"/>
                  <a:gd name="T28" fmla="*/ 66 w 413"/>
                  <a:gd name="T29" fmla="*/ 37 h 995"/>
                  <a:gd name="T30" fmla="*/ 65 w 413"/>
                  <a:gd name="T31" fmla="*/ 32 h 995"/>
                  <a:gd name="T32" fmla="*/ 65 w 413"/>
                  <a:gd name="T33" fmla="*/ 28 h 995"/>
                  <a:gd name="T34" fmla="*/ 64 w 413"/>
                  <a:gd name="T35" fmla="*/ 23 h 995"/>
                  <a:gd name="T36" fmla="*/ 60 w 413"/>
                  <a:gd name="T37" fmla="*/ 18 h 995"/>
                  <a:gd name="T38" fmla="*/ 60 w 413"/>
                  <a:gd name="T39" fmla="*/ 12 h 995"/>
                  <a:gd name="T40" fmla="*/ 60 w 413"/>
                  <a:gd name="T41" fmla="*/ 4 h 995"/>
                  <a:gd name="T42" fmla="*/ 56 w 413"/>
                  <a:gd name="T43" fmla="*/ 1 h 995"/>
                  <a:gd name="T44" fmla="*/ 48 w 413"/>
                  <a:gd name="T45" fmla="*/ 0 h 995"/>
                  <a:gd name="T46" fmla="*/ 34 w 413"/>
                  <a:gd name="T47" fmla="*/ 1 h 995"/>
                  <a:gd name="T48" fmla="*/ 17 w 413"/>
                  <a:gd name="T49" fmla="*/ 5 h 995"/>
                  <a:gd name="T50" fmla="*/ 9 w 413"/>
                  <a:gd name="T51" fmla="*/ 9 h 995"/>
                  <a:gd name="T52" fmla="*/ 2 w 413"/>
                  <a:gd name="T53" fmla="*/ 21 h 995"/>
                  <a:gd name="T54" fmla="*/ 0 w 413"/>
                  <a:gd name="T55" fmla="*/ 36 h 995"/>
                  <a:gd name="T56" fmla="*/ 3 w 413"/>
                  <a:gd name="T57" fmla="*/ 49 h 995"/>
                  <a:gd name="T58" fmla="*/ 9 w 413"/>
                  <a:gd name="T59" fmla="*/ 59 h 995"/>
                  <a:gd name="T60" fmla="*/ 16 w 413"/>
                  <a:gd name="T61" fmla="*/ 69 h 995"/>
                  <a:gd name="T62" fmla="*/ 18 w 413"/>
                  <a:gd name="T63" fmla="*/ 82 h 995"/>
                  <a:gd name="T64" fmla="*/ 15 w 413"/>
                  <a:gd name="T65" fmla="*/ 93 h 995"/>
                  <a:gd name="T66" fmla="*/ 3 w 413"/>
                  <a:gd name="T67" fmla="*/ 112 h 995"/>
                  <a:gd name="T68" fmla="*/ 0 w 413"/>
                  <a:gd name="T69" fmla="*/ 127 h 995"/>
                  <a:gd name="T70" fmla="*/ 1 w 413"/>
                  <a:gd name="T71" fmla="*/ 142 h 995"/>
                  <a:gd name="T72" fmla="*/ 12 w 413"/>
                  <a:gd name="T73" fmla="*/ 199 h 995"/>
                  <a:gd name="T74" fmla="*/ 26 w 413"/>
                  <a:gd name="T75" fmla="*/ 248 h 995"/>
                  <a:gd name="T76" fmla="*/ 102 w 413"/>
                  <a:gd name="T77" fmla="*/ 217 h 995"/>
                  <a:gd name="T78" fmla="*/ 92 w 413"/>
                  <a:gd name="T79" fmla="*/ 175 h 995"/>
                  <a:gd name="T80" fmla="*/ 84 w 413"/>
                  <a:gd name="T81" fmla="*/ 152 h 995"/>
                  <a:gd name="T82" fmla="*/ 71 w 413"/>
                  <a:gd name="T83" fmla="*/ 127 h 995"/>
                  <a:gd name="T84" fmla="*/ 61 w 413"/>
                  <a:gd name="T85" fmla="*/ 111 h 995"/>
                  <a:gd name="T86" fmla="*/ 58 w 413"/>
                  <a:gd name="T87" fmla="*/ 104 h 995"/>
                  <a:gd name="T88" fmla="*/ 54 w 413"/>
                  <a:gd name="T89" fmla="*/ 98 h 995"/>
                  <a:gd name="T90" fmla="*/ 53 w 413"/>
                  <a:gd name="T91" fmla="*/ 91 h 995"/>
                  <a:gd name="T92" fmla="*/ 55 w 413"/>
                  <a:gd name="T93" fmla="*/ 85 h 995"/>
                  <a:gd name="T94" fmla="*/ 54 w 413"/>
                  <a:gd name="T95" fmla="*/ 79 h 995"/>
                  <a:gd name="T96" fmla="*/ 54 w 413"/>
                  <a:gd name="T97" fmla="*/ 75 h 99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13"/>
                  <a:gd name="T148" fmla="*/ 0 h 995"/>
                  <a:gd name="T149" fmla="*/ 413 w 413"/>
                  <a:gd name="T150" fmla="*/ 995 h 99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13" h="995">
                    <a:moveTo>
                      <a:pt x="218" y="295"/>
                    </a:moveTo>
                    <a:lnTo>
                      <a:pt x="223" y="291"/>
                    </a:lnTo>
                    <a:lnTo>
                      <a:pt x="232" y="288"/>
                    </a:lnTo>
                    <a:lnTo>
                      <a:pt x="242" y="290"/>
                    </a:lnTo>
                    <a:lnTo>
                      <a:pt x="256" y="293"/>
                    </a:lnTo>
                    <a:lnTo>
                      <a:pt x="267" y="293"/>
                    </a:lnTo>
                    <a:lnTo>
                      <a:pt x="270" y="291"/>
                    </a:lnTo>
                    <a:lnTo>
                      <a:pt x="277" y="286"/>
                    </a:lnTo>
                    <a:lnTo>
                      <a:pt x="279" y="281"/>
                    </a:lnTo>
                    <a:lnTo>
                      <a:pt x="279" y="274"/>
                    </a:lnTo>
                    <a:lnTo>
                      <a:pt x="277" y="267"/>
                    </a:lnTo>
                    <a:lnTo>
                      <a:pt x="275" y="264"/>
                    </a:lnTo>
                    <a:lnTo>
                      <a:pt x="274" y="260"/>
                    </a:lnTo>
                    <a:lnTo>
                      <a:pt x="274" y="253"/>
                    </a:lnTo>
                    <a:lnTo>
                      <a:pt x="279" y="248"/>
                    </a:lnTo>
                    <a:lnTo>
                      <a:pt x="277" y="241"/>
                    </a:lnTo>
                    <a:lnTo>
                      <a:pt x="272" y="237"/>
                    </a:lnTo>
                    <a:lnTo>
                      <a:pt x="281" y="232"/>
                    </a:lnTo>
                    <a:lnTo>
                      <a:pt x="279" y="225"/>
                    </a:lnTo>
                    <a:lnTo>
                      <a:pt x="277" y="220"/>
                    </a:lnTo>
                    <a:lnTo>
                      <a:pt x="275" y="213"/>
                    </a:lnTo>
                    <a:lnTo>
                      <a:pt x="279" y="208"/>
                    </a:lnTo>
                    <a:lnTo>
                      <a:pt x="289" y="206"/>
                    </a:lnTo>
                    <a:lnTo>
                      <a:pt x="298" y="204"/>
                    </a:lnTo>
                    <a:lnTo>
                      <a:pt x="307" y="199"/>
                    </a:lnTo>
                    <a:lnTo>
                      <a:pt x="307" y="190"/>
                    </a:lnTo>
                    <a:lnTo>
                      <a:pt x="302" y="185"/>
                    </a:lnTo>
                    <a:lnTo>
                      <a:pt x="293" y="178"/>
                    </a:lnTo>
                    <a:lnTo>
                      <a:pt x="281" y="166"/>
                    </a:lnTo>
                    <a:lnTo>
                      <a:pt x="263" y="150"/>
                    </a:lnTo>
                    <a:lnTo>
                      <a:pt x="256" y="138"/>
                    </a:lnTo>
                    <a:lnTo>
                      <a:pt x="260" y="131"/>
                    </a:lnTo>
                    <a:lnTo>
                      <a:pt x="263" y="122"/>
                    </a:lnTo>
                    <a:lnTo>
                      <a:pt x="260" y="113"/>
                    </a:lnTo>
                    <a:lnTo>
                      <a:pt x="255" y="105"/>
                    </a:lnTo>
                    <a:lnTo>
                      <a:pt x="253" y="94"/>
                    </a:lnTo>
                    <a:lnTo>
                      <a:pt x="246" y="82"/>
                    </a:lnTo>
                    <a:lnTo>
                      <a:pt x="237" y="72"/>
                    </a:lnTo>
                    <a:lnTo>
                      <a:pt x="228" y="65"/>
                    </a:lnTo>
                    <a:lnTo>
                      <a:pt x="239" y="49"/>
                    </a:lnTo>
                    <a:lnTo>
                      <a:pt x="239" y="35"/>
                    </a:lnTo>
                    <a:lnTo>
                      <a:pt x="237" y="19"/>
                    </a:lnTo>
                    <a:lnTo>
                      <a:pt x="232" y="11"/>
                    </a:lnTo>
                    <a:lnTo>
                      <a:pt x="221" y="4"/>
                    </a:lnTo>
                    <a:lnTo>
                      <a:pt x="207" y="2"/>
                    </a:lnTo>
                    <a:lnTo>
                      <a:pt x="192" y="2"/>
                    </a:lnTo>
                    <a:lnTo>
                      <a:pt x="162" y="0"/>
                    </a:lnTo>
                    <a:lnTo>
                      <a:pt x="134" y="4"/>
                    </a:lnTo>
                    <a:lnTo>
                      <a:pt x="99" y="11"/>
                    </a:lnTo>
                    <a:lnTo>
                      <a:pt x="68" y="21"/>
                    </a:lnTo>
                    <a:lnTo>
                      <a:pt x="49" y="30"/>
                    </a:lnTo>
                    <a:lnTo>
                      <a:pt x="33" y="38"/>
                    </a:lnTo>
                    <a:lnTo>
                      <a:pt x="19" y="59"/>
                    </a:lnTo>
                    <a:lnTo>
                      <a:pt x="5" y="87"/>
                    </a:lnTo>
                    <a:lnTo>
                      <a:pt x="2" y="117"/>
                    </a:lnTo>
                    <a:lnTo>
                      <a:pt x="0" y="147"/>
                    </a:lnTo>
                    <a:lnTo>
                      <a:pt x="5" y="183"/>
                    </a:lnTo>
                    <a:lnTo>
                      <a:pt x="12" y="199"/>
                    </a:lnTo>
                    <a:lnTo>
                      <a:pt x="21" y="213"/>
                    </a:lnTo>
                    <a:lnTo>
                      <a:pt x="35" y="236"/>
                    </a:lnTo>
                    <a:lnTo>
                      <a:pt x="50" y="255"/>
                    </a:lnTo>
                    <a:lnTo>
                      <a:pt x="63" y="279"/>
                    </a:lnTo>
                    <a:lnTo>
                      <a:pt x="70" y="305"/>
                    </a:lnTo>
                    <a:lnTo>
                      <a:pt x="70" y="328"/>
                    </a:lnTo>
                    <a:lnTo>
                      <a:pt x="64" y="356"/>
                    </a:lnTo>
                    <a:lnTo>
                      <a:pt x="57" y="372"/>
                    </a:lnTo>
                    <a:lnTo>
                      <a:pt x="24" y="424"/>
                    </a:lnTo>
                    <a:lnTo>
                      <a:pt x="12" y="450"/>
                    </a:lnTo>
                    <a:lnTo>
                      <a:pt x="2" y="482"/>
                    </a:lnTo>
                    <a:lnTo>
                      <a:pt x="0" y="510"/>
                    </a:lnTo>
                    <a:lnTo>
                      <a:pt x="2" y="537"/>
                    </a:lnTo>
                    <a:lnTo>
                      <a:pt x="3" y="569"/>
                    </a:lnTo>
                    <a:lnTo>
                      <a:pt x="19" y="689"/>
                    </a:lnTo>
                    <a:lnTo>
                      <a:pt x="47" y="799"/>
                    </a:lnTo>
                    <a:lnTo>
                      <a:pt x="82" y="932"/>
                    </a:lnTo>
                    <a:lnTo>
                      <a:pt x="104" y="995"/>
                    </a:lnTo>
                    <a:lnTo>
                      <a:pt x="413" y="995"/>
                    </a:lnTo>
                    <a:lnTo>
                      <a:pt x="405" y="869"/>
                    </a:lnTo>
                    <a:lnTo>
                      <a:pt x="377" y="754"/>
                    </a:lnTo>
                    <a:lnTo>
                      <a:pt x="366" y="703"/>
                    </a:lnTo>
                    <a:lnTo>
                      <a:pt x="352" y="653"/>
                    </a:lnTo>
                    <a:lnTo>
                      <a:pt x="335" y="609"/>
                    </a:lnTo>
                    <a:lnTo>
                      <a:pt x="307" y="555"/>
                    </a:lnTo>
                    <a:lnTo>
                      <a:pt x="284" y="511"/>
                    </a:lnTo>
                    <a:lnTo>
                      <a:pt x="261" y="478"/>
                    </a:lnTo>
                    <a:lnTo>
                      <a:pt x="242" y="447"/>
                    </a:lnTo>
                    <a:lnTo>
                      <a:pt x="239" y="431"/>
                    </a:lnTo>
                    <a:lnTo>
                      <a:pt x="232" y="419"/>
                    </a:lnTo>
                    <a:lnTo>
                      <a:pt x="223" y="415"/>
                    </a:lnTo>
                    <a:lnTo>
                      <a:pt x="213" y="393"/>
                    </a:lnTo>
                    <a:lnTo>
                      <a:pt x="209" y="379"/>
                    </a:lnTo>
                    <a:lnTo>
                      <a:pt x="211" y="365"/>
                    </a:lnTo>
                    <a:lnTo>
                      <a:pt x="218" y="353"/>
                    </a:lnTo>
                    <a:lnTo>
                      <a:pt x="220" y="340"/>
                    </a:lnTo>
                    <a:lnTo>
                      <a:pt x="218" y="330"/>
                    </a:lnTo>
                    <a:lnTo>
                      <a:pt x="214" y="318"/>
                    </a:lnTo>
                    <a:lnTo>
                      <a:pt x="213" y="307"/>
                    </a:lnTo>
                    <a:lnTo>
                      <a:pt x="214" y="300"/>
                    </a:lnTo>
                    <a:lnTo>
                      <a:pt x="218" y="295"/>
                    </a:lnTo>
                    <a:close/>
                  </a:path>
                </a:pathLst>
              </a:custGeom>
              <a:solidFill>
                <a:srgbClr val="FFBFB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62" name="Freeform 68"/>
              <p:cNvSpPr>
                <a:spLocks/>
              </p:cNvSpPr>
              <p:nvPr/>
            </p:nvSpPr>
            <p:spPr bwMode="auto">
              <a:xfrm>
                <a:off x="1909" y="1605"/>
                <a:ext cx="194" cy="105"/>
              </a:xfrm>
              <a:custGeom>
                <a:avLst/>
                <a:gdLst>
                  <a:gd name="T0" fmla="*/ 1 w 389"/>
                  <a:gd name="T1" fmla="*/ 17 h 212"/>
                  <a:gd name="T2" fmla="*/ 10 w 389"/>
                  <a:gd name="T3" fmla="*/ 10 h 212"/>
                  <a:gd name="T4" fmla="*/ 22 w 389"/>
                  <a:gd name="T5" fmla="*/ 3 h 212"/>
                  <a:gd name="T6" fmla="*/ 36 w 389"/>
                  <a:gd name="T7" fmla="*/ 0 h 212"/>
                  <a:gd name="T8" fmla="*/ 49 w 389"/>
                  <a:gd name="T9" fmla="*/ 0 h 212"/>
                  <a:gd name="T10" fmla="*/ 59 w 389"/>
                  <a:gd name="T11" fmla="*/ 0 h 212"/>
                  <a:gd name="T12" fmla="*/ 73 w 389"/>
                  <a:gd name="T13" fmla="*/ 1 h 212"/>
                  <a:gd name="T14" fmla="*/ 85 w 389"/>
                  <a:gd name="T15" fmla="*/ 3 h 212"/>
                  <a:gd name="T16" fmla="*/ 94 w 389"/>
                  <a:gd name="T17" fmla="*/ 10 h 212"/>
                  <a:gd name="T18" fmla="*/ 93 w 389"/>
                  <a:gd name="T19" fmla="*/ 14 h 212"/>
                  <a:gd name="T20" fmla="*/ 93 w 389"/>
                  <a:gd name="T21" fmla="*/ 18 h 212"/>
                  <a:gd name="T22" fmla="*/ 92 w 389"/>
                  <a:gd name="T23" fmla="*/ 22 h 212"/>
                  <a:gd name="T24" fmla="*/ 96 w 389"/>
                  <a:gd name="T25" fmla="*/ 24 h 212"/>
                  <a:gd name="T26" fmla="*/ 97 w 389"/>
                  <a:gd name="T27" fmla="*/ 27 h 212"/>
                  <a:gd name="T28" fmla="*/ 97 w 389"/>
                  <a:gd name="T29" fmla="*/ 31 h 212"/>
                  <a:gd name="T30" fmla="*/ 95 w 389"/>
                  <a:gd name="T31" fmla="*/ 36 h 212"/>
                  <a:gd name="T32" fmla="*/ 93 w 389"/>
                  <a:gd name="T33" fmla="*/ 40 h 212"/>
                  <a:gd name="T34" fmla="*/ 95 w 389"/>
                  <a:gd name="T35" fmla="*/ 46 h 212"/>
                  <a:gd name="T36" fmla="*/ 94 w 389"/>
                  <a:gd name="T37" fmla="*/ 48 h 212"/>
                  <a:gd name="T38" fmla="*/ 95 w 389"/>
                  <a:gd name="T39" fmla="*/ 52 h 212"/>
                  <a:gd name="T40" fmla="*/ 8 w 389"/>
                  <a:gd name="T41" fmla="*/ 52 h 212"/>
                  <a:gd name="T42" fmla="*/ 6 w 389"/>
                  <a:gd name="T43" fmla="*/ 50 h 212"/>
                  <a:gd name="T44" fmla="*/ 4 w 389"/>
                  <a:gd name="T45" fmla="*/ 46 h 212"/>
                  <a:gd name="T46" fmla="*/ 5 w 389"/>
                  <a:gd name="T47" fmla="*/ 42 h 212"/>
                  <a:gd name="T48" fmla="*/ 6 w 389"/>
                  <a:gd name="T49" fmla="*/ 39 h 212"/>
                  <a:gd name="T50" fmla="*/ 3 w 389"/>
                  <a:gd name="T51" fmla="*/ 36 h 212"/>
                  <a:gd name="T52" fmla="*/ 0 w 389"/>
                  <a:gd name="T53" fmla="*/ 32 h 212"/>
                  <a:gd name="T54" fmla="*/ 0 w 389"/>
                  <a:gd name="T55" fmla="*/ 28 h 212"/>
                  <a:gd name="T56" fmla="*/ 0 w 389"/>
                  <a:gd name="T57" fmla="*/ 25 h 212"/>
                  <a:gd name="T58" fmla="*/ 0 w 389"/>
                  <a:gd name="T59" fmla="*/ 21 h 212"/>
                  <a:gd name="T60" fmla="*/ 1 w 389"/>
                  <a:gd name="T61" fmla="*/ 17 h 21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89"/>
                  <a:gd name="T94" fmla="*/ 0 h 212"/>
                  <a:gd name="T95" fmla="*/ 389 w 389"/>
                  <a:gd name="T96" fmla="*/ 212 h 21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89" h="212">
                    <a:moveTo>
                      <a:pt x="5" y="70"/>
                    </a:moveTo>
                    <a:lnTo>
                      <a:pt x="40" y="41"/>
                    </a:lnTo>
                    <a:lnTo>
                      <a:pt x="89" y="14"/>
                    </a:lnTo>
                    <a:lnTo>
                      <a:pt x="146" y="0"/>
                    </a:lnTo>
                    <a:lnTo>
                      <a:pt x="199" y="0"/>
                    </a:lnTo>
                    <a:lnTo>
                      <a:pt x="239" y="0"/>
                    </a:lnTo>
                    <a:lnTo>
                      <a:pt x="295" y="6"/>
                    </a:lnTo>
                    <a:lnTo>
                      <a:pt x="340" y="14"/>
                    </a:lnTo>
                    <a:lnTo>
                      <a:pt x="377" y="41"/>
                    </a:lnTo>
                    <a:lnTo>
                      <a:pt x="375" y="58"/>
                    </a:lnTo>
                    <a:lnTo>
                      <a:pt x="372" y="72"/>
                    </a:lnTo>
                    <a:lnTo>
                      <a:pt x="368" y="88"/>
                    </a:lnTo>
                    <a:lnTo>
                      <a:pt x="384" y="96"/>
                    </a:lnTo>
                    <a:lnTo>
                      <a:pt x="389" y="110"/>
                    </a:lnTo>
                    <a:lnTo>
                      <a:pt x="389" y="128"/>
                    </a:lnTo>
                    <a:lnTo>
                      <a:pt x="382" y="145"/>
                    </a:lnTo>
                    <a:lnTo>
                      <a:pt x="372" y="164"/>
                    </a:lnTo>
                    <a:lnTo>
                      <a:pt x="380" y="185"/>
                    </a:lnTo>
                    <a:lnTo>
                      <a:pt x="377" y="196"/>
                    </a:lnTo>
                    <a:lnTo>
                      <a:pt x="380" y="212"/>
                    </a:lnTo>
                    <a:lnTo>
                      <a:pt x="35" y="212"/>
                    </a:lnTo>
                    <a:lnTo>
                      <a:pt x="26" y="203"/>
                    </a:lnTo>
                    <a:lnTo>
                      <a:pt x="17" y="187"/>
                    </a:lnTo>
                    <a:lnTo>
                      <a:pt x="23" y="170"/>
                    </a:lnTo>
                    <a:lnTo>
                      <a:pt x="26" y="159"/>
                    </a:lnTo>
                    <a:lnTo>
                      <a:pt x="14" y="147"/>
                    </a:lnTo>
                    <a:lnTo>
                      <a:pt x="3" y="130"/>
                    </a:lnTo>
                    <a:lnTo>
                      <a:pt x="0" y="114"/>
                    </a:lnTo>
                    <a:lnTo>
                      <a:pt x="2" y="100"/>
                    </a:lnTo>
                    <a:lnTo>
                      <a:pt x="3" y="86"/>
                    </a:lnTo>
                    <a:lnTo>
                      <a:pt x="5" y="70"/>
                    </a:lnTo>
                    <a:close/>
                  </a:path>
                </a:pathLst>
              </a:custGeom>
              <a:solidFill>
                <a:srgbClr val="FFFFF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63" name="Freeform 69"/>
              <p:cNvSpPr>
                <a:spLocks/>
              </p:cNvSpPr>
              <p:nvPr/>
            </p:nvSpPr>
            <p:spPr bwMode="auto">
              <a:xfrm>
                <a:off x="1883" y="1205"/>
                <a:ext cx="123" cy="125"/>
              </a:xfrm>
              <a:custGeom>
                <a:avLst/>
                <a:gdLst>
                  <a:gd name="T0" fmla="*/ 61 w 246"/>
                  <a:gd name="T1" fmla="*/ 13 h 250"/>
                  <a:gd name="T2" fmla="*/ 58 w 246"/>
                  <a:gd name="T3" fmla="*/ 16 h 250"/>
                  <a:gd name="T4" fmla="*/ 55 w 246"/>
                  <a:gd name="T5" fmla="*/ 18 h 250"/>
                  <a:gd name="T6" fmla="*/ 50 w 246"/>
                  <a:gd name="T7" fmla="*/ 19 h 250"/>
                  <a:gd name="T8" fmla="*/ 44 w 246"/>
                  <a:gd name="T9" fmla="*/ 19 h 250"/>
                  <a:gd name="T10" fmla="*/ 41 w 246"/>
                  <a:gd name="T11" fmla="*/ 22 h 250"/>
                  <a:gd name="T12" fmla="*/ 41 w 246"/>
                  <a:gd name="T13" fmla="*/ 24 h 250"/>
                  <a:gd name="T14" fmla="*/ 43 w 246"/>
                  <a:gd name="T15" fmla="*/ 26 h 250"/>
                  <a:gd name="T16" fmla="*/ 42 w 246"/>
                  <a:gd name="T17" fmla="*/ 28 h 250"/>
                  <a:gd name="T18" fmla="*/ 40 w 246"/>
                  <a:gd name="T19" fmla="*/ 30 h 250"/>
                  <a:gd name="T20" fmla="*/ 38 w 246"/>
                  <a:gd name="T21" fmla="*/ 31 h 250"/>
                  <a:gd name="T22" fmla="*/ 37 w 246"/>
                  <a:gd name="T23" fmla="*/ 34 h 250"/>
                  <a:gd name="T24" fmla="*/ 37 w 246"/>
                  <a:gd name="T25" fmla="*/ 38 h 250"/>
                  <a:gd name="T26" fmla="*/ 29 w 246"/>
                  <a:gd name="T27" fmla="*/ 38 h 250"/>
                  <a:gd name="T28" fmla="*/ 29 w 246"/>
                  <a:gd name="T29" fmla="*/ 36 h 250"/>
                  <a:gd name="T30" fmla="*/ 26 w 246"/>
                  <a:gd name="T31" fmla="*/ 35 h 250"/>
                  <a:gd name="T32" fmla="*/ 23 w 246"/>
                  <a:gd name="T33" fmla="*/ 34 h 250"/>
                  <a:gd name="T34" fmla="*/ 20 w 246"/>
                  <a:gd name="T35" fmla="*/ 41 h 250"/>
                  <a:gd name="T36" fmla="*/ 23 w 246"/>
                  <a:gd name="T37" fmla="*/ 49 h 250"/>
                  <a:gd name="T38" fmla="*/ 24 w 246"/>
                  <a:gd name="T39" fmla="*/ 52 h 250"/>
                  <a:gd name="T40" fmla="*/ 24 w 246"/>
                  <a:gd name="T41" fmla="*/ 55 h 250"/>
                  <a:gd name="T42" fmla="*/ 22 w 246"/>
                  <a:gd name="T43" fmla="*/ 57 h 250"/>
                  <a:gd name="T44" fmla="*/ 19 w 246"/>
                  <a:gd name="T45" fmla="*/ 61 h 250"/>
                  <a:gd name="T46" fmla="*/ 15 w 246"/>
                  <a:gd name="T47" fmla="*/ 62 h 250"/>
                  <a:gd name="T48" fmla="*/ 12 w 246"/>
                  <a:gd name="T49" fmla="*/ 63 h 250"/>
                  <a:gd name="T50" fmla="*/ 7 w 246"/>
                  <a:gd name="T51" fmla="*/ 56 h 250"/>
                  <a:gd name="T52" fmla="*/ 4 w 246"/>
                  <a:gd name="T53" fmla="*/ 50 h 250"/>
                  <a:gd name="T54" fmla="*/ 1 w 246"/>
                  <a:gd name="T55" fmla="*/ 44 h 250"/>
                  <a:gd name="T56" fmla="*/ 0 w 246"/>
                  <a:gd name="T57" fmla="*/ 36 h 250"/>
                  <a:gd name="T58" fmla="*/ 1 w 246"/>
                  <a:gd name="T59" fmla="*/ 30 h 250"/>
                  <a:gd name="T60" fmla="*/ 1 w 246"/>
                  <a:gd name="T61" fmla="*/ 24 h 250"/>
                  <a:gd name="T62" fmla="*/ 3 w 246"/>
                  <a:gd name="T63" fmla="*/ 19 h 250"/>
                  <a:gd name="T64" fmla="*/ 5 w 246"/>
                  <a:gd name="T65" fmla="*/ 14 h 250"/>
                  <a:gd name="T66" fmla="*/ 8 w 246"/>
                  <a:gd name="T67" fmla="*/ 10 h 250"/>
                  <a:gd name="T68" fmla="*/ 13 w 246"/>
                  <a:gd name="T69" fmla="*/ 7 h 250"/>
                  <a:gd name="T70" fmla="*/ 20 w 246"/>
                  <a:gd name="T71" fmla="*/ 5 h 250"/>
                  <a:gd name="T72" fmla="*/ 26 w 246"/>
                  <a:gd name="T73" fmla="*/ 4 h 250"/>
                  <a:gd name="T74" fmla="*/ 31 w 246"/>
                  <a:gd name="T75" fmla="*/ 1 h 250"/>
                  <a:gd name="T76" fmla="*/ 40 w 246"/>
                  <a:gd name="T77" fmla="*/ 1 h 250"/>
                  <a:gd name="T78" fmla="*/ 49 w 246"/>
                  <a:gd name="T79" fmla="*/ 0 h 250"/>
                  <a:gd name="T80" fmla="*/ 55 w 246"/>
                  <a:gd name="T81" fmla="*/ 1 h 250"/>
                  <a:gd name="T82" fmla="*/ 59 w 246"/>
                  <a:gd name="T83" fmla="*/ 3 h 250"/>
                  <a:gd name="T84" fmla="*/ 61 w 246"/>
                  <a:gd name="T85" fmla="*/ 5 h 250"/>
                  <a:gd name="T86" fmla="*/ 62 w 246"/>
                  <a:gd name="T87" fmla="*/ 9 h 250"/>
                  <a:gd name="T88" fmla="*/ 61 w 246"/>
                  <a:gd name="T89" fmla="*/ 13 h 25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6"/>
                  <a:gd name="T136" fmla="*/ 0 h 250"/>
                  <a:gd name="T137" fmla="*/ 246 w 246"/>
                  <a:gd name="T138" fmla="*/ 250 h 25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6" h="250">
                    <a:moveTo>
                      <a:pt x="244" y="51"/>
                    </a:moveTo>
                    <a:lnTo>
                      <a:pt x="230" y="61"/>
                    </a:lnTo>
                    <a:lnTo>
                      <a:pt x="219" y="70"/>
                    </a:lnTo>
                    <a:lnTo>
                      <a:pt x="200" y="75"/>
                    </a:lnTo>
                    <a:lnTo>
                      <a:pt x="176" y="75"/>
                    </a:lnTo>
                    <a:lnTo>
                      <a:pt x="162" y="86"/>
                    </a:lnTo>
                    <a:lnTo>
                      <a:pt x="162" y="95"/>
                    </a:lnTo>
                    <a:lnTo>
                      <a:pt x="169" y="103"/>
                    </a:lnTo>
                    <a:lnTo>
                      <a:pt x="167" y="110"/>
                    </a:lnTo>
                    <a:lnTo>
                      <a:pt x="158" y="117"/>
                    </a:lnTo>
                    <a:lnTo>
                      <a:pt x="151" y="126"/>
                    </a:lnTo>
                    <a:lnTo>
                      <a:pt x="146" y="135"/>
                    </a:lnTo>
                    <a:lnTo>
                      <a:pt x="148" y="149"/>
                    </a:lnTo>
                    <a:lnTo>
                      <a:pt x="116" y="152"/>
                    </a:lnTo>
                    <a:lnTo>
                      <a:pt x="115" y="142"/>
                    </a:lnTo>
                    <a:lnTo>
                      <a:pt x="104" y="138"/>
                    </a:lnTo>
                    <a:lnTo>
                      <a:pt x="92" y="135"/>
                    </a:lnTo>
                    <a:lnTo>
                      <a:pt x="78" y="161"/>
                    </a:lnTo>
                    <a:lnTo>
                      <a:pt x="90" y="196"/>
                    </a:lnTo>
                    <a:lnTo>
                      <a:pt x="94" y="206"/>
                    </a:lnTo>
                    <a:lnTo>
                      <a:pt x="94" y="218"/>
                    </a:lnTo>
                    <a:lnTo>
                      <a:pt x="87" y="225"/>
                    </a:lnTo>
                    <a:lnTo>
                      <a:pt x="75" y="241"/>
                    </a:lnTo>
                    <a:lnTo>
                      <a:pt x="59" y="246"/>
                    </a:lnTo>
                    <a:lnTo>
                      <a:pt x="45" y="250"/>
                    </a:lnTo>
                    <a:lnTo>
                      <a:pt x="26" y="222"/>
                    </a:lnTo>
                    <a:lnTo>
                      <a:pt x="14" y="199"/>
                    </a:lnTo>
                    <a:lnTo>
                      <a:pt x="3" y="175"/>
                    </a:lnTo>
                    <a:lnTo>
                      <a:pt x="0" y="143"/>
                    </a:lnTo>
                    <a:lnTo>
                      <a:pt x="1" y="119"/>
                    </a:lnTo>
                    <a:lnTo>
                      <a:pt x="3" y="93"/>
                    </a:lnTo>
                    <a:lnTo>
                      <a:pt x="10" y="74"/>
                    </a:lnTo>
                    <a:lnTo>
                      <a:pt x="17" y="54"/>
                    </a:lnTo>
                    <a:lnTo>
                      <a:pt x="31" y="39"/>
                    </a:lnTo>
                    <a:lnTo>
                      <a:pt x="50" y="28"/>
                    </a:lnTo>
                    <a:lnTo>
                      <a:pt x="78" y="18"/>
                    </a:lnTo>
                    <a:lnTo>
                      <a:pt x="101" y="13"/>
                    </a:lnTo>
                    <a:lnTo>
                      <a:pt x="122" y="4"/>
                    </a:lnTo>
                    <a:lnTo>
                      <a:pt x="157" y="2"/>
                    </a:lnTo>
                    <a:lnTo>
                      <a:pt x="193" y="0"/>
                    </a:lnTo>
                    <a:lnTo>
                      <a:pt x="218" y="4"/>
                    </a:lnTo>
                    <a:lnTo>
                      <a:pt x="233" y="9"/>
                    </a:lnTo>
                    <a:lnTo>
                      <a:pt x="242" y="20"/>
                    </a:lnTo>
                    <a:lnTo>
                      <a:pt x="246" y="35"/>
                    </a:lnTo>
                    <a:lnTo>
                      <a:pt x="244" y="51"/>
                    </a:lnTo>
                    <a:close/>
                  </a:path>
                </a:pathLst>
              </a:custGeom>
              <a:solidFill>
                <a:srgbClr val="7F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64" name="Freeform 70"/>
              <p:cNvSpPr>
                <a:spLocks/>
              </p:cNvSpPr>
              <p:nvPr/>
            </p:nvSpPr>
            <p:spPr bwMode="auto">
              <a:xfrm>
                <a:off x="1922" y="1668"/>
                <a:ext cx="64" cy="18"/>
              </a:xfrm>
              <a:custGeom>
                <a:avLst/>
                <a:gdLst>
                  <a:gd name="T0" fmla="*/ 0 w 127"/>
                  <a:gd name="T1" fmla="*/ 9 h 35"/>
                  <a:gd name="T2" fmla="*/ 12 w 127"/>
                  <a:gd name="T3" fmla="*/ 3 h 35"/>
                  <a:gd name="T4" fmla="*/ 28 w 127"/>
                  <a:gd name="T5" fmla="*/ 0 h 35"/>
                  <a:gd name="T6" fmla="*/ 32 w 127"/>
                  <a:gd name="T7" fmla="*/ 1 h 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7"/>
                  <a:gd name="T13" fmla="*/ 0 h 35"/>
                  <a:gd name="T14" fmla="*/ 127 w 127"/>
                  <a:gd name="T15" fmla="*/ 35 h 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7" h="35">
                    <a:moveTo>
                      <a:pt x="0" y="35"/>
                    </a:moveTo>
                    <a:lnTo>
                      <a:pt x="45" y="10"/>
                    </a:lnTo>
                    <a:lnTo>
                      <a:pt x="110" y="0"/>
                    </a:lnTo>
                    <a:lnTo>
                      <a:pt x="127" y="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65" name="Freeform 71"/>
              <p:cNvSpPr>
                <a:spLocks/>
              </p:cNvSpPr>
              <p:nvPr/>
            </p:nvSpPr>
            <p:spPr bwMode="auto">
              <a:xfrm>
                <a:off x="1998" y="1628"/>
                <a:ext cx="96" cy="19"/>
              </a:xfrm>
              <a:custGeom>
                <a:avLst/>
                <a:gdLst>
                  <a:gd name="T0" fmla="*/ 48 w 192"/>
                  <a:gd name="T1" fmla="*/ 10 h 38"/>
                  <a:gd name="T2" fmla="*/ 40 w 192"/>
                  <a:gd name="T3" fmla="*/ 6 h 38"/>
                  <a:gd name="T4" fmla="*/ 28 w 192"/>
                  <a:gd name="T5" fmla="*/ 2 h 38"/>
                  <a:gd name="T6" fmla="*/ 14 w 192"/>
                  <a:gd name="T7" fmla="*/ 1 h 38"/>
                  <a:gd name="T8" fmla="*/ 6 w 192"/>
                  <a:gd name="T9" fmla="*/ 0 h 38"/>
                  <a:gd name="T10" fmla="*/ 0 w 192"/>
                  <a:gd name="T11" fmla="*/ 1 h 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2"/>
                  <a:gd name="T19" fmla="*/ 0 h 38"/>
                  <a:gd name="T20" fmla="*/ 192 w 192"/>
                  <a:gd name="T21" fmla="*/ 38 h 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2" h="38">
                    <a:moveTo>
                      <a:pt x="192" y="38"/>
                    </a:moveTo>
                    <a:lnTo>
                      <a:pt x="157" y="24"/>
                    </a:lnTo>
                    <a:lnTo>
                      <a:pt x="112" y="8"/>
                    </a:lnTo>
                    <a:lnTo>
                      <a:pt x="57" y="3"/>
                    </a:lnTo>
                    <a:lnTo>
                      <a:pt x="23" y="0"/>
                    </a:lnTo>
                    <a:lnTo>
                      <a:pt x="0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260" name="Freeform 72"/>
            <p:cNvSpPr>
              <a:spLocks/>
            </p:cNvSpPr>
            <p:nvPr/>
          </p:nvSpPr>
          <p:spPr bwMode="auto">
            <a:xfrm>
              <a:off x="1893" y="1408"/>
              <a:ext cx="163" cy="303"/>
            </a:xfrm>
            <a:custGeom>
              <a:avLst/>
              <a:gdLst>
                <a:gd name="T0" fmla="*/ 4 w 325"/>
                <a:gd name="T1" fmla="*/ 42 h 605"/>
                <a:gd name="T2" fmla="*/ 7 w 325"/>
                <a:gd name="T3" fmla="*/ 55 h 605"/>
                <a:gd name="T4" fmla="*/ 10 w 325"/>
                <a:gd name="T5" fmla="*/ 65 h 605"/>
                <a:gd name="T6" fmla="*/ 16 w 325"/>
                <a:gd name="T7" fmla="*/ 79 h 605"/>
                <a:gd name="T8" fmla="*/ 20 w 325"/>
                <a:gd name="T9" fmla="*/ 88 h 605"/>
                <a:gd name="T10" fmla="*/ 32 w 325"/>
                <a:gd name="T11" fmla="*/ 118 h 605"/>
                <a:gd name="T12" fmla="*/ 44 w 325"/>
                <a:gd name="T13" fmla="*/ 144 h 605"/>
                <a:gd name="T14" fmla="*/ 46 w 325"/>
                <a:gd name="T15" fmla="*/ 152 h 605"/>
                <a:gd name="T16" fmla="*/ 82 w 325"/>
                <a:gd name="T17" fmla="*/ 152 h 605"/>
                <a:gd name="T18" fmla="*/ 75 w 325"/>
                <a:gd name="T19" fmla="*/ 138 h 605"/>
                <a:gd name="T20" fmla="*/ 68 w 325"/>
                <a:gd name="T21" fmla="*/ 125 h 605"/>
                <a:gd name="T22" fmla="*/ 68 w 325"/>
                <a:gd name="T23" fmla="*/ 111 h 605"/>
                <a:gd name="T24" fmla="*/ 64 w 325"/>
                <a:gd name="T25" fmla="*/ 88 h 605"/>
                <a:gd name="T26" fmla="*/ 59 w 325"/>
                <a:gd name="T27" fmla="*/ 75 h 605"/>
                <a:gd name="T28" fmla="*/ 51 w 325"/>
                <a:gd name="T29" fmla="*/ 48 h 605"/>
                <a:gd name="T30" fmla="*/ 44 w 325"/>
                <a:gd name="T31" fmla="*/ 26 h 605"/>
                <a:gd name="T32" fmla="*/ 40 w 325"/>
                <a:gd name="T33" fmla="*/ 16 h 605"/>
                <a:gd name="T34" fmla="*/ 35 w 325"/>
                <a:gd name="T35" fmla="*/ 8 h 605"/>
                <a:gd name="T36" fmla="*/ 31 w 325"/>
                <a:gd name="T37" fmla="*/ 4 h 605"/>
                <a:gd name="T38" fmla="*/ 26 w 325"/>
                <a:gd name="T39" fmla="*/ 1 h 605"/>
                <a:gd name="T40" fmla="*/ 21 w 325"/>
                <a:gd name="T41" fmla="*/ 0 h 605"/>
                <a:gd name="T42" fmla="*/ 14 w 325"/>
                <a:gd name="T43" fmla="*/ 0 h 605"/>
                <a:gd name="T44" fmla="*/ 9 w 325"/>
                <a:gd name="T45" fmla="*/ 2 h 605"/>
                <a:gd name="T46" fmla="*/ 6 w 325"/>
                <a:gd name="T47" fmla="*/ 5 h 605"/>
                <a:gd name="T48" fmla="*/ 3 w 325"/>
                <a:gd name="T49" fmla="*/ 9 h 605"/>
                <a:gd name="T50" fmla="*/ 1 w 325"/>
                <a:gd name="T51" fmla="*/ 12 h 605"/>
                <a:gd name="T52" fmla="*/ 0 w 325"/>
                <a:gd name="T53" fmla="*/ 17 h 605"/>
                <a:gd name="T54" fmla="*/ 1 w 325"/>
                <a:gd name="T55" fmla="*/ 23 h 605"/>
                <a:gd name="T56" fmla="*/ 1 w 325"/>
                <a:gd name="T57" fmla="*/ 28 h 605"/>
                <a:gd name="T58" fmla="*/ 3 w 325"/>
                <a:gd name="T59" fmla="*/ 34 h 605"/>
                <a:gd name="T60" fmla="*/ 4 w 325"/>
                <a:gd name="T61" fmla="*/ 42 h 6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25"/>
                <a:gd name="T94" fmla="*/ 0 h 605"/>
                <a:gd name="T95" fmla="*/ 325 w 325"/>
                <a:gd name="T96" fmla="*/ 605 h 6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25" h="605">
                  <a:moveTo>
                    <a:pt x="16" y="167"/>
                  </a:moveTo>
                  <a:lnTo>
                    <a:pt x="28" y="220"/>
                  </a:lnTo>
                  <a:lnTo>
                    <a:pt x="39" y="260"/>
                  </a:lnTo>
                  <a:lnTo>
                    <a:pt x="62" y="314"/>
                  </a:lnTo>
                  <a:lnTo>
                    <a:pt x="79" y="351"/>
                  </a:lnTo>
                  <a:lnTo>
                    <a:pt x="126" y="469"/>
                  </a:lnTo>
                  <a:lnTo>
                    <a:pt x="175" y="574"/>
                  </a:lnTo>
                  <a:lnTo>
                    <a:pt x="184" y="605"/>
                  </a:lnTo>
                  <a:lnTo>
                    <a:pt x="325" y="605"/>
                  </a:lnTo>
                  <a:lnTo>
                    <a:pt x="299" y="550"/>
                  </a:lnTo>
                  <a:lnTo>
                    <a:pt x="271" y="497"/>
                  </a:lnTo>
                  <a:lnTo>
                    <a:pt x="271" y="443"/>
                  </a:lnTo>
                  <a:lnTo>
                    <a:pt x="253" y="351"/>
                  </a:lnTo>
                  <a:lnTo>
                    <a:pt x="236" y="300"/>
                  </a:lnTo>
                  <a:lnTo>
                    <a:pt x="203" y="190"/>
                  </a:lnTo>
                  <a:lnTo>
                    <a:pt x="175" y="101"/>
                  </a:lnTo>
                  <a:lnTo>
                    <a:pt x="159" y="63"/>
                  </a:lnTo>
                  <a:lnTo>
                    <a:pt x="137" y="30"/>
                  </a:lnTo>
                  <a:lnTo>
                    <a:pt x="121" y="14"/>
                  </a:lnTo>
                  <a:lnTo>
                    <a:pt x="102" y="3"/>
                  </a:lnTo>
                  <a:lnTo>
                    <a:pt x="82" y="0"/>
                  </a:lnTo>
                  <a:lnTo>
                    <a:pt x="53" y="0"/>
                  </a:lnTo>
                  <a:lnTo>
                    <a:pt x="34" y="7"/>
                  </a:lnTo>
                  <a:lnTo>
                    <a:pt x="21" y="19"/>
                  </a:lnTo>
                  <a:lnTo>
                    <a:pt x="11" y="33"/>
                  </a:lnTo>
                  <a:lnTo>
                    <a:pt x="4" y="47"/>
                  </a:lnTo>
                  <a:lnTo>
                    <a:pt x="0" y="68"/>
                  </a:lnTo>
                  <a:lnTo>
                    <a:pt x="2" y="89"/>
                  </a:lnTo>
                  <a:lnTo>
                    <a:pt x="4" y="110"/>
                  </a:lnTo>
                  <a:lnTo>
                    <a:pt x="9" y="136"/>
                  </a:lnTo>
                  <a:lnTo>
                    <a:pt x="16" y="167"/>
                  </a:lnTo>
                  <a:close/>
                </a:path>
              </a:pathLst>
            </a:custGeom>
            <a:solidFill>
              <a:srgbClr val="FFBFB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266" name="Line 74"/>
          <p:cNvSpPr>
            <a:spLocks noChangeShapeType="1"/>
          </p:cNvSpPr>
          <p:nvPr/>
        </p:nvSpPr>
        <p:spPr bwMode="auto">
          <a:xfrm>
            <a:off x="4087066" y="1989324"/>
            <a:ext cx="1587" cy="1077912"/>
          </a:xfrm>
          <a:prstGeom prst="line">
            <a:avLst/>
          </a:prstGeom>
          <a:noFill/>
          <a:ln w="1111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267" name="Rectangle 169"/>
          <p:cNvSpPr>
            <a:spLocks noChangeArrowheads="1"/>
          </p:cNvSpPr>
          <p:nvPr/>
        </p:nvSpPr>
        <p:spPr bwMode="auto">
          <a:xfrm>
            <a:off x="2161429" y="3932064"/>
            <a:ext cx="1863725" cy="514350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68" name="Rectangle 170"/>
          <p:cNvSpPr>
            <a:spLocks noChangeArrowheads="1"/>
          </p:cNvSpPr>
          <p:nvPr/>
        </p:nvSpPr>
        <p:spPr bwMode="auto">
          <a:xfrm>
            <a:off x="2507504" y="4076526"/>
            <a:ext cx="1174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terminology</a:t>
            </a:r>
            <a:endParaRPr lang="en-GB" sz="2400" dirty="0"/>
          </a:p>
        </p:txBody>
      </p:sp>
      <p:sp>
        <p:nvSpPr>
          <p:cNvPr id="269" name="Rectangle 175"/>
          <p:cNvSpPr>
            <a:spLocks noChangeArrowheads="1"/>
          </p:cNvSpPr>
          <p:nvPr/>
        </p:nvSpPr>
        <p:spPr bwMode="auto">
          <a:xfrm>
            <a:off x="2161429" y="2563639"/>
            <a:ext cx="1863725" cy="512762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0" name="Rectangle 176"/>
          <p:cNvSpPr>
            <a:spLocks noChangeArrowheads="1"/>
          </p:cNvSpPr>
          <p:nvPr/>
        </p:nvSpPr>
        <p:spPr bwMode="auto">
          <a:xfrm>
            <a:off x="2459879" y="2693814"/>
            <a:ext cx="1220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functionality</a:t>
            </a:r>
            <a:endParaRPr lang="en-GB" sz="2400" dirty="0"/>
          </a:p>
        </p:txBody>
      </p:sp>
      <p:grpSp>
        <p:nvGrpSpPr>
          <p:cNvPr id="271" name="Group 180"/>
          <p:cNvGrpSpPr>
            <a:grpSpLocks/>
          </p:cNvGrpSpPr>
          <p:nvPr/>
        </p:nvGrpSpPr>
        <p:grpSpPr bwMode="auto">
          <a:xfrm>
            <a:off x="6481240" y="764704"/>
            <a:ext cx="1944688" cy="5624513"/>
            <a:chOff x="3968" y="396"/>
            <a:chExt cx="1225" cy="3543"/>
          </a:xfrm>
        </p:grpSpPr>
        <p:sp>
          <p:nvSpPr>
            <p:cNvPr id="272" name="Rectangle 34"/>
            <p:cNvSpPr>
              <a:spLocks noChangeArrowheads="1"/>
            </p:cNvSpPr>
            <p:nvPr/>
          </p:nvSpPr>
          <p:spPr bwMode="auto">
            <a:xfrm>
              <a:off x="4018" y="1162"/>
              <a:ext cx="1174" cy="323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73" name="Rectangle 35"/>
            <p:cNvSpPr>
              <a:spLocks noChangeArrowheads="1"/>
            </p:cNvSpPr>
            <p:nvPr/>
          </p:nvSpPr>
          <p:spPr bwMode="auto">
            <a:xfrm>
              <a:off x="4206" y="1244"/>
              <a:ext cx="7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presentation</a:t>
              </a:r>
              <a:endParaRPr lang="en-GB" sz="2400" dirty="0"/>
            </a:p>
          </p:txBody>
        </p:sp>
        <p:sp>
          <p:nvSpPr>
            <p:cNvPr id="274" name="Rectangle 36"/>
            <p:cNvSpPr>
              <a:spLocks noChangeArrowheads="1"/>
            </p:cNvSpPr>
            <p:nvPr/>
          </p:nvSpPr>
          <p:spPr bwMode="auto">
            <a:xfrm>
              <a:off x="4018" y="1994"/>
              <a:ext cx="1174" cy="324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75" name="Rectangle 37"/>
            <p:cNvSpPr>
              <a:spLocks noChangeArrowheads="1"/>
            </p:cNvSpPr>
            <p:nvPr/>
          </p:nvSpPr>
          <p:spPr bwMode="auto">
            <a:xfrm>
              <a:off x="4140" y="2079"/>
              <a:ext cx="94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clinical content</a:t>
              </a:r>
              <a:endParaRPr lang="en-GB" sz="2400" dirty="0"/>
            </a:p>
          </p:txBody>
        </p:sp>
        <p:sp>
          <p:nvSpPr>
            <p:cNvPr id="276" name="Rectangle 38"/>
            <p:cNvSpPr>
              <a:spLocks noChangeArrowheads="1"/>
            </p:cNvSpPr>
            <p:nvPr/>
          </p:nvSpPr>
          <p:spPr bwMode="auto">
            <a:xfrm>
              <a:off x="4018" y="2788"/>
              <a:ext cx="1174" cy="324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77" name="Rectangle 39"/>
            <p:cNvSpPr>
              <a:spLocks noChangeArrowheads="1"/>
            </p:cNvSpPr>
            <p:nvPr/>
          </p:nvSpPr>
          <p:spPr bwMode="auto">
            <a:xfrm>
              <a:off x="4410" y="2873"/>
              <a:ext cx="3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model</a:t>
              </a:r>
              <a:endParaRPr lang="en-GB" sz="2400" dirty="0"/>
            </a:p>
          </p:txBody>
        </p:sp>
        <p:sp>
          <p:nvSpPr>
            <p:cNvPr id="278" name="Rectangle 40"/>
            <p:cNvSpPr>
              <a:spLocks noChangeArrowheads="1"/>
            </p:cNvSpPr>
            <p:nvPr/>
          </p:nvSpPr>
          <p:spPr bwMode="auto">
            <a:xfrm>
              <a:off x="4018" y="3222"/>
              <a:ext cx="1174" cy="324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79" name="Rectangle 41"/>
            <p:cNvSpPr>
              <a:spLocks noChangeArrowheads="1"/>
            </p:cNvSpPr>
            <p:nvPr/>
          </p:nvSpPr>
          <p:spPr bwMode="auto">
            <a:xfrm>
              <a:off x="4087" y="3304"/>
              <a:ext cx="107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format  &amp; storage</a:t>
              </a:r>
              <a:endParaRPr lang="en-GB" sz="2400" dirty="0"/>
            </a:p>
          </p:txBody>
        </p:sp>
        <p:sp>
          <p:nvSpPr>
            <p:cNvPr id="280" name="Rectangle 42"/>
            <p:cNvSpPr>
              <a:spLocks noChangeArrowheads="1"/>
            </p:cNvSpPr>
            <p:nvPr/>
          </p:nvSpPr>
          <p:spPr bwMode="auto">
            <a:xfrm>
              <a:off x="4018" y="3616"/>
              <a:ext cx="1174" cy="323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1" name="Rectangle 43"/>
            <p:cNvSpPr>
              <a:spLocks noChangeArrowheads="1"/>
            </p:cNvSpPr>
            <p:nvPr/>
          </p:nvSpPr>
          <p:spPr bwMode="auto">
            <a:xfrm>
              <a:off x="4196" y="3697"/>
              <a:ext cx="79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transmission</a:t>
              </a:r>
              <a:endParaRPr lang="en-GB" sz="2400" dirty="0"/>
            </a:p>
          </p:txBody>
        </p:sp>
        <p:sp>
          <p:nvSpPr>
            <p:cNvPr id="282" name="Line 44"/>
            <p:cNvSpPr>
              <a:spLocks noChangeShapeType="1"/>
            </p:cNvSpPr>
            <p:nvPr/>
          </p:nvSpPr>
          <p:spPr bwMode="auto">
            <a:xfrm>
              <a:off x="3968" y="3206"/>
              <a:ext cx="1" cy="723"/>
            </a:xfrm>
            <a:prstGeom prst="line">
              <a:avLst/>
            </a:prstGeom>
            <a:noFill/>
            <a:ln w="1111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dirty="0"/>
            </a:p>
          </p:txBody>
        </p:sp>
        <p:sp>
          <p:nvSpPr>
            <p:cNvPr id="283" name="Line 80"/>
            <p:cNvSpPr>
              <a:spLocks noChangeShapeType="1"/>
            </p:cNvSpPr>
            <p:nvPr/>
          </p:nvSpPr>
          <p:spPr bwMode="auto">
            <a:xfrm>
              <a:off x="3969" y="1162"/>
              <a:ext cx="1" cy="680"/>
            </a:xfrm>
            <a:prstGeom prst="line">
              <a:avLst/>
            </a:prstGeom>
            <a:noFill/>
            <a:ln w="1111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dirty="0"/>
            </a:p>
          </p:txBody>
        </p:sp>
        <p:grpSp>
          <p:nvGrpSpPr>
            <p:cNvPr id="284" name="Group 81"/>
            <p:cNvGrpSpPr>
              <a:grpSpLocks/>
            </p:cNvGrpSpPr>
            <p:nvPr/>
          </p:nvGrpSpPr>
          <p:grpSpPr bwMode="auto">
            <a:xfrm>
              <a:off x="4408" y="396"/>
              <a:ext cx="439" cy="545"/>
              <a:chOff x="4408" y="1169"/>
              <a:chExt cx="439" cy="545"/>
            </a:xfrm>
          </p:grpSpPr>
          <p:sp>
            <p:nvSpPr>
              <p:cNvPr id="298" name="Freeform 82"/>
              <p:cNvSpPr>
                <a:spLocks/>
              </p:cNvSpPr>
              <p:nvPr/>
            </p:nvSpPr>
            <p:spPr bwMode="auto">
              <a:xfrm>
                <a:off x="4423" y="1321"/>
                <a:ext cx="424" cy="393"/>
              </a:xfrm>
              <a:custGeom>
                <a:avLst/>
                <a:gdLst>
                  <a:gd name="T0" fmla="*/ 130 w 848"/>
                  <a:gd name="T1" fmla="*/ 0 h 786"/>
                  <a:gd name="T2" fmla="*/ 135 w 848"/>
                  <a:gd name="T3" fmla="*/ 1 h 786"/>
                  <a:gd name="T4" fmla="*/ 138 w 848"/>
                  <a:gd name="T5" fmla="*/ 7 h 786"/>
                  <a:gd name="T6" fmla="*/ 146 w 848"/>
                  <a:gd name="T7" fmla="*/ 6 h 786"/>
                  <a:gd name="T8" fmla="*/ 153 w 848"/>
                  <a:gd name="T9" fmla="*/ 8 h 786"/>
                  <a:gd name="T10" fmla="*/ 157 w 848"/>
                  <a:gd name="T11" fmla="*/ 14 h 786"/>
                  <a:gd name="T12" fmla="*/ 174 w 848"/>
                  <a:gd name="T13" fmla="*/ 24 h 786"/>
                  <a:gd name="T14" fmla="*/ 186 w 848"/>
                  <a:gd name="T15" fmla="*/ 30 h 786"/>
                  <a:gd name="T16" fmla="*/ 195 w 848"/>
                  <a:gd name="T17" fmla="*/ 38 h 786"/>
                  <a:gd name="T18" fmla="*/ 203 w 848"/>
                  <a:gd name="T19" fmla="*/ 47 h 786"/>
                  <a:gd name="T20" fmla="*/ 209 w 848"/>
                  <a:gd name="T21" fmla="*/ 54 h 786"/>
                  <a:gd name="T22" fmla="*/ 211 w 848"/>
                  <a:gd name="T23" fmla="*/ 67 h 786"/>
                  <a:gd name="T24" fmla="*/ 210 w 848"/>
                  <a:gd name="T25" fmla="*/ 79 h 786"/>
                  <a:gd name="T26" fmla="*/ 211 w 848"/>
                  <a:gd name="T27" fmla="*/ 93 h 786"/>
                  <a:gd name="T28" fmla="*/ 211 w 848"/>
                  <a:gd name="T29" fmla="*/ 105 h 786"/>
                  <a:gd name="T30" fmla="*/ 212 w 848"/>
                  <a:gd name="T31" fmla="*/ 121 h 786"/>
                  <a:gd name="T32" fmla="*/ 212 w 848"/>
                  <a:gd name="T33" fmla="*/ 130 h 786"/>
                  <a:gd name="T34" fmla="*/ 206 w 848"/>
                  <a:gd name="T35" fmla="*/ 142 h 786"/>
                  <a:gd name="T36" fmla="*/ 207 w 848"/>
                  <a:gd name="T37" fmla="*/ 145 h 786"/>
                  <a:gd name="T38" fmla="*/ 201 w 848"/>
                  <a:gd name="T39" fmla="*/ 160 h 786"/>
                  <a:gd name="T40" fmla="*/ 199 w 848"/>
                  <a:gd name="T41" fmla="*/ 161 h 786"/>
                  <a:gd name="T42" fmla="*/ 202 w 848"/>
                  <a:gd name="T43" fmla="*/ 197 h 786"/>
                  <a:gd name="T44" fmla="*/ 63 w 848"/>
                  <a:gd name="T45" fmla="*/ 197 h 786"/>
                  <a:gd name="T46" fmla="*/ 61 w 848"/>
                  <a:gd name="T47" fmla="*/ 145 h 786"/>
                  <a:gd name="T48" fmla="*/ 59 w 848"/>
                  <a:gd name="T49" fmla="*/ 136 h 786"/>
                  <a:gd name="T50" fmla="*/ 53 w 848"/>
                  <a:gd name="T51" fmla="*/ 136 h 786"/>
                  <a:gd name="T52" fmla="*/ 44 w 848"/>
                  <a:gd name="T53" fmla="*/ 137 h 786"/>
                  <a:gd name="T54" fmla="*/ 35 w 848"/>
                  <a:gd name="T55" fmla="*/ 137 h 786"/>
                  <a:gd name="T56" fmla="*/ 30 w 848"/>
                  <a:gd name="T57" fmla="*/ 127 h 786"/>
                  <a:gd name="T58" fmla="*/ 22 w 848"/>
                  <a:gd name="T59" fmla="*/ 114 h 786"/>
                  <a:gd name="T60" fmla="*/ 15 w 848"/>
                  <a:gd name="T61" fmla="*/ 95 h 786"/>
                  <a:gd name="T62" fmla="*/ 7 w 848"/>
                  <a:gd name="T63" fmla="*/ 82 h 786"/>
                  <a:gd name="T64" fmla="*/ 3 w 848"/>
                  <a:gd name="T65" fmla="*/ 70 h 786"/>
                  <a:gd name="T66" fmla="*/ 0 w 848"/>
                  <a:gd name="T67" fmla="*/ 66 h 786"/>
                  <a:gd name="T68" fmla="*/ 3 w 848"/>
                  <a:gd name="T69" fmla="*/ 59 h 786"/>
                  <a:gd name="T70" fmla="*/ 7 w 848"/>
                  <a:gd name="T71" fmla="*/ 52 h 786"/>
                  <a:gd name="T72" fmla="*/ 24 w 848"/>
                  <a:gd name="T73" fmla="*/ 43 h 786"/>
                  <a:gd name="T74" fmla="*/ 35 w 848"/>
                  <a:gd name="T75" fmla="*/ 44 h 786"/>
                  <a:gd name="T76" fmla="*/ 40 w 848"/>
                  <a:gd name="T77" fmla="*/ 47 h 786"/>
                  <a:gd name="T78" fmla="*/ 54 w 848"/>
                  <a:gd name="T79" fmla="*/ 73 h 786"/>
                  <a:gd name="T80" fmla="*/ 62 w 848"/>
                  <a:gd name="T81" fmla="*/ 43 h 786"/>
                  <a:gd name="T82" fmla="*/ 66 w 848"/>
                  <a:gd name="T83" fmla="*/ 36 h 786"/>
                  <a:gd name="T84" fmla="*/ 71 w 848"/>
                  <a:gd name="T85" fmla="*/ 31 h 786"/>
                  <a:gd name="T86" fmla="*/ 76 w 848"/>
                  <a:gd name="T87" fmla="*/ 29 h 786"/>
                  <a:gd name="T88" fmla="*/ 85 w 848"/>
                  <a:gd name="T89" fmla="*/ 27 h 786"/>
                  <a:gd name="T90" fmla="*/ 86 w 848"/>
                  <a:gd name="T91" fmla="*/ 22 h 786"/>
                  <a:gd name="T92" fmla="*/ 91 w 848"/>
                  <a:gd name="T93" fmla="*/ 19 h 786"/>
                  <a:gd name="T94" fmla="*/ 130 w 848"/>
                  <a:gd name="T95" fmla="*/ 0 h 78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848"/>
                  <a:gd name="T145" fmla="*/ 0 h 786"/>
                  <a:gd name="T146" fmla="*/ 848 w 848"/>
                  <a:gd name="T147" fmla="*/ 786 h 78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848" h="786">
                    <a:moveTo>
                      <a:pt x="517" y="0"/>
                    </a:moveTo>
                    <a:lnTo>
                      <a:pt x="537" y="4"/>
                    </a:lnTo>
                    <a:lnTo>
                      <a:pt x="551" y="30"/>
                    </a:lnTo>
                    <a:lnTo>
                      <a:pt x="583" y="23"/>
                    </a:lnTo>
                    <a:lnTo>
                      <a:pt x="611" y="32"/>
                    </a:lnTo>
                    <a:lnTo>
                      <a:pt x="625" y="58"/>
                    </a:lnTo>
                    <a:lnTo>
                      <a:pt x="693" y="93"/>
                    </a:lnTo>
                    <a:lnTo>
                      <a:pt x="742" y="121"/>
                    </a:lnTo>
                    <a:lnTo>
                      <a:pt x="780" y="152"/>
                    </a:lnTo>
                    <a:lnTo>
                      <a:pt x="811" y="187"/>
                    </a:lnTo>
                    <a:lnTo>
                      <a:pt x="834" y="218"/>
                    </a:lnTo>
                    <a:lnTo>
                      <a:pt x="841" y="266"/>
                    </a:lnTo>
                    <a:lnTo>
                      <a:pt x="839" y="313"/>
                    </a:lnTo>
                    <a:lnTo>
                      <a:pt x="841" y="372"/>
                    </a:lnTo>
                    <a:lnTo>
                      <a:pt x="843" y="421"/>
                    </a:lnTo>
                    <a:lnTo>
                      <a:pt x="848" y="484"/>
                    </a:lnTo>
                    <a:lnTo>
                      <a:pt x="846" y="520"/>
                    </a:lnTo>
                    <a:lnTo>
                      <a:pt x="824" y="567"/>
                    </a:lnTo>
                    <a:lnTo>
                      <a:pt x="825" y="580"/>
                    </a:lnTo>
                    <a:lnTo>
                      <a:pt x="803" y="637"/>
                    </a:lnTo>
                    <a:lnTo>
                      <a:pt x="796" y="642"/>
                    </a:lnTo>
                    <a:lnTo>
                      <a:pt x="806" y="786"/>
                    </a:lnTo>
                    <a:lnTo>
                      <a:pt x="255" y="786"/>
                    </a:lnTo>
                    <a:lnTo>
                      <a:pt x="246" y="578"/>
                    </a:lnTo>
                    <a:lnTo>
                      <a:pt x="239" y="541"/>
                    </a:lnTo>
                    <a:lnTo>
                      <a:pt x="211" y="543"/>
                    </a:lnTo>
                    <a:lnTo>
                      <a:pt x="176" y="548"/>
                    </a:lnTo>
                    <a:lnTo>
                      <a:pt x="140" y="545"/>
                    </a:lnTo>
                    <a:lnTo>
                      <a:pt x="120" y="508"/>
                    </a:lnTo>
                    <a:lnTo>
                      <a:pt x="86" y="458"/>
                    </a:lnTo>
                    <a:lnTo>
                      <a:pt x="61" y="379"/>
                    </a:lnTo>
                    <a:lnTo>
                      <a:pt x="30" y="325"/>
                    </a:lnTo>
                    <a:lnTo>
                      <a:pt x="9" y="280"/>
                    </a:lnTo>
                    <a:lnTo>
                      <a:pt x="0" y="262"/>
                    </a:lnTo>
                    <a:lnTo>
                      <a:pt x="9" y="236"/>
                    </a:lnTo>
                    <a:lnTo>
                      <a:pt x="25" y="208"/>
                    </a:lnTo>
                    <a:lnTo>
                      <a:pt x="93" y="170"/>
                    </a:lnTo>
                    <a:lnTo>
                      <a:pt x="138" y="175"/>
                    </a:lnTo>
                    <a:lnTo>
                      <a:pt x="157" y="185"/>
                    </a:lnTo>
                    <a:lnTo>
                      <a:pt x="216" y="292"/>
                    </a:lnTo>
                    <a:lnTo>
                      <a:pt x="251" y="170"/>
                    </a:lnTo>
                    <a:lnTo>
                      <a:pt x="262" y="142"/>
                    </a:lnTo>
                    <a:lnTo>
                      <a:pt x="281" y="126"/>
                    </a:lnTo>
                    <a:lnTo>
                      <a:pt x="302" y="117"/>
                    </a:lnTo>
                    <a:lnTo>
                      <a:pt x="337" y="109"/>
                    </a:lnTo>
                    <a:lnTo>
                      <a:pt x="344" y="86"/>
                    </a:lnTo>
                    <a:lnTo>
                      <a:pt x="361" y="75"/>
                    </a:lnTo>
                    <a:lnTo>
                      <a:pt x="517" y="0"/>
                    </a:lnTo>
                    <a:close/>
                  </a:path>
                </a:pathLst>
              </a:custGeom>
              <a:solidFill>
                <a:srgbClr val="C0C0C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99" name="Freeform 83"/>
              <p:cNvSpPr>
                <a:spLocks/>
              </p:cNvSpPr>
              <p:nvPr/>
            </p:nvSpPr>
            <p:spPr bwMode="auto">
              <a:xfrm>
                <a:off x="4585" y="1377"/>
                <a:ext cx="41" cy="98"/>
              </a:xfrm>
              <a:custGeom>
                <a:avLst/>
                <a:gdLst>
                  <a:gd name="T0" fmla="*/ 9 w 82"/>
                  <a:gd name="T1" fmla="*/ 0 h 195"/>
                  <a:gd name="T2" fmla="*/ 18 w 82"/>
                  <a:gd name="T3" fmla="*/ 2 h 195"/>
                  <a:gd name="T4" fmla="*/ 21 w 82"/>
                  <a:gd name="T5" fmla="*/ 6 h 195"/>
                  <a:gd name="T6" fmla="*/ 16 w 82"/>
                  <a:gd name="T7" fmla="*/ 13 h 195"/>
                  <a:gd name="T8" fmla="*/ 16 w 82"/>
                  <a:gd name="T9" fmla="*/ 17 h 195"/>
                  <a:gd name="T10" fmla="*/ 16 w 82"/>
                  <a:gd name="T11" fmla="*/ 31 h 195"/>
                  <a:gd name="T12" fmla="*/ 2 w 82"/>
                  <a:gd name="T13" fmla="*/ 49 h 195"/>
                  <a:gd name="T14" fmla="*/ 0 w 82"/>
                  <a:gd name="T15" fmla="*/ 36 h 195"/>
                  <a:gd name="T16" fmla="*/ 0 w 82"/>
                  <a:gd name="T17" fmla="*/ 23 h 195"/>
                  <a:gd name="T18" fmla="*/ 7 w 82"/>
                  <a:gd name="T19" fmla="*/ 12 h 195"/>
                  <a:gd name="T20" fmla="*/ 9 w 82"/>
                  <a:gd name="T21" fmla="*/ 0 h 19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2"/>
                  <a:gd name="T34" fmla="*/ 0 h 195"/>
                  <a:gd name="T35" fmla="*/ 82 w 82"/>
                  <a:gd name="T36" fmla="*/ 195 h 19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2" h="195">
                    <a:moveTo>
                      <a:pt x="35" y="0"/>
                    </a:moveTo>
                    <a:lnTo>
                      <a:pt x="69" y="5"/>
                    </a:lnTo>
                    <a:lnTo>
                      <a:pt x="82" y="21"/>
                    </a:lnTo>
                    <a:lnTo>
                      <a:pt x="64" y="51"/>
                    </a:lnTo>
                    <a:lnTo>
                      <a:pt x="64" y="66"/>
                    </a:lnTo>
                    <a:lnTo>
                      <a:pt x="64" y="122"/>
                    </a:lnTo>
                    <a:lnTo>
                      <a:pt x="8" y="195"/>
                    </a:lnTo>
                    <a:lnTo>
                      <a:pt x="0" y="141"/>
                    </a:lnTo>
                    <a:lnTo>
                      <a:pt x="0" y="91"/>
                    </a:lnTo>
                    <a:lnTo>
                      <a:pt x="29" y="47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300" name="Group 84"/>
              <p:cNvGrpSpPr>
                <a:grpSpLocks/>
              </p:cNvGrpSpPr>
              <p:nvPr/>
            </p:nvGrpSpPr>
            <p:grpSpPr bwMode="auto">
              <a:xfrm>
                <a:off x="4536" y="1169"/>
                <a:ext cx="160" cy="205"/>
                <a:chOff x="4536" y="1169"/>
                <a:chExt cx="160" cy="205"/>
              </a:xfrm>
            </p:grpSpPr>
            <p:sp>
              <p:nvSpPr>
                <p:cNvPr id="360" name="Freeform 85"/>
                <p:cNvSpPr>
                  <a:spLocks/>
                </p:cNvSpPr>
                <p:nvPr/>
              </p:nvSpPr>
              <p:spPr bwMode="auto">
                <a:xfrm>
                  <a:off x="4543" y="1169"/>
                  <a:ext cx="153" cy="126"/>
                </a:xfrm>
                <a:custGeom>
                  <a:avLst/>
                  <a:gdLst>
                    <a:gd name="T0" fmla="*/ 0 w 307"/>
                    <a:gd name="T1" fmla="*/ 22 h 253"/>
                    <a:gd name="T2" fmla="*/ 0 w 307"/>
                    <a:gd name="T3" fmla="*/ 18 h 253"/>
                    <a:gd name="T4" fmla="*/ 3 w 307"/>
                    <a:gd name="T5" fmla="*/ 13 h 253"/>
                    <a:gd name="T6" fmla="*/ 7 w 307"/>
                    <a:gd name="T7" fmla="*/ 9 h 253"/>
                    <a:gd name="T8" fmla="*/ 14 w 307"/>
                    <a:gd name="T9" fmla="*/ 5 h 253"/>
                    <a:gd name="T10" fmla="*/ 20 w 307"/>
                    <a:gd name="T11" fmla="*/ 2 h 253"/>
                    <a:gd name="T12" fmla="*/ 26 w 307"/>
                    <a:gd name="T13" fmla="*/ 0 h 253"/>
                    <a:gd name="T14" fmla="*/ 37 w 307"/>
                    <a:gd name="T15" fmla="*/ 0 h 253"/>
                    <a:gd name="T16" fmla="*/ 44 w 307"/>
                    <a:gd name="T17" fmla="*/ 1 h 253"/>
                    <a:gd name="T18" fmla="*/ 52 w 307"/>
                    <a:gd name="T19" fmla="*/ 2 h 253"/>
                    <a:gd name="T20" fmla="*/ 59 w 307"/>
                    <a:gd name="T21" fmla="*/ 6 h 253"/>
                    <a:gd name="T22" fmla="*/ 66 w 307"/>
                    <a:gd name="T23" fmla="*/ 12 h 253"/>
                    <a:gd name="T24" fmla="*/ 70 w 307"/>
                    <a:gd name="T25" fmla="*/ 18 h 253"/>
                    <a:gd name="T26" fmla="*/ 73 w 307"/>
                    <a:gd name="T27" fmla="*/ 24 h 253"/>
                    <a:gd name="T28" fmla="*/ 75 w 307"/>
                    <a:gd name="T29" fmla="*/ 31 h 253"/>
                    <a:gd name="T30" fmla="*/ 76 w 307"/>
                    <a:gd name="T31" fmla="*/ 39 h 253"/>
                    <a:gd name="T32" fmla="*/ 76 w 307"/>
                    <a:gd name="T33" fmla="*/ 46 h 253"/>
                    <a:gd name="T34" fmla="*/ 75 w 307"/>
                    <a:gd name="T35" fmla="*/ 52 h 253"/>
                    <a:gd name="T36" fmla="*/ 74 w 307"/>
                    <a:gd name="T37" fmla="*/ 56 h 253"/>
                    <a:gd name="T38" fmla="*/ 71 w 307"/>
                    <a:gd name="T39" fmla="*/ 60 h 253"/>
                    <a:gd name="T40" fmla="*/ 67 w 307"/>
                    <a:gd name="T41" fmla="*/ 63 h 253"/>
                    <a:gd name="T42" fmla="*/ 0 w 307"/>
                    <a:gd name="T43" fmla="*/ 22 h 253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07"/>
                    <a:gd name="T67" fmla="*/ 0 h 253"/>
                    <a:gd name="T68" fmla="*/ 307 w 307"/>
                    <a:gd name="T69" fmla="*/ 253 h 253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07" h="253">
                      <a:moveTo>
                        <a:pt x="2" y="89"/>
                      </a:moveTo>
                      <a:lnTo>
                        <a:pt x="0" y="73"/>
                      </a:lnTo>
                      <a:lnTo>
                        <a:pt x="14" y="54"/>
                      </a:lnTo>
                      <a:lnTo>
                        <a:pt x="30" y="37"/>
                      </a:lnTo>
                      <a:lnTo>
                        <a:pt x="56" y="21"/>
                      </a:lnTo>
                      <a:lnTo>
                        <a:pt x="80" y="9"/>
                      </a:lnTo>
                      <a:lnTo>
                        <a:pt x="107" y="2"/>
                      </a:lnTo>
                      <a:lnTo>
                        <a:pt x="148" y="0"/>
                      </a:lnTo>
                      <a:lnTo>
                        <a:pt x="176" y="4"/>
                      </a:lnTo>
                      <a:lnTo>
                        <a:pt x="208" y="10"/>
                      </a:lnTo>
                      <a:lnTo>
                        <a:pt x="236" y="26"/>
                      </a:lnTo>
                      <a:lnTo>
                        <a:pt x="264" y="49"/>
                      </a:lnTo>
                      <a:lnTo>
                        <a:pt x="281" y="72"/>
                      </a:lnTo>
                      <a:lnTo>
                        <a:pt x="295" y="99"/>
                      </a:lnTo>
                      <a:lnTo>
                        <a:pt x="302" y="127"/>
                      </a:lnTo>
                      <a:lnTo>
                        <a:pt x="304" y="157"/>
                      </a:lnTo>
                      <a:lnTo>
                        <a:pt x="307" y="187"/>
                      </a:lnTo>
                      <a:lnTo>
                        <a:pt x="302" y="209"/>
                      </a:lnTo>
                      <a:lnTo>
                        <a:pt x="297" y="227"/>
                      </a:lnTo>
                      <a:lnTo>
                        <a:pt x="286" y="241"/>
                      </a:lnTo>
                      <a:lnTo>
                        <a:pt x="269" y="253"/>
                      </a:lnTo>
                      <a:lnTo>
                        <a:pt x="2" y="89"/>
                      </a:lnTo>
                      <a:close/>
                    </a:path>
                  </a:pathLst>
                </a:custGeom>
                <a:solidFill>
                  <a:srgbClr val="201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1" name="Freeform 86"/>
                <p:cNvSpPr>
                  <a:spLocks/>
                </p:cNvSpPr>
                <p:nvPr/>
              </p:nvSpPr>
              <p:spPr bwMode="auto">
                <a:xfrm>
                  <a:off x="4536" y="1200"/>
                  <a:ext cx="150" cy="174"/>
                </a:xfrm>
                <a:custGeom>
                  <a:avLst/>
                  <a:gdLst>
                    <a:gd name="T0" fmla="*/ 29 w 300"/>
                    <a:gd name="T1" fmla="*/ 0 h 349"/>
                    <a:gd name="T2" fmla="*/ 21 w 300"/>
                    <a:gd name="T3" fmla="*/ 0 h 349"/>
                    <a:gd name="T4" fmla="*/ 17 w 300"/>
                    <a:gd name="T5" fmla="*/ 0 h 349"/>
                    <a:gd name="T6" fmla="*/ 11 w 300"/>
                    <a:gd name="T7" fmla="*/ 1 h 349"/>
                    <a:gd name="T8" fmla="*/ 8 w 300"/>
                    <a:gd name="T9" fmla="*/ 3 h 349"/>
                    <a:gd name="T10" fmla="*/ 5 w 300"/>
                    <a:gd name="T11" fmla="*/ 5 h 349"/>
                    <a:gd name="T12" fmla="*/ 4 w 300"/>
                    <a:gd name="T13" fmla="*/ 7 h 349"/>
                    <a:gd name="T14" fmla="*/ 1 w 300"/>
                    <a:gd name="T15" fmla="*/ 11 h 349"/>
                    <a:gd name="T16" fmla="*/ 1 w 300"/>
                    <a:gd name="T17" fmla="*/ 14 h 349"/>
                    <a:gd name="T18" fmla="*/ 0 w 300"/>
                    <a:gd name="T19" fmla="*/ 17 h 349"/>
                    <a:gd name="T20" fmla="*/ 1 w 300"/>
                    <a:gd name="T21" fmla="*/ 20 h 349"/>
                    <a:gd name="T22" fmla="*/ 1 w 300"/>
                    <a:gd name="T23" fmla="*/ 24 h 349"/>
                    <a:gd name="T24" fmla="*/ 1 w 300"/>
                    <a:gd name="T25" fmla="*/ 27 h 349"/>
                    <a:gd name="T26" fmla="*/ 1 w 300"/>
                    <a:gd name="T27" fmla="*/ 30 h 349"/>
                    <a:gd name="T28" fmla="*/ 1 w 300"/>
                    <a:gd name="T29" fmla="*/ 32 h 349"/>
                    <a:gd name="T30" fmla="*/ 1 w 300"/>
                    <a:gd name="T31" fmla="*/ 34 h 349"/>
                    <a:gd name="T32" fmla="*/ 3 w 300"/>
                    <a:gd name="T33" fmla="*/ 35 h 349"/>
                    <a:gd name="T34" fmla="*/ 3 w 300"/>
                    <a:gd name="T35" fmla="*/ 38 h 349"/>
                    <a:gd name="T36" fmla="*/ 3 w 300"/>
                    <a:gd name="T37" fmla="*/ 41 h 349"/>
                    <a:gd name="T38" fmla="*/ 2 w 300"/>
                    <a:gd name="T39" fmla="*/ 44 h 349"/>
                    <a:gd name="T40" fmla="*/ 3 w 300"/>
                    <a:gd name="T41" fmla="*/ 48 h 349"/>
                    <a:gd name="T42" fmla="*/ 4 w 300"/>
                    <a:gd name="T43" fmla="*/ 51 h 349"/>
                    <a:gd name="T44" fmla="*/ 6 w 300"/>
                    <a:gd name="T45" fmla="*/ 55 h 349"/>
                    <a:gd name="T46" fmla="*/ 8 w 300"/>
                    <a:gd name="T47" fmla="*/ 56 h 349"/>
                    <a:gd name="T48" fmla="*/ 9 w 300"/>
                    <a:gd name="T49" fmla="*/ 58 h 349"/>
                    <a:gd name="T50" fmla="*/ 10 w 300"/>
                    <a:gd name="T51" fmla="*/ 62 h 349"/>
                    <a:gd name="T52" fmla="*/ 11 w 300"/>
                    <a:gd name="T53" fmla="*/ 64 h 349"/>
                    <a:gd name="T54" fmla="*/ 12 w 300"/>
                    <a:gd name="T55" fmla="*/ 66 h 349"/>
                    <a:gd name="T56" fmla="*/ 12 w 300"/>
                    <a:gd name="T57" fmla="*/ 69 h 349"/>
                    <a:gd name="T58" fmla="*/ 14 w 300"/>
                    <a:gd name="T59" fmla="*/ 71 h 349"/>
                    <a:gd name="T60" fmla="*/ 17 w 300"/>
                    <a:gd name="T61" fmla="*/ 72 h 349"/>
                    <a:gd name="T62" fmla="*/ 19 w 300"/>
                    <a:gd name="T63" fmla="*/ 72 h 349"/>
                    <a:gd name="T64" fmla="*/ 30 w 300"/>
                    <a:gd name="T65" fmla="*/ 74 h 349"/>
                    <a:gd name="T66" fmla="*/ 31 w 300"/>
                    <a:gd name="T67" fmla="*/ 80 h 349"/>
                    <a:gd name="T68" fmla="*/ 33 w 300"/>
                    <a:gd name="T69" fmla="*/ 86 h 349"/>
                    <a:gd name="T70" fmla="*/ 38 w 300"/>
                    <a:gd name="T71" fmla="*/ 87 h 349"/>
                    <a:gd name="T72" fmla="*/ 43 w 300"/>
                    <a:gd name="T73" fmla="*/ 84 h 349"/>
                    <a:gd name="T74" fmla="*/ 58 w 300"/>
                    <a:gd name="T75" fmla="*/ 72 h 349"/>
                    <a:gd name="T76" fmla="*/ 70 w 300"/>
                    <a:gd name="T77" fmla="*/ 67 h 349"/>
                    <a:gd name="T78" fmla="*/ 75 w 300"/>
                    <a:gd name="T79" fmla="*/ 64 h 349"/>
                    <a:gd name="T80" fmla="*/ 73 w 300"/>
                    <a:gd name="T81" fmla="*/ 61 h 349"/>
                    <a:gd name="T82" fmla="*/ 72 w 300"/>
                    <a:gd name="T83" fmla="*/ 58 h 349"/>
                    <a:gd name="T84" fmla="*/ 71 w 300"/>
                    <a:gd name="T85" fmla="*/ 54 h 349"/>
                    <a:gd name="T86" fmla="*/ 71 w 300"/>
                    <a:gd name="T87" fmla="*/ 51 h 349"/>
                    <a:gd name="T88" fmla="*/ 70 w 300"/>
                    <a:gd name="T89" fmla="*/ 47 h 349"/>
                    <a:gd name="T90" fmla="*/ 70 w 300"/>
                    <a:gd name="T91" fmla="*/ 44 h 349"/>
                    <a:gd name="T92" fmla="*/ 69 w 300"/>
                    <a:gd name="T93" fmla="*/ 41 h 349"/>
                    <a:gd name="T94" fmla="*/ 68 w 300"/>
                    <a:gd name="T95" fmla="*/ 38 h 349"/>
                    <a:gd name="T96" fmla="*/ 68 w 300"/>
                    <a:gd name="T97" fmla="*/ 34 h 349"/>
                    <a:gd name="T98" fmla="*/ 68 w 300"/>
                    <a:gd name="T99" fmla="*/ 31 h 349"/>
                    <a:gd name="T100" fmla="*/ 68 w 300"/>
                    <a:gd name="T101" fmla="*/ 27 h 349"/>
                    <a:gd name="T102" fmla="*/ 66 w 300"/>
                    <a:gd name="T103" fmla="*/ 23 h 349"/>
                    <a:gd name="T104" fmla="*/ 63 w 300"/>
                    <a:gd name="T105" fmla="*/ 20 h 349"/>
                    <a:gd name="T106" fmla="*/ 59 w 300"/>
                    <a:gd name="T107" fmla="*/ 19 h 349"/>
                    <a:gd name="T108" fmla="*/ 54 w 300"/>
                    <a:gd name="T109" fmla="*/ 22 h 349"/>
                    <a:gd name="T110" fmla="*/ 53 w 300"/>
                    <a:gd name="T111" fmla="*/ 24 h 349"/>
                    <a:gd name="T112" fmla="*/ 52 w 300"/>
                    <a:gd name="T113" fmla="*/ 30 h 349"/>
                    <a:gd name="T114" fmla="*/ 47 w 300"/>
                    <a:gd name="T115" fmla="*/ 30 h 349"/>
                    <a:gd name="T116" fmla="*/ 45 w 300"/>
                    <a:gd name="T117" fmla="*/ 22 h 349"/>
                    <a:gd name="T118" fmla="*/ 37 w 300"/>
                    <a:gd name="T119" fmla="*/ 16 h 349"/>
                    <a:gd name="T120" fmla="*/ 40 w 300"/>
                    <a:gd name="T121" fmla="*/ 4 h 349"/>
                    <a:gd name="T122" fmla="*/ 29 w 300"/>
                    <a:gd name="T123" fmla="*/ 0 h 349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300"/>
                    <a:gd name="T187" fmla="*/ 0 h 349"/>
                    <a:gd name="T188" fmla="*/ 300 w 300"/>
                    <a:gd name="T189" fmla="*/ 349 h 349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300" h="349">
                      <a:moveTo>
                        <a:pt x="119" y="3"/>
                      </a:moveTo>
                      <a:lnTo>
                        <a:pt x="87" y="0"/>
                      </a:lnTo>
                      <a:lnTo>
                        <a:pt x="65" y="2"/>
                      </a:lnTo>
                      <a:lnTo>
                        <a:pt x="44" y="7"/>
                      </a:lnTo>
                      <a:lnTo>
                        <a:pt x="32" y="12"/>
                      </a:lnTo>
                      <a:lnTo>
                        <a:pt x="23" y="21"/>
                      </a:lnTo>
                      <a:lnTo>
                        <a:pt x="16" y="31"/>
                      </a:lnTo>
                      <a:lnTo>
                        <a:pt x="5" y="47"/>
                      </a:lnTo>
                      <a:lnTo>
                        <a:pt x="2" y="59"/>
                      </a:lnTo>
                      <a:lnTo>
                        <a:pt x="0" y="71"/>
                      </a:lnTo>
                      <a:lnTo>
                        <a:pt x="2" y="82"/>
                      </a:lnTo>
                      <a:lnTo>
                        <a:pt x="5" y="98"/>
                      </a:lnTo>
                      <a:lnTo>
                        <a:pt x="4" y="110"/>
                      </a:lnTo>
                      <a:lnTo>
                        <a:pt x="2" y="120"/>
                      </a:lnTo>
                      <a:lnTo>
                        <a:pt x="2" y="129"/>
                      </a:lnTo>
                      <a:lnTo>
                        <a:pt x="5" y="136"/>
                      </a:lnTo>
                      <a:lnTo>
                        <a:pt x="12" y="143"/>
                      </a:lnTo>
                      <a:lnTo>
                        <a:pt x="12" y="155"/>
                      </a:lnTo>
                      <a:lnTo>
                        <a:pt x="12" y="166"/>
                      </a:lnTo>
                      <a:lnTo>
                        <a:pt x="11" y="178"/>
                      </a:lnTo>
                      <a:lnTo>
                        <a:pt x="12" y="195"/>
                      </a:lnTo>
                      <a:lnTo>
                        <a:pt x="16" y="206"/>
                      </a:lnTo>
                      <a:lnTo>
                        <a:pt x="25" y="220"/>
                      </a:lnTo>
                      <a:lnTo>
                        <a:pt x="32" y="225"/>
                      </a:lnTo>
                      <a:lnTo>
                        <a:pt x="35" y="234"/>
                      </a:lnTo>
                      <a:lnTo>
                        <a:pt x="40" y="248"/>
                      </a:lnTo>
                      <a:lnTo>
                        <a:pt x="44" y="256"/>
                      </a:lnTo>
                      <a:lnTo>
                        <a:pt x="49" y="265"/>
                      </a:lnTo>
                      <a:lnTo>
                        <a:pt x="51" y="279"/>
                      </a:lnTo>
                      <a:lnTo>
                        <a:pt x="58" y="286"/>
                      </a:lnTo>
                      <a:lnTo>
                        <a:pt x="65" y="289"/>
                      </a:lnTo>
                      <a:lnTo>
                        <a:pt x="75" y="291"/>
                      </a:lnTo>
                      <a:lnTo>
                        <a:pt x="121" y="298"/>
                      </a:lnTo>
                      <a:lnTo>
                        <a:pt x="126" y="321"/>
                      </a:lnTo>
                      <a:lnTo>
                        <a:pt x="131" y="344"/>
                      </a:lnTo>
                      <a:lnTo>
                        <a:pt x="150" y="349"/>
                      </a:lnTo>
                      <a:lnTo>
                        <a:pt x="175" y="338"/>
                      </a:lnTo>
                      <a:lnTo>
                        <a:pt x="234" y="291"/>
                      </a:lnTo>
                      <a:lnTo>
                        <a:pt x="278" y="269"/>
                      </a:lnTo>
                      <a:lnTo>
                        <a:pt x="300" y="256"/>
                      </a:lnTo>
                      <a:lnTo>
                        <a:pt x="290" y="246"/>
                      </a:lnTo>
                      <a:lnTo>
                        <a:pt x="285" y="235"/>
                      </a:lnTo>
                      <a:lnTo>
                        <a:pt x="281" y="218"/>
                      </a:lnTo>
                      <a:lnTo>
                        <a:pt x="281" y="204"/>
                      </a:lnTo>
                      <a:lnTo>
                        <a:pt x="279" y="190"/>
                      </a:lnTo>
                      <a:lnTo>
                        <a:pt x="278" y="178"/>
                      </a:lnTo>
                      <a:lnTo>
                        <a:pt x="276" y="166"/>
                      </a:lnTo>
                      <a:lnTo>
                        <a:pt x="269" y="153"/>
                      </a:lnTo>
                      <a:lnTo>
                        <a:pt x="271" y="139"/>
                      </a:lnTo>
                      <a:lnTo>
                        <a:pt x="272" y="127"/>
                      </a:lnTo>
                      <a:lnTo>
                        <a:pt x="269" y="110"/>
                      </a:lnTo>
                      <a:lnTo>
                        <a:pt x="262" y="94"/>
                      </a:lnTo>
                      <a:lnTo>
                        <a:pt x="253" y="80"/>
                      </a:lnTo>
                      <a:lnTo>
                        <a:pt x="239" y="78"/>
                      </a:lnTo>
                      <a:lnTo>
                        <a:pt x="218" y="89"/>
                      </a:lnTo>
                      <a:lnTo>
                        <a:pt x="213" y="99"/>
                      </a:lnTo>
                      <a:lnTo>
                        <a:pt x="210" y="120"/>
                      </a:lnTo>
                      <a:lnTo>
                        <a:pt x="190" y="120"/>
                      </a:lnTo>
                      <a:lnTo>
                        <a:pt x="182" y="89"/>
                      </a:lnTo>
                      <a:lnTo>
                        <a:pt x="147" y="66"/>
                      </a:lnTo>
                      <a:lnTo>
                        <a:pt x="162" y="17"/>
                      </a:lnTo>
                      <a:lnTo>
                        <a:pt x="119" y="3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 w="11113">
                  <a:solidFill>
                    <a:srgbClr val="402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2" name="Freeform 87"/>
                <p:cNvSpPr>
                  <a:spLocks/>
                </p:cNvSpPr>
                <p:nvPr/>
              </p:nvSpPr>
              <p:spPr bwMode="auto">
                <a:xfrm>
                  <a:off x="4561" y="1267"/>
                  <a:ext cx="20" cy="14"/>
                </a:xfrm>
                <a:custGeom>
                  <a:avLst/>
                  <a:gdLst>
                    <a:gd name="T0" fmla="*/ 1 w 40"/>
                    <a:gd name="T1" fmla="*/ 2 h 28"/>
                    <a:gd name="T2" fmla="*/ 5 w 40"/>
                    <a:gd name="T3" fmla="*/ 1 h 28"/>
                    <a:gd name="T4" fmla="*/ 7 w 40"/>
                    <a:gd name="T5" fmla="*/ 2 h 28"/>
                    <a:gd name="T6" fmla="*/ 10 w 40"/>
                    <a:gd name="T7" fmla="*/ 0 h 28"/>
                    <a:gd name="T8" fmla="*/ 6 w 40"/>
                    <a:gd name="T9" fmla="*/ 5 h 28"/>
                    <a:gd name="T10" fmla="*/ 3 w 40"/>
                    <a:gd name="T11" fmla="*/ 7 h 28"/>
                    <a:gd name="T12" fmla="*/ 1 w 40"/>
                    <a:gd name="T13" fmla="*/ 7 h 28"/>
                    <a:gd name="T14" fmla="*/ 0 w 40"/>
                    <a:gd name="T15" fmla="*/ 7 h 28"/>
                    <a:gd name="T16" fmla="*/ 1 w 40"/>
                    <a:gd name="T17" fmla="*/ 5 h 28"/>
                    <a:gd name="T18" fmla="*/ 1 w 40"/>
                    <a:gd name="T19" fmla="*/ 2 h 2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0"/>
                    <a:gd name="T31" fmla="*/ 0 h 28"/>
                    <a:gd name="T32" fmla="*/ 40 w 40"/>
                    <a:gd name="T33" fmla="*/ 28 h 2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0" h="28">
                      <a:moveTo>
                        <a:pt x="5" y="7"/>
                      </a:moveTo>
                      <a:lnTo>
                        <a:pt x="17" y="4"/>
                      </a:lnTo>
                      <a:lnTo>
                        <a:pt x="28" y="7"/>
                      </a:lnTo>
                      <a:lnTo>
                        <a:pt x="40" y="0"/>
                      </a:lnTo>
                      <a:lnTo>
                        <a:pt x="24" y="18"/>
                      </a:lnTo>
                      <a:lnTo>
                        <a:pt x="12" y="28"/>
                      </a:lnTo>
                      <a:lnTo>
                        <a:pt x="7" y="25"/>
                      </a:lnTo>
                      <a:lnTo>
                        <a:pt x="0" y="25"/>
                      </a:lnTo>
                      <a:lnTo>
                        <a:pt x="7" y="18"/>
                      </a:lnTo>
                      <a:lnTo>
                        <a:pt x="5" y="7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3" name="Freeform 88"/>
                <p:cNvSpPr>
                  <a:spLocks/>
                </p:cNvSpPr>
                <p:nvPr/>
              </p:nvSpPr>
              <p:spPr bwMode="auto">
                <a:xfrm>
                  <a:off x="4540" y="1273"/>
                  <a:ext cx="14" cy="14"/>
                </a:xfrm>
                <a:custGeom>
                  <a:avLst/>
                  <a:gdLst>
                    <a:gd name="T0" fmla="*/ 2 w 28"/>
                    <a:gd name="T1" fmla="*/ 4 h 28"/>
                    <a:gd name="T2" fmla="*/ 3 w 28"/>
                    <a:gd name="T3" fmla="*/ 1 h 28"/>
                    <a:gd name="T4" fmla="*/ 6 w 28"/>
                    <a:gd name="T5" fmla="*/ 0 h 28"/>
                    <a:gd name="T6" fmla="*/ 7 w 28"/>
                    <a:gd name="T7" fmla="*/ 0 h 28"/>
                    <a:gd name="T8" fmla="*/ 6 w 28"/>
                    <a:gd name="T9" fmla="*/ 7 h 28"/>
                    <a:gd name="T10" fmla="*/ 3 w 28"/>
                    <a:gd name="T11" fmla="*/ 7 h 28"/>
                    <a:gd name="T12" fmla="*/ 3 w 28"/>
                    <a:gd name="T13" fmla="*/ 7 h 28"/>
                    <a:gd name="T14" fmla="*/ 0 w 28"/>
                    <a:gd name="T15" fmla="*/ 7 h 28"/>
                    <a:gd name="T16" fmla="*/ 2 w 28"/>
                    <a:gd name="T17" fmla="*/ 4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8"/>
                    <a:gd name="T28" fmla="*/ 0 h 28"/>
                    <a:gd name="T29" fmla="*/ 28 w 28"/>
                    <a:gd name="T30" fmla="*/ 28 h 2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8" h="28">
                      <a:moveTo>
                        <a:pt x="5" y="13"/>
                      </a:moveTo>
                      <a:lnTo>
                        <a:pt x="12" y="4"/>
                      </a:lnTo>
                      <a:lnTo>
                        <a:pt x="21" y="0"/>
                      </a:lnTo>
                      <a:lnTo>
                        <a:pt x="28" y="0"/>
                      </a:lnTo>
                      <a:lnTo>
                        <a:pt x="23" y="25"/>
                      </a:lnTo>
                      <a:lnTo>
                        <a:pt x="12" y="28"/>
                      </a:lnTo>
                      <a:lnTo>
                        <a:pt x="9" y="25"/>
                      </a:lnTo>
                      <a:lnTo>
                        <a:pt x="0" y="28"/>
                      </a:lnTo>
                      <a:lnTo>
                        <a:pt x="5" y="13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4" name="Freeform 89"/>
                <p:cNvSpPr>
                  <a:spLocks/>
                </p:cNvSpPr>
                <p:nvPr/>
              </p:nvSpPr>
              <p:spPr bwMode="auto">
                <a:xfrm>
                  <a:off x="4552" y="1305"/>
                  <a:ext cx="39" cy="15"/>
                </a:xfrm>
                <a:custGeom>
                  <a:avLst/>
                  <a:gdLst>
                    <a:gd name="T0" fmla="*/ 1 w 79"/>
                    <a:gd name="T1" fmla="*/ 8 h 30"/>
                    <a:gd name="T2" fmla="*/ 0 w 79"/>
                    <a:gd name="T3" fmla="*/ 6 h 30"/>
                    <a:gd name="T4" fmla="*/ 0 w 79"/>
                    <a:gd name="T5" fmla="*/ 4 h 30"/>
                    <a:gd name="T6" fmla="*/ 1 w 79"/>
                    <a:gd name="T7" fmla="*/ 2 h 30"/>
                    <a:gd name="T8" fmla="*/ 4 w 79"/>
                    <a:gd name="T9" fmla="*/ 3 h 30"/>
                    <a:gd name="T10" fmla="*/ 5 w 79"/>
                    <a:gd name="T11" fmla="*/ 1 h 30"/>
                    <a:gd name="T12" fmla="*/ 8 w 79"/>
                    <a:gd name="T13" fmla="*/ 0 h 30"/>
                    <a:gd name="T14" fmla="*/ 11 w 79"/>
                    <a:gd name="T15" fmla="*/ 0 h 30"/>
                    <a:gd name="T16" fmla="*/ 13 w 79"/>
                    <a:gd name="T17" fmla="*/ 1 h 30"/>
                    <a:gd name="T18" fmla="*/ 16 w 79"/>
                    <a:gd name="T19" fmla="*/ 1 h 30"/>
                    <a:gd name="T20" fmla="*/ 19 w 79"/>
                    <a:gd name="T21" fmla="*/ 2 h 30"/>
                    <a:gd name="T22" fmla="*/ 19 w 79"/>
                    <a:gd name="T23" fmla="*/ 3 h 30"/>
                    <a:gd name="T24" fmla="*/ 15 w 79"/>
                    <a:gd name="T25" fmla="*/ 3 h 30"/>
                    <a:gd name="T26" fmla="*/ 12 w 79"/>
                    <a:gd name="T27" fmla="*/ 3 h 30"/>
                    <a:gd name="T28" fmla="*/ 9 w 79"/>
                    <a:gd name="T29" fmla="*/ 4 h 30"/>
                    <a:gd name="T30" fmla="*/ 7 w 79"/>
                    <a:gd name="T31" fmla="*/ 5 h 30"/>
                    <a:gd name="T32" fmla="*/ 5 w 79"/>
                    <a:gd name="T33" fmla="*/ 6 h 30"/>
                    <a:gd name="T34" fmla="*/ 2 w 79"/>
                    <a:gd name="T35" fmla="*/ 6 h 30"/>
                    <a:gd name="T36" fmla="*/ 1 w 79"/>
                    <a:gd name="T37" fmla="*/ 8 h 3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9"/>
                    <a:gd name="T58" fmla="*/ 0 h 30"/>
                    <a:gd name="T59" fmla="*/ 79 w 79"/>
                    <a:gd name="T60" fmla="*/ 30 h 3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9" h="30">
                      <a:moveTo>
                        <a:pt x="4" y="30"/>
                      </a:moveTo>
                      <a:lnTo>
                        <a:pt x="0" y="21"/>
                      </a:lnTo>
                      <a:lnTo>
                        <a:pt x="2" y="14"/>
                      </a:lnTo>
                      <a:lnTo>
                        <a:pt x="4" y="7"/>
                      </a:lnTo>
                      <a:lnTo>
                        <a:pt x="16" y="9"/>
                      </a:lnTo>
                      <a:lnTo>
                        <a:pt x="21" y="2"/>
                      </a:lnTo>
                      <a:lnTo>
                        <a:pt x="32" y="0"/>
                      </a:lnTo>
                      <a:lnTo>
                        <a:pt x="44" y="0"/>
                      </a:lnTo>
                      <a:lnTo>
                        <a:pt x="54" y="2"/>
                      </a:lnTo>
                      <a:lnTo>
                        <a:pt x="65" y="3"/>
                      </a:lnTo>
                      <a:lnTo>
                        <a:pt x="77" y="5"/>
                      </a:lnTo>
                      <a:lnTo>
                        <a:pt x="79" y="12"/>
                      </a:lnTo>
                      <a:lnTo>
                        <a:pt x="63" y="12"/>
                      </a:lnTo>
                      <a:lnTo>
                        <a:pt x="51" y="12"/>
                      </a:lnTo>
                      <a:lnTo>
                        <a:pt x="39" y="14"/>
                      </a:lnTo>
                      <a:lnTo>
                        <a:pt x="28" y="17"/>
                      </a:lnTo>
                      <a:lnTo>
                        <a:pt x="21" y="21"/>
                      </a:lnTo>
                      <a:lnTo>
                        <a:pt x="11" y="23"/>
                      </a:lnTo>
                      <a:lnTo>
                        <a:pt x="4" y="30"/>
                      </a:lnTo>
                      <a:close/>
                    </a:path>
                  </a:pathLst>
                </a:custGeom>
                <a:solidFill>
                  <a:srgbClr val="201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5" name="Freeform 90"/>
                <p:cNvSpPr>
                  <a:spLocks/>
                </p:cNvSpPr>
                <p:nvPr/>
              </p:nvSpPr>
              <p:spPr bwMode="auto">
                <a:xfrm>
                  <a:off x="4557" y="1314"/>
                  <a:ext cx="31" cy="14"/>
                </a:xfrm>
                <a:custGeom>
                  <a:avLst/>
                  <a:gdLst>
                    <a:gd name="T0" fmla="*/ 0 w 61"/>
                    <a:gd name="T1" fmla="*/ 7 h 28"/>
                    <a:gd name="T2" fmla="*/ 4 w 61"/>
                    <a:gd name="T3" fmla="*/ 6 h 28"/>
                    <a:gd name="T4" fmla="*/ 6 w 61"/>
                    <a:gd name="T5" fmla="*/ 5 h 28"/>
                    <a:gd name="T6" fmla="*/ 9 w 61"/>
                    <a:gd name="T7" fmla="*/ 3 h 28"/>
                    <a:gd name="T8" fmla="*/ 12 w 61"/>
                    <a:gd name="T9" fmla="*/ 3 h 28"/>
                    <a:gd name="T10" fmla="*/ 16 w 61"/>
                    <a:gd name="T11" fmla="*/ 0 h 28"/>
                    <a:gd name="T12" fmla="*/ 11 w 61"/>
                    <a:gd name="T13" fmla="*/ 1 h 28"/>
                    <a:gd name="T14" fmla="*/ 7 w 61"/>
                    <a:gd name="T15" fmla="*/ 3 h 28"/>
                    <a:gd name="T16" fmla="*/ 4 w 61"/>
                    <a:gd name="T17" fmla="*/ 5 h 28"/>
                    <a:gd name="T18" fmla="*/ 2 w 61"/>
                    <a:gd name="T19" fmla="*/ 6 h 28"/>
                    <a:gd name="T20" fmla="*/ 0 w 61"/>
                    <a:gd name="T21" fmla="*/ 7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1"/>
                    <a:gd name="T34" fmla="*/ 0 h 28"/>
                    <a:gd name="T35" fmla="*/ 61 w 61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1" h="28">
                      <a:moveTo>
                        <a:pt x="0" y="28"/>
                      </a:moveTo>
                      <a:lnTo>
                        <a:pt x="15" y="23"/>
                      </a:lnTo>
                      <a:lnTo>
                        <a:pt x="22" y="18"/>
                      </a:lnTo>
                      <a:lnTo>
                        <a:pt x="33" y="11"/>
                      </a:lnTo>
                      <a:lnTo>
                        <a:pt x="45" y="9"/>
                      </a:lnTo>
                      <a:lnTo>
                        <a:pt x="61" y="0"/>
                      </a:lnTo>
                      <a:lnTo>
                        <a:pt x="43" y="4"/>
                      </a:lnTo>
                      <a:lnTo>
                        <a:pt x="28" y="9"/>
                      </a:lnTo>
                      <a:lnTo>
                        <a:pt x="14" y="18"/>
                      </a:lnTo>
                      <a:lnTo>
                        <a:pt x="5" y="23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6" name="Freeform 91"/>
                <p:cNvSpPr>
                  <a:spLocks/>
                </p:cNvSpPr>
                <p:nvPr/>
              </p:nvSpPr>
              <p:spPr bwMode="auto">
                <a:xfrm>
                  <a:off x="4560" y="1325"/>
                  <a:ext cx="22" cy="14"/>
                </a:xfrm>
                <a:custGeom>
                  <a:avLst/>
                  <a:gdLst>
                    <a:gd name="T0" fmla="*/ 0 w 44"/>
                    <a:gd name="T1" fmla="*/ 6 h 28"/>
                    <a:gd name="T2" fmla="*/ 3 w 44"/>
                    <a:gd name="T3" fmla="*/ 6 h 28"/>
                    <a:gd name="T4" fmla="*/ 6 w 44"/>
                    <a:gd name="T5" fmla="*/ 4 h 28"/>
                    <a:gd name="T6" fmla="*/ 11 w 44"/>
                    <a:gd name="T7" fmla="*/ 0 h 28"/>
                    <a:gd name="T8" fmla="*/ 7 w 44"/>
                    <a:gd name="T9" fmla="*/ 6 h 28"/>
                    <a:gd name="T10" fmla="*/ 5 w 44"/>
                    <a:gd name="T11" fmla="*/ 7 h 28"/>
                    <a:gd name="T12" fmla="*/ 1 w 44"/>
                    <a:gd name="T13" fmla="*/ 7 h 28"/>
                    <a:gd name="T14" fmla="*/ 0 w 44"/>
                    <a:gd name="T15" fmla="*/ 6 h 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4"/>
                    <a:gd name="T25" fmla="*/ 0 h 28"/>
                    <a:gd name="T26" fmla="*/ 44 w 44"/>
                    <a:gd name="T27" fmla="*/ 28 h 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4" h="28">
                      <a:moveTo>
                        <a:pt x="0" y="21"/>
                      </a:moveTo>
                      <a:lnTo>
                        <a:pt x="10" y="21"/>
                      </a:lnTo>
                      <a:lnTo>
                        <a:pt x="21" y="16"/>
                      </a:lnTo>
                      <a:lnTo>
                        <a:pt x="44" y="0"/>
                      </a:lnTo>
                      <a:lnTo>
                        <a:pt x="28" y="21"/>
                      </a:lnTo>
                      <a:lnTo>
                        <a:pt x="17" y="28"/>
                      </a:lnTo>
                      <a:lnTo>
                        <a:pt x="7" y="28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7" name="Freeform 92"/>
                <p:cNvSpPr>
                  <a:spLocks/>
                </p:cNvSpPr>
                <p:nvPr/>
              </p:nvSpPr>
              <p:spPr bwMode="auto">
                <a:xfrm>
                  <a:off x="4565" y="1200"/>
                  <a:ext cx="120" cy="156"/>
                </a:xfrm>
                <a:custGeom>
                  <a:avLst/>
                  <a:gdLst>
                    <a:gd name="T0" fmla="*/ 14 w 240"/>
                    <a:gd name="T1" fmla="*/ 71 h 312"/>
                    <a:gd name="T2" fmla="*/ 21 w 240"/>
                    <a:gd name="T3" fmla="*/ 66 h 312"/>
                    <a:gd name="T4" fmla="*/ 26 w 240"/>
                    <a:gd name="T5" fmla="*/ 58 h 312"/>
                    <a:gd name="T6" fmla="*/ 27 w 240"/>
                    <a:gd name="T7" fmla="*/ 48 h 312"/>
                    <a:gd name="T8" fmla="*/ 24 w 240"/>
                    <a:gd name="T9" fmla="*/ 43 h 312"/>
                    <a:gd name="T10" fmla="*/ 25 w 240"/>
                    <a:gd name="T11" fmla="*/ 36 h 312"/>
                    <a:gd name="T12" fmla="*/ 21 w 240"/>
                    <a:gd name="T13" fmla="*/ 29 h 312"/>
                    <a:gd name="T14" fmla="*/ 15 w 240"/>
                    <a:gd name="T15" fmla="*/ 26 h 312"/>
                    <a:gd name="T16" fmla="*/ 11 w 240"/>
                    <a:gd name="T17" fmla="*/ 20 h 312"/>
                    <a:gd name="T18" fmla="*/ 12 w 240"/>
                    <a:gd name="T19" fmla="*/ 10 h 312"/>
                    <a:gd name="T20" fmla="*/ 14 w 240"/>
                    <a:gd name="T21" fmla="*/ 0 h 312"/>
                    <a:gd name="T22" fmla="*/ 22 w 240"/>
                    <a:gd name="T23" fmla="*/ 17 h 312"/>
                    <a:gd name="T24" fmla="*/ 33 w 240"/>
                    <a:gd name="T25" fmla="*/ 30 h 312"/>
                    <a:gd name="T26" fmla="*/ 38 w 240"/>
                    <a:gd name="T27" fmla="*/ 25 h 312"/>
                    <a:gd name="T28" fmla="*/ 45 w 240"/>
                    <a:gd name="T29" fmla="*/ 20 h 312"/>
                    <a:gd name="T30" fmla="*/ 49 w 240"/>
                    <a:gd name="T31" fmla="*/ 21 h 312"/>
                    <a:gd name="T32" fmla="*/ 48 w 240"/>
                    <a:gd name="T33" fmla="*/ 28 h 312"/>
                    <a:gd name="T34" fmla="*/ 45 w 240"/>
                    <a:gd name="T35" fmla="*/ 34 h 312"/>
                    <a:gd name="T36" fmla="*/ 45 w 240"/>
                    <a:gd name="T37" fmla="*/ 39 h 312"/>
                    <a:gd name="T38" fmla="*/ 48 w 240"/>
                    <a:gd name="T39" fmla="*/ 41 h 312"/>
                    <a:gd name="T40" fmla="*/ 52 w 240"/>
                    <a:gd name="T41" fmla="*/ 39 h 312"/>
                    <a:gd name="T42" fmla="*/ 55 w 240"/>
                    <a:gd name="T43" fmla="*/ 44 h 312"/>
                    <a:gd name="T44" fmla="*/ 56 w 240"/>
                    <a:gd name="T45" fmla="*/ 51 h 312"/>
                    <a:gd name="T46" fmla="*/ 57 w 240"/>
                    <a:gd name="T47" fmla="*/ 58 h 312"/>
                    <a:gd name="T48" fmla="*/ 60 w 240"/>
                    <a:gd name="T49" fmla="*/ 64 h 312"/>
                    <a:gd name="T50" fmla="*/ 43 w 240"/>
                    <a:gd name="T51" fmla="*/ 74 h 312"/>
                    <a:gd name="T52" fmla="*/ 42 w 240"/>
                    <a:gd name="T53" fmla="*/ 63 h 312"/>
                    <a:gd name="T54" fmla="*/ 39 w 240"/>
                    <a:gd name="T55" fmla="*/ 61 h 312"/>
                    <a:gd name="T56" fmla="*/ 35 w 240"/>
                    <a:gd name="T57" fmla="*/ 68 h 312"/>
                    <a:gd name="T58" fmla="*/ 30 w 240"/>
                    <a:gd name="T59" fmla="*/ 75 h 312"/>
                    <a:gd name="T60" fmla="*/ 24 w 240"/>
                    <a:gd name="T61" fmla="*/ 78 h 312"/>
                    <a:gd name="T62" fmla="*/ 19 w 240"/>
                    <a:gd name="T63" fmla="*/ 77 h 312"/>
                    <a:gd name="T64" fmla="*/ 15 w 240"/>
                    <a:gd name="T65" fmla="*/ 75 h 312"/>
                    <a:gd name="T66" fmla="*/ 0 w 240"/>
                    <a:gd name="T67" fmla="*/ 72 h 312"/>
                    <a:gd name="T68" fmla="*/ 11 w 240"/>
                    <a:gd name="T69" fmla="*/ 72 h 31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40"/>
                    <a:gd name="T106" fmla="*/ 0 h 312"/>
                    <a:gd name="T107" fmla="*/ 240 w 240"/>
                    <a:gd name="T108" fmla="*/ 312 h 31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40" h="312">
                      <a:moveTo>
                        <a:pt x="41" y="288"/>
                      </a:moveTo>
                      <a:lnTo>
                        <a:pt x="55" y="283"/>
                      </a:lnTo>
                      <a:lnTo>
                        <a:pt x="70" y="276"/>
                      </a:lnTo>
                      <a:lnTo>
                        <a:pt x="84" y="263"/>
                      </a:lnTo>
                      <a:lnTo>
                        <a:pt x="95" y="248"/>
                      </a:lnTo>
                      <a:lnTo>
                        <a:pt x="103" y="232"/>
                      </a:lnTo>
                      <a:lnTo>
                        <a:pt x="107" y="209"/>
                      </a:lnTo>
                      <a:lnTo>
                        <a:pt x="107" y="192"/>
                      </a:lnTo>
                      <a:lnTo>
                        <a:pt x="102" y="181"/>
                      </a:lnTo>
                      <a:lnTo>
                        <a:pt x="95" y="173"/>
                      </a:lnTo>
                      <a:lnTo>
                        <a:pt x="98" y="157"/>
                      </a:lnTo>
                      <a:lnTo>
                        <a:pt x="98" y="143"/>
                      </a:lnTo>
                      <a:lnTo>
                        <a:pt x="95" y="129"/>
                      </a:lnTo>
                      <a:lnTo>
                        <a:pt x="84" y="118"/>
                      </a:lnTo>
                      <a:lnTo>
                        <a:pt x="74" y="112"/>
                      </a:lnTo>
                      <a:lnTo>
                        <a:pt x="60" y="105"/>
                      </a:lnTo>
                      <a:lnTo>
                        <a:pt x="46" y="94"/>
                      </a:lnTo>
                      <a:lnTo>
                        <a:pt x="42" y="80"/>
                      </a:lnTo>
                      <a:lnTo>
                        <a:pt x="41" y="61"/>
                      </a:lnTo>
                      <a:lnTo>
                        <a:pt x="48" y="43"/>
                      </a:lnTo>
                      <a:lnTo>
                        <a:pt x="51" y="28"/>
                      </a:lnTo>
                      <a:lnTo>
                        <a:pt x="56" y="0"/>
                      </a:lnTo>
                      <a:lnTo>
                        <a:pt x="102" y="17"/>
                      </a:lnTo>
                      <a:lnTo>
                        <a:pt x="88" y="66"/>
                      </a:lnTo>
                      <a:lnTo>
                        <a:pt x="121" y="89"/>
                      </a:lnTo>
                      <a:lnTo>
                        <a:pt x="131" y="120"/>
                      </a:lnTo>
                      <a:lnTo>
                        <a:pt x="149" y="120"/>
                      </a:lnTo>
                      <a:lnTo>
                        <a:pt x="152" y="103"/>
                      </a:lnTo>
                      <a:lnTo>
                        <a:pt x="158" y="89"/>
                      </a:lnTo>
                      <a:lnTo>
                        <a:pt x="180" y="77"/>
                      </a:lnTo>
                      <a:lnTo>
                        <a:pt x="192" y="80"/>
                      </a:lnTo>
                      <a:lnTo>
                        <a:pt x="194" y="85"/>
                      </a:lnTo>
                      <a:lnTo>
                        <a:pt x="189" y="98"/>
                      </a:lnTo>
                      <a:lnTo>
                        <a:pt x="191" y="112"/>
                      </a:lnTo>
                      <a:lnTo>
                        <a:pt x="191" y="129"/>
                      </a:lnTo>
                      <a:lnTo>
                        <a:pt x="180" y="136"/>
                      </a:lnTo>
                      <a:lnTo>
                        <a:pt x="180" y="146"/>
                      </a:lnTo>
                      <a:lnTo>
                        <a:pt x="180" y="153"/>
                      </a:lnTo>
                      <a:lnTo>
                        <a:pt x="185" y="162"/>
                      </a:lnTo>
                      <a:lnTo>
                        <a:pt x="192" y="164"/>
                      </a:lnTo>
                      <a:lnTo>
                        <a:pt x="201" y="164"/>
                      </a:lnTo>
                      <a:lnTo>
                        <a:pt x="208" y="155"/>
                      </a:lnTo>
                      <a:lnTo>
                        <a:pt x="215" y="164"/>
                      </a:lnTo>
                      <a:lnTo>
                        <a:pt x="219" y="178"/>
                      </a:lnTo>
                      <a:lnTo>
                        <a:pt x="220" y="190"/>
                      </a:lnTo>
                      <a:lnTo>
                        <a:pt x="222" y="207"/>
                      </a:lnTo>
                      <a:lnTo>
                        <a:pt x="222" y="218"/>
                      </a:lnTo>
                      <a:lnTo>
                        <a:pt x="226" y="235"/>
                      </a:lnTo>
                      <a:lnTo>
                        <a:pt x="231" y="244"/>
                      </a:lnTo>
                      <a:lnTo>
                        <a:pt x="240" y="256"/>
                      </a:lnTo>
                      <a:lnTo>
                        <a:pt x="217" y="270"/>
                      </a:lnTo>
                      <a:lnTo>
                        <a:pt x="171" y="295"/>
                      </a:lnTo>
                      <a:lnTo>
                        <a:pt x="168" y="272"/>
                      </a:lnTo>
                      <a:lnTo>
                        <a:pt x="168" y="253"/>
                      </a:lnTo>
                      <a:lnTo>
                        <a:pt x="170" y="237"/>
                      </a:lnTo>
                      <a:lnTo>
                        <a:pt x="154" y="244"/>
                      </a:lnTo>
                      <a:lnTo>
                        <a:pt x="144" y="256"/>
                      </a:lnTo>
                      <a:lnTo>
                        <a:pt x="140" y="269"/>
                      </a:lnTo>
                      <a:lnTo>
                        <a:pt x="131" y="288"/>
                      </a:lnTo>
                      <a:lnTo>
                        <a:pt x="121" y="300"/>
                      </a:lnTo>
                      <a:lnTo>
                        <a:pt x="103" y="310"/>
                      </a:lnTo>
                      <a:lnTo>
                        <a:pt x="93" y="312"/>
                      </a:lnTo>
                      <a:lnTo>
                        <a:pt x="83" y="310"/>
                      </a:lnTo>
                      <a:lnTo>
                        <a:pt x="74" y="307"/>
                      </a:lnTo>
                      <a:lnTo>
                        <a:pt x="65" y="298"/>
                      </a:lnTo>
                      <a:lnTo>
                        <a:pt x="58" y="298"/>
                      </a:lnTo>
                      <a:lnTo>
                        <a:pt x="16" y="291"/>
                      </a:lnTo>
                      <a:lnTo>
                        <a:pt x="0" y="286"/>
                      </a:lnTo>
                      <a:lnTo>
                        <a:pt x="23" y="289"/>
                      </a:lnTo>
                      <a:lnTo>
                        <a:pt x="41" y="288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8" name="Freeform 93"/>
                <p:cNvSpPr>
                  <a:spLocks/>
                </p:cNvSpPr>
                <p:nvPr/>
              </p:nvSpPr>
              <p:spPr bwMode="auto">
                <a:xfrm>
                  <a:off x="4557" y="1253"/>
                  <a:ext cx="26" cy="14"/>
                </a:xfrm>
                <a:custGeom>
                  <a:avLst/>
                  <a:gdLst>
                    <a:gd name="T0" fmla="*/ 0 w 52"/>
                    <a:gd name="T1" fmla="*/ 6 h 28"/>
                    <a:gd name="T2" fmla="*/ 1 w 52"/>
                    <a:gd name="T3" fmla="*/ 7 h 28"/>
                    <a:gd name="T4" fmla="*/ 3 w 52"/>
                    <a:gd name="T5" fmla="*/ 5 h 28"/>
                    <a:gd name="T6" fmla="*/ 6 w 52"/>
                    <a:gd name="T7" fmla="*/ 2 h 28"/>
                    <a:gd name="T8" fmla="*/ 9 w 52"/>
                    <a:gd name="T9" fmla="*/ 2 h 28"/>
                    <a:gd name="T10" fmla="*/ 13 w 52"/>
                    <a:gd name="T11" fmla="*/ 2 h 28"/>
                    <a:gd name="T12" fmla="*/ 9 w 52"/>
                    <a:gd name="T13" fmla="*/ 0 h 28"/>
                    <a:gd name="T14" fmla="*/ 6 w 52"/>
                    <a:gd name="T15" fmla="*/ 0 h 28"/>
                    <a:gd name="T16" fmla="*/ 3 w 52"/>
                    <a:gd name="T17" fmla="*/ 3 h 28"/>
                    <a:gd name="T18" fmla="*/ 0 w 52"/>
                    <a:gd name="T19" fmla="*/ 6 h 2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2"/>
                    <a:gd name="T31" fmla="*/ 0 h 28"/>
                    <a:gd name="T32" fmla="*/ 52 w 52"/>
                    <a:gd name="T33" fmla="*/ 28 h 2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2" h="28">
                      <a:moveTo>
                        <a:pt x="0" y="23"/>
                      </a:moveTo>
                      <a:lnTo>
                        <a:pt x="4" y="28"/>
                      </a:lnTo>
                      <a:lnTo>
                        <a:pt x="12" y="19"/>
                      </a:lnTo>
                      <a:lnTo>
                        <a:pt x="21" y="6"/>
                      </a:lnTo>
                      <a:lnTo>
                        <a:pt x="33" y="6"/>
                      </a:lnTo>
                      <a:lnTo>
                        <a:pt x="52" y="6"/>
                      </a:lnTo>
                      <a:lnTo>
                        <a:pt x="35" y="0"/>
                      </a:lnTo>
                      <a:lnTo>
                        <a:pt x="21" y="0"/>
                      </a:lnTo>
                      <a:lnTo>
                        <a:pt x="9" y="9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201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69" name="Freeform 94"/>
                <p:cNvSpPr>
                  <a:spLocks/>
                </p:cNvSpPr>
                <p:nvPr/>
              </p:nvSpPr>
              <p:spPr bwMode="auto">
                <a:xfrm>
                  <a:off x="4537" y="1261"/>
                  <a:ext cx="14" cy="14"/>
                </a:xfrm>
                <a:custGeom>
                  <a:avLst/>
                  <a:gdLst>
                    <a:gd name="T0" fmla="*/ 0 w 28"/>
                    <a:gd name="T1" fmla="*/ 5 h 28"/>
                    <a:gd name="T2" fmla="*/ 2 w 28"/>
                    <a:gd name="T3" fmla="*/ 4 h 28"/>
                    <a:gd name="T4" fmla="*/ 5 w 28"/>
                    <a:gd name="T5" fmla="*/ 4 h 28"/>
                    <a:gd name="T6" fmla="*/ 7 w 28"/>
                    <a:gd name="T7" fmla="*/ 7 h 28"/>
                    <a:gd name="T8" fmla="*/ 6 w 28"/>
                    <a:gd name="T9" fmla="*/ 4 h 28"/>
                    <a:gd name="T10" fmla="*/ 5 w 28"/>
                    <a:gd name="T11" fmla="*/ 0 h 28"/>
                    <a:gd name="T12" fmla="*/ 3 w 28"/>
                    <a:gd name="T13" fmla="*/ 1 h 28"/>
                    <a:gd name="T14" fmla="*/ 0 w 28"/>
                    <a:gd name="T15" fmla="*/ 5 h 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8"/>
                    <a:gd name="T25" fmla="*/ 0 h 28"/>
                    <a:gd name="T26" fmla="*/ 28 w 28"/>
                    <a:gd name="T27" fmla="*/ 28 h 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8" h="28">
                      <a:moveTo>
                        <a:pt x="0" y="17"/>
                      </a:moveTo>
                      <a:lnTo>
                        <a:pt x="8" y="14"/>
                      </a:lnTo>
                      <a:lnTo>
                        <a:pt x="19" y="14"/>
                      </a:lnTo>
                      <a:lnTo>
                        <a:pt x="28" y="28"/>
                      </a:lnTo>
                      <a:lnTo>
                        <a:pt x="22" y="14"/>
                      </a:lnTo>
                      <a:lnTo>
                        <a:pt x="19" y="0"/>
                      </a:lnTo>
                      <a:lnTo>
                        <a:pt x="10" y="3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201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0" name="Freeform 95"/>
                <p:cNvSpPr>
                  <a:spLocks/>
                </p:cNvSpPr>
                <p:nvPr/>
              </p:nvSpPr>
              <p:spPr bwMode="auto">
                <a:xfrm>
                  <a:off x="4543" y="1269"/>
                  <a:ext cx="27" cy="37"/>
                </a:xfrm>
                <a:custGeom>
                  <a:avLst/>
                  <a:gdLst>
                    <a:gd name="T0" fmla="*/ 3 w 54"/>
                    <a:gd name="T1" fmla="*/ 0 h 75"/>
                    <a:gd name="T2" fmla="*/ 3 w 54"/>
                    <a:gd name="T3" fmla="*/ 3 h 75"/>
                    <a:gd name="T4" fmla="*/ 2 w 54"/>
                    <a:gd name="T5" fmla="*/ 8 h 75"/>
                    <a:gd name="T6" fmla="*/ 1 w 54"/>
                    <a:gd name="T7" fmla="*/ 10 h 75"/>
                    <a:gd name="T8" fmla="*/ 0 w 54"/>
                    <a:gd name="T9" fmla="*/ 12 h 75"/>
                    <a:gd name="T10" fmla="*/ 0 w 54"/>
                    <a:gd name="T11" fmla="*/ 14 h 75"/>
                    <a:gd name="T12" fmla="*/ 1 w 54"/>
                    <a:gd name="T13" fmla="*/ 15 h 75"/>
                    <a:gd name="T14" fmla="*/ 2 w 54"/>
                    <a:gd name="T15" fmla="*/ 17 h 75"/>
                    <a:gd name="T16" fmla="*/ 3 w 54"/>
                    <a:gd name="T17" fmla="*/ 17 h 75"/>
                    <a:gd name="T18" fmla="*/ 6 w 54"/>
                    <a:gd name="T19" fmla="*/ 17 h 75"/>
                    <a:gd name="T20" fmla="*/ 7 w 54"/>
                    <a:gd name="T21" fmla="*/ 17 h 75"/>
                    <a:gd name="T22" fmla="*/ 7 w 54"/>
                    <a:gd name="T23" fmla="*/ 16 h 75"/>
                    <a:gd name="T24" fmla="*/ 9 w 54"/>
                    <a:gd name="T25" fmla="*/ 15 h 75"/>
                    <a:gd name="T26" fmla="*/ 10 w 54"/>
                    <a:gd name="T27" fmla="*/ 15 h 75"/>
                    <a:gd name="T28" fmla="*/ 12 w 54"/>
                    <a:gd name="T29" fmla="*/ 15 h 75"/>
                    <a:gd name="T30" fmla="*/ 13 w 54"/>
                    <a:gd name="T31" fmla="*/ 14 h 75"/>
                    <a:gd name="T32" fmla="*/ 13 w 54"/>
                    <a:gd name="T33" fmla="*/ 14 h 75"/>
                    <a:gd name="T34" fmla="*/ 13 w 54"/>
                    <a:gd name="T35" fmla="*/ 12 h 75"/>
                    <a:gd name="T36" fmla="*/ 11 w 54"/>
                    <a:gd name="T37" fmla="*/ 11 h 75"/>
                    <a:gd name="T38" fmla="*/ 14 w 54"/>
                    <a:gd name="T39" fmla="*/ 12 h 75"/>
                    <a:gd name="T40" fmla="*/ 14 w 54"/>
                    <a:gd name="T41" fmla="*/ 13 h 75"/>
                    <a:gd name="T42" fmla="*/ 14 w 54"/>
                    <a:gd name="T43" fmla="*/ 15 h 75"/>
                    <a:gd name="T44" fmla="*/ 13 w 54"/>
                    <a:gd name="T45" fmla="*/ 15 h 75"/>
                    <a:gd name="T46" fmla="*/ 12 w 54"/>
                    <a:gd name="T47" fmla="*/ 16 h 75"/>
                    <a:gd name="T48" fmla="*/ 10 w 54"/>
                    <a:gd name="T49" fmla="*/ 16 h 75"/>
                    <a:gd name="T50" fmla="*/ 9 w 54"/>
                    <a:gd name="T51" fmla="*/ 17 h 75"/>
                    <a:gd name="T52" fmla="*/ 9 w 54"/>
                    <a:gd name="T53" fmla="*/ 18 h 75"/>
                    <a:gd name="T54" fmla="*/ 7 w 54"/>
                    <a:gd name="T55" fmla="*/ 18 h 75"/>
                    <a:gd name="T56" fmla="*/ 6 w 54"/>
                    <a:gd name="T57" fmla="*/ 18 h 75"/>
                    <a:gd name="T58" fmla="*/ 5 w 54"/>
                    <a:gd name="T59" fmla="*/ 18 h 75"/>
                    <a:gd name="T60" fmla="*/ 3 w 54"/>
                    <a:gd name="T61" fmla="*/ 18 h 75"/>
                    <a:gd name="T62" fmla="*/ 3 w 54"/>
                    <a:gd name="T63" fmla="*/ 18 h 75"/>
                    <a:gd name="T64" fmla="*/ 2 w 54"/>
                    <a:gd name="T65" fmla="*/ 17 h 75"/>
                    <a:gd name="T66" fmla="*/ 1 w 54"/>
                    <a:gd name="T67" fmla="*/ 16 h 75"/>
                    <a:gd name="T68" fmla="*/ 0 w 54"/>
                    <a:gd name="T69" fmla="*/ 15 h 75"/>
                    <a:gd name="T70" fmla="*/ 0 w 54"/>
                    <a:gd name="T71" fmla="*/ 14 h 75"/>
                    <a:gd name="T72" fmla="*/ 0 w 54"/>
                    <a:gd name="T73" fmla="*/ 13 h 75"/>
                    <a:gd name="T74" fmla="*/ 0 w 54"/>
                    <a:gd name="T75" fmla="*/ 11 h 75"/>
                    <a:gd name="T76" fmla="*/ 1 w 54"/>
                    <a:gd name="T77" fmla="*/ 10 h 75"/>
                    <a:gd name="T78" fmla="*/ 2 w 54"/>
                    <a:gd name="T79" fmla="*/ 7 h 75"/>
                    <a:gd name="T80" fmla="*/ 3 w 54"/>
                    <a:gd name="T81" fmla="*/ 5 h 75"/>
                    <a:gd name="T82" fmla="*/ 3 w 54"/>
                    <a:gd name="T83" fmla="*/ 0 h 75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54"/>
                    <a:gd name="T127" fmla="*/ 0 h 75"/>
                    <a:gd name="T128" fmla="*/ 54 w 54"/>
                    <a:gd name="T129" fmla="*/ 75 h 75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54" h="75">
                      <a:moveTo>
                        <a:pt x="14" y="0"/>
                      </a:moveTo>
                      <a:lnTo>
                        <a:pt x="12" y="15"/>
                      </a:lnTo>
                      <a:lnTo>
                        <a:pt x="7" y="33"/>
                      </a:lnTo>
                      <a:lnTo>
                        <a:pt x="2" y="43"/>
                      </a:lnTo>
                      <a:lnTo>
                        <a:pt x="0" y="49"/>
                      </a:lnTo>
                      <a:lnTo>
                        <a:pt x="0" y="57"/>
                      </a:lnTo>
                      <a:lnTo>
                        <a:pt x="2" y="63"/>
                      </a:lnTo>
                      <a:lnTo>
                        <a:pt x="7" y="69"/>
                      </a:lnTo>
                      <a:lnTo>
                        <a:pt x="14" y="71"/>
                      </a:lnTo>
                      <a:lnTo>
                        <a:pt x="21" y="71"/>
                      </a:lnTo>
                      <a:lnTo>
                        <a:pt x="26" y="69"/>
                      </a:lnTo>
                      <a:lnTo>
                        <a:pt x="28" y="66"/>
                      </a:lnTo>
                      <a:lnTo>
                        <a:pt x="33" y="61"/>
                      </a:lnTo>
                      <a:lnTo>
                        <a:pt x="38" y="61"/>
                      </a:lnTo>
                      <a:lnTo>
                        <a:pt x="47" y="61"/>
                      </a:lnTo>
                      <a:lnTo>
                        <a:pt x="50" y="59"/>
                      </a:lnTo>
                      <a:lnTo>
                        <a:pt x="52" y="56"/>
                      </a:lnTo>
                      <a:lnTo>
                        <a:pt x="49" y="50"/>
                      </a:lnTo>
                      <a:lnTo>
                        <a:pt x="43" y="47"/>
                      </a:lnTo>
                      <a:lnTo>
                        <a:pt x="54" y="50"/>
                      </a:lnTo>
                      <a:lnTo>
                        <a:pt x="54" y="54"/>
                      </a:lnTo>
                      <a:lnTo>
                        <a:pt x="54" y="61"/>
                      </a:lnTo>
                      <a:lnTo>
                        <a:pt x="50" y="63"/>
                      </a:lnTo>
                      <a:lnTo>
                        <a:pt x="45" y="64"/>
                      </a:lnTo>
                      <a:lnTo>
                        <a:pt x="40" y="64"/>
                      </a:lnTo>
                      <a:lnTo>
                        <a:pt x="35" y="69"/>
                      </a:lnTo>
                      <a:lnTo>
                        <a:pt x="33" y="75"/>
                      </a:lnTo>
                      <a:lnTo>
                        <a:pt x="26" y="75"/>
                      </a:lnTo>
                      <a:lnTo>
                        <a:pt x="23" y="75"/>
                      </a:lnTo>
                      <a:lnTo>
                        <a:pt x="17" y="75"/>
                      </a:lnTo>
                      <a:lnTo>
                        <a:pt x="10" y="73"/>
                      </a:lnTo>
                      <a:lnTo>
                        <a:pt x="9" y="73"/>
                      </a:lnTo>
                      <a:lnTo>
                        <a:pt x="5" y="71"/>
                      </a:lnTo>
                      <a:lnTo>
                        <a:pt x="2" y="66"/>
                      </a:lnTo>
                      <a:lnTo>
                        <a:pt x="0" y="63"/>
                      </a:lnTo>
                      <a:lnTo>
                        <a:pt x="0" y="57"/>
                      </a:lnTo>
                      <a:lnTo>
                        <a:pt x="0" y="52"/>
                      </a:lnTo>
                      <a:lnTo>
                        <a:pt x="0" y="47"/>
                      </a:lnTo>
                      <a:lnTo>
                        <a:pt x="2" y="42"/>
                      </a:lnTo>
                      <a:lnTo>
                        <a:pt x="5" y="31"/>
                      </a:lnTo>
                      <a:lnTo>
                        <a:pt x="9" y="22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1" name="Freeform 96"/>
                <p:cNvSpPr>
                  <a:spLocks/>
                </p:cNvSpPr>
                <p:nvPr/>
              </p:nvSpPr>
              <p:spPr bwMode="auto">
                <a:xfrm>
                  <a:off x="4557" y="1293"/>
                  <a:ext cx="14" cy="14"/>
                </a:xfrm>
                <a:custGeom>
                  <a:avLst/>
                  <a:gdLst>
                    <a:gd name="T0" fmla="*/ 0 w 28"/>
                    <a:gd name="T1" fmla="*/ 7 h 27"/>
                    <a:gd name="T2" fmla="*/ 2 w 28"/>
                    <a:gd name="T3" fmla="*/ 0 h 27"/>
                    <a:gd name="T4" fmla="*/ 3 w 28"/>
                    <a:gd name="T5" fmla="*/ 3 h 27"/>
                    <a:gd name="T6" fmla="*/ 7 w 28"/>
                    <a:gd name="T7" fmla="*/ 2 h 27"/>
                    <a:gd name="T8" fmla="*/ 3 w 28"/>
                    <a:gd name="T9" fmla="*/ 5 h 27"/>
                    <a:gd name="T10" fmla="*/ 0 w 28"/>
                    <a:gd name="T11" fmla="*/ 7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27"/>
                    <a:gd name="T20" fmla="*/ 28 w 28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27">
                      <a:moveTo>
                        <a:pt x="0" y="27"/>
                      </a:moveTo>
                      <a:lnTo>
                        <a:pt x="5" y="0"/>
                      </a:lnTo>
                      <a:lnTo>
                        <a:pt x="12" y="10"/>
                      </a:lnTo>
                      <a:lnTo>
                        <a:pt x="28" y="5"/>
                      </a:lnTo>
                      <a:lnTo>
                        <a:pt x="9" y="2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2" name="Freeform 97"/>
                <p:cNvSpPr>
                  <a:spLocks/>
                </p:cNvSpPr>
                <p:nvPr/>
              </p:nvSpPr>
              <p:spPr bwMode="auto">
                <a:xfrm>
                  <a:off x="4572" y="1293"/>
                  <a:ext cx="26" cy="19"/>
                </a:xfrm>
                <a:custGeom>
                  <a:avLst/>
                  <a:gdLst>
                    <a:gd name="T0" fmla="*/ 0 w 51"/>
                    <a:gd name="T1" fmla="*/ 0 h 36"/>
                    <a:gd name="T2" fmla="*/ 2 w 51"/>
                    <a:gd name="T3" fmla="*/ 2 h 36"/>
                    <a:gd name="T4" fmla="*/ 4 w 51"/>
                    <a:gd name="T5" fmla="*/ 2 h 36"/>
                    <a:gd name="T6" fmla="*/ 7 w 51"/>
                    <a:gd name="T7" fmla="*/ 2 h 36"/>
                    <a:gd name="T8" fmla="*/ 10 w 51"/>
                    <a:gd name="T9" fmla="*/ 3 h 36"/>
                    <a:gd name="T10" fmla="*/ 11 w 51"/>
                    <a:gd name="T11" fmla="*/ 5 h 36"/>
                    <a:gd name="T12" fmla="*/ 13 w 51"/>
                    <a:gd name="T13" fmla="*/ 7 h 36"/>
                    <a:gd name="T14" fmla="*/ 13 w 51"/>
                    <a:gd name="T15" fmla="*/ 8 h 36"/>
                    <a:gd name="T16" fmla="*/ 13 w 51"/>
                    <a:gd name="T17" fmla="*/ 10 h 36"/>
                    <a:gd name="T18" fmla="*/ 12 w 51"/>
                    <a:gd name="T19" fmla="*/ 7 h 36"/>
                    <a:gd name="T20" fmla="*/ 11 w 51"/>
                    <a:gd name="T21" fmla="*/ 6 h 36"/>
                    <a:gd name="T22" fmla="*/ 10 w 51"/>
                    <a:gd name="T23" fmla="*/ 4 h 36"/>
                    <a:gd name="T24" fmla="*/ 7 w 51"/>
                    <a:gd name="T25" fmla="*/ 3 h 36"/>
                    <a:gd name="T26" fmla="*/ 6 w 51"/>
                    <a:gd name="T27" fmla="*/ 3 h 36"/>
                    <a:gd name="T28" fmla="*/ 3 w 51"/>
                    <a:gd name="T29" fmla="*/ 2 h 36"/>
                    <a:gd name="T30" fmla="*/ 1 w 51"/>
                    <a:gd name="T31" fmla="*/ 2 h 36"/>
                    <a:gd name="T32" fmla="*/ 0 w 51"/>
                    <a:gd name="T33" fmla="*/ 0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1"/>
                    <a:gd name="T52" fmla="*/ 0 h 36"/>
                    <a:gd name="T53" fmla="*/ 51 w 51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1" h="36">
                      <a:moveTo>
                        <a:pt x="0" y="0"/>
                      </a:moveTo>
                      <a:lnTo>
                        <a:pt x="7" y="8"/>
                      </a:lnTo>
                      <a:lnTo>
                        <a:pt x="14" y="8"/>
                      </a:lnTo>
                      <a:lnTo>
                        <a:pt x="28" y="8"/>
                      </a:lnTo>
                      <a:lnTo>
                        <a:pt x="37" y="12"/>
                      </a:lnTo>
                      <a:lnTo>
                        <a:pt x="44" y="17"/>
                      </a:lnTo>
                      <a:lnTo>
                        <a:pt x="49" y="24"/>
                      </a:lnTo>
                      <a:lnTo>
                        <a:pt x="51" y="31"/>
                      </a:lnTo>
                      <a:lnTo>
                        <a:pt x="51" y="36"/>
                      </a:lnTo>
                      <a:lnTo>
                        <a:pt x="48" y="26"/>
                      </a:lnTo>
                      <a:lnTo>
                        <a:pt x="42" y="22"/>
                      </a:lnTo>
                      <a:lnTo>
                        <a:pt x="37" y="15"/>
                      </a:lnTo>
                      <a:lnTo>
                        <a:pt x="28" y="12"/>
                      </a:lnTo>
                      <a:lnTo>
                        <a:pt x="21" y="10"/>
                      </a:lnTo>
                      <a:lnTo>
                        <a:pt x="9" y="8"/>
                      </a:lnTo>
                      <a:lnTo>
                        <a:pt x="4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3" name="Freeform 98"/>
                <p:cNvSpPr>
                  <a:spLocks/>
                </p:cNvSpPr>
                <p:nvPr/>
              </p:nvSpPr>
              <p:spPr bwMode="auto">
                <a:xfrm>
                  <a:off x="4604" y="1296"/>
                  <a:ext cx="14" cy="14"/>
                </a:xfrm>
                <a:custGeom>
                  <a:avLst/>
                  <a:gdLst>
                    <a:gd name="T0" fmla="*/ 4 w 28"/>
                    <a:gd name="T1" fmla="*/ 0 h 28"/>
                    <a:gd name="T2" fmla="*/ 4 w 28"/>
                    <a:gd name="T3" fmla="*/ 3 h 28"/>
                    <a:gd name="T4" fmla="*/ 0 w 28"/>
                    <a:gd name="T5" fmla="*/ 7 h 28"/>
                    <a:gd name="T6" fmla="*/ 6 w 28"/>
                    <a:gd name="T7" fmla="*/ 6 h 28"/>
                    <a:gd name="T8" fmla="*/ 7 w 28"/>
                    <a:gd name="T9" fmla="*/ 3 h 28"/>
                    <a:gd name="T10" fmla="*/ 4 w 28"/>
                    <a:gd name="T11" fmla="*/ 0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28"/>
                    <a:gd name="T20" fmla="*/ 28 w 28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28">
                      <a:moveTo>
                        <a:pt x="14" y="0"/>
                      </a:moveTo>
                      <a:lnTo>
                        <a:pt x="14" y="12"/>
                      </a:lnTo>
                      <a:lnTo>
                        <a:pt x="0" y="28"/>
                      </a:lnTo>
                      <a:lnTo>
                        <a:pt x="23" y="21"/>
                      </a:lnTo>
                      <a:lnTo>
                        <a:pt x="28" y="1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4" name="Freeform 99"/>
                <p:cNvSpPr>
                  <a:spLocks/>
                </p:cNvSpPr>
                <p:nvPr/>
              </p:nvSpPr>
              <p:spPr bwMode="auto">
                <a:xfrm>
                  <a:off x="4543" y="1268"/>
                  <a:ext cx="14" cy="14"/>
                </a:xfrm>
                <a:custGeom>
                  <a:avLst/>
                  <a:gdLst>
                    <a:gd name="T0" fmla="*/ 7 w 28"/>
                    <a:gd name="T1" fmla="*/ 2 h 28"/>
                    <a:gd name="T2" fmla="*/ 3 w 28"/>
                    <a:gd name="T3" fmla="*/ 2 h 28"/>
                    <a:gd name="T4" fmla="*/ 1 w 28"/>
                    <a:gd name="T5" fmla="*/ 6 h 28"/>
                    <a:gd name="T6" fmla="*/ 0 w 28"/>
                    <a:gd name="T7" fmla="*/ 7 h 28"/>
                    <a:gd name="T8" fmla="*/ 1 w 28"/>
                    <a:gd name="T9" fmla="*/ 2 h 28"/>
                    <a:gd name="T10" fmla="*/ 3 w 28"/>
                    <a:gd name="T11" fmla="*/ 0 h 28"/>
                    <a:gd name="T12" fmla="*/ 7 w 28"/>
                    <a:gd name="T13" fmla="*/ 2 h 2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"/>
                    <a:gd name="T22" fmla="*/ 0 h 28"/>
                    <a:gd name="T23" fmla="*/ 28 w 28"/>
                    <a:gd name="T24" fmla="*/ 28 h 2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" h="28">
                      <a:moveTo>
                        <a:pt x="28" y="7"/>
                      </a:moveTo>
                      <a:lnTo>
                        <a:pt x="12" y="7"/>
                      </a:lnTo>
                      <a:lnTo>
                        <a:pt x="4" y="21"/>
                      </a:lnTo>
                      <a:lnTo>
                        <a:pt x="0" y="28"/>
                      </a:lnTo>
                      <a:lnTo>
                        <a:pt x="4" y="7"/>
                      </a:lnTo>
                      <a:lnTo>
                        <a:pt x="12" y="0"/>
                      </a:lnTo>
                      <a:lnTo>
                        <a:pt x="28" y="7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5" name="Freeform 100"/>
                <p:cNvSpPr>
                  <a:spLocks/>
                </p:cNvSpPr>
                <p:nvPr/>
              </p:nvSpPr>
              <p:spPr bwMode="auto">
                <a:xfrm>
                  <a:off x="4562" y="1264"/>
                  <a:ext cx="15" cy="14"/>
                </a:xfrm>
                <a:custGeom>
                  <a:avLst/>
                  <a:gdLst>
                    <a:gd name="T0" fmla="*/ 0 w 31"/>
                    <a:gd name="T1" fmla="*/ 7 h 28"/>
                    <a:gd name="T2" fmla="*/ 0 w 31"/>
                    <a:gd name="T3" fmla="*/ 3 h 28"/>
                    <a:gd name="T4" fmla="*/ 3 w 31"/>
                    <a:gd name="T5" fmla="*/ 3 h 28"/>
                    <a:gd name="T6" fmla="*/ 4 w 31"/>
                    <a:gd name="T7" fmla="*/ 2 h 28"/>
                    <a:gd name="T8" fmla="*/ 5 w 31"/>
                    <a:gd name="T9" fmla="*/ 2 h 28"/>
                    <a:gd name="T10" fmla="*/ 7 w 31"/>
                    <a:gd name="T11" fmla="*/ 4 h 28"/>
                    <a:gd name="T12" fmla="*/ 7 w 31"/>
                    <a:gd name="T13" fmla="*/ 0 h 28"/>
                    <a:gd name="T14" fmla="*/ 4 w 31"/>
                    <a:gd name="T15" fmla="*/ 0 h 28"/>
                    <a:gd name="T16" fmla="*/ 2 w 31"/>
                    <a:gd name="T17" fmla="*/ 2 h 28"/>
                    <a:gd name="T18" fmla="*/ 0 w 31"/>
                    <a:gd name="T19" fmla="*/ 7 h 2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8"/>
                    <a:gd name="T32" fmla="*/ 31 w 31"/>
                    <a:gd name="T33" fmla="*/ 28 h 2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8">
                      <a:moveTo>
                        <a:pt x="0" y="28"/>
                      </a:moveTo>
                      <a:lnTo>
                        <a:pt x="0" y="11"/>
                      </a:lnTo>
                      <a:lnTo>
                        <a:pt x="12" y="11"/>
                      </a:lnTo>
                      <a:lnTo>
                        <a:pt x="17" y="5"/>
                      </a:lnTo>
                      <a:lnTo>
                        <a:pt x="22" y="5"/>
                      </a:lnTo>
                      <a:lnTo>
                        <a:pt x="31" y="16"/>
                      </a:lnTo>
                      <a:lnTo>
                        <a:pt x="31" y="0"/>
                      </a:lnTo>
                      <a:lnTo>
                        <a:pt x="19" y="0"/>
                      </a:lnTo>
                      <a:lnTo>
                        <a:pt x="10" y="5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76" name="Freeform 101"/>
                <p:cNvSpPr>
                  <a:spLocks/>
                </p:cNvSpPr>
                <p:nvPr/>
              </p:nvSpPr>
              <p:spPr bwMode="auto">
                <a:xfrm>
                  <a:off x="4659" y="1244"/>
                  <a:ext cx="14" cy="30"/>
                </a:xfrm>
                <a:custGeom>
                  <a:avLst/>
                  <a:gdLst>
                    <a:gd name="T0" fmla="*/ 6 w 28"/>
                    <a:gd name="T1" fmla="*/ 15 h 59"/>
                    <a:gd name="T2" fmla="*/ 2 w 28"/>
                    <a:gd name="T3" fmla="*/ 14 h 59"/>
                    <a:gd name="T4" fmla="*/ 1 w 28"/>
                    <a:gd name="T5" fmla="*/ 13 h 59"/>
                    <a:gd name="T6" fmla="*/ 5 w 28"/>
                    <a:gd name="T7" fmla="*/ 12 h 59"/>
                    <a:gd name="T8" fmla="*/ 6 w 28"/>
                    <a:gd name="T9" fmla="*/ 9 h 59"/>
                    <a:gd name="T10" fmla="*/ 5 w 28"/>
                    <a:gd name="T11" fmla="*/ 6 h 59"/>
                    <a:gd name="T12" fmla="*/ 4 w 28"/>
                    <a:gd name="T13" fmla="*/ 4 h 59"/>
                    <a:gd name="T14" fmla="*/ 0 w 28"/>
                    <a:gd name="T15" fmla="*/ 1 h 59"/>
                    <a:gd name="T16" fmla="*/ 1 w 28"/>
                    <a:gd name="T17" fmla="*/ 0 h 59"/>
                    <a:gd name="T18" fmla="*/ 5 w 28"/>
                    <a:gd name="T19" fmla="*/ 3 h 59"/>
                    <a:gd name="T20" fmla="*/ 6 w 28"/>
                    <a:gd name="T21" fmla="*/ 5 h 59"/>
                    <a:gd name="T22" fmla="*/ 7 w 28"/>
                    <a:gd name="T23" fmla="*/ 9 h 59"/>
                    <a:gd name="T24" fmla="*/ 7 w 28"/>
                    <a:gd name="T25" fmla="*/ 11 h 59"/>
                    <a:gd name="T26" fmla="*/ 7 w 28"/>
                    <a:gd name="T27" fmla="*/ 13 h 59"/>
                    <a:gd name="T28" fmla="*/ 6 w 28"/>
                    <a:gd name="T29" fmla="*/ 15 h 5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8"/>
                    <a:gd name="T46" fmla="*/ 0 h 59"/>
                    <a:gd name="T47" fmla="*/ 28 w 28"/>
                    <a:gd name="T48" fmla="*/ 59 h 5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8" h="59">
                      <a:moveTo>
                        <a:pt x="21" y="59"/>
                      </a:moveTo>
                      <a:lnTo>
                        <a:pt x="7" y="54"/>
                      </a:lnTo>
                      <a:lnTo>
                        <a:pt x="3" y="50"/>
                      </a:lnTo>
                      <a:lnTo>
                        <a:pt x="17" y="47"/>
                      </a:lnTo>
                      <a:lnTo>
                        <a:pt x="21" y="36"/>
                      </a:lnTo>
                      <a:lnTo>
                        <a:pt x="17" y="23"/>
                      </a:lnTo>
                      <a:lnTo>
                        <a:pt x="14" y="16"/>
                      </a:lnTo>
                      <a:lnTo>
                        <a:pt x="0" y="3"/>
                      </a:lnTo>
                      <a:lnTo>
                        <a:pt x="3" y="0"/>
                      </a:lnTo>
                      <a:lnTo>
                        <a:pt x="17" y="10"/>
                      </a:lnTo>
                      <a:lnTo>
                        <a:pt x="24" y="19"/>
                      </a:lnTo>
                      <a:lnTo>
                        <a:pt x="28" y="35"/>
                      </a:lnTo>
                      <a:lnTo>
                        <a:pt x="28" y="43"/>
                      </a:lnTo>
                      <a:lnTo>
                        <a:pt x="28" y="49"/>
                      </a:lnTo>
                      <a:lnTo>
                        <a:pt x="21" y="59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301" name="Group 102"/>
              <p:cNvGrpSpPr>
                <a:grpSpLocks/>
              </p:cNvGrpSpPr>
              <p:nvPr/>
            </p:nvGrpSpPr>
            <p:grpSpPr bwMode="auto">
              <a:xfrm>
                <a:off x="4408" y="1308"/>
                <a:ext cx="94" cy="127"/>
                <a:chOff x="4408" y="1308"/>
                <a:chExt cx="94" cy="127"/>
              </a:xfrm>
            </p:grpSpPr>
            <p:sp>
              <p:nvSpPr>
                <p:cNvPr id="348" name="Freeform 103"/>
                <p:cNvSpPr>
                  <a:spLocks/>
                </p:cNvSpPr>
                <p:nvPr/>
              </p:nvSpPr>
              <p:spPr bwMode="auto">
                <a:xfrm>
                  <a:off x="4408" y="1308"/>
                  <a:ext cx="94" cy="127"/>
                </a:xfrm>
                <a:custGeom>
                  <a:avLst/>
                  <a:gdLst>
                    <a:gd name="T0" fmla="*/ 20 w 187"/>
                    <a:gd name="T1" fmla="*/ 59 h 253"/>
                    <a:gd name="T2" fmla="*/ 23 w 187"/>
                    <a:gd name="T3" fmla="*/ 62 h 253"/>
                    <a:gd name="T4" fmla="*/ 27 w 187"/>
                    <a:gd name="T5" fmla="*/ 64 h 253"/>
                    <a:gd name="T6" fmla="*/ 32 w 187"/>
                    <a:gd name="T7" fmla="*/ 64 h 253"/>
                    <a:gd name="T8" fmla="*/ 38 w 187"/>
                    <a:gd name="T9" fmla="*/ 63 h 253"/>
                    <a:gd name="T10" fmla="*/ 41 w 187"/>
                    <a:gd name="T11" fmla="*/ 60 h 253"/>
                    <a:gd name="T12" fmla="*/ 43 w 187"/>
                    <a:gd name="T13" fmla="*/ 55 h 253"/>
                    <a:gd name="T14" fmla="*/ 42 w 187"/>
                    <a:gd name="T15" fmla="*/ 48 h 253"/>
                    <a:gd name="T16" fmla="*/ 45 w 187"/>
                    <a:gd name="T17" fmla="*/ 42 h 253"/>
                    <a:gd name="T18" fmla="*/ 47 w 187"/>
                    <a:gd name="T19" fmla="*/ 38 h 253"/>
                    <a:gd name="T20" fmla="*/ 46 w 187"/>
                    <a:gd name="T21" fmla="*/ 32 h 253"/>
                    <a:gd name="T22" fmla="*/ 46 w 187"/>
                    <a:gd name="T23" fmla="*/ 27 h 253"/>
                    <a:gd name="T24" fmla="*/ 43 w 187"/>
                    <a:gd name="T25" fmla="*/ 24 h 253"/>
                    <a:gd name="T26" fmla="*/ 40 w 187"/>
                    <a:gd name="T27" fmla="*/ 21 h 253"/>
                    <a:gd name="T28" fmla="*/ 35 w 187"/>
                    <a:gd name="T29" fmla="*/ 17 h 253"/>
                    <a:gd name="T30" fmla="*/ 32 w 187"/>
                    <a:gd name="T31" fmla="*/ 14 h 253"/>
                    <a:gd name="T32" fmla="*/ 29 w 187"/>
                    <a:gd name="T33" fmla="*/ 10 h 253"/>
                    <a:gd name="T34" fmla="*/ 27 w 187"/>
                    <a:gd name="T35" fmla="*/ 12 h 253"/>
                    <a:gd name="T36" fmla="*/ 25 w 187"/>
                    <a:gd name="T37" fmla="*/ 16 h 253"/>
                    <a:gd name="T38" fmla="*/ 21 w 187"/>
                    <a:gd name="T39" fmla="*/ 11 h 253"/>
                    <a:gd name="T40" fmla="*/ 19 w 187"/>
                    <a:gd name="T41" fmla="*/ 7 h 253"/>
                    <a:gd name="T42" fmla="*/ 23 w 187"/>
                    <a:gd name="T43" fmla="*/ 5 h 253"/>
                    <a:gd name="T44" fmla="*/ 23 w 187"/>
                    <a:gd name="T45" fmla="*/ 1 h 253"/>
                    <a:gd name="T46" fmla="*/ 18 w 187"/>
                    <a:gd name="T47" fmla="*/ 0 h 253"/>
                    <a:gd name="T48" fmla="*/ 13 w 187"/>
                    <a:gd name="T49" fmla="*/ 3 h 253"/>
                    <a:gd name="T50" fmla="*/ 11 w 187"/>
                    <a:gd name="T51" fmla="*/ 7 h 253"/>
                    <a:gd name="T52" fmla="*/ 7 w 187"/>
                    <a:gd name="T53" fmla="*/ 8 h 253"/>
                    <a:gd name="T54" fmla="*/ 5 w 187"/>
                    <a:gd name="T55" fmla="*/ 12 h 253"/>
                    <a:gd name="T56" fmla="*/ 4 w 187"/>
                    <a:gd name="T57" fmla="*/ 17 h 253"/>
                    <a:gd name="T58" fmla="*/ 5 w 187"/>
                    <a:gd name="T59" fmla="*/ 20 h 253"/>
                    <a:gd name="T60" fmla="*/ 1 w 187"/>
                    <a:gd name="T61" fmla="*/ 23 h 253"/>
                    <a:gd name="T62" fmla="*/ 2 w 187"/>
                    <a:gd name="T63" fmla="*/ 27 h 253"/>
                    <a:gd name="T64" fmla="*/ 0 w 187"/>
                    <a:gd name="T65" fmla="*/ 30 h 253"/>
                    <a:gd name="T66" fmla="*/ 1 w 187"/>
                    <a:gd name="T67" fmla="*/ 33 h 253"/>
                    <a:gd name="T68" fmla="*/ 4 w 187"/>
                    <a:gd name="T69" fmla="*/ 36 h 253"/>
                    <a:gd name="T70" fmla="*/ 6 w 187"/>
                    <a:gd name="T71" fmla="*/ 41 h 253"/>
                    <a:gd name="T72" fmla="*/ 11 w 187"/>
                    <a:gd name="T73" fmla="*/ 45 h 253"/>
                    <a:gd name="T74" fmla="*/ 15 w 187"/>
                    <a:gd name="T75" fmla="*/ 49 h 253"/>
                    <a:gd name="T76" fmla="*/ 18 w 187"/>
                    <a:gd name="T77" fmla="*/ 53 h 253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87"/>
                    <a:gd name="T118" fmla="*/ 0 h 253"/>
                    <a:gd name="T119" fmla="*/ 187 w 187"/>
                    <a:gd name="T120" fmla="*/ 253 h 253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87" h="253">
                      <a:moveTo>
                        <a:pt x="75" y="215"/>
                      </a:moveTo>
                      <a:lnTo>
                        <a:pt x="77" y="234"/>
                      </a:lnTo>
                      <a:lnTo>
                        <a:pt x="81" y="239"/>
                      </a:lnTo>
                      <a:lnTo>
                        <a:pt x="89" y="246"/>
                      </a:lnTo>
                      <a:lnTo>
                        <a:pt x="98" y="251"/>
                      </a:lnTo>
                      <a:lnTo>
                        <a:pt x="107" y="253"/>
                      </a:lnTo>
                      <a:lnTo>
                        <a:pt x="117" y="253"/>
                      </a:lnTo>
                      <a:lnTo>
                        <a:pt x="128" y="253"/>
                      </a:lnTo>
                      <a:lnTo>
                        <a:pt x="140" y="253"/>
                      </a:lnTo>
                      <a:lnTo>
                        <a:pt x="149" y="251"/>
                      </a:lnTo>
                      <a:lnTo>
                        <a:pt x="157" y="244"/>
                      </a:lnTo>
                      <a:lnTo>
                        <a:pt x="164" y="238"/>
                      </a:lnTo>
                      <a:lnTo>
                        <a:pt x="170" y="229"/>
                      </a:lnTo>
                      <a:lnTo>
                        <a:pt x="170" y="218"/>
                      </a:lnTo>
                      <a:lnTo>
                        <a:pt x="163" y="203"/>
                      </a:lnTo>
                      <a:lnTo>
                        <a:pt x="166" y="192"/>
                      </a:lnTo>
                      <a:lnTo>
                        <a:pt x="173" y="180"/>
                      </a:lnTo>
                      <a:lnTo>
                        <a:pt x="180" y="168"/>
                      </a:lnTo>
                      <a:lnTo>
                        <a:pt x="182" y="157"/>
                      </a:lnTo>
                      <a:lnTo>
                        <a:pt x="185" y="150"/>
                      </a:lnTo>
                      <a:lnTo>
                        <a:pt x="187" y="140"/>
                      </a:lnTo>
                      <a:lnTo>
                        <a:pt x="184" y="128"/>
                      </a:lnTo>
                      <a:lnTo>
                        <a:pt x="185" y="115"/>
                      </a:lnTo>
                      <a:lnTo>
                        <a:pt x="184" y="107"/>
                      </a:lnTo>
                      <a:lnTo>
                        <a:pt x="180" y="101"/>
                      </a:lnTo>
                      <a:lnTo>
                        <a:pt x="171" y="93"/>
                      </a:lnTo>
                      <a:lnTo>
                        <a:pt x="164" y="86"/>
                      </a:lnTo>
                      <a:lnTo>
                        <a:pt x="157" y="82"/>
                      </a:lnTo>
                      <a:lnTo>
                        <a:pt x="145" y="75"/>
                      </a:lnTo>
                      <a:lnTo>
                        <a:pt x="138" y="68"/>
                      </a:lnTo>
                      <a:lnTo>
                        <a:pt x="130" y="61"/>
                      </a:lnTo>
                      <a:lnTo>
                        <a:pt x="126" y="53"/>
                      </a:lnTo>
                      <a:lnTo>
                        <a:pt x="121" y="44"/>
                      </a:lnTo>
                      <a:lnTo>
                        <a:pt x="116" y="40"/>
                      </a:lnTo>
                      <a:lnTo>
                        <a:pt x="110" y="42"/>
                      </a:lnTo>
                      <a:lnTo>
                        <a:pt x="105" y="46"/>
                      </a:lnTo>
                      <a:lnTo>
                        <a:pt x="102" y="49"/>
                      </a:lnTo>
                      <a:lnTo>
                        <a:pt x="98" y="63"/>
                      </a:lnTo>
                      <a:lnTo>
                        <a:pt x="88" y="51"/>
                      </a:lnTo>
                      <a:lnTo>
                        <a:pt x="84" y="42"/>
                      </a:lnTo>
                      <a:lnTo>
                        <a:pt x="81" y="33"/>
                      </a:lnTo>
                      <a:lnTo>
                        <a:pt x="75" y="28"/>
                      </a:lnTo>
                      <a:lnTo>
                        <a:pt x="84" y="23"/>
                      </a:lnTo>
                      <a:lnTo>
                        <a:pt x="91" y="18"/>
                      </a:lnTo>
                      <a:lnTo>
                        <a:pt x="91" y="11"/>
                      </a:lnTo>
                      <a:lnTo>
                        <a:pt x="89" y="4"/>
                      </a:lnTo>
                      <a:lnTo>
                        <a:pt x="81" y="0"/>
                      </a:lnTo>
                      <a:lnTo>
                        <a:pt x="70" y="0"/>
                      </a:lnTo>
                      <a:lnTo>
                        <a:pt x="62" y="7"/>
                      </a:lnTo>
                      <a:lnTo>
                        <a:pt x="51" y="9"/>
                      </a:lnTo>
                      <a:lnTo>
                        <a:pt x="42" y="14"/>
                      </a:lnTo>
                      <a:lnTo>
                        <a:pt x="44" y="26"/>
                      </a:lnTo>
                      <a:lnTo>
                        <a:pt x="35" y="30"/>
                      </a:lnTo>
                      <a:lnTo>
                        <a:pt x="27" y="30"/>
                      </a:lnTo>
                      <a:lnTo>
                        <a:pt x="20" y="37"/>
                      </a:lnTo>
                      <a:lnTo>
                        <a:pt x="20" y="46"/>
                      </a:lnTo>
                      <a:lnTo>
                        <a:pt x="21" y="61"/>
                      </a:lnTo>
                      <a:lnTo>
                        <a:pt x="16" y="65"/>
                      </a:lnTo>
                      <a:lnTo>
                        <a:pt x="14" y="72"/>
                      </a:lnTo>
                      <a:lnTo>
                        <a:pt x="18" y="77"/>
                      </a:lnTo>
                      <a:lnTo>
                        <a:pt x="7" y="82"/>
                      </a:lnTo>
                      <a:lnTo>
                        <a:pt x="4" y="91"/>
                      </a:lnTo>
                      <a:lnTo>
                        <a:pt x="4" y="96"/>
                      </a:lnTo>
                      <a:lnTo>
                        <a:pt x="7" y="105"/>
                      </a:lnTo>
                      <a:lnTo>
                        <a:pt x="4" y="110"/>
                      </a:lnTo>
                      <a:lnTo>
                        <a:pt x="0" y="117"/>
                      </a:lnTo>
                      <a:lnTo>
                        <a:pt x="2" y="124"/>
                      </a:lnTo>
                      <a:lnTo>
                        <a:pt x="4" y="129"/>
                      </a:lnTo>
                      <a:lnTo>
                        <a:pt x="9" y="135"/>
                      </a:lnTo>
                      <a:lnTo>
                        <a:pt x="14" y="143"/>
                      </a:lnTo>
                      <a:lnTo>
                        <a:pt x="20" y="159"/>
                      </a:lnTo>
                      <a:lnTo>
                        <a:pt x="23" y="164"/>
                      </a:lnTo>
                      <a:lnTo>
                        <a:pt x="30" y="176"/>
                      </a:lnTo>
                      <a:lnTo>
                        <a:pt x="41" y="180"/>
                      </a:lnTo>
                      <a:lnTo>
                        <a:pt x="51" y="185"/>
                      </a:lnTo>
                      <a:lnTo>
                        <a:pt x="58" y="194"/>
                      </a:lnTo>
                      <a:lnTo>
                        <a:pt x="65" y="204"/>
                      </a:lnTo>
                      <a:lnTo>
                        <a:pt x="70" y="210"/>
                      </a:lnTo>
                      <a:lnTo>
                        <a:pt x="75" y="215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 w="11113">
                  <a:solidFill>
                    <a:srgbClr val="402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9" name="Freeform 104"/>
                <p:cNvSpPr>
                  <a:spLocks/>
                </p:cNvSpPr>
                <p:nvPr/>
              </p:nvSpPr>
              <p:spPr bwMode="auto">
                <a:xfrm>
                  <a:off x="4416" y="1324"/>
                  <a:ext cx="45" cy="61"/>
                </a:xfrm>
                <a:custGeom>
                  <a:avLst/>
                  <a:gdLst>
                    <a:gd name="T0" fmla="*/ 9 w 89"/>
                    <a:gd name="T1" fmla="*/ 0 h 122"/>
                    <a:gd name="T2" fmla="*/ 12 w 89"/>
                    <a:gd name="T3" fmla="*/ 2 h 122"/>
                    <a:gd name="T4" fmla="*/ 15 w 89"/>
                    <a:gd name="T5" fmla="*/ 5 h 122"/>
                    <a:gd name="T6" fmla="*/ 17 w 89"/>
                    <a:gd name="T7" fmla="*/ 6 h 122"/>
                    <a:gd name="T8" fmla="*/ 19 w 89"/>
                    <a:gd name="T9" fmla="*/ 9 h 122"/>
                    <a:gd name="T10" fmla="*/ 19 w 89"/>
                    <a:gd name="T11" fmla="*/ 11 h 122"/>
                    <a:gd name="T12" fmla="*/ 19 w 89"/>
                    <a:gd name="T13" fmla="*/ 13 h 122"/>
                    <a:gd name="T14" fmla="*/ 17 w 89"/>
                    <a:gd name="T15" fmla="*/ 14 h 122"/>
                    <a:gd name="T16" fmla="*/ 15 w 89"/>
                    <a:gd name="T17" fmla="*/ 13 h 122"/>
                    <a:gd name="T18" fmla="*/ 13 w 89"/>
                    <a:gd name="T19" fmla="*/ 12 h 122"/>
                    <a:gd name="T20" fmla="*/ 11 w 89"/>
                    <a:gd name="T21" fmla="*/ 10 h 122"/>
                    <a:gd name="T22" fmla="*/ 7 w 89"/>
                    <a:gd name="T23" fmla="*/ 9 h 122"/>
                    <a:gd name="T24" fmla="*/ 6 w 89"/>
                    <a:gd name="T25" fmla="*/ 8 h 122"/>
                    <a:gd name="T26" fmla="*/ 6 w 89"/>
                    <a:gd name="T27" fmla="*/ 10 h 122"/>
                    <a:gd name="T28" fmla="*/ 6 w 89"/>
                    <a:gd name="T29" fmla="*/ 13 h 122"/>
                    <a:gd name="T30" fmla="*/ 12 w 89"/>
                    <a:gd name="T31" fmla="*/ 14 h 122"/>
                    <a:gd name="T32" fmla="*/ 13 w 89"/>
                    <a:gd name="T33" fmla="*/ 15 h 122"/>
                    <a:gd name="T34" fmla="*/ 15 w 89"/>
                    <a:gd name="T35" fmla="*/ 15 h 122"/>
                    <a:gd name="T36" fmla="*/ 17 w 89"/>
                    <a:gd name="T37" fmla="*/ 17 h 122"/>
                    <a:gd name="T38" fmla="*/ 21 w 89"/>
                    <a:gd name="T39" fmla="*/ 21 h 122"/>
                    <a:gd name="T40" fmla="*/ 22 w 89"/>
                    <a:gd name="T41" fmla="*/ 22 h 122"/>
                    <a:gd name="T42" fmla="*/ 20 w 89"/>
                    <a:gd name="T43" fmla="*/ 25 h 122"/>
                    <a:gd name="T44" fmla="*/ 17 w 89"/>
                    <a:gd name="T45" fmla="*/ 25 h 122"/>
                    <a:gd name="T46" fmla="*/ 19 w 89"/>
                    <a:gd name="T47" fmla="*/ 26 h 122"/>
                    <a:gd name="T48" fmla="*/ 19 w 89"/>
                    <a:gd name="T49" fmla="*/ 28 h 122"/>
                    <a:gd name="T50" fmla="*/ 18 w 89"/>
                    <a:gd name="T51" fmla="*/ 30 h 122"/>
                    <a:gd name="T52" fmla="*/ 16 w 89"/>
                    <a:gd name="T53" fmla="*/ 30 h 122"/>
                    <a:gd name="T54" fmla="*/ 12 w 89"/>
                    <a:gd name="T55" fmla="*/ 29 h 122"/>
                    <a:gd name="T56" fmla="*/ 8 w 89"/>
                    <a:gd name="T57" fmla="*/ 27 h 122"/>
                    <a:gd name="T58" fmla="*/ 5 w 89"/>
                    <a:gd name="T59" fmla="*/ 26 h 122"/>
                    <a:gd name="T60" fmla="*/ 0 w 89"/>
                    <a:gd name="T61" fmla="*/ 26 h 122"/>
                    <a:gd name="T62" fmla="*/ 4 w 89"/>
                    <a:gd name="T63" fmla="*/ 27 h 122"/>
                    <a:gd name="T64" fmla="*/ 5 w 89"/>
                    <a:gd name="T65" fmla="*/ 28 h 122"/>
                    <a:gd name="T66" fmla="*/ 3 w 89"/>
                    <a:gd name="T67" fmla="*/ 30 h 122"/>
                    <a:gd name="T68" fmla="*/ 3 w 89"/>
                    <a:gd name="T69" fmla="*/ 30 h 122"/>
                    <a:gd name="T70" fmla="*/ 6 w 89"/>
                    <a:gd name="T71" fmla="*/ 29 h 122"/>
                    <a:gd name="T72" fmla="*/ 7 w 89"/>
                    <a:gd name="T73" fmla="*/ 28 h 122"/>
                    <a:gd name="T74" fmla="*/ 10 w 89"/>
                    <a:gd name="T75" fmla="*/ 29 h 122"/>
                    <a:gd name="T76" fmla="*/ 13 w 89"/>
                    <a:gd name="T77" fmla="*/ 30 h 122"/>
                    <a:gd name="T78" fmla="*/ 17 w 89"/>
                    <a:gd name="T79" fmla="*/ 31 h 122"/>
                    <a:gd name="T80" fmla="*/ 19 w 89"/>
                    <a:gd name="T81" fmla="*/ 30 h 122"/>
                    <a:gd name="T82" fmla="*/ 20 w 89"/>
                    <a:gd name="T83" fmla="*/ 29 h 122"/>
                    <a:gd name="T84" fmla="*/ 20 w 89"/>
                    <a:gd name="T85" fmla="*/ 26 h 122"/>
                    <a:gd name="T86" fmla="*/ 21 w 89"/>
                    <a:gd name="T87" fmla="*/ 26 h 122"/>
                    <a:gd name="T88" fmla="*/ 22 w 89"/>
                    <a:gd name="T89" fmla="*/ 25 h 122"/>
                    <a:gd name="T90" fmla="*/ 23 w 89"/>
                    <a:gd name="T91" fmla="*/ 23 h 122"/>
                    <a:gd name="T92" fmla="*/ 22 w 89"/>
                    <a:gd name="T93" fmla="*/ 21 h 122"/>
                    <a:gd name="T94" fmla="*/ 19 w 89"/>
                    <a:gd name="T95" fmla="*/ 19 h 122"/>
                    <a:gd name="T96" fmla="*/ 18 w 89"/>
                    <a:gd name="T97" fmla="*/ 16 h 122"/>
                    <a:gd name="T98" fmla="*/ 19 w 89"/>
                    <a:gd name="T99" fmla="*/ 14 h 122"/>
                    <a:gd name="T100" fmla="*/ 20 w 89"/>
                    <a:gd name="T101" fmla="*/ 12 h 122"/>
                    <a:gd name="T102" fmla="*/ 20 w 89"/>
                    <a:gd name="T103" fmla="*/ 10 h 122"/>
                    <a:gd name="T104" fmla="*/ 19 w 89"/>
                    <a:gd name="T105" fmla="*/ 8 h 122"/>
                    <a:gd name="T106" fmla="*/ 16 w 89"/>
                    <a:gd name="T107" fmla="*/ 5 h 122"/>
                    <a:gd name="T108" fmla="*/ 13 w 89"/>
                    <a:gd name="T109" fmla="*/ 2 h 122"/>
                    <a:gd name="T110" fmla="*/ 9 w 89"/>
                    <a:gd name="T111" fmla="*/ 0 h 12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89"/>
                    <a:gd name="T169" fmla="*/ 0 h 122"/>
                    <a:gd name="T170" fmla="*/ 89 w 89"/>
                    <a:gd name="T171" fmla="*/ 122 h 12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89" h="122">
                      <a:moveTo>
                        <a:pt x="33" y="0"/>
                      </a:moveTo>
                      <a:lnTo>
                        <a:pt x="46" y="7"/>
                      </a:lnTo>
                      <a:lnTo>
                        <a:pt x="59" y="19"/>
                      </a:lnTo>
                      <a:lnTo>
                        <a:pt x="66" y="24"/>
                      </a:lnTo>
                      <a:lnTo>
                        <a:pt x="75" y="36"/>
                      </a:lnTo>
                      <a:lnTo>
                        <a:pt x="75" y="43"/>
                      </a:lnTo>
                      <a:lnTo>
                        <a:pt x="73" y="52"/>
                      </a:lnTo>
                      <a:lnTo>
                        <a:pt x="66" y="54"/>
                      </a:lnTo>
                      <a:lnTo>
                        <a:pt x="58" y="52"/>
                      </a:lnTo>
                      <a:lnTo>
                        <a:pt x="51" y="47"/>
                      </a:lnTo>
                      <a:lnTo>
                        <a:pt x="42" y="40"/>
                      </a:lnTo>
                      <a:lnTo>
                        <a:pt x="28" y="33"/>
                      </a:lnTo>
                      <a:lnTo>
                        <a:pt x="21" y="29"/>
                      </a:lnTo>
                      <a:lnTo>
                        <a:pt x="21" y="40"/>
                      </a:lnTo>
                      <a:lnTo>
                        <a:pt x="21" y="50"/>
                      </a:lnTo>
                      <a:lnTo>
                        <a:pt x="46" y="54"/>
                      </a:lnTo>
                      <a:lnTo>
                        <a:pt x="51" y="57"/>
                      </a:lnTo>
                      <a:lnTo>
                        <a:pt x="58" y="62"/>
                      </a:lnTo>
                      <a:lnTo>
                        <a:pt x="66" y="68"/>
                      </a:lnTo>
                      <a:lnTo>
                        <a:pt x="84" y="82"/>
                      </a:lnTo>
                      <a:lnTo>
                        <a:pt x="86" y="87"/>
                      </a:lnTo>
                      <a:lnTo>
                        <a:pt x="80" y="99"/>
                      </a:lnTo>
                      <a:lnTo>
                        <a:pt x="66" y="99"/>
                      </a:lnTo>
                      <a:lnTo>
                        <a:pt x="75" y="104"/>
                      </a:lnTo>
                      <a:lnTo>
                        <a:pt x="75" y="110"/>
                      </a:lnTo>
                      <a:lnTo>
                        <a:pt x="72" y="117"/>
                      </a:lnTo>
                      <a:lnTo>
                        <a:pt x="63" y="118"/>
                      </a:lnTo>
                      <a:lnTo>
                        <a:pt x="46" y="115"/>
                      </a:lnTo>
                      <a:lnTo>
                        <a:pt x="32" y="106"/>
                      </a:lnTo>
                      <a:lnTo>
                        <a:pt x="18" y="104"/>
                      </a:lnTo>
                      <a:lnTo>
                        <a:pt x="0" y="103"/>
                      </a:lnTo>
                      <a:lnTo>
                        <a:pt x="16" y="106"/>
                      </a:lnTo>
                      <a:lnTo>
                        <a:pt x="18" y="111"/>
                      </a:lnTo>
                      <a:lnTo>
                        <a:pt x="12" y="117"/>
                      </a:lnTo>
                      <a:lnTo>
                        <a:pt x="9" y="120"/>
                      </a:lnTo>
                      <a:lnTo>
                        <a:pt x="21" y="115"/>
                      </a:lnTo>
                      <a:lnTo>
                        <a:pt x="25" y="110"/>
                      </a:lnTo>
                      <a:lnTo>
                        <a:pt x="37" y="115"/>
                      </a:lnTo>
                      <a:lnTo>
                        <a:pt x="52" y="120"/>
                      </a:lnTo>
                      <a:lnTo>
                        <a:pt x="66" y="122"/>
                      </a:lnTo>
                      <a:lnTo>
                        <a:pt x="73" y="118"/>
                      </a:lnTo>
                      <a:lnTo>
                        <a:pt x="77" y="115"/>
                      </a:lnTo>
                      <a:lnTo>
                        <a:pt x="77" y="104"/>
                      </a:lnTo>
                      <a:lnTo>
                        <a:pt x="84" y="101"/>
                      </a:lnTo>
                      <a:lnTo>
                        <a:pt x="87" y="97"/>
                      </a:lnTo>
                      <a:lnTo>
                        <a:pt x="89" y="92"/>
                      </a:lnTo>
                      <a:lnTo>
                        <a:pt x="87" y="82"/>
                      </a:lnTo>
                      <a:lnTo>
                        <a:pt x="75" y="73"/>
                      </a:lnTo>
                      <a:lnTo>
                        <a:pt x="72" y="64"/>
                      </a:lnTo>
                      <a:lnTo>
                        <a:pt x="73" y="54"/>
                      </a:lnTo>
                      <a:lnTo>
                        <a:pt x="79" y="47"/>
                      </a:lnTo>
                      <a:lnTo>
                        <a:pt x="79" y="40"/>
                      </a:lnTo>
                      <a:lnTo>
                        <a:pt x="75" y="31"/>
                      </a:lnTo>
                      <a:lnTo>
                        <a:pt x="63" y="19"/>
                      </a:lnTo>
                      <a:lnTo>
                        <a:pt x="49" y="7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0" name="Freeform 105"/>
                <p:cNvSpPr>
                  <a:spLocks/>
                </p:cNvSpPr>
                <p:nvPr/>
              </p:nvSpPr>
              <p:spPr bwMode="auto">
                <a:xfrm>
                  <a:off x="4442" y="1311"/>
                  <a:ext cx="14" cy="14"/>
                </a:xfrm>
                <a:custGeom>
                  <a:avLst/>
                  <a:gdLst>
                    <a:gd name="T0" fmla="*/ 7 w 28"/>
                    <a:gd name="T1" fmla="*/ 0 h 28"/>
                    <a:gd name="T2" fmla="*/ 4 w 28"/>
                    <a:gd name="T3" fmla="*/ 3 h 28"/>
                    <a:gd name="T4" fmla="*/ 3 w 28"/>
                    <a:gd name="T5" fmla="*/ 5 h 28"/>
                    <a:gd name="T6" fmla="*/ 4 w 28"/>
                    <a:gd name="T7" fmla="*/ 7 h 28"/>
                    <a:gd name="T8" fmla="*/ 0 w 28"/>
                    <a:gd name="T9" fmla="*/ 6 h 28"/>
                    <a:gd name="T10" fmla="*/ 3 w 28"/>
                    <a:gd name="T11" fmla="*/ 2 h 28"/>
                    <a:gd name="T12" fmla="*/ 7 w 28"/>
                    <a:gd name="T13" fmla="*/ 0 h 2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"/>
                    <a:gd name="T22" fmla="*/ 0 h 28"/>
                    <a:gd name="T23" fmla="*/ 28 w 28"/>
                    <a:gd name="T24" fmla="*/ 28 h 2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" h="28">
                      <a:moveTo>
                        <a:pt x="28" y="0"/>
                      </a:moveTo>
                      <a:lnTo>
                        <a:pt x="16" y="9"/>
                      </a:lnTo>
                      <a:lnTo>
                        <a:pt x="9" y="20"/>
                      </a:lnTo>
                      <a:lnTo>
                        <a:pt x="13" y="28"/>
                      </a:lnTo>
                      <a:lnTo>
                        <a:pt x="0" y="23"/>
                      </a:lnTo>
                      <a:lnTo>
                        <a:pt x="9" y="6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1" name="Freeform 106"/>
                <p:cNvSpPr>
                  <a:spLocks/>
                </p:cNvSpPr>
                <p:nvPr/>
              </p:nvSpPr>
              <p:spPr bwMode="auto">
                <a:xfrm>
                  <a:off x="4443" y="1338"/>
                  <a:ext cx="14" cy="14"/>
                </a:xfrm>
                <a:custGeom>
                  <a:avLst/>
                  <a:gdLst>
                    <a:gd name="T0" fmla="*/ 7 w 28"/>
                    <a:gd name="T1" fmla="*/ 2 h 27"/>
                    <a:gd name="T2" fmla="*/ 4 w 28"/>
                    <a:gd name="T3" fmla="*/ 0 h 27"/>
                    <a:gd name="T4" fmla="*/ 1 w 28"/>
                    <a:gd name="T5" fmla="*/ 1 h 27"/>
                    <a:gd name="T6" fmla="*/ 0 w 28"/>
                    <a:gd name="T7" fmla="*/ 3 h 27"/>
                    <a:gd name="T8" fmla="*/ 1 w 28"/>
                    <a:gd name="T9" fmla="*/ 7 h 27"/>
                    <a:gd name="T10" fmla="*/ 2 w 28"/>
                    <a:gd name="T11" fmla="*/ 2 h 27"/>
                    <a:gd name="T12" fmla="*/ 3 w 28"/>
                    <a:gd name="T13" fmla="*/ 2 h 27"/>
                    <a:gd name="T14" fmla="*/ 7 w 28"/>
                    <a:gd name="T15" fmla="*/ 2 h 2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8"/>
                    <a:gd name="T25" fmla="*/ 0 h 27"/>
                    <a:gd name="T26" fmla="*/ 28 w 28"/>
                    <a:gd name="T27" fmla="*/ 27 h 2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8" h="27">
                      <a:moveTo>
                        <a:pt x="28" y="5"/>
                      </a:moveTo>
                      <a:lnTo>
                        <a:pt x="16" y="0"/>
                      </a:lnTo>
                      <a:lnTo>
                        <a:pt x="4" y="3"/>
                      </a:lnTo>
                      <a:lnTo>
                        <a:pt x="0" y="10"/>
                      </a:lnTo>
                      <a:lnTo>
                        <a:pt x="4" y="27"/>
                      </a:lnTo>
                      <a:lnTo>
                        <a:pt x="5" y="8"/>
                      </a:lnTo>
                      <a:lnTo>
                        <a:pt x="9" y="5"/>
                      </a:lnTo>
                      <a:lnTo>
                        <a:pt x="28" y="5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2" name="Freeform 107"/>
                <p:cNvSpPr>
                  <a:spLocks/>
                </p:cNvSpPr>
                <p:nvPr/>
              </p:nvSpPr>
              <p:spPr bwMode="auto">
                <a:xfrm>
                  <a:off x="4451" y="1364"/>
                  <a:ext cx="14" cy="14"/>
                </a:xfrm>
                <a:custGeom>
                  <a:avLst/>
                  <a:gdLst>
                    <a:gd name="T0" fmla="*/ 7 w 28"/>
                    <a:gd name="T1" fmla="*/ 0 h 28"/>
                    <a:gd name="T2" fmla="*/ 3 w 28"/>
                    <a:gd name="T3" fmla="*/ 1 h 28"/>
                    <a:gd name="T4" fmla="*/ 0 w 28"/>
                    <a:gd name="T5" fmla="*/ 3 h 28"/>
                    <a:gd name="T6" fmla="*/ 0 w 28"/>
                    <a:gd name="T7" fmla="*/ 7 h 28"/>
                    <a:gd name="T8" fmla="*/ 7 w 28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8"/>
                    <a:gd name="T17" fmla="*/ 28 w 28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8">
                      <a:moveTo>
                        <a:pt x="28" y="0"/>
                      </a:moveTo>
                      <a:lnTo>
                        <a:pt x="9" y="3"/>
                      </a:lnTo>
                      <a:lnTo>
                        <a:pt x="0" y="10"/>
                      </a:lnTo>
                      <a:lnTo>
                        <a:pt x="0" y="28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3" name="Freeform 108"/>
                <p:cNvSpPr>
                  <a:spLocks/>
                </p:cNvSpPr>
                <p:nvPr/>
              </p:nvSpPr>
              <p:spPr bwMode="auto">
                <a:xfrm>
                  <a:off x="4445" y="1376"/>
                  <a:ext cx="14" cy="14"/>
                </a:xfrm>
                <a:custGeom>
                  <a:avLst/>
                  <a:gdLst>
                    <a:gd name="T0" fmla="*/ 7 w 28"/>
                    <a:gd name="T1" fmla="*/ 0 h 28"/>
                    <a:gd name="T2" fmla="*/ 0 w 28"/>
                    <a:gd name="T3" fmla="*/ 3 h 28"/>
                    <a:gd name="T4" fmla="*/ 4 w 28"/>
                    <a:gd name="T5" fmla="*/ 7 h 28"/>
                    <a:gd name="T6" fmla="*/ 7 w 28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"/>
                    <a:gd name="T13" fmla="*/ 0 h 28"/>
                    <a:gd name="T14" fmla="*/ 28 w 28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" h="28">
                      <a:moveTo>
                        <a:pt x="28" y="0"/>
                      </a:moveTo>
                      <a:lnTo>
                        <a:pt x="0" y="9"/>
                      </a:lnTo>
                      <a:lnTo>
                        <a:pt x="14" y="28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4" name="Freeform 109"/>
                <p:cNvSpPr>
                  <a:spLocks/>
                </p:cNvSpPr>
                <p:nvPr/>
              </p:nvSpPr>
              <p:spPr bwMode="auto">
                <a:xfrm>
                  <a:off x="4434" y="1362"/>
                  <a:ext cx="19" cy="14"/>
                </a:xfrm>
                <a:custGeom>
                  <a:avLst/>
                  <a:gdLst>
                    <a:gd name="T0" fmla="*/ 0 w 36"/>
                    <a:gd name="T1" fmla="*/ 0 h 28"/>
                    <a:gd name="T2" fmla="*/ 3 w 36"/>
                    <a:gd name="T3" fmla="*/ 3 h 28"/>
                    <a:gd name="T4" fmla="*/ 6 w 36"/>
                    <a:gd name="T5" fmla="*/ 5 h 28"/>
                    <a:gd name="T6" fmla="*/ 8 w 36"/>
                    <a:gd name="T7" fmla="*/ 7 h 28"/>
                    <a:gd name="T8" fmla="*/ 10 w 36"/>
                    <a:gd name="T9" fmla="*/ 7 h 28"/>
                    <a:gd name="T10" fmla="*/ 10 w 36"/>
                    <a:gd name="T11" fmla="*/ 7 h 28"/>
                    <a:gd name="T12" fmla="*/ 8 w 36"/>
                    <a:gd name="T13" fmla="*/ 7 h 28"/>
                    <a:gd name="T14" fmla="*/ 5 w 36"/>
                    <a:gd name="T15" fmla="*/ 5 h 28"/>
                    <a:gd name="T16" fmla="*/ 3 w 36"/>
                    <a:gd name="T17" fmla="*/ 4 h 28"/>
                    <a:gd name="T18" fmla="*/ 0 w 36"/>
                    <a:gd name="T19" fmla="*/ 2 h 28"/>
                    <a:gd name="T20" fmla="*/ 0 w 36"/>
                    <a:gd name="T21" fmla="*/ 0 h 2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6"/>
                    <a:gd name="T34" fmla="*/ 0 h 28"/>
                    <a:gd name="T35" fmla="*/ 36 w 36"/>
                    <a:gd name="T36" fmla="*/ 28 h 2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6" h="28">
                      <a:moveTo>
                        <a:pt x="0" y="0"/>
                      </a:moveTo>
                      <a:lnTo>
                        <a:pt x="9" y="11"/>
                      </a:lnTo>
                      <a:lnTo>
                        <a:pt x="22" y="20"/>
                      </a:lnTo>
                      <a:lnTo>
                        <a:pt x="29" y="25"/>
                      </a:lnTo>
                      <a:lnTo>
                        <a:pt x="35" y="27"/>
                      </a:lnTo>
                      <a:lnTo>
                        <a:pt x="36" y="28"/>
                      </a:lnTo>
                      <a:lnTo>
                        <a:pt x="29" y="27"/>
                      </a:lnTo>
                      <a:lnTo>
                        <a:pt x="17" y="18"/>
                      </a:lnTo>
                      <a:lnTo>
                        <a:pt x="9" y="13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5" name="Freeform 110"/>
                <p:cNvSpPr>
                  <a:spLocks/>
                </p:cNvSpPr>
                <p:nvPr/>
              </p:nvSpPr>
              <p:spPr bwMode="auto">
                <a:xfrm>
                  <a:off x="4415" y="1364"/>
                  <a:ext cx="15" cy="14"/>
                </a:xfrm>
                <a:custGeom>
                  <a:avLst/>
                  <a:gdLst>
                    <a:gd name="T0" fmla="*/ 0 w 30"/>
                    <a:gd name="T1" fmla="*/ 0 h 28"/>
                    <a:gd name="T2" fmla="*/ 0 w 30"/>
                    <a:gd name="T3" fmla="*/ 7 h 28"/>
                    <a:gd name="T4" fmla="*/ 3 w 30"/>
                    <a:gd name="T5" fmla="*/ 5 h 28"/>
                    <a:gd name="T6" fmla="*/ 8 w 30"/>
                    <a:gd name="T7" fmla="*/ 5 h 28"/>
                    <a:gd name="T8" fmla="*/ 3 w 30"/>
                    <a:gd name="T9" fmla="*/ 0 h 28"/>
                    <a:gd name="T10" fmla="*/ 0 w 30"/>
                    <a:gd name="T11" fmla="*/ 0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28"/>
                    <a:gd name="T20" fmla="*/ 30 w 30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28">
                      <a:moveTo>
                        <a:pt x="0" y="0"/>
                      </a:moveTo>
                      <a:lnTo>
                        <a:pt x="0" y="28"/>
                      </a:lnTo>
                      <a:lnTo>
                        <a:pt x="9" y="17"/>
                      </a:lnTo>
                      <a:lnTo>
                        <a:pt x="30" y="17"/>
                      </a:lnTo>
                      <a:lnTo>
                        <a:pt x="1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6" name="Freeform 111"/>
                <p:cNvSpPr>
                  <a:spLocks/>
                </p:cNvSpPr>
                <p:nvPr/>
              </p:nvSpPr>
              <p:spPr bwMode="auto">
                <a:xfrm>
                  <a:off x="4440" y="1322"/>
                  <a:ext cx="14" cy="14"/>
                </a:xfrm>
                <a:custGeom>
                  <a:avLst/>
                  <a:gdLst>
                    <a:gd name="T0" fmla="*/ 4 w 28"/>
                    <a:gd name="T1" fmla="*/ 0 h 28"/>
                    <a:gd name="T2" fmla="*/ 3 w 28"/>
                    <a:gd name="T3" fmla="*/ 0 h 28"/>
                    <a:gd name="T4" fmla="*/ 0 w 28"/>
                    <a:gd name="T5" fmla="*/ 0 h 28"/>
                    <a:gd name="T6" fmla="*/ 2 w 28"/>
                    <a:gd name="T7" fmla="*/ 2 h 28"/>
                    <a:gd name="T8" fmla="*/ 6 w 28"/>
                    <a:gd name="T9" fmla="*/ 6 h 28"/>
                    <a:gd name="T10" fmla="*/ 7 w 28"/>
                    <a:gd name="T11" fmla="*/ 7 h 28"/>
                    <a:gd name="T12" fmla="*/ 4 w 28"/>
                    <a:gd name="T13" fmla="*/ 0 h 2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"/>
                    <a:gd name="T22" fmla="*/ 0 h 28"/>
                    <a:gd name="T23" fmla="*/ 28 w 28"/>
                    <a:gd name="T24" fmla="*/ 28 h 2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" h="28">
                      <a:moveTo>
                        <a:pt x="16" y="0"/>
                      </a:move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21" y="21"/>
                      </a:lnTo>
                      <a:lnTo>
                        <a:pt x="28" y="28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7" name="Freeform 112"/>
                <p:cNvSpPr>
                  <a:spLocks/>
                </p:cNvSpPr>
                <p:nvPr/>
              </p:nvSpPr>
              <p:spPr bwMode="auto">
                <a:xfrm>
                  <a:off x="4457" y="1338"/>
                  <a:ext cx="31" cy="34"/>
                </a:xfrm>
                <a:custGeom>
                  <a:avLst/>
                  <a:gdLst>
                    <a:gd name="T0" fmla="*/ 0 w 61"/>
                    <a:gd name="T1" fmla="*/ 0 h 68"/>
                    <a:gd name="T2" fmla="*/ 0 w 61"/>
                    <a:gd name="T3" fmla="*/ 1 h 68"/>
                    <a:gd name="T4" fmla="*/ 1 w 61"/>
                    <a:gd name="T5" fmla="*/ 2 h 68"/>
                    <a:gd name="T6" fmla="*/ 2 w 61"/>
                    <a:gd name="T7" fmla="*/ 4 h 68"/>
                    <a:gd name="T8" fmla="*/ 5 w 61"/>
                    <a:gd name="T9" fmla="*/ 7 h 68"/>
                    <a:gd name="T10" fmla="*/ 7 w 61"/>
                    <a:gd name="T11" fmla="*/ 9 h 68"/>
                    <a:gd name="T12" fmla="*/ 8 w 61"/>
                    <a:gd name="T13" fmla="*/ 11 h 68"/>
                    <a:gd name="T14" fmla="*/ 10 w 61"/>
                    <a:gd name="T15" fmla="*/ 13 h 68"/>
                    <a:gd name="T16" fmla="*/ 13 w 61"/>
                    <a:gd name="T17" fmla="*/ 16 h 68"/>
                    <a:gd name="T18" fmla="*/ 16 w 61"/>
                    <a:gd name="T19" fmla="*/ 17 h 68"/>
                    <a:gd name="T20" fmla="*/ 11 w 61"/>
                    <a:gd name="T21" fmla="*/ 15 h 68"/>
                    <a:gd name="T22" fmla="*/ 9 w 61"/>
                    <a:gd name="T23" fmla="*/ 13 h 68"/>
                    <a:gd name="T24" fmla="*/ 7 w 61"/>
                    <a:gd name="T25" fmla="*/ 10 h 68"/>
                    <a:gd name="T26" fmla="*/ 7 w 61"/>
                    <a:gd name="T27" fmla="*/ 13 h 68"/>
                    <a:gd name="T28" fmla="*/ 8 w 61"/>
                    <a:gd name="T29" fmla="*/ 17 h 68"/>
                    <a:gd name="T30" fmla="*/ 7 w 61"/>
                    <a:gd name="T31" fmla="*/ 13 h 68"/>
                    <a:gd name="T32" fmla="*/ 7 w 61"/>
                    <a:gd name="T33" fmla="*/ 11 h 68"/>
                    <a:gd name="T34" fmla="*/ 7 w 61"/>
                    <a:gd name="T35" fmla="*/ 9 h 68"/>
                    <a:gd name="T36" fmla="*/ 5 w 61"/>
                    <a:gd name="T37" fmla="*/ 9 h 68"/>
                    <a:gd name="T38" fmla="*/ 3 w 61"/>
                    <a:gd name="T39" fmla="*/ 6 h 68"/>
                    <a:gd name="T40" fmla="*/ 1 w 61"/>
                    <a:gd name="T41" fmla="*/ 4 h 68"/>
                    <a:gd name="T42" fmla="*/ 0 w 61"/>
                    <a:gd name="T43" fmla="*/ 1 h 68"/>
                    <a:gd name="T44" fmla="*/ 0 w 61"/>
                    <a:gd name="T45" fmla="*/ 0 h 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61"/>
                    <a:gd name="T70" fmla="*/ 0 h 68"/>
                    <a:gd name="T71" fmla="*/ 61 w 61"/>
                    <a:gd name="T72" fmla="*/ 68 h 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61" h="68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8"/>
                      </a:lnTo>
                      <a:lnTo>
                        <a:pt x="7" y="17"/>
                      </a:lnTo>
                      <a:lnTo>
                        <a:pt x="19" y="31"/>
                      </a:lnTo>
                      <a:lnTo>
                        <a:pt x="28" y="34"/>
                      </a:lnTo>
                      <a:lnTo>
                        <a:pt x="32" y="47"/>
                      </a:lnTo>
                      <a:lnTo>
                        <a:pt x="37" y="54"/>
                      </a:lnTo>
                      <a:lnTo>
                        <a:pt x="51" y="64"/>
                      </a:lnTo>
                      <a:lnTo>
                        <a:pt x="61" y="68"/>
                      </a:lnTo>
                      <a:lnTo>
                        <a:pt x="44" y="62"/>
                      </a:lnTo>
                      <a:lnTo>
                        <a:pt x="33" y="54"/>
                      </a:lnTo>
                      <a:lnTo>
                        <a:pt x="28" y="43"/>
                      </a:lnTo>
                      <a:lnTo>
                        <a:pt x="28" y="55"/>
                      </a:lnTo>
                      <a:lnTo>
                        <a:pt x="30" y="68"/>
                      </a:lnTo>
                      <a:lnTo>
                        <a:pt x="26" y="54"/>
                      </a:lnTo>
                      <a:lnTo>
                        <a:pt x="25" y="47"/>
                      </a:lnTo>
                      <a:lnTo>
                        <a:pt x="25" y="36"/>
                      </a:lnTo>
                      <a:lnTo>
                        <a:pt x="18" y="34"/>
                      </a:lnTo>
                      <a:lnTo>
                        <a:pt x="11" y="27"/>
                      </a:lnTo>
                      <a:lnTo>
                        <a:pt x="2" y="17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8" name="Freeform 113"/>
                <p:cNvSpPr>
                  <a:spLocks/>
                </p:cNvSpPr>
                <p:nvPr/>
              </p:nvSpPr>
              <p:spPr bwMode="auto">
                <a:xfrm>
                  <a:off x="4470" y="1333"/>
                  <a:ext cx="14" cy="14"/>
                </a:xfrm>
                <a:custGeom>
                  <a:avLst/>
                  <a:gdLst>
                    <a:gd name="T0" fmla="*/ 0 w 28"/>
                    <a:gd name="T1" fmla="*/ 0 h 28"/>
                    <a:gd name="T2" fmla="*/ 2 w 28"/>
                    <a:gd name="T3" fmla="*/ 2 h 28"/>
                    <a:gd name="T4" fmla="*/ 2 w 28"/>
                    <a:gd name="T5" fmla="*/ 4 h 28"/>
                    <a:gd name="T6" fmla="*/ 2 w 28"/>
                    <a:gd name="T7" fmla="*/ 5 h 28"/>
                    <a:gd name="T8" fmla="*/ 6 w 28"/>
                    <a:gd name="T9" fmla="*/ 7 h 28"/>
                    <a:gd name="T10" fmla="*/ 7 w 28"/>
                    <a:gd name="T11" fmla="*/ 6 h 28"/>
                    <a:gd name="T12" fmla="*/ 3 w 28"/>
                    <a:gd name="T13" fmla="*/ 5 h 28"/>
                    <a:gd name="T14" fmla="*/ 0 w 28"/>
                    <a:gd name="T15" fmla="*/ 0 h 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8"/>
                    <a:gd name="T25" fmla="*/ 0 h 28"/>
                    <a:gd name="T26" fmla="*/ 28 w 28"/>
                    <a:gd name="T27" fmla="*/ 28 h 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8" h="28">
                      <a:moveTo>
                        <a:pt x="0" y="0"/>
                      </a:moveTo>
                      <a:lnTo>
                        <a:pt x="6" y="7"/>
                      </a:lnTo>
                      <a:lnTo>
                        <a:pt x="6" y="14"/>
                      </a:lnTo>
                      <a:lnTo>
                        <a:pt x="6" y="17"/>
                      </a:lnTo>
                      <a:lnTo>
                        <a:pt x="21" y="28"/>
                      </a:lnTo>
                      <a:lnTo>
                        <a:pt x="28" y="24"/>
                      </a:lnTo>
                      <a:lnTo>
                        <a:pt x="1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59" name="Freeform 114"/>
                <p:cNvSpPr>
                  <a:spLocks/>
                </p:cNvSpPr>
                <p:nvPr/>
              </p:nvSpPr>
              <p:spPr bwMode="auto">
                <a:xfrm>
                  <a:off x="4453" y="1387"/>
                  <a:ext cx="40" cy="48"/>
                </a:xfrm>
                <a:custGeom>
                  <a:avLst/>
                  <a:gdLst>
                    <a:gd name="T0" fmla="*/ 5 w 81"/>
                    <a:gd name="T1" fmla="*/ 0 h 98"/>
                    <a:gd name="T2" fmla="*/ 7 w 81"/>
                    <a:gd name="T3" fmla="*/ 2 h 98"/>
                    <a:gd name="T4" fmla="*/ 9 w 81"/>
                    <a:gd name="T5" fmla="*/ 6 h 98"/>
                    <a:gd name="T6" fmla="*/ 9 w 81"/>
                    <a:gd name="T7" fmla="*/ 8 h 98"/>
                    <a:gd name="T8" fmla="*/ 8 w 81"/>
                    <a:gd name="T9" fmla="*/ 11 h 98"/>
                    <a:gd name="T10" fmla="*/ 6 w 81"/>
                    <a:gd name="T11" fmla="*/ 14 h 98"/>
                    <a:gd name="T12" fmla="*/ 5 w 81"/>
                    <a:gd name="T13" fmla="*/ 14 h 98"/>
                    <a:gd name="T14" fmla="*/ 0 w 81"/>
                    <a:gd name="T15" fmla="*/ 15 h 98"/>
                    <a:gd name="T16" fmla="*/ 4 w 81"/>
                    <a:gd name="T17" fmla="*/ 15 h 98"/>
                    <a:gd name="T18" fmla="*/ 9 w 81"/>
                    <a:gd name="T19" fmla="*/ 14 h 98"/>
                    <a:gd name="T20" fmla="*/ 7 w 81"/>
                    <a:gd name="T21" fmla="*/ 17 h 98"/>
                    <a:gd name="T22" fmla="*/ 5 w 81"/>
                    <a:gd name="T23" fmla="*/ 18 h 98"/>
                    <a:gd name="T24" fmla="*/ 2 w 81"/>
                    <a:gd name="T25" fmla="*/ 20 h 98"/>
                    <a:gd name="T26" fmla="*/ 1 w 81"/>
                    <a:gd name="T27" fmla="*/ 23 h 98"/>
                    <a:gd name="T28" fmla="*/ 5 w 81"/>
                    <a:gd name="T29" fmla="*/ 23 h 98"/>
                    <a:gd name="T30" fmla="*/ 8 w 81"/>
                    <a:gd name="T31" fmla="*/ 23 h 98"/>
                    <a:gd name="T32" fmla="*/ 11 w 81"/>
                    <a:gd name="T33" fmla="*/ 24 h 98"/>
                    <a:gd name="T34" fmla="*/ 13 w 81"/>
                    <a:gd name="T35" fmla="*/ 23 h 98"/>
                    <a:gd name="T36" fmla="*/ 15 w 81"/>
                    <a:gd name="T37" fmla="*/ 23 h 98"/>
                    <a:gd name="T38" fmla="*/ 16 w 81"/>
                    <a:gd name="T39" fmla="*/ 22 h 98"/>
                    <a:gd name="T40" fmla="*/ 18 w 81"/>
                    <a:gd name="T41" fmla="*/ 20 h 98"/>
                    <a:gd name="T42" fmla="*/ 20 w 81"/>
                    <a:gd name="T43" fmla="*/ 18 h 98"/>
                    <a:gd name="T44" fmla="*/ 20 w 81"/>
                    <a:gd name="T45" fmla="*/ 15 h 98"/>
                    <a:gd name="T46" fmla="*/ 18 w 81"/>
                    <a:gd name="T47" fmla="*/ 11 h 98"/>
                    <a:gd name="T48" fmla="*/ 18 w 81"/>
                    <a:gd name="T49" fmla="*/ 8 h 98"/>
                    <a:gd name="T50" fmla="*/ 16 w 81"/>
                    <a:gd name="T51" fmla="*/ 9 h 98"/>
                    <a:gd name="T52" fmla="*/ 15 w 81"/>
                    <a:gd name="T53" fmla="*/ 9 h 98"/>
                    <a:gd name="T54" fmla="*/ 13 w 81"/>
                    <a:gd name="T55" fmla="*/ 9 h 98"/>
                    <a:gd name="T56" fmla="*/ 12 w 81"/>
                    <a:gd name="T57" fmla="*/ 8 h 98"/>
                    <a:gd name="T58" fmla="*/ 9 w 81"/>
                    <a:gd name="T59" fmla="*/ 4 h 98"/>
                    <a:gd name="T60" fmla="*/ 8 w 81"/>
                    <a:gd name="T61" fmla="*/ 2 h 98"/>
                    <a:gd name="T62" fmla="*/ 5 w 81"/>
                    <a:gd name="T63" fmla="*/ 0 h 9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81"/>
                    <a:gd name="T97" fmla="*/ 0 h 98"/>
                    <a:gd name="T98" fmla="*/ 81 w 81"/>
                    <a:gd name="T99" fmla="*/ 98 h 98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81" h="98">
                      <a:moveTo>
                        <a:pt x="23" y="0"/>
                      </a:moveTo>
                      <a:lnTo>
                        <a:pt x="30" y="11"/>
                      </a:lnTo>
                      <a:lnTo>
                        <a:pt x="37" y="25"/>
                      </a:lnTo>
                      <a:lnTo>
                        <a:pt x="37" y="33"/>
                      </a:lnTo>
                      <a:lnTo>
                        <a:pt x="34" y="47"/>
                      </a:lnTo>
                      <a:lnTo>
                        <a:pt x="27" y="58"/>
                      </a:lnTo>
                      <a:lnTo>
                        <a:pt x="20" y="58"/>
                      </a:lnTo>
                      <a:lnTo>
                        <a:pt x="0" y="61"/>
                      </a:lnTo>
                      <a:lnTo>
                        <a:pt x="18" y="63"/>
                      </a:lnTo>
                      <a:lnTo>
                        <a:pt x="37" y="58"/>
                      </a:lnTo>
                      <a:lnTo>
                        <a:pt x="30" y="70"/>
                      </a:lnTo>
                      <a:lnTo>
                        <a:pt x="21" y="75"/>
                      </a:lnTo>
                      <a:lnTo>
                        <a:pt x="9" y="81"/>
                      </a:lnTo>
                      <a:lnTo>
                        <a:pt x="7" y="94"/>
                      </a:lnTo>
                      <a:lnTo>
                        <a:pt x="20" y="96"/>
                      </a:lnTo>
                      <a:lnTo>
                        <a:pt x="32" y="96"/>
                      </a:lnTo>
                      <a:lnTo>
                        <a:pt x="44" y="98"/>
                      </a:lnTo>
                      <a:lnTo>
                        <a:pt x="55" y="96"/>
                      </a:lnTo>
                      <a:lnTo>
                        <a:pt x="61" y="93"/>
                      </a:lnTo>
                      <a:lnTo>
                        <a:pt x="67" y="89"/>
                      </a:lnTo>
                      <a:lnTo>
                        <a:pt x="74" y="81"/>
                      </a:lnTo>
                      <a:lnTo>
                        <a:pt x="81" y="74"/>
                      </a:lnTo>
                      <a:lnTo>
                        <a:pt x="81" y="61"/>
                      </a:lnTo>
                      <a:lnTo>
                        <a:pt x="74" y="46"/>
                      </a:lnTo>
                      <a:lnTo>
                        <a:pt x="75" y="33"/>
                      </a:lnTo>
                      <a:lnTo>
                        <a:pt x="67" y="39"/>
                      </a:lnTo>
                      <a:lnTo>
                        <a:pt x="61" y="39"/>
                      </a:lnTo>
                      <a:lnTo>
                        <a:pt x="53" y="37"/>
                      </a:lnTo>
                      <a:lnTo>
                        <a:pt x="48" y="32"/>
                      </a:lnTo>
                      <a:lnTo>
                        <a:pt x="39" y="18"/>
                      </a:lnTo>
                      <a:lnTo>
                        <a:pt x="32" y="9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sp>
            <p:nvSpPr>
              <p:cNvPr id="302" name="Freeform 115"/>
              <p:cNvSpPr>
                <a:spLocks/>
              </p:cNvSpPr>
              <p:nvPr/>
            </p:nvSpPr>
            <p:spPr bwMode="auto">
              <a:xfrm>
                <a:off x="4719" y="1539"/>
                <a:ext cx="70" cy="104"/>
              </a:xfrm>
              <a:custGeom>
                <a:avLst/>
                <a:gdLst>
                  <a:gd name="T0" fmla="*/ 0 w 141"/>
                  <a:gd name="T1" fmla="*/ 9 h 207"/>
                  <a:gd name="T2" fmla="*/ 1 w 141"/>
                  <a:gd name="T3" fmla="*/ 13 h 207"/>
                  <a:gd name="T4" fmla="*/ 3 w 141"/>
                  <a:gd name="T5" fmla="*/ 19 h 207"/>
                  <a:gd name="T6" fmla="*/ 4 w 141"/>
                  <a:gd name="T7" fmla="*/ 25 h 207"/>
                  <a:gd name="T8" fmla="*/ 6 w 141"/>
                  <a:gd name="T9" fmla="*/ 32 h 207"/>
                  <a:gd name="T10" fmla="*/ 7 w 141"/>
                  <a:gd name="T11" fmla="*/ 36 h 207"/>
                  <a:gd name="T12" fmla="*/ 9 w 141"/>
                  <a:gd name="T13" fmla="*/ 42 h 207"/>
                  <a:gd name="T14" fmla="*/ 12 w 141"/>
                  <a:gd name="T15" fmla="*/ 48 h 207"/>
                  <a:gd name="T16" fmla="*/ 16 w 141"/>
                  <a:gd name="T17" fmla="*/ 52 h 207"/>
                  <a:gd name="T18" fmla="*/ 17 w 141"/>
                  <a:gd name="T19" fmla="*/ 49 h 207"/>
                  <a:gd name="T20" fmla="*/ 15 w 141"/>
                  <a:gd name="T21" fmla="*/ 39 h 207"/>
                  <a:gd name="T22" fmla="*/ 14 w 141"/>
                  <a:gd name="T23" fmla="*/ 28 h 207"/>
                  <a:gd name="T24" fmla="*/ 16 w 141"/>
                  <a:gd name="T25" fmla="*/ 26 h 207"/>
                  <a:gd name="T26" fmla="*/ 19 w 141"/>
                  <a:gd name="T27" fmla="*/ 25 h 207"/>
                  <a:gd name="T28" fmla="*/ 21 w 141"/>
                  <a:gd name="T29" fmla="*/ 25 h 207"/>
                  <a:gd name="T30" fmla="*/ 24 w 141"/>
                  <a:gd name="T31" fmla="*/ 26 h 207"/>
                  <a:gd name="T32" fmla="*/ 30 w 141"/>
                  <a:gd name="T33" fmla="*/ 28 h 207"/>
                  <a:gd name="T34" fmla="*/ 34 w 141"/>
                  <a:gd name="T35" fmla="*/ 28 h 207"/>
                  <a:gd name="T36" fmla="*/ 35 w 141"/>
                  <a:gd name="T37" fmla="*/ 26 h 207"/>
                  <a:gd name="T38" fmla="*/ 33 w 141"/>
                  <a:gd name="T39" fmla="*/ 22 h 207"/>
                  <a:gd name="T40" fmla="*/ 27 w 141"/>
                  <a:gd name="T41" fmla="*/ 17 h 207"/>
                  <a:gd name="T42" fmla="*/ 21 w 141"/>
                  <a:gd name="T43" fmla="*/ 12 h 207"/>
                  <a:gd name="T44" fmla="*/ 17 w 141"/>
                  <a:gd name="T45" fmla="*/ 7 h 207"/>
                  <a:gd name="T46" fmla="*/ 13 w 141"/>
                  <a:gd name="T47" fmla="*/ 3 h 207"/>
                  <a:gd name="T48" fmla="*/ 9 w 141"/>
                  <a:gd name="T49" fmla="*/ 0 h 207"/>
                  <a:gd name="T50" fmla="*/ 5 w 141"/>
                  <a:gd name="T51" fmla="*/ 0 h 207"/>
                  <a:gd name="T52" fmla="*/ 4 w 141"/>
                  <a:gd name="T53" fmla="*/ 2 h 207"/>
                  <a:gd name="T54" fmla="*/ 6 w 141"/>
                  <a:gd name="T55" fmla="*/ 4 h 207"/>
                  <a:gd name="T56" fmla="*/ 12 w 141"/>
                  <a:gd name="T57" fmla="*/ 7 h 207"/>
                  <a:gd name="T58" fmla="*/ 14 w 141"/>
                  <a:gd name="T59" fmla="*/ 11 h 207"/>
                  <a:gd name="T60" fmla="*/ 20 w 141"/>
                  <a:gd name="T61" fmla="*/ 16 h 207"/>
                  <a:gd name="T62" fmla="*/ 23 w 141"/>
                  <a:gd name="T63" fmla="*/ 19 h 207"/>
                  <a:gd name="T64" fmla="*/ 28 w 141"/>
                  <a:gd name="T65" fmla="*/ 22 h 207"/>
                  <a:gd name="T66" fmla="*/ 22 w 141"/>
                  <a:gd name="T67" fmla="*/ 20 h 207"/>
                  <a:gd name="T68" fmla="*/ 19 w 141"/>
                  <a:gd name="T69" fmla="*/ 19 h 207"/>
                  <a:gd name="T70" fmla="*/ 16 w 141"/>
                  <a:gd name="T71" fmla="*/ 17 h 207"/>
                  <a:gd name="T72" fmla="*/ 11 w 141"/>
                  <a:gd name="T73" fmla="*/ 16 h 207"/>
                  <a:gd name="T74" fmla="*/ 9 w 141"/>
                  <a:gd name="T75" fmla="*/ 12 h 207"/>
                  <a:gd name="T76" fmla="*/ 7 w 141"/>
                  <a:gd name="T77" fmla="*/ 8 h 207"/>
                  <a:gd name="T78" fmla="*/ 5 w 141"/>
                  <a:gd name="T79" fmla="*/ 8 h 207"/>
                  <a:gd name="T80" fmla="*/ 6 w 141"/>
                  <a:gd name="T81" fmla="*/ 13 h 207"/>
                  <a:gd name="T82" fmla="*/ 10 w 141"/>
                  <a:gd name="T83" fmla="*/ 19 h 207"/>
                  <a:gd name="T84" fmla="*/ 10 w 141"/>
                  <a:gd name="T85" fmla="*/ 23 h 207"/>
                  <a:gd name="T86" fmla="*/ 10 w 141"/>
                  <a:gd name="T87" fmla="*/ 25 h 207"/>
                  <a:gd name="T88" fmla="*/ 10 w 141"/>
                  <a:gd name="T89" fmla="*/ 29 h 207"/>
                  <a:gd name="T90" fmla="*/ 10 w 141"/>
                  <a:gd name="T91" fmla="*/ 33 h 207"/>
                  <a:gd name="T92" fmla="*/ 11 w 141"/>
                  <a:gd name="T93" fmla="*/ 38 h 207"/>
                  <a:gd name="T94" fmla="*/ 9 w 141"/>
                  <a:gd name="T95" fmla="*/ 30 h 207"/>
                  <a:gd name="T96" fmla="*/ 7 w 141"/>
                  <a:gd name="T97" fmla="*/ 23 h 207"/>
                  <a:gd name="T98" fmla="*/ 6 w 141"/>
                  <a:gd name="T99" fmla="*/ 18 h 207"/>
                  <a:gd name="T100" fmla="*/ 4 w 141"/>
                  <a:gd name="T101" fmla="*/ 13 h 207"/>
                  <a:gd name="T102" fmla="*/ 0 w 141"/>
                  <a:gd name="T103" fmla="*/ 9 h 20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41"/>
                  <a:gd name="T157" fmla="*/ 0 h 207"/>
                  <a:gd name="T158" fmla="*/ 141 w 141"/>
                  <a:gd name="T159" fmla="*/ 207 h 207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41" h="207">
                    <a:moveTo>
                      <a:pt x="0" y="36"/>
                    </a:moveTo>
                    <a:lnTo>
                      <a:pt x="7" y="50"/>
                    </a:lnTo>
                    <a:lnTo>
                      <a:pt x="14" y="75"/>
                    </a:lnTo>
                    <a:lnTo>
                      <a:pt x="19" y="99"/>
                    </a:lnTo>
                    <a:lnTo>
                      <a:pt x="24" y="125"/>
                    </a:lnTo>
                    <a:lnTo>
                      <a:pt x="29" y="144"/>
                    </a:lnTo>
                    <a:lnTo>
                      <a:pt x="36" y="165"/>
                    </a:lnTo>
                    <a:lnTo>
                      <a:pt x="50" y="190"/>
                    </a:lnTo>
                    <a:lnTo>
                      <a:pt x="66" y="207"/>
                    </a:lnTo>
                    <a:lnTo>
                      <a:pt x="69" y="193"/>
                    </a:lnTo>
                    <a:lnTo>
                      <a:pt x="62" y="155"/>
                    </a:lnTo>
                    <a:lnTo>
                      <a:pt x="57" y="111"/>
                    </a:lnTo>
                    <a:lnTo>
                      <a:pt x="64" y="101"/>
                    </a:lnTo>
                    <a:lnTo>
                      <a:pt x="76" y="97"/>
                    </a:lnTo>
                    <a:lnTo>
                      <a:pt x="87" y="99"/>
                    </a:lnTo>
                    <a:lnTo>
                      <a:pt x="99" y="104"/>
                    </a:lnTo>
                    <a:lnTo>
                      <a:pt x="123" y="111"/>
                    </a:lnTo>
                    <a:lnTo>
                      <a:pt x="139" y="110"/>
                    </a:lnTo>
                    <a:lnTo>
                      <a:pt x="141" y="103"/>
                    </a:lnTo>
                    <a:lnTo>
                      <a:pt x="132" y="85"/>
                    </a:lnTo>
                    <a:lnTo>
                      <a:pt x="111" y="68"/>
                    </a:lnTo>
                    <a:lnTo>
                      <a:pt x="87" y="48"/>
                    </a:lnTo>
                    <a:lnTo>
                      <a:pt x="71" y="28"/>
                    </a:lnTo>
                    <a:lnTo>
                      <a:pt x="52" y="10"/>
                    </a:lnTo>
                    <a:lnTo>
                      <a:pt x="36" y="0"/>
                    </a:lnTo>
                    <a:lnTo>
                      <a:pt x="22" y="0"/>
                    </a:lnTo>
                    <a:lnTo>
                      <a:pt x="17" y="8"/>
                    </a:lnTo>
                    <a:lnTo>
                      <a:pt x="24" y="15"/>
                    </a:lnTo>
                    <a:lnTo>
                      <a:pt x="50" y="28"/>
                    </a:lnTo>
                    <a:lnTo>
                      <a:pt x="59" y="43"/>
                    </a:lnTo>
                    <a:lnTo>
                      <a:pt x="80" y="61"/>
                    </a:lnTo>
                    <a:lnTo>
                      <a:pt x="94" y="76"/>
                    </a:lnTo>
                    <a:lnTo>
                      <a:pt x="113" y="87"/>
                    </a:lnTo>
                    <a:lnTo>
                      <a:pt x="89" y="80"/>
                    </a:lnTo>
                    <a:lnTo>
                      <a:pt x="76" y="73"/>
                    </a:lnTo>
                    <a:lnTo>
                      <a:pt x="64" y="66"/>
                    </a:lnTo>
                    <a:lnTo>
                      <a:pt x="45" y="61"/>
                    </a:lnTo>
                    <a:lnTo>
                      <a:pt x="38" y="48"/>
                    </a:lnTo>
                    <a:lnTo>
                      <a:pt x="31" y="29"/>
                    </a:lnTo>
                    <a:lnTo>
                      <a:pt x="21" y="29"/>
                    </a:lnTo>
                    <a:lnTo>
                      <a:pt x="24" y="50"/>
                    </a:lnTo>
                    <a:lnTo>
                      <a:pt x="41" y="76"/>
                    </a:lnTo>
                    <a:lnTo>
                      <a:pt x="43" y="89"/>
                    </a:lnTo>
                    <a:lnTo>
                      <a:pt x="43" y="99"/>
                    </a:lnTo>
                    <a:lnTo>
                      <a:pt x="43" y="113"/>
                    </a:lnTo>
                    <a:lnTo>
                      <a:pt x="43" y="130"/>
                    </a:lnTo>
                    <a:lnTo>
                      <a:pt x="45" y="150"/>
                    </a:lnTo>
                    <a:lnTo>
                      <a:pt x="38" y="118"/>
                    </a:lnTo>
                    <a:lnTo>
                      <a:pt x="31" y="90"/>
                    </a:lnTo>
                    <a:lnTo>
                      <a:pt x="24" y="69"/>
                    </a:lnTo>
                    <a:lnTo>
                      <a:pt x="17" y="5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3" name="Freeform 116"/>
              <p:cNvSpPr>
                <a:spLocks/>
              </p:cNvSpPr>
              <p:nvPr/>
            </p:nvSpPr>
            <p:spPr bwMode="auto">
              <a:xfrm>
                <a:off x="4756" y="1600"/>
                <a:ext cx="38" cy="54"/>
              </a:xfrm>
              <a:custGeom>
                <a:avLst/>
                <a:gdLst>
                  <a:gd name="T0" fmla="*/ 5 w 75"/>
                  <a:gd name="T1" fmla="*/ 0 h 108"/>
                  <a:gd name="T2" fmla="*/ 14 w 75"/>
                  <a:gd name="T3" fmla="*/ 6 h 108"/>
                  <a:gd name="T4" fmla="*/ 17 w 75"/>
                  <a:gd name="T5" fmla="*/ 12 h 108"/>
                  <a:gd name="T6" fmla="*/ 19 w 75"/>
                  <a:gd name="T7" fmla="*/ 15 h 108"/>
                  <a:gd name="T8" fmla="*/ 19 w 75"/>
                  <a:gd name="T9" fmla="*/ 19 h 108"/>
                  <a:gd name="T10" fmla="*/ 18 w 75"/>
                  <a:gd name="T11" fmla="*/ 21 h 108"/>
                  <a:gd name="T12" fmla="*/ 14 w 75"/>
                  <a:gd name="T13" fmla="*/ 13 h 108"/>
                  <a:gd name="T14" fmla="*/ 9 w 75"/>
                  <a:gd name="T15" fmla="*/ 9 h 108"/>
                  <a:gd name="T16" fmla="*/ 5 w 75"/>
                  <a:gd name="T17" fmla="*/ 7 h 108"/>
                  <a:gd name="T18" fmla="*/ 5 w 75"/>
                  <a:gd name="T19" fmla="*/ 15 h 108"/>
                  <a:gd name="T20" fmla="*/ 14 w 75"/>
                  <a:gd name="T21" fmla="*/ 26 h 108"/>
                  <a:gd name="T22" fmla="*/ 7 w 75"/>
                  <a:gd name="T23" fmla="*/ 27 h 108"/>
                  <a:gd name="T24" fmla="*/ 2 w 75"/>
                  <a:gd name="T25" fmla="*/ 26 h 108"/>
                  <a:gd name="T26" fmla="*/ 8 w 75"/>
                  <a:gd name="T27" fmla="*/ 24 h 108"/>
                  <a:gd name="T28" fmla="*/ 2 w 75"/>
                  <a:gd name="T29" fmla="*/ 17 h 108"/>
                  <a:gd name="T30" fmla="*/ 0 w 75"/>
                  <a:gd name="T31" fmla="*/ 9 h 108"/>
                  <a:gd name="T32" fmla="*/ 2 w 75"/>
                  <a:gd name="T33" fmla="*/ 1 h 108"/>
                  <a:gd name="T34" fmla="*/ 5 w 75"/>
                  <a:gd name="T35" fmla="*/ 0 h 10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5"/>
                  <a:gd name="T55" fmla="*/ 0 h 108"/>
                  <a:gd name="T56" fmla="*/ 75 w 75"/>
                  <a:gd name="T57" fmla="*/ 108 h 10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5" h="108">
                    <a:moveTo>
                      <a:pt x="19" y="0"/>
                    </a:moveTo>
                    <a:lnTo>
                      <a:pt x="54" y="24"/>
                    </a:lnTo>
                    <a:lnTo>
                      <a:pt x="66" y="47"/>
                    </a:lnTo>
                    <a:lnTo>
                      <a:pt x="75" y="61"/>
                    </a:lnTo>
                    <a:lnTo>
                      <a:pt x="75" y="75"/>
                    </a:lnTo>
                    <a:lnTo>
                      <a:pt x="69" y="83"/>
                    </a:lnTo>
                    <a:lnTo>
                      <a:pt x="54" y="52"/>
                    </a:lnTo>
                    <a:lnTo>
                      <a:pt x="34" y="36"/>
                    </a:lnTo>
                    <a:lnTo>
                      <a:pt x="19" y="31"/>
                    </a:lnTo>
                    <a:lnTo>
                      <a:pt x="19" y="61"/>
                    </a:lnTo>
                    <a:lnTo>
                      <a:pt x="54" y="104"/>
                    </a:lnTo>
                    <a:lnTo>
                      <a:pt x="26" y="108"/>
                    </a:lnTo>
                    <a:lnTo>
                      <a:pt x="7" y="103"/>
                    </a:lnTo>
                    <a:lnTo>
                      <a:pt x="29" y="96"/>
                    </a:lnTo>
                    <a:lnTo>
                      <a:pt x="7" y="68"/>
                    </a:lnTo>
                    <a:lnTo>
                      <a:pt x="0" y="35"/>
                    </a:lnTo>
                    <a:lnTo>
                      <a:pt x="5" y="1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4" name="Freeform 117"/>
              <p:cNvSpPr>
                <a:spLocks/>
              </p:cNvSpPr>
              <p:nvPr/>
            </p:nvSpPr>
            <p:spPr bwMode="auto">
              <a:xfrm>
                <a:off x="4727" y="1401"/>
                <a:ext cx="103" cy="227"/>
              </a:xfrm>
              <a:custGeom>
                <a:avLst/>
                <a:gdLst>
                  <a:gd name="T0" fmla="*/ 30 w 208"/>
                  <a:gd name="T1" fmla="*/ 104 h 456"/>
                  <a:gd name="T2" fmla="*/ 35 w 208"/>
                  <a:gd name="T3" fmla="*/ 110 h 456"/>
                  <a:gd name="T4" fmla="*/ 39 w 208"/>
                  <a:gd name="T5" fmla="*/ 108 h 456"/>
                  <a:gd name="T6" fmla="*/ 45 w 208"/>
                  <a:gd name="T7" fmla="*/ 98 h 456"/>
                  <a:gd name="T8" fmla="*/ 46 w 208"/>
                  <a:gd name="T9" fmla="*/ 94 h 456"/>
                  <a:gd name="T10" fmla="*/ 50 w 208"/>
                  <a:gd name="T11" fmla="*/ 81 h 456"/>
                  <a:gd name="T12" fmla="*/ 47 w 208"/>
                  <a:gd name="T13" fmla="*/ 77 h 456"/>
                  <a:gd name="T14" fmla="*/ 51 w 208"/>
                  <a:gd name="T15" fmla="*/ 69 h 456"/>
                  <a:gd name="T16" fmla="*/ 46 w 208"/>
                  <a:gd name="T17" fmla="*/ 52 h 456"/>
                  <a:gd name="T18" fmla="*/ 40 w 208"/>
                  <a:gd name="T19" fmla="*/ 41 h 456"/>
                  <a:gd name="T20" fmla="*/ 50 w 208"/>
                  <a:gd name="T21" fmla="*/ 30 h 456"/>
                  <a:gd name="T22" fmla="*/ 51 w 208"/>
                  <a:gd name="T23" fmla="*/ 17 h 456"/>
                  <a:gd name="T24" fmla="*/ 44 w 208"/>
                  <a:gd name="T25" fmla="*/ 7 h 456"/>
                  <a:gd name="T26" fmla="*/ 32 w 208"/>
                  <a:gd name="T27" fmla="*/ 0 h 456"/>
                  <a:gd name="T28" fmla="*/ 16 w 208"/>
                  <a:gd name="T29" fmla="*/ 8 h 456"/>
                  <a:gd name="T30" fmla="*/ 1 w 208"/>
                  <a:gd name="T31" fmla="*/ 24 h 456"/>
                  <a:gd name="T32" fmla="*/ 1 w 208"/>
                  <a:gd name="T33" fmla="*/ 30 h 456"/>
                  <a:gd name="T34" fmla="*/ 9 w 208"/>
                  <a:gd name="T35" fmla="*/ 19 h 456"/>
                  <a:gd name="T36" fmla="*/ 27 w 208"/>
                  <a:gd name="T37" fmla="*/ 9 h 456"/>
                  <a:gd name="T38" fmla="*/ 27 w 208"/>
                  <a:gd name="T39" fmla="*/ 12 h 456"/>
                  <a:gd name="T40" fmla="*/ 15 w 208"/>
                  <a:gd name="T41" fmla="*/ 21 h 456"/>
                  <a:gd name="T42" fmla="*/ 5 w 208"/>
                  <a:gd name="T43" fmla="*/ 32 h 456"/>
                  <a:gd name="T44" fmla="*/ 1 w 208"/>
                  <a:gd name="T45" fmla="*/ 38 h 456"/>
                  <a:gd name="T46" fmla="*/ 0 w 208"/>
                  <a:gd name="T47" fmla="*/ 45 h 456"/>
                  <a:gd name="T48" fmla="*/ 11 w 208"/>
                  <a:gd name="T49" fmla="*/ 40 h 456"/>
                  <a:gd name="T50" fmla="*/ 31 w 208"/>
                  <a:gd name="T51" fmla="*/ 38 h 456"/>
                  <a:gd name="T52" fmla="*/ 17 w 208"/>
                  <a:gd name="T53" fmla="*/ 42 h 456"/>
                  <a:gd name="T54" fmla="*/ 4 w 208"/>
                  <a:gd name="T55" fmla="*/ 49 h 456"/>
                  <a:gd name="T56" fmla="*/ 0 w 208"/>
                  <a:gd name="T57" fmla="*/ 56 h 456"/>
                  <a:gd name="T58" fmla="*/ 1 w 208"/>
                  <a:gd name="T59" fmla="*/ 66 h 456"/>
                  <a:gd name="T60" fmla="*/ 13 w 208"/>
                  <a:gd name="T61" fmla="*/ 70 h 456"/>
                  <a:gd name="T62" fmla="*/ 18 w 208"/>
                  <a:gd name="T63" fmla="*/ 77 h 456"/>
                  <a:gd name="T64" fmla="*/ 28 w 208"/>
                  <a:gd name="T65" fmla="*/ 84 h 456"/>
                  <a:gd name="T66" fmla="*/ 33 w 208"/>
                  <a:gd name="T67" fmla="*/ 91 h 456"/>
                  <a:gd name="T68" fmla="*/ 33 w 208"/>
                  <a:gd name="T69" fmla="*/ 81 h 456"/>
                  <a:gd name="T70" fmla="*/ 23 w 208"/>
                  <a:gd name="T71" fmla="*/ 74 h 456"/>
                  <a:gd name="T72" fmla="*/ 20 w 208"/>
                  <a:gd name="T73" fmla="*/ 65 h 456"/>
                  <a:gd name="T74" fmla="*/ 27 w 208"/>
                  <a:gd name="T75" fmla="*/ 65 h 456"/>
                  <a:gd name="T76" fmla="*/ 33 w 208"/>
                  <a:gd name="T77" fmla="*/ 73 h 456"/>
                  <a:gd name="T78" fmla="*/ 40 w 208"/>
                  <a:gd name="T79" fmla="*/ 87 h 456"/>
                  <a:gd name="T80" fmla="*/ 33 w 208"/>
                  <a:gd name="T81" fmla="*/ 94 h 456"/>
                  <a:gd name="T82" fmla="*/ 33 w 208"/>
                  <a:gd name="T83" fmla="*/ 98 h 456"/>
                  <a:gd name="T84" fmla="*/ 25 w 208"/>
                  <a:gd name="T85" fmla="*/ 99 h 45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08"/>
                  <a:gd name="T130" fmla="*/ 0 h 456"/>
                  <a:gd name="T131" fmla="*/ 208 w 208"/>
                  <a:gd name="T132" fmla="*/ 456 h 45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08" h="456">
                    <a:moveTo>
                      <a:pt x="100" y="400"/>
                    </a:moveTo>
                    <a:lnTo>
                      <a:pt x="122" y="417"/>
                    </a:lnTo>
                    <a:lnTo>
                      <a:pt x="129" y="431"/>
                    </a:lnTo>
                    <a:lnTo>
                      <a:pt x="143" y="443"/>
                    </a:lnTo>
                    <a:lnTo>
                      <a:pt x="143" y="456"/>
                    </a:lnTo>
                    <a:lnTo>
                      <a:pt x="157" y="433"/>
                    </a:lnTo>
                    <a:lnTo>
                      <a:pt x="170" y="412"/>
                    </a:lnTo>
                    <a:lnTo>
                      <a:pt x="182" y="393"/>
                    </a:lnTo>
                    <a:lnTo>
                      <a:pt x="178" y="375"/>
                    </a:lnTo>
                    <a:lnTo>
                      <a:pt x="187" y="379"/>
                    </a:lnTo>
                    <a:lnTo>
                      <a:pt x="203" y="346"/>
                    </a:lnTo>
                    <a:lnTo>
                      <a:pt x="204" y="328"/>
                    </a:lnTo>
                    <a:lnTo>
                      <a:pt x="196" y="318"/>
                    </a:lnTo>
                    <a:lnTo>
                      <a:pt x="190" y="309"/>
                    </a:lnTo>
                    <a:lnTo>
                      <a:pt x="206" y="314"/>
                    </a:lnTo>
                    <a:lnTo>
                      <a:pt x="206" y="278"/>
                    </a:lnTo>
                    <a:lnTo>
                      <a:pt x="208" y="230"/>
                    </a:lnTo>
                    <a:lnTo>
                      <a:pt x="185" y="211"/>
                    </a:lnTo>
                    <a:lnTo>
                      <a:pt x="171" y="197"/>
                    </a:lnTo>
                    <a:lnTo>
                      <a:pt x="164" y="164"/>
                    </a:lnTo>
                    <a:lnTo>
                      <a:pt x="185" y="143"/>
                    </a:lnTo>
                    <a:lnTo>
                      <a:pt x="204" y="121"/>
                    </a:lnTo>
                    <a:lnTo>
                      <a:pt x="208" y="93"/>
                    </a:lnTo>
                    <a:lnTo>
                      <a:pt x="208" y="70"/>
                    </a:lnTo>
                    <a:lnTo>
                      <a:pt x="196" y="46"/>
                    </a:lnTo>
                    <a:lnTo>
                      <a:pt x="180" y="30"/>
                    </a:lnTo>
                    <a:lnTo>
                      <a:pt x="147" y="4"/>
                    </a:lnTo>
                    <a:lnTo>
                      <a:pt x="129" y="0"/>
                    </a:lnTo>
                    <a:lnTo>
                      <a:pt x="103" y="11"/>
                    </a:lnTo>
                    <a:lnTo>
                      <a:pt x="67" y="32"/>
                    </a:lnTo>
                    <a:lnTo>
                      <a:pt x="23" y="73"/>
                    </a:lnTo>
                    <a:lnTo>
                      <a:pt x="4" y="96"/>
                    </a:lnTo>
                    <a:lnTo>
                      <a:pt x="0" y="110"/>
                    </a:lnTo>
                    <a:lnTo>
                      <a:pt x="4" y="121"/>
                    </a:lnTo>
                    <a:lnTo>
                      <a:pt x="14" y="108"/>
                    </a:lnTo>
                    <a:lnTo>
                      <a:pt x="39" y="79"/>
                    </a:lnTo>
                    <a:lnTo>
                      <a:pt x="74" y="56"/>
                    </a:lnTo>
                    <a:lnTo>
                      <a:pt x="110" y="39"/>
                    </a:lnTo>
                    <a:lnTo>
                      <a:pt x="124" y="39"/>
                    </a:lnTo>
                    <a:lnTo>
                      <a:pt x="112" y="49"/>
                    </a:lnTo>
                    <a:lnTo>
                      <a:pt x="79" y="72"/>
                    </a:lnTo>
                    <a:lnTo>
                      <a:pt x="61" y="87"/>
                    </a:lnTo>
                    <a:lnTo>
                      <a:pt x="39" y="108"/>
                    </a:lnTo>
                    <a:lnTo>
                      <a:pt x="23" y="128"/>
                    </a:lnTo>
                    <a:lnTo>
                      <a:pt x="11" y="138"/>
                    </a:lnTo>
                    <a:lnTo>
                      <a:pt x="6" y="152"/>
                    </a:lnTo>
                    <a:lnTo>
                      <a:pt x="0" y="164"/>
                    </a:lnTo>
                    <a:lnTo>
                      <a:pt x="0" y="180"/>
                    </a:lnTo>
                    <a:lnTo>
                      <a:pt x="7" y="183"/>
                    </a:lnTo>
                    <a:lnTo>
                      <a:pt x="46" y="161"/>
                    </a:lnTo>
                    <a:lnTo>
                      <a:pt x="82" y="152"/>
                    </a:lnTo>
                    <a:lnTo>
                      <a:pt x="128" y="155"/>
                    </a:lnTo>
                    <a:lnTo>
                      <a:pt x="105" y="161"/>
                    </a:lnTo>
                    <a:lnTo>
                      <a:pt x="70" y="171"/>
                    </a:lnTo>
                    <a:lnTo>
                      <a:pt x="37" y="183"/>
                    </a:lnTo>
                    <a:lnTo>
                      <a:pt x="16" y="196"/>
                    </a:lnTo>
                    <a:lnTo>
                      <a:pt x="4" y="208"/>
                    </a:lnTo>
                    <a:lnTo>
                      <a:pt x="2" y="225"/>
                    </a:lnTo>
                    <a:lnTo>
                      <a:pt x="2" y="251"/>
                    </a:lnTo>
                    <a:lnTo>
                      <a:pt x="6" y="265"/>
                    </a:lnTo>
                    <a:lnTo>
                      <a:pt x="32" y="272"/>
                    </a:lnTo>
                    <a:lnTo>
                      <a:pt x="53" y="283"/>
                    </a:lnTo>
                    <a:lnTo>
                      <a:pt x="63" y="297"/>
                    </a:lnTo>
                    <a:lnTo>
                      <a:pt x="74" y="312"/>
                    </a:lnTo>
                    <a:lnTo>
                      <a:pt x="91" y="328"/>
                    </a:lnTo>
                    <a:lnTo>
                      <a:pt x="114" y="337"/>
                    </a:lnTo>
                    <a:lnTo>
                      <a:pt x="129" y="354"/>
                    </a:lnTo>
                    <a:lnTo>
                      <a:pt x="135" y="367"/>
                    </a:lnTo>
                    <a:lnTo>
                      <a:pt x="145" y="351"/>
                    </a:lnTo>
                    <a:lnTo>
                      <a:pt x="135" y="326"/>
                    </a:lnTo>
                    <a:lnTo>
                      <a:pt x="119" y="318"/>
                    </a:lnTo>
                    <a:lnTo>
                      <a:pt x="93" y="297"/>
                    </a:lnTo>
                    <a:lnTo>
                      <a:pt x="81" y="278"/>
                    </a:lnTo>
                    <a:lnTo>
                      <a:pt x="81" y="262"/>
                    </a:lnTo>
                    <a:lnTo>
                      <a:pt x="89" y="257"/>
                    </a:lnTo>
                    <a:lnTo>
                      <a:pt x="110" y="262"/>
                    </a:lnTo>
                    <a:lnTo>
                      <a:pt x="133" y="279"/>
                    </a:lnTo>
                    <a:lnTo>
                      <a:pt x="136" y="295"/>
                    </a:lnTo>
                    <a:lnTo>
                      <a:pt x="157" y="321"/>
                    </a:lnTo>
                    <a:lnTo>
                      <a:pt x="163" y="349"/>
                    </a:lnTo>
                    <a:lnTo>
                      <a:pt x="154" y="375"/>
                    </a:lnTo>
                    <a:lnTo>
                      <a:pt x="133" y="377"/>
                    </a:lnTo>
                    <a:lnTo>
                      <a:pt x="135" y="386"/>
                    </a:lnTo>
                    <a:lnTo>
                      <a:pt x="135" y="395"/>
                    </a:lnTo>
                    <a:lnTo>
                      <a:pt x="128" y="400"/>
                    </a:lnTo>
                    <a:lnTo>
                      <a:pt x="100" y="40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5" name="Freeform 118"/>
              <p:cNvSpPr>
                <a:spLocks/>
              </p:cNvSpPr>
              <p:nvPr/>
            </p:nvSpPr>
            <p:spPr bwMode="auto">
              <a:xfrm>
                <a:off x="4617" y="1325"/>
                <a:ext cx="80" cy="69"/>
              </a:xfrm>
              <a:custGeom>
                <a:avLst/>
                <a:gdLst>
                  <a:gd name="T0" fmla="*/ 0 w 161"/>
                  <a:gd name="T1" fmla="*/ 25 h 140"/>
                  <a:gd name="T2" fmla="*/ 4 w 161"/>
                  <a:gd name="T3" fmla="*/ 27 h 140"/>
                  <a:gd name="T4" fmla="*/ 6 w 161"/>
                  <a:gd name="T5" fmla="*/ 31 h 140"/>
                  <a:gd name="T6" fmla="*/ 8 w 161"/>
                  <a:gd name="T7" fmla="*/ 34 h 140"/>
                  <a:gd name="T8" fmla="*/ 16 w 161"/>
                  <a:gd name="T9" fmla="*/ 27 h 140"/>
                  <a:gd name="T10" fmla="*/ 22 w 161"/>
                  <a:gd name="T11" fmla="*/ 21 h 140"/>
                  <a:gd name="T12" fmla="*/ 28 w 161"/>
                  <a:gd name="T13" fmla="*/ 15 h 140"/>
                  <a:gd name="T14" fmla="*/ 40 w 161"/>
                  <a:gd name="T15" fmla="*/ 7 h 140"/>
                  <a:gd name="T16" fmla="*/ 37 w 161"/>
                  <a:gd name="T17" fmla="*/ 1 h 140"/>
                  <a:gd name="T18" fmla="*/ 35 w 161"/>
                  <a:gd name="T19" fmla="*/ 0 h 140"/>
                  <a:gd name="T20" fmla="*/ 36 w 161"/>
                  <a:gd name="T21" fmla="*/ 1 h 140"/>
                  <a:gd name="T22" fmla="*/ 32 w 161"/>
                  <a:gd name="T23" fmla="*/ 5 h 140"/>
                  <a:gd name="T24" fmla="*/ 23 w 161"/>
                  <a:gd name="T25" fmla="*/ 9 h 140"/>
                  <a:gd name="T26" fmla="*/ 18 w 161"/>
                  <a:gd name="T27" fmla="*/ 12 h 140"/>
                  <a:gd name="T28" fmla="*/ 12 w 161"/>
                  <a:gd name="T29" fmla="*/ 16 h 140"/>
                  <a:gd name="T30" fmla="*/ 6 w 161"/>
                  <a:gd name="T31" fmla="*/ 21 h 140"/>
                  <a:gd name="T32" fmla="*/ 0 w 161"/>
                  <a:gd name="T33" fmla="*/ 25 h 1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1"/>
                  <a:gd name="T52" fmla="*/ 0 h 140"/>
                  <a:gd name="T53" fmla="*/ 161 w 161"/>
                  <a:gd name="T54" fmla="*/ 140 h 1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1" h="140">
                    <a:moveTo>
                      <a:pt x="0" y="103"/>
                    </a:moveTo>
                    <a:lnTo>
                      <a:pt x="18" y="112"/>
                    </a:lnTo>
                    <a:lnTo>
                      <a:pt x="27" y="126"/>
                    </a:lnTo>
                    <a:lnTo>
                      <a:pt x="32" y="140"/>
                    </a:lnTo>
                    <a:lnTo>
                      <a:pt x="65" y="110"/>
                    </a:lnTo>
                    <a:lnTo>
                      <a:pt x="88" y="88"/>
                    </a:lnTo>
                    <a:lnTo>
                      <a:pt x="112" y="61"/>
                    </a:lnTo>
                    <a:lnTo>
                      <a:pt x="161" y="30"/>
                    </a:lnTo>
                    <a:lnTo>
                      <a:pt x="149" y="4"/>
                    </a:lnTo>
                    <a:lnTo>
                      <a:pt x="142" y="0"/>
                    </a:lnTo>
                    <a:lnTo>
                      <a:pt x="145" y="7"/>
                    </a:lnTo>
                    <a:lnTo>
                      <a:pt x="131" y="20"/>
                    </a:lnTo>
                    <a:lnTo>
                      <a:pt x="95" y="39"/>
                    </a:lnTo>
                    <a:lnTo>
                      <a:pt x="72" y="51"/>
                    </a:lnTo>
                    <a:lnTo>
                      <a:pt x="51" y="65"/>
                    </a:lnTo>
                    <a:lnTo>
                      <a:pt x="25" y="86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6" name="Freeform 119"/>
              <p:cNvSpPr>
                <a:spLocks/>
              </p:cNvSpPr>
              <p:nvPr/>
            </p:nvSpPr>
            <p:spPr bwMode="auto">
              <a:xfrm>
                <a:off x="4588" y="1335"/>
                <a:ext cx="155" cy="161"/>
              </a:xfrm>
              <a:custGeom>
                <a:avLst/>
                <a:gdLst>
                  <a:gd name="T0" fmla="*/ 62 w 310"/>
                  <a:gd name="T1" fmla="*/ 0 h 321"/>
                  <a:gd name="T2" fmla="*/ 70 w 310"/>
                  <a:gd name="T3" fmla="*/ 2 h 321"/>
                  <a:gd name="T4" fmla="*/ 72 w 310"/>
                  <a:gd name="T5" fmla="*/ 8 h 321"/>
                  <a:gd name="T6" fmla="*/ 74 w 310"/>
                  <a:gd name="T7" fmla="*/ 10 h 321"/>
                  <a:gd name="T8" fmla="*/ 78 w 310"/>
                  <a:gd name="T9" fmla="*/ 12 h 321"/>
                  <a:gd name="T10" fmla="*/ 73 w 310"/>
                  <a:gd name="T11" fmla="*/ 15 h 321"/>
                  <a:gd name="T12" fmla="*/ 66 w 310"/>
                  <a:gd name="T13" fmla="*/ 21 h 321"/>
                  <a:gd name="T14" fmla="*/ 61 w 310"/>
                  <a:gd name="T15" fmla="*/ 28 h 321"/>
                  <a:gd name="T16" fmla="*/ 59 w 310"/>
                  <a:gd name="T17" fmla="*/ 36 h 321"/>
                  <a:gd name="T18" fmla="*/ 49 w 310"/>
                  <a:gd name="T19" fmla="*/ 33 h 321"/>
                  <a:gd name="T20" fmla="*/ 40 w 310"/>
                  <a:gd name="T21" fmla="*/ 32 h 321"/>
                  <a:gd name="T22" fmla="*/ 41 w 310"/>
                  <a:gd name="T23" fmla="*/ 35 h 321"/>
                  <a:gd name="T24" fmla="*/ 43 w 310"/>
                  <a:gd name="T25" fmla="*/ 40 h 321"/>
                  <a:gd name="T26" fmla="*/ 36 w 310"/>
                  <a:gd name="T27" fmla="*/ 43 h 321"/>
                  <a:gd name="T28" fmla="*/ 28 w 310"/>
                  <a:gd name="T29" fmla="*/ 52 h 321"/>
                  <a:gd name="T30" fmla="*/ 21 w 310"/>
                  <a:gd name="T31" fmla="*/ 58 h 321"/>
                  <a:gd name="T32" fmla="*/ 15 w 310"/>
                  <a:gd name="T33" fmla="*/ 64 h 321"/>
                  <a:gd name="T34" fmla="*/ 10 w 310"/>
                  <a:gd name="T35" fmla="*/ 69 h 321"/>
                  <a:gd name="T36" fmla="*/ 5 w 310"/>
                  <a:gd name="T37" fmla="*/ 75 h 321"/>
                  <a:gd name="T38" fmla="*/ 2 w 310"/>
                  <a:gd name="T39" fmla="*/ 81 h 321"/>
                  <a:gd name="T40" fmla="*/ 0 w 310"/>
                  <a:gd name="T41" fmla="*/ 75 h 321"/>
                  <a:gd name="T42" fmla="*/ 3 w 310"/>
                  <a:gd name="T43" fmla="*/ 70 h 321"/>
                  <a:gd name="T44" fmla="*/ 10 w 310"/>
                  <a:gd name="T45" fmla="*/ 61 h 321"/>
                  <a:gd name="T46" fmla="*/ 14 w 310"/>
                  <a:gd name="T47" fmla="*/ 56 h 321"/>
                  <a:gd name="T48" fmla="*/ 20 w 310"/>
                  <a:gd name="T49" fmla="*/ 45 h 321"/>
                  <a:gd name="T50" fmla="*/ 26 w 310"/>
                  <a:gd name="T51" fmla="*/ 37 h 321"/>
                  <a:gd name="T52" fmla="*/ 30 w 310"/>
                  <a:gd name="T53" fmla="*/ 31 h 321"/>
                  <a:gd name="T54" fmla="*/ 40 w 310"/>
                  <a:gd name="T55" fmla="*/ 22 h 321"/>
                  <a:gd name="T56" fmla="*/ 50 w 310"/>
                  <a:gd name="T57" fmla="*/ 16 h 321"/>
                  <a:gd name="T58" fmla="*/ 60 w 310"/>
                  <a:gd name="T59" fmla="*/ 8 h 321"/>
                  <a:gd name="T60" fmla="*/ 62 w 310"/>
                  <a:gd name="T61" fmla="*/ 0 h 32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10"/>
                  <a:gd name="T94" fmla="*/ 0 h 321"/>
                  <a:gd name="T95" fmla="*/ 310 w 310"/>
                  <a:gd name="T96" fmla="*/ 321 h 32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10" h="321">
                    <a:moveTo>
                      <a:pt x="248" y="0"/>
                    </a:moveTo>
                    <a:lnTo>
                      <a:pt x="277" y="7"/>
                    </a:lnTo>
                    <a:lnTo>
                      <a:pt x="288" y="30"/>
                    </a:lnTo>
                    <a:lnTo>
                      <a:pt x="296" y="40"/>
                    </a:lnTo>
                    <a:lnTo>
                      <a:pt x="310" y="47"/>
                    </a:lnTo>
                    <a:lnTo>
                      <a:pt x="289" y="60"/>
                    </a:lnTo>
                    <a:lnTo>
                      <a:pt x="263" y="84"/>
                    </a:lnTo>
                    <a:lnTo>
                      <a:pt x="246" y="110"/>
                    </a:lnTo>
                    <a:lnTo>
                      <a:pt x="237" y="143"/>
                    </a:lnTo>
                    <a:lnTo>
                      <a:pt x="197" y="129"/>
                    </a:lnTo>
                    <a:lnTo>
                      <a:pt x="162" y="128"/>
                    </a:lnTo>
                    <a:lnTo>
                      <a:pt x="166" y="138"/>
                    </a:lnTo>
                    <a:lnTo>
                      <a:pt x="174" y="157"/>
                    </a:lnTo>
                    <a:lnTo>
                      <a:pt x="141" y="171"/>
                    </a:lnTo>
                    <a:lnTo>
                      <a:pt x="113" y="208"/>
                    </a:lnTo>
                    <a:lnTo>
                      <a:pt x="84" y="231"/>
                    </a:lnTo>
                    <a:lnTo>
                      <a:pt x="61" y="255"/>
                    </a:lnTo>
                    <a:lnTo>
                      <a:pt x="38" y="276"/>
                    </a:lnTo>
                    <a:lnTo>
                      <a:pt x="23" y="299"/>
                    </a:lnTo>
                    <a:lnTo>
                      <a:pt x="9" y="321"/>
                    </a:lnTo>
                    <a:lnTo>
                      <a:pt x="0" y="299"/>
                    </a:lnTo>
                    <a:lnTo>
                      <a:pt x="14" y="278"/>
                    </a:lnTo>
                    <a:lnTo>
                      <a:pt x="40" y="241"/>
                    </a:lnTo>
                    <a:lnTo>
                      <a:pt x="59" y="222"/>
                    </a:lnTo>
                    <a:lnTo>
                      <a:pt x="82" y="178"/>
                    </a:lnTo>
                    <a:lnTo>
                      <a:pt x="105" y="145"/>
                    </a:lnTo>
                    <a:lnTo>
                      <a:pt x="122" y="122"/>
                    </a:lnTo>
                    <a:lnTo>
                      <a:pt x="162" y="88"/>
                    </a:lnTo>
                    <a:lnTo>
                      <a:pt x="202" y="63"/>
                    </a:lnTo>
                    <a:lnTo>
                      <a:pt x="241" y="3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7" name="Freeform 120"/>
              <p:cNvSpPr>
                <a:spLocks/>
              </p:cNvSpPr>
              <p:nvPr/>
            </p:nvSpPr>
            <p:spPr bwMode="auto">
              <a:xfrm>
                <a:off x="4619" y="1342"/>
                <a:ext cx="82" cy="93"/>
              </a:xfrm>
              <a:custGeom>
                <a:avLst/>
                <a:gdLst>
                  <a:gd name="T0" fmla="*/ 40 w 164"/>
                  <a:gd name="T1" fmla="*/ 0 h 185"/>
                  <a:gd name="T2" fmla="*/ 41 w 164"/>
                  <a:gd name="T3" fmla="*/ 3 h 185"/>
                  <a:gd name="T4" fmla="*/ 40 w 164"/>
                  <a:gd name="T5" fmla="*/ 5 h 185"/>
                  <a:gd name="T6" fmla="*/ 33 w 164"/>
                  <a:gd name="T7" fmla="*/ 10 h 185"/>
                  <a:gd name="T8" fmla="*/ 24 w 164"/>
                  <a:gd name="T9" fmla="*/ 16 h 185"/>
                  <a:gd name="T10" fmla="*/ 19 w 164"/>
                  <a:gd name="T11" fmla="*/ 21 h 185"/>
                  <a:gd name="T12" fmla="*/ 14 w 164"/>
                  <a:gd name="T13" fmla="*/ 25 h 185"/>
                  <a:gd name="T14" fmla="*/ 7 w 164"/>
                  <a:gd name="T15" fmla="*/ 32 h 185"/>
                  <a:gd name="T16" fmla="*/ 0 w 164"/>
                  <a:gd name="T17" fmla="*/ 47 h 185"/>
                  <a:gd name="T18" fmla="*/ 1 w 164"/>
                  <a:gd name="T19" fmla="*/ 37 h 185"/>
                  <a:gd name="T20" fmla="*/ 1 w 164"/>
                  <a:gd name="T21" fmla="*/ 32 h 185"/>
                  <a:gd name="T22" fmla="*/ 3 w 164"/>
                  <a:gd name="T23" fmla="*/ 26 h 185"/>
                  <a:gd name="T24" fmla="*/ 5 w 164"/>
                  <a:gd name="T25" fmla="*/ 29 h 185"/>
                  <a:gd name="T26" fmla="*/ 10 w 164"/>
                  <a:gd name="T27" fmla="*/ 26 h 185"/>
                  <a:gd name="T28" fmla="*/ 15 w 164"/>
                  <a:gd name="T29" fmla="*/ 20 h 185"/>
                  <a:gd name="T30" fmla="*/ 21 w 164"/>
                  <a:gd name="T31" fmla="*/ 15 h 185"/>
                  <a:gd name="T32" fmla="*/ 26 w 164"/>
                  <a:gd name="T33" fmla="*/ 8 h 185"/>
                  <a:gd name="T34" fmla="*/ 31 w 164"/>
                  <a:gd name="T35" fmla="*/ 5 h 185"/>
                  <a:gd name="T36" fmla="*/ 40 w 164"/>
                  <a:gd name="T37" fmla="*/ 0 h 18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64"/>
                  <a:gd name="T58" fmla="*/ 0 h 185"/>
                  <a:gd name="T59" fmla="*/ 164 w 164"/>
                  <a:gd name="T60" fmla="*/ 185 h 18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64" h="185">
                    <a:moveTo>
                      <a:pt x="158" y="0"/>
                    </a:moveTo>
                    <a:lnTo>
                      <a:pt x="164" y="9"/>
                    </a:lnTo>
                    <a:lnTo>
                      <a:pt x="157" y="19"/>
                    </a:lnTo>
                    <a:lnTo>
                      <a:pt x="129" y="40"/>
                    </a:lnTo>
                    <a:lnTo>
                      <a:pt x="99" y="63"/>
                    </a:lnTo>
                    <a:lnTo>
                      <a:pt x="75" y="82"/>
                    </a:lnTo>
                    <a:lnTo>
                      <a:pt x="59" y="98"/>
                    </a:lnTo>
                    <a:lnTo>
                      <a:pt x="31" y="128"/>
                    </a:lnTo>
                    <a:lnTo>
                      <a:pt x="0" y="185"/>
                    </a:lnTo>
                    <a:lnTo>
                      <a:pt x="3" y="147"/>
                    </a:lnTo>
                    <a:lnTo>
                      <a:pt x="3" y="126"/>
                    </a:lnTo>
                    <a:lnTo>
                      <a:pt x="15" y="101"/>
                    </a:lnTo>
                    <a:lnTo>
                      <a:pt x="21" y="115"/>
                    </a:lnTo>
                    <a:lnTo>
                      <a:pt x="38" y="103"/>
                    </a:lnTo>
                    <a:lnTo>
                      <a:pt x="62" y="79"/>
                    </a:lnTo>
                    <a:lnTo>
                      <a:pt x="83" y="60"/>
                    </a:lnTo>
                    <a:lnTo>
                      <a:pt x="106" y="32"/>
                    </a:lnTo>
                    <a:lnTo>
                      <a:pt x="125" y="18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8" name="Freeform 121"/>
              <p:cNvSpPr>
                <a:spLocks/>
              </p:cNvSpPr>
              <p:nvPr/>
            </p:nvSpPr>
            <p:spPr bwMode="auto">
              <a:xfrm>
                <a:off x="4594" y="1360"/>
                <a:ext cx="198" cy="187"/>
              </a:xfrm>
              <a:custGeom>
                <a:avLst/>
                <a:gdLst>
                  <a:gd name="T0" fmla="*/ 4 w 396"/>
                  <a:gd name="T1" fmla="*/ 78 h 373"/>
                  <a:gd name="T2" fmla="*/ 2 w 396"/>
                  <a:gd name="T3" fmla="*/ 75 h 373"/>
                  <a:gd name="T4" fmla="*/ 0 w 396"/>
                  <a:gd name="T5" fmla="*/ 69 h 373"/>
                  <a:gd name="T6" fmla="*/ 0 w 396"/>
                  <a:gd name="T7" fmla="*/ 68 h 373"/>
                  <a:gd name="T8" fmla="*/ 6 w 396"/>
                  <a:gd name="T9" fmla="*/ 59 h 373"/>
                  <a:gd name="T10" fmla="*/ 12 w 396"/>
                  <a:gd name="T11" fmla="*/ 53 h 373"/>
                  <a:gd name="T12" fmla="*/ 17 w 396"/>
                  <a:gd name="T13" fmla="*/ 48 h 373"/>
                  <a:gd name="T14" fmla="*/ 24 w 396"/>
                  <a:gd name="T15" fmla="*/ 44 h 373"/>
                  <a:gd name="T16" fmla="*/ 29 w 396"/>
                  <a:gd name="T17" fmla="*/ 38 h 373"/>
                  <a:gd name="T18" fmla="*/ 34 w 396"/>
                  <a:gd name="T19" fmla="*/ 32 h 373"/>
                  <a:gd name="T20" fmla="*/ 44 w 396"/>
                  <a:gd name="T21" fmla="*/ 29 h 373"/>
                  <a:gd name="T22" fmla="*/ 38 w 396"/>
                  <a:gd name="T23" fmla="*/ 20 h 373"/>
                  <a:gd name="T24" fmla="*/ 44 w 396"/>
                  <a:gd name="T25" fmla="*/ 20 h 373"/>
                  <a:gd name="T26" fmla="*/ 57 w 396"/>
                  <a:gd name="T27" fmla="*/ 26 h 373"/>
                  <a:gd name="T28" fmla="*/ 58 w 396"/>
                  <a:gd name="T29" fmla="*/ 19 h 373"/>
                  <a:gd name="T30" fmla="*/ 62 w 396"/>
                  <a:gd name="T31" fmla="*/ 12 h 373"/>
                  <a:gd name="T32" fmla="*/ 70 w 396"/>
                  <a:gd name="T33" fmla="*/ 4 h 373"/>
                  <a:gd name="T34" fmla="*/ 76 w 396"/>
                  <a:gd name="T35" fmla="*/ 0 h 373"/>
                  <a:gd name="T36" fmla="*/ 83 w 396"/>
                  <a:gd name="T37" fmla="*/ 5 h 373"/>
                  <a:gd name="T38" fmla="*/ 99 w 396"/>
                  <a:gd name="T39" fmla="*/ 17 h 373"/>
                  <a:gd name="T40" fmla="*/ 97 w 396"/>
                  <a:gd name="T41" fmla="*/ 19 h 373"/>
                  <a:gd name="T42" fmla="*/ 88 w 396"/>
                  <a:gd name="T43" fmla="*/ 20 h 373"/>
                  <a:gd name="T44" fmla="*/ 77 w 396"/>
                  <a:gd name="T45" fmla="*/ 23 h 373"/>
                  <a:gd name="T46" fmla="*/ 70 w 396"/>
                  <a:gd name="T47" fmla="*/ 30 h 373"/>
                  <a:gd name="T48" fmla="*/ 65 w 396"/>
                  <a:gd name="T49" fmla="*/ 39 h 373"/>
                  <a:gd name="T50" fmla="*/ 62 w 396"/>
                  <a:gd name="T51" fmla="*/ 46 h 373"/>
                  <a:gd name="T52" fmla="*/ 63 w 396"/>
                  <a:gd name="T53" fmla="*/ 49 h 373"/>
                  <a:gd name="T54" fmla="*/ 66 w 396"/>
                  <a:gd name="T55" fmla="*/ 52 h 373"/>
                  <a:gd name="T56" fmla="*/ 65 w 396"/>
                  <a:gd name="T57" fmla="*/ 55 h 373"/>
                  <a:gd name="T58" fmla="*/ 63 w 396"/>
                  <a:gd name="T59" fmla="*/ 60 h 373"/>
                  <a:gd name="T60" fmla="*/ 62 w 396"/>
                  <a:gd name="T61" fmla="*/ 65 h 373"/>
                  <a:gd name="T62" fmla="*/ 63 w 396"/>
                  <a:gd name="T63" fmla="*/ 68 h 373"/>
                  <a:gd name="T64" fmla="*/ 65 w 396"/>
                  <a:gd name="T65" fmla="*/ 69 h 373"/>
                  <a:gd name="T66" fmla="*/ 62 w 396"/>
                  <a:gd name="T67" fmla="*/ 79 h 373"/>
                  <a:gd name="T68" fmla="*/ 65 w 396"/>
                  <a:gd name="T69" fmla="*/ 86 h 373"/>
                  <a:gd name="T70" fmla="*/ 65 w 396"/>
                  <a:gd name="T71" fmla="*/ 89 h 373"/>
                  <a:gd name="T72" fmla="*/ 63 w 396"/>
                  <a:gd name="T73" fmla="*/ 90 h 373"/>
                  <a:gd name="T74" fmla="*/ 63 w 396"/>
                  <a:gd name="T75" fmla="*/ 94 h 373"/>
                  <a:gd name="T76" fmla="*/ 61 w 396"/>
                  <a:gd name="T77" fmla="*/ 92 h 373"/>
                  <a:gd name="T78" fmla="*/ 59 w 396"/>
                  <a:gd name="T79" fmla="*/ 92 h 373"/>
                  <a:gd name="T80" fmla="*/ 56 w 396"/>
                  <a:gd name="T81" fmla="*/ 93 h 373"/>
                  <a:gd name="T82" fmla="*/ 52 w 396"/>
                  <a:gd name="T83" fmla="*/ 88 h 373"/>
                  <a:gd name="T84" fmla="*/ 50 w 396"/>
                  <a:gd name="T85" fmla="*/ 84 h 373"/>
                  <a:gd name="T86" fmla="*/ 45 w 396"/>
                  <a:gd name="T87" fmla="*/ 84 h 373"/>
                  <a:gd name="T88" fmla="*/ 39 w 396"/>
                  <a:gd name="T89" fmla="*/ 84 h 373"/>
                  <a:gd name="T90" fmla="*/ 34 w 396"/>
                  <a:gd name="T91" fmla="*/ 80 h 373"/>
                  <a:gd name="T92" fmla="*/ 25 w 396"/>
                  <a:gd name="T93" fmla="*/ 79 h 373"/>
                  <a:gd name="T94" fmla="*/ 24 w 396"/>
                  <a:gd name="T95" fmla="*/ 80 h 373"/>
                  <a:gd name="T96" fmla="*/ 20 w 396"/>
                  <a:gd name="T97" fmla="*/ 78 h 373"/>
                  <a:gd name="T98" fmla="*/ 15 w 396"/>
                  <a:gd name="T99" fmla="*/ 76 h 373"/>
                  <a:gd name="T100" fmla="*/ 7 w 396"/>
                  <a:gd name="T101" fmla="*/ 75 h 373"/>
                  <a:gd name="T102" fmla="*/ 4 w 396"/>
                  <a:gd name="T103" fmla="*/ 78 h 37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6"/>
                  <a:gd name="T157" fmla="*/ 0 h 373"/>
                  <a:gd name="T158" fmla="*/ 396 w 396"/>
                  <a:gd name="T159" fmla="*/ 373 h 37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6" h="373">
                    <a:moveTo>
                      <a:pt x="16" y="309"/>
                    </a:moveTo>
                    <a:lnTo>
                      <a:pt x="5" y="298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26" y="235"/>
                    </a:lnTo>
                    <a:lnTo>
                      <a:pt x="49" y="211"/>
                    </a:lnTo>
                    <a:lnTo>
                      <a:pt x="68" y="192"/>
                    </a:lnTo>
                    <a:lnTo>
                      <a:pt x="94" y="173"/>
                    </a:lnTo>
                    <a:lnTo>
                      <a:pt x="119" y="150"/>
                    </a:lnTo>
                    <a:lnTo>
                      <a:pt x="134" y="126"/>
                    </a:lnTo>
                    <a:lnTo>
                      <a:pt x="175" y="115"/>
                    </a:lnTo>
                    <a:lnTo>
                      <a:pt x="152" y="78"/>
                    </a:lnTo>
                    <a:lnTo>
                      <a:pt x="175" y="80"/>
                    </a:lnTo>
                    <a:lnTo>
                      <a:pt x="229" y="103"/>
                    </a:lnTo>
                    <a:lnTo>
                      <a:pt x="232" y="75"/>
                    </a:lnTo>
                    <a:lnTo>
                      <a:pt x="248" y="47"/>
                    </a:lnTo>
                    <a:lnTo>
                      <a:pt x="277" y="14"/>
                    </a:lnTo>
                    <a:lnTo>
                      <a:pt x="304" y="0"/>
                    </a:lnTo>
                    <a:lnTo>
                      <a:pt x="332" y="17"/>
                    </a:lnTo>
                    <a:lnTo>
                      <a:pt x="396" y="68"/>
                    </a:lnTo>
                    <a:lnTo>
                      <a:pt x="387" y="75"/>
                    </a:lnTo>
                    <a:lnTo>
                      <a:pt x="351" y="77"/>
                    </a:lnTo>
                    <a:lnTo>
                      <a:pt x="307" y="91"/>
                    </a:lnTo>
                    <a:lnTo>
                      <a:pt x="277" y="119"/>
                    </a:lnTo>
                    <a:lnTo>
                      <a:pt x="260" y="153"/>
                    </a:lnTo>
                    <a:lnTo>
                      <a:pt x="251" y="183"/>
                    </a:lnTo>
                    <a:lnTo>
                      <a:pt x="255" y="195"/>
                    </a:lnTo>
                    <a:lnTo>
                      <a:pt x="264" y="208"/>
                    </a:lnTo>
                    <a:lnTo>
                      <a:pt x="258" y="218"/>
                    </a:lnTo>
                    <a:lnTo>
                      <a:pt x="253" y="239"/>
                    </a:lnTo>
                    <a:lnTo>
                      <a:pt x="251" y="260"/>
                    </a:lnTo>
                    <a:lnTo>
                      <a:pt x="253" y="269"/>
                    </a:lnTo>
                    <a:lnTo>
                      <a:pt x="257" y="274"/>
                    </a:lnTo>
                    <a:lnTo>
                      <a:pt x="251" y="314"/>
                    </a:lnTo>
                    <a:lnTo>
                      <a:pt x="257" y="344"/>
                    </a:lnTo>
                    <a:lnTo>
                      <a:pt x="258" y="356"/>
                    </a:lnTo>
                    <a:lnTo>
                      <a:pt x="253" y="359"/>
                    </a:lnTo>
                    <a:lnTo>
                      <a:pt x="255" y="373"/>
                    </a:lnTo>
                    <a:lnTo>
                      <a:pt x="244" y="365"/>
                    </a:lnTo>
                    <a:lnTo>
                      <a:pt x="237" y="365"/>
                    </a:lnTo>
                    <a:lnTo>
                      <a:pt x="225" y="370"/>
                    </a:lnTo>
                    <a:lnTo>
                      <a:pt x="209" y="349"/>
                    </a:lnTo>
                    <a:lnTo>
                      <a:pt x="197" y="335"/>
                    </a:lnTo>
                    <a:lnTo>
                      <a:pt x="180" y="335"/>
                    </a:lnTo>
                    <a:lnTo>
                      <a:pt x="155" y="335"/>
                    </a:lnTo>
                    <a:lnTo>
                      <a:pt x="136" y="319"/>
                    </a:lnTo>
                    <a:lnTo>
                      <a:pt x="103" y="316"/>
                    </a:lnTo>
                    <a:lnTo>
                      <a:pt x="94" y="319"/>
                    </a:lnTo>
                    <a:lnTo>
                      <a:pt x="80" y="310"/>
                    </a:lnTo>
                    <a:lnTo>
                      <a:pt x="63" y="304"/>
                    </a:lnTo>
                    <a:lnTo>
                      <a:pt x="28" y="300"/>
                    </a:lnTo>
                    <a:lnTo>
                      <a:pt x="16" y="309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09" name="Freeform 122"/>
              <p:cNvSpPr>
                <a:spLocks/>
              </p:cNvSpPr>
              <p:nvPr/>
            </p:nvSpPr>
            <p:spPr bwMode="auto">
              <a:xfrm>
                <a:off x="4751" y="1360"/>
                <a:ext cx="93" cy="245"/>
              </a:xfrm>
              <a:custGeom>
                <a:avLst/>
                <a:gdLst>
                  <a:gd name="T0" fmla="*/ 0 w 185"/>
                  <a:gd name="T1" fmla="*/ 0 h 488"/>
                  <a:gd name="T2" fmla="*/ 23 w 185"/>
                  <a:gd name="T3" fmla="*/ 17 h 488"/>
                  <a:gd name="T4" fmla="*/ 24 w 185"/>
                  <a:gd name="T5" fmla="*/ 19 h 488"/>
                  <a:gd name="T6" fmla="*/ 29 w 185"/>
                  <a:gd name="T7" fmla="*/ 22 h 488"/>
                  <a:gd name="T8" fmla="*/ 37 w 185"/>
                  <a:gd name="T9" fmla="*/ 28 h 488"/>
                  <a:gd name="T10" fmla="*/ 39 w 185"/>
                  <a:gd name="T11" fmla="*/ 32 h 488"/>
                  <a:gd name="T12" fmla="*/ 41 w 185"/>
                  <a:gd name="T13" fmla="*/ 37 h 488"/>
                  <a:gd name="T14" fmla="*/ 43 w 185"/>
                  <a:gd name="T15" fmla="*/ 44 h 488"/>
                  <a:gd name="T16" fmla="*/ 42 w 185"/>
                  <a:gd name="T17" fmla="*/ 50 h 488"/>
                  <a:gd name="T18" fmla="*/ 43 w 185"/>
                  <a:gd name="T19" fmla="*/ 60 h 488"/>
                  <a:gd name="T20" fmla="*/ 43 w 185"/>
                  <a:gd name="T21" fmla="*/ 69 h 488"/>
                  <a:gd name="T22" fmla="*/ 42 w 185"/>
                  <a:gd name="T23" fmla="*/ 80 h 488"/>
                  <a:gd name="T24" fmla="*/ 42 w 185"/>
                  <a:gd name="T25" fmla="*/ 92 h 488"/>
                  <a:gd name="T26" fmla="*/ 41 w 185"/>
                  <a:gd name="T27" fmla="*/ 101 h 488"/>
                  <a:gd name="T28" fmla="*/ 41 w 185"/>
                  <a:gd name="T29" fmla="*/ 108 h 488"/>
                  <a:gd name="T30" fmla="*/ 35 w 185"/>
                  <a:gd name="T31" fmla="*/ 121 h 488"/>
                  <a:gd name="T32" fmla="*/ 37 w 185"/>
                  <a:gd name="T33" fmla="*/ 122 h 488"/>
                  <a:gd name="T34" fmla="*/ 42 w 185"/>
                  <a:gd name="T35" fmla="*/ 112 h 488"/>
                  <a:gd name="T36" fmla="*/ 43 w 185"/>
                  <a:gd name="T37" fmla="*/ 107 h 488"/>
                  <a:gd name="T38" fmla="*/ 43 w 185"/>
                  <a:gd name="T39" fmla="*/ 98 h 488"/>
                  <a:gd name="T40" fmla="*/ 44 w 185"/>
                  <a:gd name="T41" fmla="*/ 105 h 488"/>
                  <a:gd name="T42" fmla="*/ 44 w 185"/>
                  <a:gd name="T43" fmla="*/ 111 h 488"/>
                  <a:gd name="T44" fmla="*/ 39 w 185"/>
                  <a:gd name="T45" fmla="*/ 123 h 488"/>
                  <a:gd name="T46" fmla="*/ 41 w 185"/>
                  <a:gd name="T47" fmla="*/ 123 h 488"/>
                  <a:gd name="T48" fmla="*/ 47 w 185"/>
                  <a:gd name="T49" fmla="*/ 111 h 488"/>
                  <a:gd name="T50" fmla="*/ 47 w 185"/>
                  <a:gd name="T51" fmla="*/ 104 h 488"/>
                  <a:gd name="T52" fmla="*/ 46 w 185"/>
                  <a:gd name="T53" fmla="*/ 97 h 488"/>
                  <a:gd name="T54" fmla="*/ 45 w 185"/>
                  <a:gd name="T55" fmla="*/ 90 h 488"/>
                  <a:gd name="T56" fmla="*/ 45 w 185"/>
                  <a:gd name="T57" fmla="*/ 81 h 488"/>
                  <a:gd name="T58" fmla="*/ 45 w 185"/>
                  <a:gd name="T59" fmla="*/ 70 h 488"/>
                  <a:gd name="T60" fmla="*/ 45 w 185"/>
                  <a:gd name="T61" fmla="*/ 59 h 488"/>
                  <a:gd name="T62" fmla="*/ 45 w 185"/>
                  <a:gd name="T63" fmla="*/ 50 h 488"/>
                  <a:gd name="T64" fmla="*/ 45 w 185"/>
                  <a:gd name="T65" fmla="*/ 47 h 488"/>
                  <a:gd name="T66" fmla="*/ 44 w 185"/>
                  <a:gd name="T67" fmla="*/ 40 h 488"/>
                  <a:gd name="T68" fmla="*/ 42 w 185"/>
                  <a:gd name="T69" fmla="*/ 34 h 488"/>
                  <a:gd name="T70" fmla="*/ 40 w 185"/>
                  <a:gd name="T71" fmla="*/ 30 h 488"/>
                  <a:gd name="T72" fmla="*/ 36 w 185"/>
                  <a:gd name="T73" fmla="*/ 26 h 488"/>
                  <a:gd name="T74" fmla="*/ 33 w 185"/>
                  <a:gd name="T75" fmla="*/ 23 h 488"/>
                  <a:gd name="T76" fmla="*/ 24 w 185"/>
                  <a:gd name="T77" fmla="*/ 15 h 488"/>
                  <a:gd name="T78" fmla="*/ 19 w 185"/>
                  <a:gd name="T79" fmla="*/ 11 h 488"/>
                  <a:gd name="T80" fmla="*/ 14 w 185"/>
                  <a:gd name="T81" fmla="*/ 8 h 488"/>
                  <a:gd name="T82" fmla="*/ 0 w 185"/>
                  <a:gd name="T83" fmla="*/ 0 h 48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5"/>
                  <a:gd name="T127" fmla="*/ 0 h 488"/>
                  <a:gd name="T128" fmla="*/ 185 w 185"/>
                  <a:gd name="T129" fmla="*/ 488 h 48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5" h="488">
                    <a:moveTo>
                      <a:pt x="0" y="0"/>
                    </a:moveTo>
                    <a:lnTo>
                      <a:pt x="89" y="68"/>
                    </a:lnTo>
                    <a:lnTo>
                      <a:pt x="96" y="73"/>
                    </a:lnTo>
                    <a:lnTo>
                      <a:pt x="115" y="85"/>
                    </a:lnTo>
                    <a:lnTo>
                      <a:pt x="147" y="112"/>
                    </a:lnTo>
                    <a:lnTo>
                      <a:pt x="155" y="127"/>
                    </a:lnTo>
                    <a:lnTo>
                      <a:pt x="164" y="146"/>
                    </a:lnTo>
                    <a:lnTo>
                      <a:pt x="169" y="176"/>
                    </a:lnTo>
                    <a:lnTo>
                      <a:pt x="168" y="199"/>
                    </a:lnTo>
                    <a:lnTo>
                      <a:pt x="169" y="239"/>
                    </a:lnTo>
                    <a:lnTo>
                      <a:pt x="169" y="274"/>
                    </a:lnTo>
                    <a:lnTo>
                      <a:pt x="166" y="316"/>
                    </a:lnTo>
                    <a:lnTo>
                      <a:pt x="166" y="366"/>
                    </a:lnTo>
                    <a:lnTo>
                      <a:pt x="164" y="401"/>
                    </a:lnTo>
                    <a:lnTo>
                      <a:pt x="162" y="429"/>
                    </a:lnTo>
                    <a:lnTo>
                      <a:pt x="138" y="481"/>
                    </a:lnTo>
                    <a:lnTo>
                      <a:pt x="148" y="487"/>
                    </a:lnTo>
                    <a:lnTo>
                      <a:pt x="168" y="447"/>
                    </a:lnTo>
                    <a:lnTo>
                      <a:pt x="171" y="426"/>
                    </a:lnTo>
                    <a:lnTo>
                      <a:pt x="171" y="389"/>
                    </a:lnTo>
                    <a:lnTo>
                      <a:pt x="176" y="419"/>
                    </a:lnTo>
                    <a:lnTo>
                      <a:pt x="176" y="440"/>
                    </a:lnTo>
                    <a:lnTo>
                      <a:pt x="155" y="488"/>
                    </a:lnTo>
                    <a:lnTo>
                      <a:pt x="162" y="488"/>
                    </a:lnTo>
                    <a:lnTo>
                      <a:pt x="185" y="440"/>
                    </a:lnTo>
                    <a:lnTo>
                      <a:pt x="185" y="415"/>
                    </a:lnTo>
                    <a:lnTo>
                      <a:pt x="182" y="387"/>
                    </a:lnTo>
                    <a:lnTo>
                      <a:pt x="178" y="356"/>
                    </a:lnTo>
                    <a:lnTo>
                      <a:pt x="178" y="321"/>
                    </a:lnTo>
                    <a:lnTo>
                      <a:pt x="180" y="276"/>
                    </a:lnTo>
                    <a:lnTo>
                      <a:pt x="178" y="235"/>
                    </a:lnTo>
                    <a:lnTo>
                      <a:pt x="178" y="199"/>
                    </a:lnTo>
                    <a:lnTo>
                      <a:pt x="180" y="188"/>
                    </a:lnTo>
                    <a:lnTo>
                      <a:pt x="175" y="159"/>
                    </a:lnTo>
                    <a:lnTo>
                      <a:pt x="168" y="136"/>
                    </a:lnTo>
                    <a:lnTo>
                      <a:pt x="159" y="120"/>
                    </a:lnTo>
                    <a:lnTo>
                      <a:pt x="141" y="103"/>
                    </a:lnTo>
                    <a:lnTo>
                      <a:pt x="129" y="89"/>
                    </a:lnTo>
                    <a:lnTo>
                      <a:pt x="93" y="57"/>
                    </a:lnTo>
                    <a:lnTo>
                      <a:pt x="73" y="44"/>
                    </a:lnTo>
                    <a:lnTo>
                      <a:pt x="56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0" name="Freeform 123"/>
              <p:cNvSpPr>
                <a:spLocks/>
              </p:cNvSpPr>
              <p:nvPr/>
            </p:nvSpPr>
            <p:spPr bwMode="auto">
              <a:xfrm>
                <a:off x="4595" y="1366"/>
                <a:ext cx="14" cy="28"/>
              </a:xfrm>
              <a:custGeom>
                <a:avLst/>
                <a:gdLst>
                  <a:gd name="T0" fmla="*/ 2 w 28"/>
                  <a:gd name="T1" fmla="*/ 0 h 56"/>
                  <a:gd name="T2" fmla="*/ 3 w 28"/>
                  <a:gd name="T3" fmla="*/ 4 h 56"/>
                  <a:gd name="T4" fmla="*/ 7 w 28"/>
                  <a:gd name="T5" fmla="*/ 6 h 56"/>
                  <a:gd name="T6" fmla="*/ 5 w 28"/>
                  <a:gd name="T7" fmla="*/ 14 h 56"/>
                  <a:gd name="T8" fmla="*/ 0 w 28"/>
                  <a:gd name="T9" fmla="*/ 8 h 56"/>
                  <a:gd name="T10" fmla="*/ 0 w 28"/>
                  <a:gd name="T11" fmla="*/ 6 h 56"/>
                  <a:gd name="T12" fmla="*/ 2 w 28"/>
                  <a:gd name="T13" fmla="*/ 0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"/>
                  <a:gd name="T22" fmla="*/ 0 h 56"/>
                  <a:gd name="T23" fmla="*/ 28 w 28"/>
                  <a:gd name="T24" fmla="*/ 56 h 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" h="56">
                    <a:moveTo>
                      <a:pt x="5" y="0"/>
                    </a:moveTo>
                    <a:lnTo>
                      <a:pt x="12" y="14"/>
                    </a:lnTo>
                    <a:lnTo>
                      <a:pt x="28" y="21"/>
                    </a:lnTo>
                    <a:lnTo>
                      <a:pt x="19" y="56"/>
                    </a:lnTo>
                    <a:lnTo>
                      <a:pt x="0" y="32"/>
                    </a:lnTo>
                    <a:lnTo>
                      <a:pt x="0" y="23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1" name="Freeform 124"/>
              <p:cNvSpPr>
                <a:spLocks/>
              </p:cNvSpPr>
              <p:nvPr/>
            </p:nvSpPr>
            <p:spPr bwMode="auto">
              <a:xfrm>
                <a:off x="4568" y="1378"/>
                <a:ext cx="30" cy="103"/>
              </a:xfrm>
              <a:custGeom>
                <a:avLst/>
                <a:gdLst>
                  <a:gd name="T0" fmla="*/ 11 w 61"/>
                  <a:gd name="T1" fmla="*/ 0 h 206"/>
                  <a:gd name="T2" fmla="*/ 12 w 61"/>
                  <a:gd name="T3" fmla="*/ 6 h 206"/>
                  <a:gd name="T4" fmla="*/ 15 w 61"/>
                  <a:gd name="T5" fmla="*/ 12 h 206"/>
                  <a:gd name="T6" fmla="*/ 10 w 61"/>
                  <a:gd name="T7" fmla="*/ 19 h 206"/>
                  <a:gd name="T8" fmla="*/ 7 w 61"/>
                  <a:gd name="T9" fmla="*/ 21 h 206"/>
                  <a:gd name="T10" fmla="*/ 7 w 61"/>
                  <a:gd name="T11" fmla="*/ 26 h 206"/>
                  <a:gd name="T12" fmla="*/ 10 w 61"/>
                  <a:gd name="T13" fmla="*/ 49 h 206"/>
                  <a:gd name="T14" fmla="*/ 9 w 61"/>
                  <a:gd name="T15" fmla="*/ 52 h 206"/>
                  <a:gd name="T16" fmla="*/ 7 w 61"/>
                  <a:gd name="T17" fmla="*/ 47 h 206"/>
                  <a:gd name="T18" fmla="*/ 5 w 61"/>
                  <a:gd name="T19" fmla="*/ 44 h 206"/>
                  <a:gd name="T20" fmla="*/ 3 w 61"/>
                  <a:gd name="T21" fmla="*/ 43 h 206"/>
                  <a:gd name="T22" fmla="*/ 0 w 61"/>
                  <a:gd name="T23" fmla="*/ 20 h 206"/>
                  <a:gd name="T24" fmla="*/ 6 w 61"/>
                  <a:gd name="T25" fmla="*/ 15 h 206"/>
                  <a:gd name="T26" fmla="*/ 0 w 61"/>
                  <a:gd name="T27" fmla="*/ 14 h 206"/>
                  <a:gd name="T28" fmla="*/ 1 w 61"/>
                  <a:gd name="T29" fmla="*/ 7 h 206"/>
                  <a:gd name="T30" fmla="*/ 3 w 61"/>
                  <a:gd name="T31" fmla="*/ 2 h 206"/>
                  <a:gd name="T32" fmla="*/ 11 w 61"/>
                  <a:gd name="T33" fmla="*/ 0 h 20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"/>
                  <a:gd name="T52" fmla="*/ 0 h 206"/>
                  <a:gd name="T53" fmla="*/ 61 w 61"/>
                  <a:gd name="T54" fmla="*/ 206 h 20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" h="206">
                    <a:moveTo>
                      <a:pt x="47" y="0"/>
                    </a:moveTo>
                    <a:lnTo>
                      <a:pt x="50" y="26"/>
                    </a:lnTo>
                    <a:lnTo>
                      <a:pt x="61" y="45"/>
                    </a:lnTo>
                    <a:lnTo>
                      <a:pt x="42" y="73"/>
                    </a:lnTo>
                    <a:lnTo>
                      <a:pt x="31" y="84"/>
                    </a:lnTo>
                    <a:lnTo>
                      <a:pt x="29" y="104"/>
                    </a:lnTo>
                    <a:lnTo>
                      <a:pt x="42" y="193"/>
                    </a:lnTo>
                    <a:lnTo>
                      <a:pt x="38" y="206"/>
                    </a:lnTo>
                    <a:lnTo>
                      <a:pt x="29" y="188"/>
                    </a:lnTo>
                    <a:lnTo>
                      <a:pt x="22" y="174"/>
                    </a:lnTo>
                    <a:lnTo>
                      <a:pt x="14" y="169"/>
                    </a:lnTo>
                    <a:lnTo>
                      <a:pt x="1" y="77"/>
                    </a:lnTo>
                    <a:lnTo>
                      <a:pt x="24" y="63"/>
                    </a:lnTo>
                    <a:lnTo>
                      <a:pt x="0" y="57"/>
                    </a:lnTo>
                    <a:lnTo>
                      <a:pt x="7" y="28"/>
                    </a:lnTo>
                    <a:lnTo>
                      <a:pt x="12" y="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2" name="Freeform 125"/>
              <p:cNvSpPr>
                <a:spLocks/>
              </p:cNvSpPr>
              <p:nvPr/>
            </p:nvSpPr>
            <p:spPr bwMode="auto">
              <a:xfrm>
                <a:off x="4547" y="1382"/>
                <a:ext cx="25" cy="84"/>
              </a:xfrm>
              <a:custGeom>
                <a:avLst/>
                <a:gdLst>
                  <a:gd name="T0" fmla="*/ 13 w 50"/>
                  <a:gd name="T1" fmla="*/ 40 h 167"/>
                  <a:gd name="T2" fmla="*/ 10 w 50"/>
                  <a:gd name="T3" fmla="*/ 23 h 167"/>
                  <a:gd name="T4" fmla="*/ 10 w 50"/>
                  <a:gd name="T5" fmla="*/ 16 h 167"/>
                  <a:gd name="T6" fmla="*/ 13 w 50"/>
                  <a:gd name="T7" fmla="*/ 15 h 167"/>
                  <a:gd name="T8" fmla="*/ 9 w 50"/>
                  <a:gd name="T9" fmla="*/ 14 h 167"/>
                  <a:gd name="T10" fmla="*/ 11 w 50"/>
                  <a:gd name="T11" fmla="*/ 8 h 167"/>
                  <a:gd name="T12" fmla="*/ 13 w 50"/>
                  <a:gd name="T13" fmla="*/ 0 h 167"/>
                  <a:gd name="T14" fmla="*/ 9 w 50"/>
                  <a:gd name="T15" fmla="*/ 4 h 167"/>
                  <a:gd name="T16" fmla="*/ 4 w 50"/>
                  <a:gd name="T17" fmla="*/ 8 h 167"/>
                  <a:gd name="T18" fmla="*/ 6 w 50"/>
                  <a:gd name="T19" fmla="*/ 18 h 167"/>
                  <a:gd name="T20" fmla="*/ 3 w 50"/>
                  <a:gd name="T21" fmla="*/ 11 h 167"/>
                  <a:gd name="T22" fmla="*/ 2 w 50"/>
                  <a:gd name="T23" fmla="*/ 15 h 167"/>
                  <a:gd name="T24" fmla="*/ 3 w 50"/>
                  <a:gd name="T25" fmla="*/ 16 h 167"/>
                  <a:gd name="T26" fmla="*/ 3 w 50"/>
                  <a:gd name="T27" fmla="*/ 20 h 167"/>
                  <a:gd name="T28" fmla="*/ 2 w 50"/>
                  <a:gd name="T29" fmla="*/ 26 h 167"/>
                  <a:gd name="T30" fmla="*/ 1 w 50"/>
                  <a:gd name="T31" fmla="*/ 32 h 167"/>
                  <a:gd name="T32" fmla="*/ 0 w 50"/>
                  <a:gd name="T33" fmla="*/ 35 h 167"/>
                  <a:gd name="T34" fmla="*/ 1 w 50"/>
                  <a:gd name="T35" fmla="*/ 39 h 167"/>
                  <a:gd name="T36" fmla="*/ 3 w 50"/>
                  <a:gd name="T37" fmla="*/ 42 h 167"/>
                  <a:gd name="T38" fmla="*/ 2 w 50"/>
                  <a:gd name="T39" fmla="*/ 36 h 167"/>
                  <a:gd name="T40" fmla="*/ 2 w 50"/>
                  <a:gd name="T41" fmla="*/ 31 h 167"/>
                  <a:gd name="T42" fmla="*/ 3 w 50"/>
                  <a:gd name="T43" fmla="*/ 26 h 167"/>
                  <a:gd name="T44" fmla="*/ 4 w 50"/>
                  <a:gd name="T45" fmla="*/ 25 h 167"/>
                  <a:gd name="T46" fmla="*/ 7 w 50"/>
                  <a:gd name="T47" fmla="*/ 24 h 167"/>
                  <a:gd name="T48" fmla="*/ 9 w 50"/>
                  <a:gd name="T49" fmla="*/ 26 h 167"/>
                  <a:gd name="T50" fmla="*/ 13 w 50"/>
                  <a:gd name="T51" fmla="*/ 40 h 1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0"/>
                  <a:gd name="T79" fmla="*/ 0 h 167"/>
                  <a:gd name="T80" fmla="*/ 50 w 50"/>
                  <a:gd name="T81" fmla="*/ 167 h 1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0" h="167">
                    <a:moveTo>
                      <a:pt x="50" y="157"/>
                    </a:moveTo>
                    <a:lnTo>
                      <a:pt x="40" y="89"/>
                    </a:lnTo>
                    <a:lnTo>
                      <a:pt x="40" y="64"/>
                    </a:lnTo>
                    <a:lnTo>
                      <a:pt x="49" y="59"/>
                    </a:lnTo>
                    <a:lnTo>
                      <a:pt x="36" y="54"/>
                    </a:lnTo>
                    <a:lnTo>
                      <a:pt x="43" y="29"/>
                    </a:lnTo>
                    <a:lnTo>
                      <a:pt x="50" y="0"/>
                    </a:lnTo>
                    <a:lnTo>
                      <a:pt x="33" y="15"/>
                    </a:lnTo>
                    <a:lnTo>
                      <a:pt x="16" y="31"/>
                    </a:lnTo>
                    <a:lnTo>
                      <a:pt x="23" y="71"/>
                    </a:lnTo>
                    <a:lnTo>
                      <a:pt x="10" y="43"/>
                    </a:lnTo>
                    <a:lnTo>
                      <a:pt x="5" y="57"/>
                    </a:lnTo>
                    <a:lnTo>
                      <a:pt x="10" y="62"/>
                    </a:lnTo>
                    <a:lnTo>
                      <a:pt x="10" y="78"/>
                    </a:lnTo>
                    <a:lnTo>
                      <a:pt x="5" y="102"/>
                    </a:lnTo>
                    <a:lnTo>
                      <a:pt x="2" y="125"/>
                    </a:lnTo>
                    <a:lnTo>
                      <a:pt x="0" y="139"/>
                    </a:lnTo>
                    <a:lnTo>
                      <a:pt x="3" y="153"/>
                    </a:lnTo>
                    <a:lnTo>
                      <a:pt x="9" y="167"/>
                    </a:lnTo>
                    <a:lnTo>
                      <a:pt x="5" y="144"/>
                    </a:lnTo>
                    <a:lnTo>
                      <a:pt x="7" y="122"/>
                    </a:lnTo>
                    <a:lnTo>
                      <a:pt x="12" y="102"/>
                    </a:lnTo>
                    <a:lnTo>
                      <a:pt x="16" y="99"/>
                    </a:lnTo>
                    <a:lnTo>
                      <a:pt x="28" y="95"/>
                    </a:lnTo>
                    <a:lnTo>
                      <a:pt x="35" y="104"/>
                    </a:lnTo>
                    <a:lnTo>
                      <a:pt x="50" y="157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3" name="Freeform 126"/>
              <p:cNvSpPr>
                <a:spLocks/>
              </p:cNvSpPr>
              <p:nvPr/>
            </p:nvSpPr>
            <p:spPr bwMode="auto">
              <a:xfrm>
                <a:off x="4808" y="1602"/>
                <a:ext cx="26" cy="34"/>
              </a:xfrm>
              <a:custGeom>
                <a:avLst/>
                <a:gdLst>
                  <a:gd name="T0" fmla="*/ 0 w 52"/>
                  <a:gd name="T1" fmla="*/ 11 h 68"/>
                  <a:gd name="T2" fmla="*/ 3 w 52"/>
                  <a:gd name="T3" fmla="*/ 13 h 68"/>
                  <a:gd name="T4" fmla="*/ 7 w 52"/>
                  <a:gd name="T5" fmla="*/ 17 h 68"/>
                  <a:gd name="T6" fmla="*/ 13 w 52"/>
                  <a:gd name="T7" fmla="*/ 4 h 68"/>
                  <a:gd name="T8" fmla="*/ 7 w 52"/>
                  <a:gd name="T9" fmla="*/ 1 h 68"/>
                  <a:gd name="T10" fmla="*/ 6 w 52"/>
                  <a:gd name="T11" fmla="*/ 0 h 68"/>
                  <a:gd name="T12" fmla="*/ 0 w 52"/>
                  <a:gd name="T13" fmla="*/ 11 h 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"/>
                  <a:gd name="T22" fmla="*/ 0 h 68"/>
                  <a:gd name="T23" fmla="*/ 52 w 52"/>
                  <a:gd name="T24" fmla="*/ 68 h 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" h="68">
                    <a:moveTo>
                      <a:pt x="0" y="46"/>
                    </a:moveTo>
                    <a:lnTo>
                      <a:pt x="13" y="54"/>
                    </a:lnTo>
                    <a:lnTo>
                      <a:pt x="29" y="68"/>
                    </a:lnTo>
                    <a:lnTo>
                      <a:pt x="52" y="19"/>
                    </a:lnTo>
                    <a:lnTo>
                      <a:pt x="31" y="5"/>
                    </a:lnTo>
                    <a:lnTo>
                      <a:pt x="22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4" name="Freeform 127"/>
              <p:cNvSpPr>
                <a:spLocks/>
              </p:cNvSpPr>
              <p:nvPr/>
            </p:nvSpPr>
            <p:spPr bwMode="auto">
              <a:xfrm>
                <a:off x="4553" y="1556"/>
                <a:ext cx="267" cy="155"/>
              </a:xfrm>
              <a:custGeom>
                <a:avLst/>
                <a:gdLst>
                  <a:gd name="T0" fmla="*/ 17 w 534"/>
                  <a:gd name="T1" fmla="*/ 5 h 310"/>
                  <a:gd name="T2" fmla="*/ 7 w 534"/>
                  <a:gd name="T3" fmla="*/ 0 h 310"/>
                  <a:gd name="T4" fmla="*/ 4 w 534"/>
                  <a:gd name="T5" fmla="*/ 10 h 310"/>
                  <a:gd name="T6" fmla="*/ 3 w 534"/>
                  <a:gd name="T7" fmla="*/ 21 h 310"/>
                  <a:gd name="T8" fmla="*/ 1 w 534"/>
                  <a:gd name="T9" fmla="*/ 36 h 310"/>
                  <a:gd name="T10" fmla="*/ 1 w 534"/>
                  <a:gd name="T11" fmla="*/ 51 h 310"/>
                  <a:gd name="T12" fmla="*/ 0 w 534"/>
                  <a:gd name="T13" fmla="*/ 78 h 310"/>
                  <a:gd name="T14" fmla="*/ 11 w 534"/>
                  <a:gd name="T15" fmla="*/ 78 h 310"/>
                  <a:gd name="T16" fmla="*/ 11 w 534"/>
                  <a:gd name="T17" fmla="*/ 67 h 310"/>
                  <a:gd name="T18" fmla="*/ 11 w 534"/>
                  <a:gd name="T19" fmla="*/ 48 h 310"/>
                  <a:gd name="T20" fmla="*/ 12 w 534"/>
                  <a:gd name="T21" fmla="*/ 34 h 310"/>
                  <a:gd name="T22" fmla="*/ 14 w 534"/>
                  <a:gd name="T23" fmla="*/ 24 h 310"/>
                  <a:gd name="T24" fmla="*/ 17 w 534"/>
                  <a:gd name="T25" fmla="*/ 25 h 310"/>
                  <a:gd name="T26" fmla="*/ 14 w 534"/>
                  <a:gd name="T27" fmla="*/ 43 h 310"/>
                  <a:gd name="T28" fmla="*/ 13 w 534"/>
                  <a:gd name="T29" fmla="*/ 55 h 310"/>
                  <a:gd name="T30" fmla="*/ 12 w 534"/>
                  <a:gd name="T31" fmla="*/ 67 h 310"/>
                  <a:gd name="T32" fmla="*/ 12 w 534"/>
                  <a:gd name="T33" fmla="*/ 78 h 310"/>
                  <a:gd name="T34" fmla="*/ 45 w 534"/>
                  <a:gd name="T35" fmla="*/ 78 h 310"/>
                  <a:gd name="T36" fmla="*/ 44 w 534"/>
                  <a:gd name="T37" fmla="*/ 69 h 310"/>
                  <a:gd name="T38" fmla="*/ 40 w 534"/>
                  <a:gd name="T39" fmla="*/ 54 h 310"/>
                  <a:gd name="T40" fmla="*/ 40 w 534"/>
                  <a:gd name="T41" fmla="*/ 46 h 310"/>
                  <a:gd name="T42" fmla="*/ 45 w 534"/>
                  <a:gd name="T43" fmla="*/ 55 h 310"/>
                  <a:gd name="T44" fmla="*/ 48 w 534"/>
                  <a:gd name="T45" fmla="*/ 69 h 310"/>
                  <a:gd name="T46" fmla="*/ 51 w 534"/>
                  <a:gd name="T47" fmla="*/ 78 h 310"/>
                  <a:gd name="T48" fmla="*/ 89 w 534"/>
                  <a:gd name="T49" fmla="*/ 78 h 310"/>
                  <a:gd name="T50" fmla="*/ 86 w 534"/>
                  <a:gd name="T51" fmla="*/ 71 h 310"/>
                  <a:gd name="T52" fmla="*/ 83 w 534"/>
                  <a:gd name="T53" fmla="*/ 60 h 310"/>
                  <a:gd name="T54" fmla="*/ 86 w 534"/>
                  <a:gd name="T55" fmla="*/ 64 h 310"/>
                  <a:gd name="T56" fmla="*/ 98 w 534"/>
                  <a:gd name="T57" fmla="*/ 74 h 310"/>
                  <a:gd name="T58" fmla="*/ 107 w 534"/>
                  <a:gd name="T59" fmla="*/ 78 h 310"/>
                  <a:gd name="T60" fmla="*/ 133 w 534"/>
                  <a:gd name="T61" fmla="*/ 78 h 310"/>
                  <a:gd name="T62" fmla="*/ 129 w 534"/>
                  <a:gd name="T63" fmla="*/ 72 h 310"/>
                  <a:gd name="T64" fmla="*/ 121 w 534"/>
                  <a:gd name="T65" fmla="*/ 62 h 310"/>
                  <a:gd name="T66" fmla="*/ 119 w 534"/>
                  <a:gd name="T67" fmla="*/ 55 h 310"/>
                  <a:gd name="T68" fmla="*/ 123 w 534"/>
                  <a:gd name="T69" fmla="*/ 61 h 310"/>
                  <a:gd name="T70" fmla="*/ 127 w 534"/>
                  <a:gd name="T71" fmla="*/ 67 h 310"/>
                  <a:gd name="T72" fmla="*/ 134 w 534"/>
                  <a:gd name="T73" fmla="*/ 73 h 310"/>
                  <a:gd name="T74" fmla="*/ 134 w 534"/>
                  <a:gd name="T75" fmla="*/ 63 h 310"/>
                  <a:gd name="T76" fmla="*/ 127 w 534"/>
                  <a:gd name="T77" fmla="*/ 55 h 310"/>
                  <a:gd name="T78" fmla="*/ 124 w 534"/>
                  <a:gd name="T79" fmla="*/ 46 h 310"/>
                  <a:gd name="T80" fmla="*/ 123 w 534"/>
                  <a:gd name="T81" fmla="*/ 44 h 310"/>
                  <a:gd name="T82" fmla="*/ 125 w 534"/>
                  <a:gd name="T83" fmla="*/ 46 h 310"/>
                  <a:gd name="T84" fmla="*/ 129 w 534"/>
                  <a:gd name="T85" fmla="*/ 53 h 310"/>
                  <a:gd name="T86" fmla="*/ 134 w 534"/>
                  <a:gd name="T87" fmla="*/ 58 h 310"/>
                  <a:gd name="T88" fmla="*/ 133 w 534"/>
                  <a:gd name="T89" fmla="*/ 48 h 310"/>
                  <a:gd name="T90" fmla="*/ 133 w 534"/>
                  <a:gd name="T91" fmla="*/ 44 h 310"/>
                  <a:gd name="T92" fmla="*/ 132 w 534"/>
                  <a:gd name="T93" fmla="*/ 41 h 310"/>
                  <a:gd name="T94" fmla="*/ 126 w 534"/>
                  <a:gd name="T95" fmla="*/ 37 h 310"/>
                  <a:gd name="T96" fmla="*/ 122 w 534"/>
                  <a:gd name="T97" fmla="*/ 40 h 310"/>
                  <a:gd name="T98" fmla="*/ 118 w 534"/>
                  <a:gd name="T99" fmla="*/ 47 h 310"/>
                  <a:gd name="T100" fmla="*/ 115 w 534"/>
                  <a:gd name="T101" fmla="*/ 51 h 310"/>
                  <a:gd name="T102" fmla="*/ 108 w 534"/>
                  <a:gd name="T103" fmla="*/ 51 h 310"/>
                  <a:gd name="T104" fmla="*/ 102 w 534"/>
                  <a:gd name="T105" fmla="*/ 51 h 310"/>
                  <a:gd name="T106" fmla="*/ 93 w 534"/>
                  <a:gd name="T107" fmla="*/ 49 h 310"/>
                  <a:gd name="T108" fmla="*/ 83 w 534"/>
                  <a:gd name="T109" fmla="*/ 46 h 310"/>
                  <a:gd name="T110" fmla="*/ 67 w 534"/>
                  <a:gd name="T111" fmla="*/ 41 h 310"/>
                  <a:gd name="T112" fmla="*/ 52 w 534"/>
                  <a:gd name="T113" fmla="*/ 36 h 310"/>
                  <a:gd name="T114" fmla="*/ 11 w 534"/>
                  <a:gd name="T115" fmla="*/ 21 h 310"/>
                  <a:gd name="T116" fmla="*/ 14 w 534"/>
                  <a:gd name="T117" fmla="*/ 10 h 310"/>
                  <a:gd name="T118" fmla="*/ 17 w 534"/>
                  <a:gd name="T119" fmla="*/ 5 h 31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34"/>
                  <a:gd name="T181" fmla="*/ 0 h 310"/>
                  <a:gd name="T182" fmla="*/ 534 w 534"/>
                  <a:gd name="T183" fmla="*/ 310 h 31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34" h="310">
                    <a:moveTo>
                      <a:pt x="65" y="17"/>
                    </a:moveTo>
                    <a:lnTo>
                      <a:pt x="28" y="0"/>
                    </a:lnTo>
                    <a:lnTo>
                      <a:pt x="18" y="42"/>
                    </a:lnTo>
                    <a:lnTo>
                      <a:pt x="12" y="84"/>
                    </a:lnTo>
                    <a:lnTo>
                      <a:pt x="5" y="141"/>
                    </a:lnTo>
                    <a:lnTo>
                      <a:pt x="4" y="207"/>
                    </a:lnTo>
                    <a:lnTo>
                      <a:pt x="0" y="310"/>
                    </a:lnTo>
                    <a:lnTo>
                      <a:pt x="44" y="310"/>
                    </a:lnTo>
                    <a:lnTo>
                      <a:pt x="44" y="267"/>
                    </a:lnTo>
                    <a:lnTo>
                      <a:pt x="47" y="193"/>
                    </a:lnTo>
                    <a:lnTo>
                      <a:pt x="51" y="136"/>
                    </a:lnTo>
                    <a:lnTo>
                      <a:pt x="58" y="96"/>
                    </a:lnTo>
                    <a:lnTo>
                      <a:pt x="65" y="101"/>
                    </a:lnTo>
                    <a:lnTo>
                      <a:pt x="56" y="174"/>
                    </a:lnTo>
                    <a:lnTo>
                      <a:pt x="54" y="221"/>
                    </a:lnTo>
                    <a:lnTo>
                      <a:pt x="49" y="267"/>
                    </a:lnTo>
                    <a:lnTo>
                      <a:pt x="51" y="310"/>
                    </a:lnTo>
                    <a:lnTo>
                      <a:pt x="183" y="310"/>
                    </a:lnTo>
                    <a:lnTo>
                      <a:pt x="176" y="274"/>
                    </a:lnTo>
                    <a:lnTo>
                      <a:pt x="162" y="216"/>
                    </a:lnTo>
                    <a:lnTo>
                      <a:pt x="162" y="185"/>
                    </a:lnTo>
                    <a:lnTo>
                      <a:pt x="180" y="223"/>
                    </a:lnTo>
                    <a:lnTo>
                      <a:pt x="192" y="275"/>
                    </a:lnTo>
                    <a:lnTo>
                      <a:pt x="206" y="310"/>
                    </a:lnTo>
                    <a:lnTo>
                      <a:pt x="356" y="310"/>
                    </a:lnTo>
                    <a:lnTo>
                      <a:pt x="346" y="282"/>
                    </a:lnTo>
                    <a:lnTo>
                      <a:pt x="333" y="242"/>
                    </a:lnTo>
                    <a:lnTo>
                      <a:pt x="346" y="256"/>
                    </a:lnTo>
                    <a:lnTo>
                      <a:pt x="393" y="295"/>
                    </a:lnTo>
                    <a:lnTo>
                      <a:pt x="428" y="310"/>
                    </a:lnTo>
                    <a:lnTo>
                      <a:pt x="530" y="310"/>
                    </a:lnTo>
                    <a:lnTo>
                      <a:pt x="513" y="288"/>
                    </a:lnTo>
                    <a:lnTo>
                      <a:pt x="485" y="248"/>
                    </a:lnTo>
                    <a:lnTo>
                      <a:pt x="478" y="221"/>
                    </a:lnTo>
                    <a:lnTo>
                      <a:pt x="492" y="244"/>
                    </a:lnTo>
                    <a:lnTo>
                      <a:pt x="510" y="265"/>
                    </a:lnTo>
                    <a:lnTo>
                      <a:pt x="534" y="289"/>
                    </a:lnTo>
                    <a:lnTo>
                      <a:pt x="534" y="253"/>
                    </a:lnTo>
                    <a:lnTo>
                      <a:pt x="508" y="221"/>
                    </a:lnTo>
                    <a:lnTo>
                      <a:pt x="496" y="186"/>
                    </a:lnTo>
                    <a:lnTo>
                      <a:pt x="494" y="176"/>
                    </a:lnTo>
                    <a:lnTo>
                      <a:pt x="501" y="186"/>
                    </a:lnTo>
                    <a:lnTo>
                      <a:pt x="515" y="213"/>
                    </a:lnTo>
                    <a:lnTo>
                      <a:pt x="534" y="235"/>
                    </a:lnTo>
                    <a:lnTo>
                      <a:pt x="530" y="192"/>
                    </a:lnTo>
                    <a:lnTo>
                      <a:pt x="532" y="176"/>
                    </a:lnTo>
                    <a:lnTo>
                      <a:pt x="527" y="164"/>
                    </a:lnTo>
                    <a:lnTo>
                      <a:pt x="504" y="148"/>
                    </a:lnTo>
                    <a:lnTo>
                      <a:pt x="490" y="162"/>
                    </a:lnTo>
                    <a:lnTo>
                      <a:pt x="475" y="188"/>
                    </a:lnTo>
                    <a:lnTo>
                      <a:pt x="461" y="204"/>
                    </a:lnTo>
                    <a:lnTo>
                      <a:pt x="433" y="207"/>
                    </a:lnTo>
                    <a:lnTo>
                      <a:pt x="410" y="207"/>
                    </a:lnTo>
                    <a:lnTo>
                      <a:pt x="375" y="197"/>
                    </a:lnTo>
                    <a:lnTo>
                      <a:pt x="332" y="186"/>
                    </a:lnTo>
                    <a:lnTo>
                      <a:pt x="267" y="166"/>
                    </a:lnTo>
                    <a:lnTo>
                      <a:pt x="208" y="143"/>
                    </a:lnTo>
                    <a:lnTo>
                      <a:pt x="44" y="87"/>
                    </a:lnTo>
                    <a:lnTo>
                      <a:pt x="56" y="42"/>
                    </a:lnTo>
                    <a:lnTo>
                      <a:pt x="65" y="17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5" name="Freeform 128"/>
              <p:cNvSpPr>
                <a:spLocks/>
              </p:cNvSpPr>
              <p:nvPr/>
            </p:nvSpPr>
            <p:spPr bwMode="auto">
              <a:xfrm>
                <a:off x="4542" y="1548"/>
                <a:ext cx="21" cy="118"/>
              </a:xfrm>
              <a:custGeom>
                <a:avLst/>
                <a:gdLst>
                  <a:gd name="T0" fmla="*/ 5 w 42"/>
                  <a:gd name="T1" fmla="*/ 59 h 236"/>
                  <a:gd name="T2" fmla="*/ 5 w 42"/>
                  <a:gd name="T3" fmla="*/ 43 h 236"/>
                  <a:gd name="T4" fmla="*/ 5 w 42"/>
                  <a:gd name="T5" fmla="*/ 35 h 236"/>
                  <a:gd name="T6" fmla="*/ 4 w 42"/>
                  <a:gd name="T7" fmla="*/ 25 h 236"/>
                  <a:gd name="T8" fmla="*/ 6 w 42"/>
                  <a:gd name="T9" fmla="*/ 20 h 236"/>
                  <a:gd name="T10" fmla="*/ 9 w 42"/>
                  <a:gd name="T11" fmla="*/ 10 h 236"/>
                  <a:gd name="T12" fmla="*/ 11 w 42"/>
                  <a:gd name="T13" fmla="*/ 5 h 236"/>
                  <a:gd name="T14" fmla="*/ 7 w 42"/>
                  <a:gd name="T15" fmla="*/ 2 h 236"/>
                  <a:gd name="T16" fmla="*/ 0 w 42"/>
                  <a:gd name="T17" fmla="*/ 0 h 236"/>
                  <a:gd name="T18" fmla="*/ 3 w 42"/>
                  <a:gd name="T19" fmla="*/ 6 h 236"/>
                  <a:gd name="T20" fmla="*/ 1 w 42"/>
                  <a:gd name="T21" fmla="*/ 13 h 236"/>
                  <a:gd name="T22" fmla="*/ 1 w 42"/>
                  <a:gd name="T23" fmla="*/ 15 h 236"/>
                  <a:gd name="T24" fmla="*/ 1 w 42"/>
                  <a:gd name="T25" fmla="*/ 21 h 236"/>
                  <a:gd name="T26" fmla="*/ 1 w 42"/>
                  <a:gd name="T27" fmla="*/ 23 h 236"/>
                  <a:gd name="T28" fmla="*/ 3 w 42"/>
                  <a:gd name="T29" fmla="*/ 27 h 236"/>
                  <a:gd name="T30" fmla="*/ 3 w 42"/>
                  <a:gd name="T31" fmla="*/ 34 h 236"/>
                  <a:gd name="T32" fmla="*/ 3 w 42"/>
                  <a:gd name="T33" fmla="*/ 40 h 236"/>
                  <a:gd name="T34" fmla="*/ 5 w 42"/>
                  <a:gd name="T35" fmla="*/ 59 h 2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2"/>
                  <a:gd name="T55" fmla="*/ 0 h 236"/>
                  <a:gd name="T56" fmla="*/ 42 w 42"/>
                  <a:gd name="T57" fmla="*/ 236 h 2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2" h="236">
                    <a:moveTo>
                      <a:pt x="20" y="236"/>
                    </a:moveTo>
                    <a:lnTo>
                      <a:pt x="21" y="169"/>
                    </a:lnTo>
                    <a:lnTo>
                      <a:pt x="23" y="140"/>
                    </a:lnTo>
                    <a:lnTo>
                      <a:pt x="16" y="100"/>
                    </a:lnTo>
                    <a:lnTo>
                      <a:pt x="27" y="77"/>
                    </a:lnTo>
                    <a:lnTo>
                      <a:pt x="34" y="38"/>
                    </a:lnTo>
                    <a:lnTo>
                      <a:pt x="42" y="19"/>
                    </a:lnTo>
                    <a:lnTo>
                      <a:pt x="30" y="7"/>
                    </a:lnTo>
                    <a:lnTo>
                      <a:pt x="0" y="0"/>
                    </a:lnTo>
                    <a:lnTo>
                      <a:pt x="11" y="24"/>
                    </a:lnTo>
                    <a:lnTo>
                      <a:pt x="2" y="52"/>
                    </a:lnTo>
                    <a:lnTo>
                      <a:pt x="7" y="61"/>
                    </a:lnTo>
                    <a:lnTo>
                      <a:pt x="4" y="82"/>
                    </a:lnTo>
                    <a:lnTo>
                      <a:pt x="4" y="91"/>
                    </a:lnTo>
                    <a:lnTo>
                      <a:pt x="9" y="108"/>
                    </a:lnTo>
                    <a:lnTo>
                      <a:pt x="14" y="133"/>
                    </a:lnTo>
                    <a:lnTo>
                      <a:pt x="14" y="159"/>
                    </a:lnTo>
                    <a:lnTo>
                      <a:pt x="20" y="236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6" name="Oval 129"/>
              <p:cNvSpPr>
                <a:spLocks noChangeArrowheads="1"/>
              </p:cNvSpPr>
              <p:nvPr/>
            </p:nvSpPr>
            <p:spPr bwMode="auto">
              <a:xfrm>
                <a:off x="4564" y="1620"/>
                <a:ext cx="15" cy="21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7" name="Freeform 130"/>
              <p:cNvSpPr>
                <a:spLocks/>
              </p:cNvSpPr>
              <p:nvPr/>
            </p:nvSpPr>
            <p:spPr bwMode="auto">
              <a:xfrm>
                <a:off x="4816" y="1475"/>
                <a:ext cx="14" cy="31"/>
              </a:xfrm>
              <a:custGeom>
                <a:avLst/>
                <a:gdLst>
                  <a:gd name="T0" fmla="*/ 7 w 28"/>
                  <a:gd name="T1" fmla="*/ 0 h 63"/>
                  <a:gd name="T2" fmla="*/ 1 w 28"/>
                  <a:gd name="T3" fmla="*/ 4 h 63"/>
                  <a:gd name="T4" fmla="*/ 0 w 28"/>
                  <a:gd name="T5" fmla="*/ 8 h 63"/>
                  <a:gd name="T6" fmla="*/ 3 w 28"/>
                  <a:gd name="T7" fmla="*/ 12 h 63"/>
                  <a:gd name="T8" fmla="*/ 7 w 28"/>
                  <a:gd name="T9" fmla="*/ 15 h 63"/>
                  <a:gd name="T10" fmla="*/ 7 w 28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"/>
                  <a:gd name="T19" fmla="*/ 0 h 63"/>
                  <a:gd name="T20" fmla="*/ 28 w 28"/>
                  <a:gd name="T21" fmla="*/ 63 h 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" h="63">
                    <a:moveTo>
                      <a:pt x="28" y="0"/>
                    </a:moveTo>
                    <a:lnTo>
                      <a:pt x="3" y="16"/>
                    </a:lnTo>
                    <a:lnTo>
                      <a:pt x="0" y="32"/>
                    </a:lnTo>
                    <a:lnTo>
                      <a:pt x="10" y="49"/>
                    </a:lnTo>
                    <a:lnTo>
                      <a:pt x="28" y="6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8" name="Freeform 131"/>
              <p:cNvSpPr>
                <a:spLocks/>
              </p:cNvSpPr>
              <p:nvPr/>
            </p:nvSpPr>
            <p:spPr bwMode="auto">
              <a:xfrm>
                <a:off x="4428" y="1426"/>
                <a:ext cx="15" cy="27"/>
              </a:xfrm>
              <a:custGeom>
                <a:avLst/>
                <a:gdLst>
                  <a:gd name="T0" fmla="*/ 8 w 29"/>
                  <a:gd name="T1" fmla="*/ 0 h 54"/>
                  <a:gd name="T2" fmla="*/ 4 w 29"/>
                  <a:gd name="T3" fmla="*/ 3 h 54"/>
                  <a:gd name="T4" fmla="*/ 1 w 29"/>
                  <a:gd name="T5" fmla="*/ 7 h 54"/>
                  <a:gd name="T6" fmla="*/ 0 w 29"/>
                  <a:gd name="T7" fmla="*/ 11 h 54"/>
                  <a:gd name="T8" fmla="*/ 0 w 29"/>
                  <a:gd name="T9" fmla="*/ 14 h 54"/>
                  <a:gd name="T10" fmla="*/ 4 w 29"/>
                  <a:gd name="T11" fmla="*/ 14 h 54"/>
                  <a:gd name="T12" fmla="*/ 8 w 29"/>
                  <a:gd name="T13" fmla="*/ 13 h 54"/>
                  <a:gd name="T14" fmla="*/ 8 w 29"/>
                  <a:gd name="T15" fmla="*/ 9 h 54"/>
                  <a:gd name="T16" fmla="*/ 8 w 29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9"/>
                  <a:gd name="T28" fmla="*/ 0 h 54"/>
                  <a:gd name="T29" fmla="*/ 29 w 29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9" h="54">
                    <a:moveTo>
                      <a:pt x="29" y="0"/>
                    </a:moveTo>
                    <a:lnTo>
                      <a:pt x="15" y="14"/>
                    </a:lnTo>
                    <a:lnTo>
                      <a:pt x="3" y="29"/>
                    </a:lnTo>
                    <a:lnTo>
                      <a:pt x="0" y="42"/>
                    </a:lnTo>
                    <a:lnTo>
                      <a:pt x="0" y="54"/>
                    </a:lnTo>
                    <a:lnTo>
                      <a:pt x="14" y="54"/>
                    </a:lnTo>
                    <a:lnTo>
                      <a:pt x="29" y="52"/>
                    </a:lnTo>
                    <a:lnTo>
                      <a:pt x="29" y="33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19" name="Freeform 132"/>
              <p:cNvSpPr>
                <a:spLocks/>
              </p:cNvSpPr>
              <p:nvPr/>
            </p:nvSpPr>
            <p:spPr bwMode="auto">
              <a:xfrm>
                <a:off x="4446" y="1430"/>
                <a:ext cx="37" cy="22"/>
              </a:xfrm>
              <a:custGeom>
                <a:avLst/>
                <a:gdLst>
                  <a:gd name="T0" fmla="*/ 0 w 75"/>
                  <a:gd name="T1" fmla="*/ 0 h 44"/>
                  <a:gd name="T2" fmla="*/ 0 w 75"/>
                  <a:gd name="T3" fmla="*/ 7 h 44"/>
                  <a:gd name="T4" fmla="*/ 0 w 75"/>
                  <a:gd name="T5" fmla="*/ 11 h 44"/>
                  <a:gd name="T6" fmla="*/ 1 w 75"/>
                  <a:gd name="T7" fmla="*/ 11 h 44"/>
                  <a:gd name="T8" fmla="*/ 5 w 75"/>
                  <a:gd name="T9" fmla="*/ 10 h 44"/>
                  <a:gd name="T10" fmla="*/ 13 w 75"/>
                  <a:gd name="T11" fmla="*/ 8 h 44"/>
                  <a:gd name="T12" fmla="*/ 18 w 75"/>
                  <a:gd name="T13" fmla="*/ 3 h 44"/>
                  <a:gd name="T14" fmla="*/ 12 w 75"/>
                  <a:gd name="T15" fmla="*/ 3 h 44"/>
                  <a:gd name="T16" fmla="*/ 6 w 75"/>
                  <a:gd name="T17" fmla="*/ 3 h 44"/>
                  <a:gd name="T18" fmla="*/ 5 w 75"/>
                  <a:gd name="T19" fmla="*/ 8 h 44"/>
                  <a:gd name="T20" fmla="*/ 4 w 75"/>
                  <a:gd name="T21" fmla="*/ 9 h 44"/>
                  <a:gd name="T22" fmla="*/ 5 w 75"/>
                  <a:gd name="T23" fmla="*/ 3 h 44"/>
                  <a:gd name="T24" fmla="*/ 0 w 75"/>
                  <a:gd name="T25" fmla="*/ 0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5"/>
                  <a:gd name="T40" fmla="*/ 0 h 44"/>
                  <a:gd name="T41" fmla="*/ 75 w 75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5" h="44">
                    <a:moveTo>
                      <a:pt x="0" y="0"/>
                    </a:moveTo>
                    <a:lnTo>
                      <a:pt x="0" y="28"/>
                    </a:lnTo>
                    <a:lnTo>
                      <a:pt x="0" y="42"/>
                    </a:lnTo>
                    <a:lnTo>
                      <a:pt x="4" y="44"/>
                    </a:lnTo>
                    <a:lnTo>
                      <a:pt x="21" y="39"/>
                    </a:lnTo>
                    <a:lnTo>
                      <a:pt x="53" y="32"/>
                    </a:lnTo>
                    <a:lnTo>
                      <a:pt x="75" y="11"/>
                    </a:lnTo>
                    <a:lnTo>
                      <a:pt x="49" y="14"/>
                    </a:lnTo>
                    <a:lnTo>
                      <a:pt x="27" y="11"/>
                    </a:lnTo>
                    <a:lnTo>
                      <a:pt x="23" y="32"/>
                    </a:lnTo>
                    <a:lnTo>
                      <a:pt x="16" y="34"/>
                    </a:lnTo>
                    <a:lnTo>
                      <a:pt x="2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20" name="Freeform 133"/>
              <p:cNvSpPr>
                <a:spLocks/>
              </p:cNvSpPr>
              <p:nvPr/>
            </p:nvSpPr>
            <p:spPr bwMode="auto">
              <a:xfrm>
                <a:off x="4432" y="1415"/>
                <a:ext cx="111" cy="174"/>
              </a:xfrm>
              <a:custGeom>
                <a:avLst/>
                <a:gdLst>
                  <a:gd name="T0" fmla="*/ 33 w 221"/>
                  <a:gd name="T1" fmla="*/ 5 h 347"/>
                  <a:gd name="T2" fmla="*/ 22 w 221"/>
                  <a:gd name="T3" fmla="*/ 16 h 347"/>
                  <a:gd name="T4" fmla="*/ 5 w 221"/>
                  <a:gd name="T5" fmla="*/ 21 h 347"/>
                  <a:gd name="T6" fmla="*/ 2 w 221"/>
                  <a:gd name="T7" fmla="*/ 28 h 347"/>
                  <a:gd name="T8" fmla="*/ 16 w 221"/>
                  <a:gd name="T9" fmla="*/ 38 h 347"/>
                  <a:gd name="T10" fmla="*/ 17 w 221"/>
                  <a:gd name="T11" fmla="*/ 46 h 347"/>
                  <a:gd name="T12" fmla="*/ 17 w 221"/>
                  <a:gd name="T13" fmla="*/ 61 h 347"/>
                  <a:gd name="T14" fmla="*/ 24 w 221"/>
                  <a:gd name="T15" fmla="*/ 62 h 347"/>
                  <a:gd name="T16" fmla="*/ 31 w 221"/>
                  <a:gd name="T17" fmla="*/ 53 h 347"/>
                  <a:gd name="T18" fmla="*/ 36 w 221"/>
                  <a:gd name="T19" fmla="*/ 51 h 347"/>
                  <a:gd name="T20" fmla="*/ 33 w 221"/>
                  <a:gd name="T21" fmla="*/ 62 h 347"/>
                  <a:gd name="T22" fmla="*/ 26 w 221"/>
                  <a:gd name="T23" fmla="*/ 72 h 347"/>
                  <a:gd name="T24" fmla="*/ 29 w 221"/>
                  <a:gd name="T25" fmla="*/ 81 h 347"/>
                  <a:gd name="T26" fmla="*/ 35 w 221"/>
                  <a:gd name="T27" fmla="*/ 87 h 347"/>
                  <a:gd name="T28" fmla="*/ 44 w 221"/>
                  <a:gd name="T29" fmla="*/ 87 h 347"/>
                  <a:gd name="T30" fmla="*/ 54 w 221"/>
                  <a:gd name="T31" fmla="*/ 87 h 347"/>
                  <a:gd name="T32" fmla="*/ 56 w 221"/>
                  <a:gd name="T33" fmla="*/ 74 h 347"/>
                  <a:gd name="T34" fmla="*/ 49 w 221"/>
                  <a:gd name="T35" fmla="*/ 63 h 347"/>
                  <a:gd name="T36" fmla="*/ 50 w 221"/>
                  <a:gd name="T37" fmla="*/ 74 h 347"/>
                  <a:gd name="T38" fmla="*/ 49 w 221"/>
                  <a:gd name="T39" fmla="*/ 83 h 347"/>
                  <a:gd name="T40" fmla="*/ 48 w 221"/>
                  <a:gd name="T41" fmla="*/ 69 h 347"/>
                  <a:gd name="T42" fmla="*/ 46 w 221"/>
                  <a:gd name="T43" fmla="*/ 66 h 347"/>
                  <a:gd name="T44" fmla="*/ 43 w 221"/>
                  <a:gd name="T45" fmla="*/ 81 h 347"/>
                  <a:gd name="T46" fmla="*/ 44 w 221"/>
                  <a:gd name="T47" fmla="*/ 65 h 347"/>
                  <a:gd name="T48" fmla="*/ 41 w 221"/>
                  <a:gd name="T49" fmla="*/ 69 h 347"/>
                  <a:gd name="T50" fmla="*/ 35 w 221"/>
                  <a:gd name="T51" fmla="*/ 78 h 347"/>
                  <a:gd name="T52" fmla="*/ 41 w 221"/>
                  <a:gd name="T53" fmla="*/ 65 h 347"/>
                  <a:gd name="T54" fmla="*/ 38 w 221"/>
                  <a:gd name="T55" fmla="*/ 66 h 347"/>
                  <a:gd name="T56" fmla="*/ 37 w 221"/>
                  <a:gd name="T57" fmla="*/ 64 h 347"/>
                  <a:gd name="T58" fmla="*/ 40 w 221"/>
                  <a:gd name="T59" fmla="*/ 56 h 347"/>
                  <a:gd name="T60" fmla="*/ 36 w 221"/>
                  <a:gd name="T61" fmla="*/ 50 h 347"/>
                  <a:gd name="T62" fmla="*/ 35 w 221"/>
                  <a:gd name="T63" fmla="*/ 43 h 347"/>
                  <a:gd name="T64" fmla="*/ 34 w 221"/>
                  <a:gd name="T65" fmla="*/ 38 h 347"/>
                  <a:gd name="T66" fmla="*/ 36 w 221"/>
                  <a:gd name="T67" fmla="*/ 29 h 347"/>
                  <a:gd name="T68" fmla="*/ 30 w 221"/>
                  <a:gd name="T69" fmla="*/ 39 h 347"/>
                  <a:gd name="T70" fmla="*/ 28 w 221"/>
                  <a:gd name="T71" fmla="*/ 39 h 347"/>
                  <a:gd name="T72" fmla="*/ 34 w 221"/>
                  <a:gd name="T73" fmla="*/ 28 h 347"/>
                  <a:gd name="T74" fmla="*/ 36 w 221"/>
                  <a:gd name="T75" fmla="*/ 20 h 347"/>
                  <a:gd name="T76" fmla="*/ 35 w 221"/>
                  <a:gd name="T77" fmla="*/ 15 h 347"/>
                  <a:gd name="T78" fmla="*/ 38 w 221"/>
                  <a:gd name="T79" fmla="*/ 9 h 347"/>
                  <a:gd name="T80" fmla="*/ 33 w 221"/>
                  <a:gd name="T81" fmla="*/ 0 h 34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21"/>
                  <a:gd name="T124" fmla="*/ 0 h 347"/>
                  <a:gd name="T125" fmla="*/ 221 w 221"/>
                  <a:gd name="T126" fmla="*/ 347 h 34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21" h="347">
                    <a:moveTo>
                      <a:pt x="132" y="0"/>
                    </a:moveTo>
                    <a:lnTo>
                      <a:pt x="129" y="19"/>
                    </a:lnTo>
                    <a:lnTo>
                      <a:pt x="102" y="49"/>
                    </a:lnTo>
                    <a:lnTo>
                      <a:pt x="87" y="64"/>
                    </a:lnTo>
                    <a:lnTo>
                      <a:pt x="55" y="75"/>
                    </a:lnTo>
                    <a:lnTo>
                      <a:pt x="17" y="84"/>
                    </a:lnTo>
                    <a:lnTo>
                      <a:pt x="0" y="84"/>
                    </a:lnTo>
                    <a:lnTo>
                      <a:pt x="8" y="110"/>
                    </a:lnTo>
                    <a:lnTo>
                      <a:pt x="41" y="143"/>
                    </a:lnTo>
                    <a:lnTo>
                      <a:pt x="61" y="152"/>
                    </a:lnTo>
                    <a:lnTo>
                      <a:pt x="64" y="164"/>
                    </a:lnTo>
                    <a:lnTo>
                      <a:pt x="68" y="183"/>
                    </a:lnTo>
                    <a:lnTo>
                      <a:pt x="62" y="204"/>
                    </a:lnTo>
                    <a:lnTo>
                      <a:pt x="68" y="244"/>
                    </a:lnTo>
                    <a:lnTo>
                      <a:pt x="75" y="260"/>
                    </a:lnTo>
                    <a:lnTo>
                      <a:pt x="94" y="248"/>
                    </a:lnTo>
                    <a:lnTo>
                      <a:pt x="109" y="228"/>
                    </a:lnTo>
                    <a:lnTo>
                      <a:pt x="122" y="209"/>
                    </a:lnTo>
                    <a:lnTo>
                      <a:pt x="132" y="187"/>
                    </a:lnTo>
                    <a:lnTo>
                      <a:pt x="143" y="204"/>
                    </a:lnTo>
                    <a:lnTo>
                      <a:pt x="132" y="225"/>
                    </a:lnTo>
                    <a:lnTo>
                      <a:pt x="129" y="246"/>
                    </a:lnTo>
                    <a:lnTo>
                      <a:pt x="115" y="269"/>
                    </a:lnTo>
                    <a:lnTo>
                      <a:pt x="101" y="286"/>
                    </a:lnTo>
                    <a:lnTo>
                      <a:pt x="99" y="296"/>
                    </a:lnTo>
                    <a:lnTo>
                      <a:pt x="113" y="323"/>
                    </a:lnTo>
                    <a:lnTo>
                      <a:pt x="127" y="344"/>
                    </a:lnTo>
                    <a:lnTo>
                      <a:pt x="137" y="347"/>
                    </a:lnTo>
                    <a:lnTo>
                      <a:pt x="160" y="347"/>
                    </a:lnTo>
                    <a:lnTo>
                      <a:pt x="176" y="347"/>
                    </a:lnTo>
                    <a:lnTo>
                      <a:pt x="197" y="345"/>
                    </a:lnTo>
                    <a:lnTo>
                      <a:pt x="216" y="345"/>
                    </a:lnTo>
                    <a:lnTo>
                      <a:pt x="214" y="321"/>
                    </a:lnTo>
                    <a:lnTo>
                      <a:pt x="221" y="293"/>
                    </a:lnTo>
                    <a:lnTo>
                      <a:pt x="216" y="260"/>
                    </a:lnTo>
                    <a:lnTo>
                      <a:pt x="193" y="251"/>
                    </a:lnTo>
                    <a:lnTo>
                      <a:pt x="200" y="279"/>
                    </a:lnTo>
                    <a:lnTo>
                      <a:pt x="200" y="295"/>
                    </a:lnTo>
                    <a:lnTo>
                      <a:pt x="198" y="323"/>
                    </a:lnTo>
                    <a:lnTo>
                      <a:pt x="193" y="330"/>
                    </a:lnTo>
                    <a:lnTo>
                      <a:pt x="191" y="303"/>
                    </a:lnTo>
                    <a:lnTo>
                      <a:pt x="191" y="274"/>
                    </a:lnTo>
                    <a:lnTo>
                      <a:pt x="184" y="242"/>
                    </a:lnTo>
                    <a:lnTo>
                      <a:pt x="181" y="263"/>
                    </a:lnTo>
                    <a:lnTo>
                      <a:pt x="178" y="298"/>
                    </a:lnTo>
                    <a:lnTo>
                      <a:pt x="172" y="321"/>
                    </a:lnTo>
                    <a:lnTo>
                      <a:pt x="172" y="296"/>
                    </a:lnTo>
                    <a:lnTo>
                      <a:pt x="176" y="260"/>
                    </a:lnTo>
                    <a:lnTo>
                      <a:pt x="176" y="241"/>
                    </a:lnTo>
                    <a:lnTo>
                      <a:pt x="164" y="276"/>
                    </a:lnTo>
                    <a:lnTo>
                      <a:pt x="160" y="296"/>
                    </a:lnTo>
                    <a:lnTo>
                      <a:pt x="139" y="310"/>
                    </a:lnTo>
                    <a:lnTo>
                      <a:pt x="155" y="288"/>
                    </a:lnTo>
                    <a:lnTo>
                      <a:pt x="162" y="258"/>
                    </a:lnTo>
                    <a:lnTo>
                      <a:pt x="167" y="234"/>
                    </a:lnTo>
                    <a:lnTo>
                      <a:pt x="150" y="263"/>
                    </a:lnTo>
                    <a:lnTo>
                      <a:pt x="136" y="272"/>
                    </a:lnTo>
                    <a:lnTo>
                      <a:pt x="148" y="255"/>
                    </a:lnTo>
                    <a:lnTo>
                      <a:pt x="157" y="235"/>
                    </a:lnTo>
                    <a:lnTo>
                      <a:pt x="157" y="223"/>
                    </a:lnTo>
                    <a:lnTo>
                      <a:pt x="150" y="209"/>
                    </a:lnTo>
                    <a:lnTo>
                      <a:pt x="143" y="197"/>
                    </a:lnTo>
                    <a:lnTo>
                      <a:pt x="136" y="185"/>
                    </a:lnTo>
                    <a:lnTo>
                      <a:pt x="137" y="171"/>
                    </a:lnTo>
                    <a:lnTo>
                      <a:pt x="139" y="167"/>
                    </a:lnTo>
                    <a:lnTo>
                      <a:pt x="134" y="150"/>
                    </a:lnTo>
                    <a:lnTo>
                      <a:pt x="141" y="136"/>
                    </a:lnTo>
                    <a:lnTo>
                      <a:pt x="141" y="113"/>
                    </a:lnTo>
                    <a:lnTo>
                      <a:pt x="129" y="136"/>
                    </a:lnTo>
                    <a:lnTo>
                      <a:pt x="120" y="153"/>
                    </a:lnTo>
                    <a:lnTo>
                      <a:pt x="101" y="178"/>
                    </a:lnTo>
                    <a:lnTo>
                      <a:pt x="109" y="153"/>
                    </a:lnTo>
                    <a:lnTo>
                      <a:pt x="127" y="131"/>
                    </a:lnTo>
                    <a:lnTo>
                      <a:pt x="134" y="110"/>
                    </a:lnTo>
                    <a:lnTo>
                      <a:pt x="141" y="99"/>
                    </a:lnTo>
                    <a:lnTo>
                      <a:pt x="141" y="80"/>
                    </a:lnTo>
                    <a:lnTo>
                      <a:pt x="137" y="68"/>
                    </a:lnTo>
                    <a:lnTo>
                      <a:pt x="137" y="59"/>
                    </a:lnTo>
                    <a:lnTo>
                      <a:pt x="141" y="45"/>
                    </a:lnTo>
                    <a:lnTo>
                      <a:pt x="150" y="35"/>
                    </a:lnTo>
                    <a:lnTo>
                      <a:pt x="144" y="23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21" name="Freeform 134"/>
              <p:cNvSpPr>
                <a:spLocks/>
              </p:cNvSpPr>
              <p:nvPr/>
            </p:nvSpPr>
            <p:spPr bwMode="auto">
              <a:xfrm>
                <a:off x="4473" y="1519"/>
                <a:ext cx="25" cy="40"/>
              </a:xfrm>
              <a:custGeom>
                <a:avLst/>
                <a:gdLst>
                  <a:gd name="T0" fmla="*/ 13 w 50"/>
                  <a:gd name="T1" fmla="*/ 0 h 81"/>
                  <a:gd name="T2" fmla="*/ 7 w 50"/>
                  <a:gd name="T3" fmla="*/ 7 h 81"/>
                  <a:gd name="T4" fmla="*/ 3 w 50"/>
                  <a:gd name="T5" fmla="*/ 12 h 81"/>
                  <a:gd name="T6" fmla="*/ 0 w 50"/>
                  <a:gd name="T7" fmla="*/ 15 h 81"/>
                  <a:gd name="T8" fmla="*/ 2 w 50"/>
                  <a:gd name="T9" fmla="*/ 20 h 81"/>
                  <a:gd name="T10" fmla="*/ 6 w 50"/>
                  <a:gd name="T11" fmla="*/ 13 h 81"/>
                  <a:gd name="T12" fmla="*/ 7 w 50"/>
                  <a:gd name="T13" fmla="*/ 10 h 81"/>
                  <a:gd name="T14" fmla="*/ 13 w 50"/>
                  <a:gd name="T15" fmla="*/ 0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0"/>
                  <a:gd name="T25" fmla="*/ 0 h 81"/>
                  <a:gd name="T26" fmla="*/ 50 w 50"/>
                  <a:gd name="T27" fmla="*/ 81 h 8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0" h="81">
                    <a:moveTo>
                      <a:pt x="50" y="0"/>
                    </a:moveTo>
                    <a:lnTo>
                      <a:pt x="31" y="30"/>
                    </a:lnTo>
                    <a:lnTo>
                      <a:pt x="12" y="49"/>
                    </a:lnTo>
                    <a:lnTo>
                      <a:pt x="0" y="60"/>
                    </a:lnTo>
                    <a:lnTo>
                      <a:pt x="8" y="81"/>
                    </a:lnTo>
                    <a:lnTo>
                      <a:pt x="26" y="55"/>
                    </a:lnTo>
                    <a:lnTo>
                      <a:pt x="31" y="42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22" name="Freeform 135"/>
              <p:cNvSpPr>
                <a:spLocks/>
              </p:cNvSpPr>
              <p:nvPr/>
            </p:nvSpPr>
            <p:spPr bwMode="auto">
              <a:xfrm>
                <a:off x="4447" y="1489"/>
                <a:ext cx="14" cy="25"/>
              </a:xfrm>
              <a:custGeom>
                <a:avLst/>
                <a:gdLst>
                  <a:gd name="T0" fmla="*/ 0 w 28"/>
                  <a:gd name="T1" fmla="*/ 0 h 51"/>
                  <a:gd name="T2" fmla="*/ 4 w 28"/>
                  <a:gd name="T3" fmla="*/ 2 h 51"/>
                  <a:gd name="T4" fmla="*/ 7 w 28"/>
                  <a:gd name="T5" fmla="*/ 4 h 51"/>
                  <a:gd name="T6" fmla="*/ 7 w 28"/>
                  <a:gd name="T7" fmla="*/ 8 h 51"/>
                  <a:gd name="T8" fmla="*/ 7 w 28"/>
                  <a:gd name="T9" fmla="*/ 12 h 51"/>
                  <a:gd name="T10" fmla="*/ 0 w 28"/>
                  <a:gd name="T11" fmla="*/ 0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"/>
                  <a:gd name="T19" fmla="*/ 0 h 51"/>
                  <a:gd name="T20" fmla="*/ 28 w 28"/>
                  <a:gd name="T21" fmla="*/ 51 h 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" h="51">
                    <a:moveTo>
                      <a:pt x="0" y="0"/>
                    </a:moveTo>
                    <a:lnTo>
                      <a:pt x="14" y="9"/>
                    </a:lnTo>
                    <a:lnTo>
                      <a:pt x="26" y="18"/>
                    </a:lnTo>
                    <a:lnTo>
                      <a:pt x="28" y="35"/>
                    </a:lnTo>
                    <a:lnTo>
                      <a:pt x="28" y="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23" name="Freeform 136"/>
              <p:cNvSpPr>
                <a:spLocks/>
              </p:cNvSpPr>
              <p:nvPr/>
            </p:nvSpPr>
            <p:spPr bwMode="auto">
              <a:xfrm>
                <a:off x="4443" y="1316"/>
                <a:ext cx="28" cy="32"/>
              </a:xfrm>
              <a:custGeom>
                <a:avLst/>
                <a:gdLst>
                  <a:gd name="T0" fmla="*/ 7 w 56"/>
                  <a:gd name="T1" fmla="*/ 0 h 64"/>
                  <a:gd name="T2" fmla="*/ 0 w 56"/>
                  <a:gd name="T3" fmla="*/ 4 h 64"/>
                  <a:gd name="T4" fmla="*/ 7 w 56"/>
                  <a:gd name="T5" fmla="*/ 16 h 64"/>
                  <a:gd name="T6" fmla="*/ 10 w 56"/>
                  <a:gd name="T7" fmla="*/ 16 h 64"/>
                  <a:gd name="T8" fmla="*/ 12 w 56"/>
                  <a:gd name="T9" fmla="*/ 15 h 64"/>
                  <a:gd name="T10" fmla="*/ 14 w 56"/>
                  <a:gd name="T11" fmla="*/ 14 h 64"/>
                  <a:gd name="T12" fmla="*/ 14 w 56"/>
                  <a:gd name="T13" fmla="*/ 12 h 64"/>
                  <a:gd name="T14" fmla="*/ 7 w 56"/>
                  <a:gd name="T15" fmla="*/ 0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"/>
                  <a:gd name="T25" fmla="*/ 0 h 64"/>
                  <a:gd name="T26" fmla="*/ 56 w 56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" h="64">
                    <a:moveTo>
                      <a:pt x="28" y="0"/>
                    </a:moveTo>
                    <a:lnTo>
                      <a:pt x="0" y="16"/>
                    </a:lnTo>
                    <a:lnTo>
                      <a:pt x="30" y="64"/>
                    </a:lnTo>
                    <a:lnTo>
                      <a:pt x="37" y="64"/>
                    </a:lnTo>
                    <a:lnTo>
                      <a:pt x="47" y="61"/>
                    </a:lnTo>
                    <a:lnTo>
                      <a:pt x="54" y="56"/>
                    </a:lnTo>
                    <a:lnTo>
                      <a:pt x="56" y="5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324" name="Group 137"/>
              <p:cNvGrpSpPr>
                <a:grpSpLocks/>
              </p:cNvGrpSpPr>
              <p:nvPr/>
            </p:nvGrpSpPr>
            <p:grpSpPr bwMode="auto">
              <a:xfrm>
                <a:off x="4521" y="1423"/>
                <a:ext cx="40" cy="30"/>
                <a:chOff x="4521" y="1423"/>
                <a:chExt cx="40" cy="30"/>
              </a:xfrm>
            </p:grpSpPr>
            <p:sp>
              <p:nvSpPr>
                <p:cNvPr id="346" name="Freeform 138"/>
                <p:cNvSpPr>
                  <a:spLocks/>
                </p:cNvSpPr>
                <p:nvPr/>
              </p:nvSpPr>
              <p:spPr bwMode="auto">
                <a:xfrm>
                  <a:off x="4547" y="1435"/>
                  <a:ext cx="14" cy="18"/>
                </a:xfrm>
                <a:custGeom>
                  <a:avLst/>
                  <a:gdLst>
                    <a:gd name="T0" fmla="*/ 2 w 28"/>
                    <a:gd name="T1" fmla="*/ 0 h 35"/>
                    <a:gd name="T2" fmla="*/ 7 w 28"/>
                    <a:gd name="T3" fmla="*/ 4 h 35"/>
                    <a:gd name="T4" fmla="*/ 7 w 28"/>
                    <a:gd name="T5" fmla="*/ 6 h 35"/>
                    <a:gd name="T6" fmla="*/ 3 w 28"/>
                    <a:gd name="T7" fmla="*/ 9 h 35"/>
                    <a:gd name="T8" fmla="*/ 0 w 28"/>
                    <a:gd name="T9" fmla="*/ 9 h 35"/>
                    <a:gd name="T10" fmla="*/ 0 w 28"/>
                    <a:gd name="T11" fmla="*/ 4 h 35"/>
                    <a:gd name="T12" fmla="*/ 2 w 28"/>
                    <a:gd name="T13" fmla="*/ 0 h 3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"/>
                    <a:gd name="T22" fmla="*/ 0 h 35"/>
                    <a:gd name="T23" fmla="*/ 28 w 28"/>
                    <a:gd name="T24" fmla="*/ 35 h 3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" h="35">
                      <a:moveTo>
                        <a:pt x="5" y="0"/>
                      </a:moveTo>
                      <a:lnTo>
                        <a:pt x="28" y="14"/>
                      </a:lnTo>
                      <a:lnTo>
                        <a:pt x="28" y="24"/>
                      </a:lnTo>
                      <a:lnTo>
                        <a:pt x="9" y="35"/>
                      </a:lnTo>
                      <a:lnTo>
                        <a:pt x="0" y="35"/>
                      </a:lnTo>
                      <a:lnTo>
                        <a:pt x="0" y="16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7" name="Freeform 139"/>
                <p:cNvSpPr>
                  <a:spLocks/>
                </p:cNvSpPr>
                <p:nvPr/>
              </p:nvSpPr>
              <p:spPr bwMode="auto">
                <a:xfrm>
                  <a:off x="4521" y="1423"/>
                  <a:ext cx="36" cy="23"/>
                </a:xfrm>
                <a:custGeom>
                  <a:avLst/>
                  <a:gdLst>
                    <a:gd name="T0" fmla="*/ 14 w 73"/>
                    <a:gd name="T1" fmla="*/ 2 h 45"/>
                    <a:gd name="T2" fmla="*/ 18 w 73"/>
                    <a:gd name="T3" fmla="*/ 0 h 45"/>
                    <a:gd name="T4" fmla="*/ 17 w 73"/>
                    <a:gd name="T5" fmla="*/ 4 h 45"/>
                    <a:gd name="T6" fmla="*/ 0 w 73"/>
                    <a:gd name="T7" fmla="*/ 12 h 45"/>
                    <a:gd name="T8" fmla="*/ 1 w 73"/>
                    <a:gd name="T9" fmla="*/ 7 h 45"/>
                    <a:gd name="T10" fmla="*/ 14 w 73"/>
                    <a:gd name="T11" fmla="*/ 2 h 4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3"/>
                    <a:gd name="T19" fmla="*/ 0 h 45"/>
                    <a:gd name="T20" fmla="*/ 73 w 73"/>
                    <a:gd name="T21" fmla="*/ 45 h 4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3" h="45">
                      <a:moveTo>
                        <a:pt x="59" y="5"/>
                      </a:moveTo>
                      <a:lnTo>
                        <a:pt x="73" y="0"/>
                      </a:lnTo>
                      <a:lnTo>
                        <a:pt x="71" y="15"/>
                      </a:lnTo>
                      <a:lnTo>
                        <a:pt x="0" y="45"/>
                      </a:lnTo>
                      <a:lnTo>
                        <a:pt x="6" y="26"/>
                      </a:lnTo>
                      <a:lnTo>
                        <a:pt x="59" y="5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325" name="Group 140"/>
              <p:cNvGrpSpPr>
                <a:grpSpLocks/>
              </p:cNvGrpSpPr>
              <p:nvPr/>
            </p:nvGrpSpPr>
            <p:grpSpPr bwMode="auto">
              <a:xfrm>
                <a:off x="4503" y="1414"/>
                <a:ext cx="114" cy="157"/>
                <a:chOff x="4503" y="1414"/>
                <a:chExt cx="114" cy="157"/>
              </a:xfrm>
            </p:grpSpPr>
            <p:sp>
              <p:nvSpPr>
                <p:cNvPr id="333" name="Freeform 141"/>
                <p:cNvSpPr>
                  <a:spLocks/>
                </p:cNvSpPr>
                <p:nvPr/>
              </p:nvSpPr>
              <p:spPr bwMode="auto">
                <a:xfrm>
                  <a:off x="4503" y="1414"/>
                  <a:ext cx="114" cy="157"/>
                </a:xfrm>
                <a:custGeom>
                  <a:avLst/>
                  <a:gdLst>
                    <a:gd name="T0" fmla="*/ 40 w 226"/>
                    <a:gd name="T1" fmla="*/ 74 h 314"/>
                    <a:gd name="T2" fmla="*/ 29 w 226"/>
                    <a:gd name="T3" fmla="*/ 68 h 314"/>
                    <a:gd name="T4" fmla="*/ 15 w 226"/>
                    <a:gd name="T5" fmla="*/ 62 h 314"/>
                    <a:gd name="T6" fmla="*/ 6 w 226"/>
                    <a:gd name="T7" fmla="*/ 54 h 314"/>
                    <a:gd name="T8" fmla="*/ 0 w 226"/>
                    <a:gd name="T9" fmla="*/ 48 h 314"/>
                    <a:gd name="T10" fmla="*/ 2 w 226"/>
                    <a:gd name="T11" fmla="*/ 42 h 314"/>
                    <a:gd name="T12" fmla="*/ 2 w 226"/>
                    <a:gd name="T13" fmla="*/ 37 h 314"/>
                    <a:gd name="T14" fmla="*/ 1 w 226"/>
                    <a:gd name="T15" fmla="*/ 32 h 314"/>
                    <a:gd name="T16" fmla="*/ 2 w 226"/>
                    <a:gd name="T17" fmla="*/ 26 h 314"/>
                    <a:gd name="T18" fmla="*/ 1 w 226"/>
                    <a:gd name="T19" fmla="*/ 19 h 314"/>
                    <a:gd name="T20" fmla="*/ 2 w 226"/>
                    <a:gd name="T21" fmla="*/ 13 h 314"/>
                    <a:gd name="T22" fmla="*/ 5 w 226"/>
                    <a:gd name="T23" fmla="*/ 10 h 314"/>
                    <a:gd name="T24" fmla="*/ 8 w 226"/>
                    <a:gd name="T25" fmla="*/ 6 h 314"/>
                    <a:gd name="T26" fmla="*/ 12 w 226"/>
                    <a:gd name="T27" fmla="*/ 5 h 314"/>
                    <a:gd name="T28" fmla="*/ 15 w 226"/>
                    <a:gd name="T29" fmla="*/ 6 h 314"/>
                    <a:gd name="T30" fmla="*/ 14 w 226"/>
                    <a:gd name="T31" fmla="*/ 10 h 314"/>
                    <a:gd name="T32" fmla="*/ 10 w 226"/>
                    <a:gd name="T33" fmla="*/ 15 h 314"/>
                    <a:gd name="T34" fmla="*/ 12 w 226"/>
                    <a:gd name="T35" fmla="*/ 19 h 314"/>
                    <a:gd name="T36" fmla="*/ 13 w 226"/>
                    <a:gd name="T37" fmla="*/ 13 h 314"/>
                    <a:gd name="T38" fmla="*/ 16 w 226"/>
                    <a:gd name="T39" fmla="*/ 9 h 314"/>
                    <a:gd name="T40" fmla="*/ 18 w 226"/>
                    <a:gd name="T41" fmla="*/ 2 h 314"/>
                    <a:gd name="T42" fmla="*/ 21 w 226"/>
                    <a:gd name="T43" fmla="*/ 0 h 314"/>
                    <a:gd name="T44" fmla="*/ 23 w 226"/>
                    <a:gd name="T45" fmla="*/ 2 h 314"/>
                    <a:gd name="T46" fmla="*/ 23 w 226"/>
                    <a:gd name="T47" fmla="*/ 6 h 314"/>
                    <a:gd name="T48" fmla="*/ 23 w 226"/>
                    <a:gd name="T49" fmla="*/ 10 h 314"/>
                    <a:gd name="T50" fmla="*/ 22 w 226"/>
                    <a:gd name="T51" fmla="*/ 18 h 314"/>
                    <a:gd name="T52" fmla="*/ 22 w 226"/>
                    <a:gd name="T53" fmla="*/ 22 h 314"/>
                    <a:gd name="T54" fmla="*/ 24 w 226"/>
                    <a:gd name="T55" fmla="*/ 26 h 314"/>
                    <a:gd name="T56" fmla="*/ 26 w 226"/>
                    <a:gd name="T57" fmla="*/ 23 h 314"/>
                    <a:gd name="T58" fmla="*/ 25 w 226"/>
                    <a:gd name="T59" fmla="*/ 19 h 314"/>
                    <a:gd name="T60" fmla="*/ 25 w 226"/>
                    <a:gd name="T61" fmla="*/ 13 h 314"/>
                    <a:gd name="T62" fmla="*/ 26 w 226"/>
                    <a:gd name="T63" fmla="*/ 10 h 314"/>
                    <a:gd name="T64" fmla="*/ 30 w 226"/>
                    <a:gd name="T65" fmla="*/ 10 h 314"/>
                    <a:gd name="T66" fmla="*/ 31 w 226"/>
                    <a:gd name="T67" fmla="*/ 11 h 314"/>
                    <a:gd name="T68" fmla="*/ 32 w 226"/>
                    <a:gd name="T69" fmla="*/ 17 h 314"/>
                    <a:gd name="T70" fmla="*/ 33 w 226"/>
                    <a:gd name="T71" fmla="*/ 20 h 314"/>
                    <a:gd name="T72" fmla="*/ 37 w 226"/>
                    <a:gd name="T73" fmla="*/ 25 h 314"/>
                    <a:gd name="T74" fmla="*/ 40 w 226"/>
                    <a:gd name="T75" fmla="*/ 29 h 314"/>
                    <a:gd name="T76" fmla="*/ 42 w 226"/>
                    <a:gd name="T77" fmla="*/ 35 h 314"/>
                    <a:gd name="T78" fmla="*/ 44 w 226"/>
                    <a:gd name="T79" fmla="*/ 40 h 314"/>
                    <a:gd name="T80" fmla="*/ 46 w 226"/>
                    <a:gd name="T81" fmla="*/ 48 h 314"/>
                    <a:gd name="T82" fmla="*/ 58 w 226"/>
                    <a:gd name="T83" fmla="*/ 55 h 314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26"/>
                    <a:gd name="T127" fmla="*/ 0 h 314"/>
                    <a:gd name="T128" fmla="*/ 226 w 226"/>
                    <a:gd name="T129" fmla="*/ 314 h 314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26" h="314">
                      <a:moveTo>
                        <a:pt x="181" y="314"/>
                      </a:moveTo>
                      <a:lnTo>
                        <a:pt x="158" y="295"/>
                      </a:lnTo>
                      <a:lnTo>
                        <a:pt x="130" y="281"/>
                      </a:lnTo>
                      <a:lnTo>
                        <a:pt x="113" y="269"/>
                      </a:lnTo>
                      <a:lnTo>
                        <a:pt x="83" y="266"/>
                      </a:lnTo>
                      <a:lnTo>
                        <a:pt x="57" y="250"/>
                      </a:lnTo>
                      <a:lnTo>
                        <a:pt x="43" y="239"/>
                      </a:lnTo>
                      <a:lnTo>
                        <a:pt x="24" y="218"/>
                      </a:lnTo>
                      <a:lnTo>
                        <a:pt x="8" y="199"/>
                      </a:lnTo>
                      <a:lnTo>
                        <a:pt x="0" y="192"/>
                      </a:lnTo>
                      <a:lnTo>
                        <a:pt x="0" y="182"/>
                      </a:lnTo>
                      <a:lnTo>
                        <a:pt x="5" y="171"/>
                      </a:lnTo>
                      <a:lnTo>
                        <a:pt x="1" y="156"/>
                      </a:lnTo>
                      <a:lnTo>
                        <a:pt x="8" y="147"/>
                      </a:lnTo>
                      <a:lnTo>
                        <a:pt x="5" y="135"/>
                      </a:lnTo>
                      <a:lnTo>
                        <a:pt x="3" y="128"/>
                      </a:lnTo>
                      <a:lnTo>
                        <a:pt x="5" y="121"/>
                      </a:lnTo>
                      <a:lnTo>
                        <a:pt x="7" y="105"/>
                      </a:lnTo>
                      <a:lnTo>
                        <a:pt x="7" y="91"/>
                      </a:lnTo>
                      <a:lnTo>
                        <a:pt x="3" y="74"/>
                      </a:lnTo>
                      <a:lnTo>
                        <a:pt x="1" y="63"/>
                      </a:lnTo>
                      <a:lnTo>
                        <a:pt x="5" y="54"/>
                      </a:lnTo>
                      <a:lnTo>
                        <a:pt x="10" y="46"/>
                      </a:lnTo>
                      <a:lnTo>
                        <a:pt x="19" y="40"/>
                      </a:lnTo>
                      <a:lnTo>
                        <a:pt x="28" y="32"/>
                      </a:lnTo>
                      <a:lnTo>
                        <a:pt x="31" y="27"/>
                      </a:lnTo>
                      <a:lnTo>
                        <a:pt x="40" y="23"/>
                      </a:lnTo>
                      <a:lnTo>
                        <a:pt x="45" y="20"/>
                      </a:lnTo>
                      <a:lnTo>
                        <a:pt x="54" y="20"/>
                      </a:lnTo>
                      <a:lnTo>
                        <a:pt x="57" y="25"/>
                      </a:lnTo>
                      <a:lnTo>
                        <a:pt x="57" y="32"/>
                      </a:lnTo>
                      <a:lnTo>
                        <a:pt x="54" y="37"/>
                      </a:lnTo>
                      <a:lnTo>
                        <a:pt x="45" y="51"/>
                      </a:lnTo>
                      <a:lnTo>
                        <a:pt x="40" y="61"/>
                      </a:lnTo>
                      <a:lnTo>
                        <a:pt x="43" y="88"/>
                      </a:lnTo>
                      <a:lnTo>
                        <a:pt x="48" y="75"/>
                      </a:lnTo>
                      <a:lnTo>
                        <a:pt x="52" y="63"/>
                      </a:lnTo>
                      <a:lnTo>
                        <a:pt x="52" y="54"/>
                      </a:lnTo>
                      <a:lnTo>
                        <a:pt x="54" y="44"/>
                      </a:lnTo>
                      <a:lnTo>
                        <a:pt x="61" y="33"/>
                      </a:lnTo>
                      <a:lnTo>
                        <a:pt x="64" y="21"/>
                      </a:lnTo>
                      <a:lnTo>
                        <a:pt x="71" y="11"/>
                      </a:lnTo>
                      <a:lnTo>
                        <a:pt x="76" y="4"/>
                      </a:lnTo>
                      <a:lnTo>
                        <a:pt x="83" y="0"/>
                      </a:lnTo>
                      <a:lnTo>
                        <a:pt x="90" y="2"/>
                      </a:lnTo>
                      <a:lnTo>
                        <a:pt x="92" y="9"/>
                      </a:lnTo>
                      <a:lnTo>
                        <a:pt x="94" y="16"/>
                      </a:lnTo>
                      <a:lnTo>
                        <a:pt x="92" y="25"/>
                      </a:lnTo>
                      <a:lnTo>
                        <a:pt x="90" y="32"/>
                      </a:lnTo>
                      <a:lnTo>
                        <a:pt x="89" y="42"/>
                      </a:lnTo>
                      <a:lnTo>
                        <a:pt x="87" y="56"/>
                      </a:lnTo>
                      <a:lnTo>
                        <a:pt x="87" y="72"/>
                      </a:lnTo>
                      <a:lnTo>
                        <a:pt x="87" y="84"/>
                      </a:lnTo>
                      <a:lnTo>
                        <a:pt x="87" y="91"/>
                      </a:lnTo>
                      <a:lnTo>
                        <a:pt x="90" y="100"/>
                      </a:lnTo>
                      <a:lnTo>
                        <a:pt x="96" y="107"/>
                      </a:lnTo>
                      <a:lnTo>
                        <a:pt x="106" y="110"/>
                      </a:lnTo>
                      <a:lnTo>
                        <a:pt x="101" y="93"/>
                      </a:lnTo>
                      <a:lnTo>
                        <a:pt x="97" y="82"/>
                      </a:lnTo>
                      <a:lnTo>
                        <a:pt x="97" y="74"/>
                      </a:lnTo>
                      <a:lnTo>
                        <a:pt x="97" y="63"/>
                      </a:lnTo>
                      <a:lnTo>
                        <a:pt x="99" y="54"/>
                      </a:lnTo>
                      <a:lnTo>
                        <a:pt x="103" y="47"/>
                      </a:lnTo>
                      <a:lnTo>
                        <a:pt x="104" y="42"/>
                      </a:lnTo>
                      <a:lnTo>
                        <a:pt x="110" y="39"/>
                      </a:lnTo>
                      <a:lnTo>
                        <a:pt x="117" y="37"/>
                      </a:lnTo>
                      <a:lnTo>
                        <a:pt x="120" y="42"/>
                      </a:lnTo>
                      <a:lnTo>
                        <a:pt x="122" y="47"/>
                      </a:lnTo>
                      <a:lnTo>
                        <a:pt x="123" y="58"/>
                      </a:lnTo>
                      <a:lnTo>
                        <a:pt x="125" y="65"/>
                      </a:lnTo>
                      <a:lnTo>
                        <a:pt x="129" y="74"/>
                      </a:lnTo>
                      <a:lnTo>
                        <a:pt x="129" y="82"/>
                      </a:lnTo>
                      <a:lnTo>
                        <a:pt x="134" y="96"/>
                      </a:lnTo>
                      <a:lnTo>
                        <a:pt x="144" y="103"/>
                      </a:lnTo>
                      <a:lnTo>
                        <a:pt x="153" y="109"/>
                      </a:lnTo>
                      <a:lnTo>
                        <a:pt x="157" y="119"/>
                      </a:lnTo>
                      <a:lnTo>
                        <a:pt x="162" y="128"/>
                      </a:lnTo>
                      <a:lnTo>
                        <a:pt x="164" y="138"/>
                      </a:lnTo>
                      <a:lnTo>
                        <a:pt x="171" y="156"/>
                      </a:lnTo>
                      <a:lnTo>
                        <a:pt x="174" y="163"/>
                      </a:lnTo>
                      <a:lnTo>
                        <a:pt x="179" y="171"/>
                      </a:lnTo>
                      <a:lnTo>
                        <a:pt x="181" y="192"/>
                      </a:lnTo>
                      <a:lnTo>
                        <a:pt x="206" y="210"/>
                      </a:lnTo>
                      <a:lnTo>
                        <a:pt x="226" y="222"/>
                      </a:lnTo>
                      <a:lnTo>
                        <a:pt x="181" y="314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 w="11113">
                  <a:solidFill>
                    <a:srgbClr val="402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4" name="Freeform 142"/>
                <p:cNvSpPr>
                  <a:spLocks/>
                </p:cNvSpPr>
                <p:nvPr/>
              </p:nvSpPr>
              <p:spPr bwMode="auto">
                <a:xfrm>
                  <a:off x="4516" y="1423"/>
                  <a:ext cx="16" cy="47"/>
                </a:xfrm>
                <a:custGeom>
                  <a:avLst/>
                  <a:gdLst>
                    <a:gd name="T0" fmla="*/ 7 w 31"/>
                    <a:gd name="T1" fmla="*/ 0 h 92"/>
                    <a:gd name="T2" fmla="*/ 6 w 31"/>
                    <a:gd name="T3" fmla="*/ 2 h 92"/>
                    <a:gd name="T4" fmla="*/ 5 w 31"/>
                    <a:gd name="T5" fmla="*/ 5 h 92"/>
                    <a:gd name="T6" fmla="*/ 3 w 31"/>
                    <a:gd name="T7" fmla="*/ 5 h 92"/>
                    <a:gd name="T8" fmla="*/ 4 w 31"/>
                    <a:gd name="T9" fmla="*/ 5 h 92"/>
                    <a:gd name="T10" fmla="*/ 3 w 31"/>
                    <a:gd name="T11" fmla="*/ 7 h 92"/>
                    <a:gd name="T12" fmla="*/ 2 w 31"/>
                    <a:gd name="T13" fmla="*/ 9 h 92"/>
                    <a:gd name="T14" fmla="*/ 0 w 31"/>
                    <a:gd name="T15" fmla="*/ 9 h 92"/>
                    <a:gd name="T16" fmla="*/ 1 w 31"/>
                    <a:gd name="T17" fmla="*/ 10 h 92"/>
                    <a:gd name="T18" fmla="*/ 1 w 31"/>
                    <a:gd name="T19" fmla="*/ 13 h 92"/>
                    <a:gd name="T20" fmla="*/ 1 w 31"/>
                    <a:gd name="T21" fmla="*/ 16 h 92"/>
                    <a:gd name="T22" fmla="*/ 1 w 31"/>
                    <a:gd name="T23" fmla="*/ 18 h 92"/>
                    <a:gd name="T24" fmla="*/ 2 w 31"/>
                    <a:gd name="T25" fmla="*/ 21 h 92"/>
                    <a:gd name="T26" fmla="*/ 3 w 31"/>
                    <a:gd name="T27" fmla="*/ 23 h 92"/>
                    <a:gd name="T28" fmla="*/ 3 w 31"/>
                    <a:gd name="T29" fmla="*/ 24 h 92"/>
                    <a:gd name="T30" fmla="*/ 3 w 31"/>
                    <a:gd name="T31" fmla="*/ 21 h 92"/>
                    <a:gd name="T32" fmla="*/ 4 w 31"/>
                    <a:gd name="T33" fmla="*/ 19 h 92"/>
                    <a:gd name="T34" fmla="*/ 5 w 31"/>
                    <a:gd name="T35" fmla="*/ 18 h 92"/>
                    <a:gd name="T36" fmla="*/ 4 w 31"/>
                    <a:gd name="T37" fmla="*/ 14 h 92"/>
                    <a:gd name="T38" fmla="*/ 3 w 31"/>
                    <a:gd name="T39" fmla="*/ 11 h 92"/>
                    <a:gd name="T40" fmla="*/ 5 w 31"/>
                    <a:gd name="T41" fmla="*/ 9 h 92"/>
                    <a:gd name="T42" fmla="*/ 6 w 31"/>
                    <a:gd name="T43" fmla="*/ 7 h 92"/>
                    <a:gd name="T44" fmla="*/ 6 w 31"/>
                    <a:gd name="T45" fmla="*/ 5 h 92"/>
                    <a:gd name="T46" fmla="*/ 8 w 31"/>
                    <a:gd name="T47" fmla="*/ 3 h 92"/>
                    <a:gd name="T48" fmla="*/ 8 w 31"/>
                    <a:gd name="T49" fmla="*/ 1 h 92"/>
                    <a:gd name="T50" fmla="*/ 7 w 31"/>
                    <a:gd name="T51" fmla="*/ 0 h 9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31"/>
                    <a:gd name="T79" fmla="*/ 0 h 92"/>
                    <a:gd name="T80" fmla="*/ 31 w 31"/>
                    <a:gd name="T81" fmla="*/ 92 h 9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31" h="92">
                      <a:moveTo>
                        <a:pt x="26" y="0"/>
                      </a:moveTo>
                      <a:lnTo>
                        <a:pt x="22" y="8"/>
                      </a:lnTo>
                      <a:lnTo>
                        <a:pt x="19" y="19"/>
                      </a:lnTo>
                      <a:lnTo>
                        <a:pt x="12" y="17"/>
                      </a:lnTo>
                      <a:lnTo>
                        <a:pt x="15" y="20"/>
                      </a:lnTo>
                      <a:lnTo>
                        <a:pt x="12" y="27"/>
                      </a:lnTo>
                      <a:lnTo>
                        <a:pt x="7" y="33"/>
                      </a:lnTo>
                      <a:lnTo>
                        <a:pt x="0" y="33"/>
                      </a:lnTo>
                      <a:lnTo>
                        <a:pt x="3" y="38"/>
                      </a:lnTo>
                      <a:lnTo>
                        <a:pt x="2" y="50"/>
                      </a:lnTo>
                      <a:lnTo>
                        <a:pt x="3" y="62"/>
                      </a:lnTo>
                      <a:lnTo>
                        <a:pt x="3" y="69"/>
                      </a:lnTo>
                      <a:lnTo>
                        <a:pt x="7" y="82"/>
                      </a:lnTo>
                      <a:lnTo>
                        <a:pt x="9" y="89"/>
                      </a:lnTo>
                      <a:lnTo>
                        <a:pt x="12" y="92"/>
                      </a:lnTo>
                      <a:lnTo>
                        <a:pt x="12" y="83"/>
                      </a:lnTo>
                      <a:lnTo>
                        <a:pt x="14" y="73"/>
                      </a:lnTo>
                      <a:lnTo>
                        <a:pt x="17" y="68"/>
                      </a:lnTo>
                      <a:lnTo>
                        <a:pt x="14" y="52"/>
                      </a:lnTo>
                      <a:lnTo>
                        <a:pt x="12" y="41"/>
                      </a:lnTo>
                      <a:lnTo>
                        <a:pt x="17" y="34"/>
                      </a:lnTo>
                      <a:lnTo>
                        <a:pt x="21" y="26"/>
                      </a:lnTo>
                      <a:lnTo>
                        <a:pt x="24" y="20"/>
                      </a:lnTo>
                      <a:lnTo>
                        <a:pt x="31" y="10"/>
                      </a:lnTo>
                      <a:lnTo>
                        <a:pt x="31" y="3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5" name="Freeform 143"/>
                <p:cNvSpPr>
                  <a:spLocks/>
                </p:cNvSpPr>
                <p:nvPr/>
              </p:nvSpPr>
              <p:spPr bwMode="auto">
                <a:xfrm>
                  <a:off x="4529" y="1465"/>
                  <a:ext cx="14" cy="16"/>
                </a:xfrm>
                <a:custGeom>
                  <a:avLst/>
                  <a:gdLst>
                    <a:gd name="T0" fmla="*/ 0 w 28"/>
                    <a:gd name="T1" fmla="*/ 0 h 32"/>
                    <a:gd name="T2" fmla="*/ 1 w 28"/>
                    <a:gd name="T3" fmla="*/ 2 h 32"/>
                    <a:gd name="T4" fmla="*/ 4 w 28"/>
                    <a:gd name="T5" fmla="*/ 5 h 32"/>
                    <a:gd name="T6" fmla="*/ 7 w 28"/>
                    <a:gd name="T7" fmla="*/ 8 h 32"/>
                    <a:gd name="T8" fmla="*/ 6 w 28"/>
                    <a:gd name="T9" fmla="*/ 4 h 32"/>
                    <a:gd name="T10" fmla="*/ 0 w 28"/>
                    <a:gd name="T11" fmla="*/ 0 h 3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32"/>
                    <a:gd name="T20" fmla="*/ 28 w 28"/>
                    <a:gd name="T21" fmla="*/ 32 h 3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32">
                      <a:moveTo>
                        <a:pt x="0" y="0"/>
                      </a:moveTo>
                      <a:lnTo>
                        <a:pt x="3" y="9"/>
                      </a:lnTo>
                      <a:lnTo>
                        <a:pt x="14" y="23"/>
                      </a:lnTo>
                      <a:lnTo>
                        <a:pt x="28" y="32"/>
                      </a:lnTo>
                      <a:lnTo>
                        <a:pt x="21" y="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6" name="Freeform 144"/>
                <p:cNvSpPr>
                  <a:spLocks/>
                </p:cNvSpPr>
                <p:nvPr/>
              </p:nvSpPr>
              <p:spPr bwMode="auto">
                <a:xfrm>
                  <a:off x="4506" y="1487"/>
                  <a:ext cx="14" cy="14"/>
                </a:xfrm>
                <a:custGeom>
                  <a:avLst/>
                  <a:gdLst>
                    <a:gd name="T0" fmla="*/ 2 w 28"/>
                    <a:gd name="T1" fmla="*/ 0 h 28"/>
                    <a:gd name="T2" fmla="*/ 3 w 28"/>
                    <a:gd name="T3" fmla="*/ 3 h 28"/>
                    <a:gd name="T4" fmla="*/ 7 w 28"/>
                    <a:gd name="T5" fmla="*/ 7 h 28"/>
                    <a:gd name="T6" fmla="*/ 3 w 28"/>
                    <a:gd name="T7" fmla="*/ 5 h 28"/>
                    <a:gd name="T8" fmla="*/ 0 w 28"/>
                    <a:gd name="T9" fmla="*/ 3 h 28"/>
                    <a:gd name="T10" fmla="*/ 2 w 28"/>
                    <a:gd name="T11" fmla="*/ 0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28"/>
                    <a:gd name="T20" fmla="*/ 28 w 28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28">
                      <a:moveTo>
                        <a:pt x="5" y="0"/>
                      </a:moveTo>
                      <a:lnTo>
                        <a:pt x="12" y="9"/>
                      </a:lnTo>
                      <a:lnTo>
                        <a:pt x="28" y="28"/>
                      </a:lnTo>
                      <a:lnTo>
                        <a:pt x="12" y="19"/>
                      </a:lnTo>
                      <a:lnTo>
                        <a:pt x="0" y="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7" name="Freeform 145"/>
                <p:cNvSpPr>
                  <a:spLocks/>
                </p:cNvSpPr>
                <p:nvPr/>
              </p:nvSpPr>
              <p:spPr bwMode="auto">
                <a:xfrm>
                  <a:off x="4511" y="1475"/>
                  <a:ext cx="14" cy="14"/>
                </a:xfrm>
                <a:custGeom>
                  <a:avLst/>
                  <a:gdLst>
                    <a:gd name="T0" fmla="*/ 0 w 28"/>
                    <a:gd name="T1" fmla="*/ 0 h 28"/>
                    <a:gd name="T2" fmla="*/ 0 w 28"/>
                    <a:gd name="T3" fmla="*/ 3 h 28"/>
                    <a:gd name="T4" fmla="*/ 2 w 28"/>
                    <a:gd name="T5" fmla="*/ 7 h 28"/>
                    <a:gd name="T6" fmla="*/ 7 w 28"/>
                    <a:gd name="T7" fmla="*/ 7 h 28"/>
                    <a:gd name="T8" fmla="*/ 0 w 28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8"/>
                    <a:gd name="T17" fmla="*/ 28 w 28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8">
                      <a:moveTo>
                        <a:pt x="0" y="0"/>
                      </a:moveTo>
                      <a:lnTo>
                        <a:pt x="0" y="11"/>
                      </a:lnTo>
                      <a:lnTo>
                        <a:pt x="6" y="25"/>
                      </a:lnTo>
                      <a:lnTo>
                        <a:pt x="28" y="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8" name="Freeform 146"/>
                <p:cNvSpPr>
                  <a:spLocks/>
                </p:cNvSpPr>
                <p:nvPr/>
              </p:nvSpPr>
              <p:spPr bwMode="auto">
                <a:xfrm>
                  <a:off x="4540" y="1419"/>
                  <a:ext cx="14" cy="14"/>
                </a:xfrm>
                <a:custGeom>
                  <a:avLst/>
                  <a:gdLst>
                    <a:gd name="T0" fmla="*/ 0 w 28"/>
                    <a:gd name="T1" fmla="*/ 7 h 28"/>
                    <a:gd name="T2" fmla="*/ 4 w 28"/>
                    <a:gd name="T3" fmla="*/ 7 h 28"/>
                    <a:gd name="T4" fmla="*/ 7 w 28"/>
                    <a:gd name="T5" fmla="*/ 4 h 28"/>
                    <a:gd name="T6" fmla="*/ 7 w 28"/>
                    <a:gd name="T7" fmla="*/ 0 h 28"/>
                    <a:gd name="T8" fmla="*/ 0 w 28"/>
                    <a:gd name="T9" fmla="*/ 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8"/>
                    <a:gd name="T17" fmla="*/ 28 w 28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8">
                      <a:moveTo>
                        <a:pt x="0" y="28"/>
                      </a:moveTo>
                      <a:lnTo>
                        <a:pt x="16" y="28"/>
                      </a:lnTo>
                      <a:lnTo>
                        <a:pt x="28" y="14"/>
                      </a:lnTo>
                      <a:lnTo>
                        <a:pt x="28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39" name="Freeform 147"/>
                <p:cNvSpPr>
                  <a:spLocks/>
                </p:cNvSpPr>
                <p:nvPr/>
              </p:nvSpPr>
              <p:spPr bwMode="auto">
                <a:xfrm>
                  <a:off x="4537" y="1416"/>
                  <a:ext cx="21" cy="58"/>
                </a:xfrm>
                <a:custGeom>
                  <a:avLst/>
                  <a:gdLst>
                    <a:gd name="T0" fmla="*/ 6 w 42"/>
                    <a:gd name="T1" fmla="*/ 0 h 115"/>
                    <a:gd name="T2" fmla="*/ 6 w 42"/>
                    <a:gd name="T3" fmla="*/ 2 h 115"/>
                    <a:gd name="T4" fmla="*/ 6 w 42"/>
                    <a:gd name="T5" fmla="*/ 4 h 115"/>
                    <a:gd name="T6" fmla="*/ 5 w 42"/>
                    <a:gd name="T7" fmla="*/ 6 h 115"/>
                    <a:gd name="T8" fmla="*/ 5 w 42"/>
                    <a:gd name="T9" fmla="*/ 9 h 115"/>
                    <a:gd name="T10" fmla="*/ 5 w 42"/>
                    <a:gd name="T11" fmla="*/ 10 h 115"/>
                    <a:gd name="T12" fmla="*/ 5 w 42"/>
                    <a:gd name="T13" fmla="*/ 13 h 115"/>
                    <a:gd name="T14" fmla="*/ 5 w 42"/>
                    <a:gd name="T15" fmla="*/ 15 h 115"/>
                    <a:gd name="T16" fmla="*/ 5 w 42"/>
                    <a:gd name="T17" fmla="*/ 19 h 115"/>
                    <a:gd name="T18" fmla="*/ 5 w 42"/>
                    <a:gd name="T19" fmla="*/ 21 h 115"/>
                    <a:gd name="T20" fmla="*/ 6 w 42"/>
                    <a:gd name="T21" fmla="*/ 26 h 115"/>
                    <a:gd name="T22" fmla="*/ 9 w 42"/>
                    <a:gd name="T23" fmla="*/ 26 h 115"/>
                    <a:gd name="T24" fmla="*/ 11 w 42"/>
                    <a:gd name="T25" fmla="*/ 29 h 115"/>
                    <a:gd name="T26" fmla="*/ 7 w 42"/>
                    <a:gd name="T27" fmla="*/ 27 h 115"/>
                    <a:gd name="T28" fmla="*/ 5 w 42"/>
                    <a:gd name="T29" fmla="*/ 27 h 115"/>
                    <a:gd name="T30" fmla="*/ 2 w 42"/>
                    <a:gd name="T31" fmla="*/ 24 h 115"/>
                    <a:gd name="T32" fmla="*/ 2 w 42"/>
                    <a:gd name="T33" fmla="*/ 22 h 115"/>
                    <a:gd name="T34" fmla="*/ 1 w 42"/>
                    <a:gd name="T35" fmla="*/ 20 h 115"/>
                    <a:gd name="T36" fmla="*/ 0 w 42"/>
                    <a:gd name="T37" fmla="*/ 19 h 115"/>
                    <a:gd name="T38" fmla="*/ 1 w 42"/>
                    <a:gd name="T39" fmla="*/ 16 h 115"/>
                    <a:gd name="T40" fmla="*/ 2 w 42"/>
                    <a:gd name="T41" fmla="*/ 13 h 115"/>
                    <a:gd name="T42" fmla="*/ 2 w 42"/>
                    <a:gd name="T43" fmla="*/ 11 h 115"/>
                    <a:gd name="T44" fmla="*/ 1 w 42"/>
                    <a:gd name="T45" fmla="*/ 10 h 115"/>
                    <a:gd name="T46" fmla="*/ 3 w 42"/>
                    <a:gd name="T47" fmla="*/ 10 h 115"/>
                    <a:gd name="T48" fmla="*/ 3 w 42"/>
                    <a:gd name="T49" fmla="*/ 8 h 115"/>
                    <a:gd name="T50" fmla="*/ 3 w 42"/>
                    <a:gd name="T51" fmla="*/ 5 h 115"/>
                    <a:gd name="T52" fmla="*/ 5 w 42"/>
                    <a:gd name="T53" fmla="*/ 3 h 115"/>
                    <a:gd name="T54" fmla="*/ 6 w 42"/>
                    <a:gd name="T55" fmla="*/ 0 h 11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2"/>
                    <a:gd name="T85" fmla="*/ 0 h 115"/>
                    <a:gd name="T86" fmla="*/ 42 w 42"/>
                    <a:gd name="T87" fmla="*/ 115 h 11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2" h="115">
                      <a:moveTo>
                        <a:pt x="24" y="0"/>
                      </a:moveTo>
                      <a:lnTo>
                        <a:pt x="26" y="8"/>
                      </a:lnTo>
                      <a:lnTo>
                        <a:pt x="24" y="15"/>
                      </a:lnTo>
                      <a:lnTo>
                        <a:pt x="22" y="24"/>
                      </a:lnTo>
                      <a:lnTo>
                        <a:pt x="21" y="33"/>
                      </a:lnTo>
                      <a:lnTo>
                        <a:pt x="17" y="40"/>
                      </a:lnTo>
                      <a:lnTo>
                        <a:pt x="17" y="50"/>
                      </a:lnTo>
                      <a:lnTo>
                        <a:pt x="17" y="59"/>
                      </a:lnTo>
                      <a:lnTo>
                        <a:pt x="17" y="73"/>
                      </a:lnTo>
                      <a:lnTo>
                        <a:pt x="17" y="83"/>
                      </a:lnTo>
                      <a:lnTo>
                        <a:pt x="26" y="103"/>
                      </a:lnTo>
                      <a:lnTo>
                        <a:pt x="36" y="104"/>
                      </a:lnTo>
                      <a:lnTo>
                        <a:pt x="42" y="115"/>
                      </a:lnTo>
                      <a:lnTo>
                        <a:pt x="28" y="108"/>
                      </a:lnTo>
                      <a:lnTo>
                        <a:pt x="19" y="106"/>
                      </a:lnTo>
                      <a:lnTo>
                        <a:pt x="8" y="96"/>
                      </a:lnTo>
                      <a:lnTo>
                        <a:pt x="8" y="85"/>
                      </a:lnTo>
                      <a:lnTo>
                        <a:pt x="5" y="78"/>
                      </a:lnTo>
                      <a:lnTo>
                        <a:pt x="0" y="76"/>
                      </a:lnTo>
                      <a:lnTo>
                        <a:pt x="5" y="64"/>
                      </a:lnTo>
                      <a:lnTo>
                        <a:pt x="8" y="52"/>
                      </a:lnTo>
                      <a:lnTo>
                        <a:pt x="8" y="43"/>
                      </a:lnTo>
                      <a:lnTo>
                        <a:pt x="5" y="40"/>
                      </a:lnTo>
                      <a:lnTo>
                        <a:pt x="12" y="38"/>
                      </a:lnTo>
                      <a:lnTo>
                        <a:pt x="15" y="31"/>
                      </a:lnTo>
                      <a:lnTo>
                        <a:pt x="15" y="19"/>
                      </a:lnTo>
                      <a:lnTo>
                        <a:pt x="21" y="12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0" name="Freeform 148"/>
                <p:cNvSpPr>
                  <a:spLocks/>
                </p:cNvSpPr>
                <p:nvPr/>
              </p:nvSpPr>
              <p:spPr bwMode="auto">
                <a:xfrm>
                  <a:off x="4555" y="1437"/>
                  <a:ext cx="23" cy="33"/>
                </a:xfrm>
                <a:custGeom>
                  <a:avLst/>
                  <a:gdLst>
                    <a:gd name="T0" fmla="*/ 1 w 47"/>
                    <a:gd name="T1" fmla="*/ 0 h 67"/>
                    <a:gd name="T2" fmla="*/ 1 w 47"/>
                    <a:gd name="T3" fmla="*/ 1 h 67"/>
                    <a:gd name="T4" fmla="*/ 2 w 47"/>
                    <a:gd name="T5" fmla="*/ 2 h 67"/>
                    <a:gd name="T6" fmla="*/ 3 w 47"/>
                    <a:gd name="T7" fmla="*/ 3 h 67"/>
                    <a:gd name="T8" fmla="*/ 4 w 47"/>
                    <a:gd name="T9" fmla="*/ 3 h 67"/>
                    <a:gd name="T10" fmla="*/ 5 w 47"/>
                    <a:gd name="T11" fmla="*/ 5 h 67"/>
                    <a:gd name="T12" fmla="*/ 5 w 47"/>
                    <a:gd name="T13" fmla="*/ 6 h 67"/>
                    <a:gd name="T14" fmla="*/ 5 w 47"/>
                    <a:gd name="T15" fmla="*/ 7 h 67"/>
                    <a:gd name="T16" fmla="*/ 5 w 47"/>
                    <a:gd name="T17" fmla="*/ 9 h 67"/>
                    <a:gd name="T18" fmla="*/ 7 w 47"/>
                    <a:gd name="T19" fmla="*/ 12 h 67"/>
                    <a:gd name="T20" fmla="*/ 9 w 47"/>
                    <a:gd name="T21" fmla="*/ 13 h 67"/>
                    <a:gd name="T22" fmla="*/ 11 w 47"/>
                    <a:gd name="T23" fmla="*/ 15 h 67"/>
                    <a:gd name="T24" fmla="*/ 7 w 47"/>
                    <a:gd name="T25" fmla="*/ 13 h 67"/>
                    <a:gd name="T26" fmla="*/ 5 w 47"/>
                    <a:gd name="T27" fmla="*/ 14 h 67"/>
                    <a:gd name="T28" fmla="*/ 2 w 47"/>
                    <a:gd name="T29" fmla="*/ 16 h 67"/>
                    <a:gd name="T30" fmla="*/ 0 w 47"/>
                    <a:gd name="T31" fmla="*/ 15 h 67"/>
                    <a:gd name="T32" fmla="*/ 0 w 47"/>
                    <a:gd name="T33" fmla="*/ 12 h 67"/>
                    <a:gd name="T34" fmla="*/ 0 w 47"/>
                    <a:gd name="T35" fmla="*/ 10 h 67"/>
                    <a:gd name="T36" fmla="*/ 0 w 47"/>
                    <a:gd name="T37" fmla="*/ 8 h 67"/>
                    <a:gd name="T38" fmla="*/ 2 w 47"/>
                    <a:gd name="T39" fmla="*/ 7 h 67"/>
                    <a:gd name="T40" fmla="*/ 0 w 47"/>
                    <a:gd name="T41" fmla="*/ 7 h 67"/>
                    <a:gd name="T42" fmla="*/ 0 w 47"/>
                    <a:gd name="T43" fmla="*/ 7 h 67"/>
                    <a:gd name="T44" fmla="*/ 1 w 47"/>
                    <a:gd name="T45" fmla="*/ 6 h 67"/>
                    <a:gd name="T46" fmla="*/ 2 w 47"/>
                    <a:gd name="T47" fmla="*/ 5 h 67"/>
                    <a:gd name="T48" fmla="*/ 1 w 47"/>
                    <a:gd name="T49" fmla="*/ 3 h 67"/>
                    <a:gd name="T50" fmla="*/ 1 w 47"/>
                    <a:gd name="T51" fmla="*/ 2 h 67"/>
                    <a:gd name="T52" fmla="*/ 1 w 47"/>
                    <a:gd name="T53" fmla="*/ 0 h 6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47"/>
                    <a:gd name="T82" fmla="*/ 0 h 67"/>
                    <a:gd name="T83" fmla="*/ 47 w 47"/>
                    <a:gd name="T84" fmla="*/ 67 h 6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47" h="67">
                      <a:moveTo>
                        <a:pt x="7" y="0"/>
                      </a:moveTo>
                      <a:lnTo>
                        <a:pt x="7" y="6"/>
                      </a:lnTo>
                      <a:lnTo>
                        <a:pt x="8" y="9"/>
                      </a:lnTo>
                      <a:lnTo>
                        <a:pt x="15" y="13"/>
                      </a:lnTo>
                      <a:lnTo>
                        <a:pt x="19" y="14"/>
                      </a:lnTo>
                      <a:lnTo>
                        <a:pt x="20" y="20"/>
                      </a:lnTo>
                      <a:lnTo>
                        <a:pt x="22" y="25"/>
                      </a:lnTo>
                      <a:lnTo>
                        <a:pt x="22" y="28"/>
                      </a:lnTo>
                      <a:lnTo>
                        <a:pt x="22" y="39"/>
                      </a:lnTo>
                      <a:lnTo>
                        <a:pt x="29" y="51"/>
                      </a:lnTo>
                      <a:lnTo>
                        <a:pt x="36" y="53"/>
                      </a:lnTo>
                      <a:lnTo>
                        <a:pt x="47" y="63"/>
                      </a:lnTo>
                      <a:lnTo>
                        <a:pt x="29" y="55"/>
                      </a:lnTo>
                      <a:lnTo>
                        <a:pt x="20" y="56"/>
                      </a:lnTo>
                      <a:lnTo>
                        <a:pt x="10" y="67"/>
                      </a:lnTo>
                      <a:lnTo>
                        <a:pt x="1" y="63"/>
                      </a:lnTo>
                      <a:lnTo>
                        <a:pt x="0" y="51"/>
                      </a:lnTo>
                      <a:lnTo>
                        <a:pt x="0" y="41"/>
                      </a:lnTo>
                      <a:lnTo>
                        <a:pt x="3" y="32"/>
                      </a:lnTo>
                      <a:lnTo>
                        <a:pt x="10" y="28"/>
                      </a:lnTo>
                      <a:lnTo>
                        <a:pt x="3" y="28"/>
                      </a:lnTo>
                      <a:lnTo>
                        <a:pt x="0" y="30"/>
                      </a:lnTo>
                      <a:lnTo>
                        <a:pt x="7" y="27"/>
                      </a:lnTo>
                      <a:lnTo>
                        <a:pt x="10" y="20"/>
                      </a:lnTo>
                      <a:lnTo>
                        <a:pt x="7" y="13"/>
                      </a:lnTo>
                      <a:lnTo>
                        <a:pt x="5" y="11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1" name="Freeform 149"/>
                <p:cNvSpPr>
                  <a:spLocks/>
                </p:cNvSpPr>
                <p:nvPr/>
              </p:nvSpPr>
              <p:spPr bwMode="auto">
                <a:xfrm>
                  <a:off x="4570" y="1471"/>
                  <a:ext cx="46" cy="68"/>
                </a:xfrm>
                <a:custGeom>
                  <a:avLst/>
                  <a:gdLst>
                    <a:gd name="T0" fmla="*/ 20 w 91"/>
                    <a:gd name="T1" fmla="*/ 34 h 137"/>
                    <a:gd name="T2" fmla="*/ 23 w 91"/>
                    <a:gd name="T3" fmla="*/ 26 h 137"/>
                    <a:gd name="T4" fmla="*/ 18 w 91"/>
                    <a:gd name="T5" fmla="*/ 23 h 137"/>
                    <a:gd name="T6" fmla="*/ 12 w 91"/>
                    <a:gd name="T7" fmla="*/ 19 h 137"/>
                    <a:gd name="T8" fmla="*/ 11 w 91"/>
                    <a:gd name="T9" fmla="*/ 14 h 137"/>
                    <a:gd name="T10" fmla="*/ 10 w 91"/>
                    <a:gd name="T11" fmla="*/ 11 h 137"/>
                    <a:gd name="T12" fmla="*/ 7 w 91"/>
                    <a:gd name="T13" fmla="*/ 6 h 137"/>
                    <a:gd name="T14" fmla="*/ 7 w 91"/>
                    <a:gd name="T15" fmla="*/ 4 h 137"/>
                    <a:gd name="T16" fmla="*/ 6 w 91"/>
                    <a:gd name="T17" fmla="*/ 1 h 137"/>
                    <a:gd name="T18" fmla="*/ 6 w 91"/>
                    <a:gd name="T19" fmla="*/ 5 h 137"/>
                    <a:gd name="T20" fmla="*/ 5 w 91"/>
                    <a:gd name="T21" fmla="*/ 6 h 137"/>
                    <a:gd name="T22" fmla="*/ 5 w 91"/>
                    <a:gd name="T23" fmla="*/ 4 h 137"/>
                    <a:gd name="T24" fmla="*/ 4 w 91"/>
                    <a:gd name="T25" fmla="*/ 1 h 137"/>
                    <a:gd name="T26" fmla="*/ 3 w 91"/>
                    <a:gd name="T27" fmla="*/ 0 h 137"/>
                    <a:gd name="T28" fmla="*/ 3 w 91"/>
                    <a:gd name="T29" fmla="*/ 2 h 137"/>
                    <a:gd name="T30" fmla="*/ 3 w 91"/>
                    <a:gd name="T31" fmla="*/ 4 h 137"/>
                    <a:gd name="T32" fmla="*/ 3 w 91"/>
                    <a:gd name="T33" fmla="*/ 6 h 137"/>
                    <a:gd name="T34" fmla="*/ 0 w 91"/>
                    <a:gd name="T35" fmla="*/ 5 h 137"/>
                    <a:gd name="T36" fmla="*/ 1 w 91"/>
                    <a:gd name="T37" fmla="*/ 7 h 137"/>
                    <a:gd name="T38" fmla="*/ 2 w 91"/>
                    <a:gd name="T39" fmla="*/ 11 h 137"/>
                    <a:gd name="T40" fmla="*/ 2 w 91"/>
                    <a:gd name="T41" fmla="*/ 15 h 137"/>
                    <a:gd name="T42" fmla="*/ 1 w 91"/>
                    <a:gd name="T43" fmla="*/ 17 h 137"/>
                    <a:gd name="T44" fmla="*/ 3 w 91"/>
                    <a:gd name="T45" fmla="*/ 17 h 137"/>
                    <a:gd name="T46" fmla="*/ 6 w 91"/>
                    <a:gd name="T47" fmla="*/ 18 h 137"/>
                    <a:gd name="T48" fmla="*/ 10 w 91"/>
                    <a:gd name="T49" fmla="*/ 19 h 137"/>
                    <a:gd name="T50" fmla="*/ 10 w 91"/>
                    <a:gd name="T51" fmla="*/ 22 h 137"/>
                    <a:gd name="T52" fmla="*/ 11 w 91"/>
                    <a:gd name="T53" fmla="*/ 25 h 137"/>
                    <a:gd name="T54" fmla="*/ 20 w 91"/>
                    <a:gd name="T55" fmla="*/ 34 h 13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91"/>
                    <a:gd name="T85" fmla="*/ 0 h 137"/>
                    <a:gd name="T86" fmla="*/ 91 w 91"/>
                    <a:gd name="T87" fmla="*/ 137 h 13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91" h="137">
                      <a:moveTo>
                        <a:pt x="77" y="137"/>
                      </a:moveTo>
                      <a:lnTo>
                        <a:pt x="91" y="107"/>
                      </a:lnTo>
                      <a:lnTo>
                        <a:pt x="70" y="95"/>
                      </a:lnTo>
                      <a:lnTo>
                        <a:pt x="45" y="77"/>
                      </a:lnTo>
                      <a:lnTo>
                        <a:pt x="44" y="58"/>
                      </a:lnTo>
                      <a:lnTo>
                        <a:pt x="38" y="46"/>
                      </a:lnTo>
                      <a:lnTo>
                        <a:pt x="26" y="25"/>
                      </a:lnTo>
                      <a:lnTo>
                        <a:pt x="26" y="16"/>
                      </a:lnTo>
                      <a:lnTo>
                        <a:pt x="23" y="7"/>
                      </a:lnTo>
                      <a:lnTo>
                        <a:pt x="23" y="20"/>
                      </a:lnTo>
                      <a:lnTo>
                        <a:pt x="19" y="27"/>
                      </a:lnTo>
                      <a:lnTo>
                        <a:pt x="19" y="16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12" y="9"/>
                      </a:lnTo>
                      <a:lnTo>
                        <a:pt x="12" y="18"/>
                      </a:lnTo>
                      <a:lnTo>
                        <a:pt x="12" y="27"/>
                      </a:lnTo>
                      <a:lnTo>
                        <a:pt x="0" y="23"/>
                      </a:lnTo>
                      <a:lnTo>
                        <a:pt x="3" y="30"/>
                      </a:lnTo>
                      <a:lnTo>
                        <a:pt x="5" y="46"/>
                      </a:lnTo>
                      <a:lnTo>
                        <a:pt x="5" y="62"/>
                      </a:lnTo>
                      <a:lnTo>
                        <a:pt x="2" y="69"/>
                      </a:lnTo>
                      <a:lnTo>
                        <a:pt x="10" y="70"/>
                      </a:lnTo>
                      <a:lnTo>
                        <a:pt x="24" y="72"/>
                      </a:lnTo>
                      <a:lnTo>
                        <a:pt x="37" y="79"/>
                      </a:lnTo>
                      <a:lnTo>
                        <a:pt x="38" y="91"/>
                      </a:lnTo>
                      <a:lnTo>
                        <a:pt x="42" y="102"/>
                      </a:lnTo>
                      <a:lnTo>
                        <a:pt x="77" y="137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2" name="Freeform 150"/>
                <p:cNvSpPr>
                  <a:spLocks/>
                </p:cNvSpPr>
                <p:nvPr/>
              </p:nvSpPr>
              <p:spPr bwMode="auto">
                <a:xfrm>
                  <a:off x="4570" y="1538"/>
                  <a:ext cx="35" cy="17"/>
                </a:xfrm>
                <a:custGeom>
                  <a:avLst/>
                  <a:gdLst>
                    <a:gd name="T0" fmla="*/ 0 w 70"/>
                    <a:gd name="T1" fmla="*/ 0 h 35"/>
                    <a:gd name="T2" fmla="*/ 5 w 70"/>
                    <a:gd name="T3" fmla="*/ 1 h 35"/>
                    <a:gd name="T4" fmla="*/ 9 w 70"/>
                    <a:gd name="T5" fmla="*/ 3 h 35"/>
                    <a:gd name="T6" fmla="*/ 18 w 70"/>
                    <a:gd name="T7" fmla="*/ 6 h 35"/>
                    <a:gd name="T8" fmla="*/ 15 w 70"/>
                    <a:gd name="T9" fmla="*/ 8 h 35"/>
                    <a:gd name="T10" fmla="*/ 11 w 70"/>
                    <a:gd name="T11" fmla="*/ 5 h 35"/>
                    <a:gd name="T12" fmla="*/ 4 w 70"/>
                    <a:gd name="T13" fmla="*/ 2 h 35"/>
                    <a:gd name="T14" fmla="*/ 0 w 70"/>
                    <a:gd name="T15" fmla="*/ 0 h 3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0"/>
                    <a:gd name="T25" fmla="*/ 0 h 35"/>
                    <a:gd name="T26" fmla="*/ 70 w 70"/>
                    <a:gd name="T27" fmla="*/ 35 h 3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0" h="35">
                      <a:moveTo>
                        <a:pt x="0" y="0"/>
                      </a:moveTo>
                      <a:lnTo>
                        <a:pt x="21" y="7"/>
                      </a:lnTo>
                      <a:lnTo>
                        <a:pt x="39" y="12"/>
                      </a:lnTo>
                      <a:lnTo>
                        <a:pt x="70" y="25"/>
                      </a:lnTo>
                      <a:lnTo>
                        <a:pt x="61" y="35"/>
                      </a:lnTo>
                      <a:lnTo>
                        <a:pt x="47" y="23"/>
                      </a:lnTo>
                      <a:lnTo>
                        <a:pt x="19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3" name="Freeform 151"/>
                <p:cNvSpPr>
                  <a:spLocks/>
                </p:cNvSpPr>
                <p:nvPr/>
              </p:nvSpPr>
              <p:spPr bwMode="auto">
                <a:xfrm>
                  <a:off x="4516" y="1504"/>
                  <a:ext cx="32" cy="23"/>
                </a:xfrm>
                <a:custGeom>
                  <a:avLst/>
                  <a:gdLst>
                    <a:gd name="T0" fmla="*/ 0 w 65"/>
                    <a:gd name="T1" fmla="*/ 0 h 45"/>
                    <a:gd name="T2" fmla="*/ 3 w 65"/>
                    <a:gd name="T3" fmla="*/ 4 h 45"/>
                    <a:gd name="T4" fmla="*/ 6 w 65"/>
                    <a:gd name="T5" fmla="*/ 7 h 45"/>
                    <a:gd name="T6" fmla="*/ 16 w 65"/>
                    <a:gd name="T7" fmla="*/ 12 h 45"/>
                    <a:gd name="T8" fmla="*/ 7 w 65"/>
                    <a:gd name="T9" fmla="*/ 9 h 45"/>
                    <a:gd name="T10" fmla="*/ 3 w 65"/>
                    <a:gd name="T11" fmla="*/ 5 h 45"/>
                    <a:gd name="T12" fmla="*/ 0 w 65"/>
                    <a:gd name="T13" fmla="*/ 0 h 4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5"/>
                    <a:gd name="T22" fmla="*/ 0 h 45"/>
                    <a:gd name="T23" fmla="*/ 65 w 65"/>
                    <a:gd name="T24" fmla="*/ 45 h 4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5" h="45">
                      <a:moveTo>
                        <a:pt x="0" y="0"/>
                      </a:moveTo>
                      <a:lnTo>
                        <a:pt x="14" y="16"/>
                      </a:lnTo>
                      <a:lnTo>
                        <a:pt x="26" y="26"/>
                      </a:lnTo>
                      <a:lnTo>
                        <a:pt x="65" y="45"/>
                      </a:lnTo>
                      <a:lnTo>
                        <a:pt x="30" y="33"/>
                      </a:lnTo>
                      <a:lnTo>
                        <a:pt x="12" y="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4" name="Freeform 152"/>
                <p:cNvSpPr>
                  <a:spLocks/>
                </p:cNvSpPr>
                <p:nvPr/>
              </p:nvSpPr>
              <p:spPr bwMode="auto">
                <a:xfrm>
                  <a:off x="4531" y="1496"/>
                  <a:ext cx="24" cy="14"/>
                </a:xfrm>
                <a:custGeom>
                  <a:avLst/>
                  <a:gdLst>
                    <a:gd name="T0" fmla="*/ 0 w 48"/>
                    <a:gd name="T1" fmla="*/ 0 h 28"/>
                    <a:gd name="T2" fmla="*/ 5 w 48"/>
                    <a:gd name="T3" fmla="*/ 0 h 28"/>
                    <a:gd name="T4" fmla="*/ 8 w 48"/>
                    <a:gd name="T5" fmla="*/ 2 h 28"/>
                    <a:gd name="T6" fmla="*/ 12 w 48"/>
                    <a:gd name="T7" fmla="*/ 7 h 28"/>
                    <a:gd name="T8" fmla="*/ 7 w 48"/>
                    <a:gd name="T9" fmla="*/ 4 h 28"/>
                    <a:gd name="T10" fmla="*/ 0 w 48"/>
                    <a:gd name="T11" fmla="*/ 0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8"/>
                    <a:gd name="T19" fmla="*/ 0 h 28"/>
                    <a:gd name="T20" fmla="*/ 48 w 48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8" h="2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32" y="7"/>
                      </a:lnTo>
                      <a:lnTo>
                        <a:pt x="48" y="28"/>
                      </a:lnTo>
                      <a:lnTo>
                        <a:pt x="30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45" name="Freeform 153"/>
                <p:cNvSpPr>
                  <a:spLocks/>
                </p:cNvSpPr>
                <p:nvPr/>
              </p:nvSpPr>
              <p:spPr bwMode="auto">
                <a:xfrm>
                  <a:off x="4536" y="1535"/>
                  <a:ext cx="35" cy="14"/>
                </a:xfrm>
                <a:custGeom>
                  <a:avLst/>
                  <a:gdLst>
                    <a:gd name="T0" fmla="*/ 0 w 72"/>
                    <a:gd name="T1" fmla="*/ 0 h 28"/>
                    <a:gd name="T2" fmla="*/ 6 w 72"/>
                    <a:gd name="T3" fmla="*/ 3 h 28"/>
                    <a:gd name="T4" fmla="*/ 10 w 72"/>
                    <a:gd name="T5" fmla="*/ 4 h 28"/>
                    <a:gd name="T6" fmla="*/ 16 w 72"/>
                    <a:gd name="T7" fmla="*/ 6 h 28"/>
                    <a:gd name="T8" fmla="*/ 17 w 72"/>
                    <a:gd name="T9" fmla="*/ 7 h 28"/>
                    <a:gd name="T10" fmla="*/ 14 w 72"/>
                    <a:gd name="T11" fmla="*/ 6 h 28"/>
                    <a:gd name="T12" fmla="*/ 9 w 72"/>
                    <a:gd name="T13" fmla="*/ 5 h 28"/>
                    <a:gd name="T14" fmla="*/ 4 w 72"/>
                    <a:gd name="T15" fmla="*/ 4 h 28"/>
                    <a:gd name="T16" fmla="*/ 0 w 72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2"/>
                    <a:gd name="T28" fmla="*/ 0 h 28"/>
                    <a:gd name="T29" fmla="*/ 72 w 72"/>
                    <a:gd name="T30" fmla="*/ 28 h 2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2" h="28">
                      <a:moveTo>
                        <a:pt x="0" y="0"/>
                      </a:moveTo>
                      <a:lnTo>
                        <a:pt x="25" y="12"/>
                      </a:lnTo>
                      <a:lnTo>
                        <a:pt x="42" y="16"/>
                      </a:lnTo>
                      <a:lnTo>
                        <a:pt x="65" y="23"/>
                      </a:lnTo>
                      <a:lnTo>
                        <a:pt x="72" y="28"/>
                      </a:lnTo>
                      <a:lnTo>
                        <a:pt x="59" y="23"/>
                      </a:lnTo>
                      <a:lnTo>
                        <a:pt x="39" y="19"/>
                      </a:lnTo>
                      <a:lnTo>
                        <a:pt x="18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326" name="Group 154"/>
              <p:cNvGrpSpPr>
                <a:grpSpLocks/>
              </p:cNvGrpSpPr>
              <p:nvPr/>
            </p:nvGrpSpPr>
            <p:grpSpPr bwMode="auto">
              <a:xfrm>
                <a:off x="4446" y="1319"/>
                <a:ext cx="90" cy="116"/>
                <a:chOff x="4446" y="1319"/>
                <a:chExt cx="90" cy="116"/>
              </a:xfrm>
            </p:grpSpPr>
            <p:sp>
              <p:nvSpPr>
                <p:cNvPr id="328" name="Freeform 155"/>
                <p:cNvSpPr>
                  <a:spLocks/>
                </p:cNvSpPr>
                <p:nvPr/>
              </p:nvSpPr>
              <p:spPr bwMode="auto">
                <a:xfrm>
                  <a:off x="4446" y="1319"/>
                  <a:ext cx="22" cy="27"/>
                </a:xfrm>
                <a:custGeom>
                  <a:avLst/>
                  <a:gdLst>
                    <a:gd name="T0" fmla="*/ 0 w 46"/>
                    <a:gd name="T1" fmla="*/ 3 h 54"/>
                    <a:gd name="T2" fmla="*/ 3 w 46"/>
                    <a:gd name="T3" fmla="*/ 2 h 54"/>
                    <a:gd name="T4" fmla="*/ 5 w 46"/>
                    <a:gd name="T5" fmla="*/ 0 h 54"/>
                    <a:gd name="T6" fmla="*/ 11 w 46"/>
                    <a:gd name="T7" fmla="*/ 11 h 54"/>
                    <a:gd name="T8" fmla="*/ 10 w 46"/>
                    <a:gd name="T9" fmla="*/ 12 h 54"/>
                    <a:gd name="T10" fmla="*/ 9 w 46"/>
                    <a:gd name="T11" fmla="*/ 13 h 54"/>
                    <a:gd name="T12" fmla="*/ 6 w 46"/>
                    <a:gd name="T13" fmla="*/ 14 h 54"/>
                    <a:gd name="T14" fmla="*/ 0 w 46"/>
                    <a:gd name="T15" fmla="*/ 3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6"/>
                    <a:gd name="T25" fmla="*/ 0 h 54"/>
                    <a:gd name="T26" fmla="*/ 46 w 46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6" h="54">
                      <a:moveTo>
                        <a:pt x="0" y="10"/>
                      </a:moveTo>
                      <a:lnTo>
                        <a:pt x="13" y="7"/>
                      </a:lnTo>
                      <a:lnTo>
                        <a:pt x="23" y="0"/>
                      </a:lnTo>
                      <a:lnTo>
                        <a:pt x="46" y="42"/>
                      </a:lnTo>
                      <a:lnTo>
                        <a:pt x="44" y="47"/>
                      </a:lnTo>
                      <a:lnTo>
                        <a:pt x="37" y="50"/>
                      </a:lnTo>
                      <a:lnTo>
                        <a:pt x="25" y="54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329" name="Line 156"/>
                <p:cNvSpPr>
                  <a:spLocks noChangeShapeType="1"/>
                </p:cNvSpPr>
                <p:nvPr/>
              </p:nvSpPr>
              <p:spPr bwMode="auto">
                <a:xfrm flipH="1" flipV="1">
                  <a:off x="4467" y="1347"/>
                  <a:ext cx="20" cy="25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a-DK" dirty="0"/>
                </a:p>
              </p:txBody>
            </p:sp>
            <p:grpSp>
              <p:nvGrpSpPr>
                <p:cNvPr id="330" name="Group 157"/>
                <p:cNvGrpSpPr>
                  <a:grpSpLocks/>
                </p:cNvGrpSpPr>
                <p:nvPr/>
              </p:nvGrpSpPr>
              <p:grpSpPr bwMode="auto">
                <a:xfrm>
                  <a:off x="4482" y="1366"/>
                  <a:ext cx="54" cy="69"/>
                  <a:chOff x="4482" y="1366"/>
                  <a:chExt cx="54" cy="69"/>
                </a:xfrm>
              </p:grpSpPr>
              <p:sp>
                <p:nvSpPr>
                  <p:cNvPr id="331" name="Freeform 158"/>
                  <p:cNvSpPr>
                    <a:spLocks/>
                  </p:cNvSpPr>
                  <p:nvPr/>
                </p:nvSpPr>
                <p:spPr bwMode="auto">
                  <a:xfrm>
                    <a:off x="4482" y="1366"/>
                    <a:ext cx="54" cy="69"/>
                  </a:xfrm>
                  <a:custGeom>
                    <a:avLst/>
                    <a:gdLst>
                      <a:gd name="T0" fmla="*/ 25 w 108"/>
                      <a:gd name="T1" fmla="*/ 35 h 138"/>
                      <a:gd name="T2" fmla="*/ 0 w 108"/>
                      <a:gd name="T3" fmla="*/ 4 h 138"/>
                      <a:gd name="T4" fmla="*/ 1 w 108"/>
                      <a:gd name="T5" fmla="*/ 2 h 138"/>
                      <a:gd name="T6" fmla="*/ 2 w 108"/>
                      <a:gd name="T7" fmla="*/ 1 h 138"/>
                      <a:gd name="T8" fmla="*/ 3 w 108"/>
                      <a:gd name="T9" fmla="*/ 1 h 138"/>
                      <a:gd name="T10" fmla="*/ 6 w 108"/>
                      <a:gd name="T11" fmla="*/ 0 h 138"/>
                      <a:gd name="T12" fmla="*/ 27 w 108"/>
                      <a:gd name="T13" fmla="*/ 28 h 138"/>
                      <a:gd name="T14" fmla="*/ 27 w 108"/>
                      <a:gd name="T15" fmla="*/ 32 h 138"/>
                      <a:gd name="T16" fmla="*/ 25 w 108"/>
                      <a:gd name="T17" fmla="*/ 35 h 13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08"/>
                      <a:gd name="T28" fmla="*/ 0 h 138"/>
                      <a:gd name="T29" fmla="*/ 108 w 108"/>
                      <a:gd name="T30" fmla="*/ 138 h 13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08" h="138">
                        <a:moveTo>
                          <a:pt x="98" y="138"/>
                        </a:moveTo>
                        <a:lnTo>
                          <a:pt x="0" y="16"/>
                        </a:lnTo>
                        <a:lnTo>
                          <a:pt x="3" y="11"/>
                        </a:lnTo>
                        <a:lnTo>
                          <a:pt x="5" y="6"/>
                        </a:lnTo>
                        <a:lnTo>
                          <a:pt x="12" y="2"/>
                        </a:lnTo>
                        <a:lnTo>
                          <a:pt x="21" y="0"/>
                        </a:lnTo>
                        <a:lnTo>
                          <a:pt x="108" y="114"/>
                        </a:lnTo>
                        <a:lnTo>
                          <a:pt x="105" y="128"/>
                        </a:lnTo>
                        <a:lnTo>
                          <a:pt x="98" y="13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332" name="Freeform 159"/>
                  <p:cNvSpPr>
                    <a:spLocks/>
                  </p:cNvSpPr>
                  <p:nvPr/>
                </p:nvSpPr>
                <p:spPr bwMode="auto">
                  <a:xfrm>
                    <a:off x="4484" y="1370"/>
                    <a:ext cx="50" cy="63"/>
                  </a:xfrm>
                  <a:custGeom>
                    <a:avLst/>
                    <a:gdLst>
                      <a:gd name="T0" fmla="*/ 0 w 100"/>
                      <a:gd name="T1" fmla="*/ 3 h 126"/>
                      <a:gd name="T2" fmla="*/ 3 w 100"/>
                      <a:gd name="T3" fmla="*/ 2 h 126"/>
                      <a:gd name="T4" fmla="*/ 3 w 100"/>
                      <a:gd name="T5" fmla="*/ 0 h 126"/>
                      <a:gd name="T6" fmla="*/ 25 w 100"/>
                      <a:gd name="T7" fmla="*/ 27 h 126"/>
                      <a:gd name="T8" fmla="*/ 24 w 100"/>
                      <a:gd name="T9" fmla="*/ 32 h 126"/>
                      <a:gd name="T10" fmla="*/ 0 w 100"/>
                      <a:gd name="T11" fmla="*/ 3 h 12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0"/>
                      <a:gd name="T19" fmla="*/ 0 h 126"/>
                      <a:gd name="T20" fmla="*/ 100 w 100"/>
                      <a:gd name="T21" fmla="*/ 126 h 12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0" h="126">
                        <a:moveTo>
                          <a:pt x="0" y="9"/>
                        </a:moveTo>
                        <a:lnTo>
                          <a:pt x="9" y="7"/>
                        </a:lnTo>
                        <a:lnTo>
                          <a:pt x="14" y="0"/>
                        </a:lnTo>
                        <a:lnTo>
                          <a:pt x="100" y="107"/>
                        </a:lnTo>
                        <a:lnTo>
                          <a:pt x="93" y="126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</p:grpSp>
          <p:sp>
            <p:nvSpPr>
              <p:cNvPr id="327" name="Freeform 160"/>
              <p:cNvSpPr>
                <a:spLocks/>
              </p:cNvSpPr>
              <p:nvPr/>
            </p:nvSpPr>
            <p:spPr bwMode="auto">
              <a:xfrm>
                <a:off x="4577" y="1513"/>
                <a:ext cx="182" cy="142"/>
              </a:xfrm>
              <a:custGeom>
                <a:avLst/>
                <a:gdLst>
                  <a:gd name="T0" fmla="*/ 16 w 363"/>
                  <a:gd name="T1" fmla="*/ 0 h 285"/>
                  <a:gd name="T2" fmla="*/ 15 w 363"/>
                  <a:gd name="T3" fmla="*/ 5 h 285"/>
                  <a:gd name="T4" fmla="*/ 12 w 363"/>
                  <a:gd name="T5" fmla="*/ 15 h 285"/>
                  <a:gd name="T6" fmla="*/ 9 w 363"/>
                  <a:gd name="T7" fmla="*/ 24 h 285"/>
                  <a:gd name="T8" fmla="*/ 6 w 363"/>
                  <a:gd name="T9" fmla="*/ 29 h 285"/>
                  <a:gd name="T10" fmla="*/ 0 w 363"/>
                  <a:gd name="T11" fmla="*/ 41 h 285"/>
                  <a:gd name="T12" fmla="*/ 15 w 363"/>
                  <a:gd name="T13" fmla="*/ 46 h 285"/>
                  <a:gd name="T14" fmla="*/ 16 w 363"/>
                  <a:gd name="T15" fmla="*/ 45 h 285"/>
                  <a:gd name="T16" fmla="*/ 17 w 363"/>
                  <a:gd name="T17" fmla="*/ 47 h 285"/>
                  <a:gd name="T18" fmla="*/ 44 w 363"/>
                  <a:gd name="T19" fmla="*/ 56 h 285"/>
                  <a:gd name="T20" fmla="*/ 66 w 363"/>
                  <a:gd name="T21" fmla="*/ 63 h 285"/>
                  <a:gd name="T22" fmla="*/ 80 w 363"/>
                  <a:gd name="T23" fmla="*/ 68 h 285"/>
                  <a:gd name="T24" fmla="*/ 91 w 363"/>
                  <a:gd name="T25" fmla="*/ 71 h 285"/>
                  <a:gd name="T26" fmla="*/ 85 w 363"/>
                  <a:gd name="T27" fmla="*/ 66 h 285"/>
                  <a:gd name="T28" fmla="*/ 78 w 363"/>
                  <a:gd name="T29" fmla="*/ 58 h 285"/>
                  <a:gd name="T30" fmla="*/ 75 w 363"/>
                  <a:gd name="T31" fmla="*/ 51 h 285"/>
                  <a:gd name="T32" fmla="*/ 71 w 363"/>
                  <a:gd name="T33" fmla="*/ 42 h 285"/>
                  <a:gd name="T34" fmla="*/ 69 w 363"/>
                  <a:gd name="T35" fmla="*/ 35 h 285"/>
                  <a:gd name="T36" fmla="*/ 68 w 363"/>
                  <a:gd name="T37" fmla="*/ 25 h 285"/>
                  <a:gd name="T38" fmla="*/ 70 w 363"/>
                  <a:gd name="T39" fmla="*/ 19 h 285"/>
                  <a:gd name="T40" fmla="*/ 69 w 363"/>
                  <a:gd name="T41" fmla="*/ 17 h 285"/>
                  <a:gd name="T42" fmla="*/ 67 w 363"/>
                  <a:gd name="T43" fmla="*/ 18 h 285"/>
                  <a:gd name="T44" fmla="*/ 64 w 363"/>
                  <a:gd name="T45" fmla="*/ 22 h 285"/>
                  <a:gd name="T46" fmla="*/ 63 w 363"/>
                  <a:gd name="T47" fmla="*/ 26 h 285"/>
                  <a:gd name="T48" fmla="*/ 62 w 363"/>
                  <a:gd name="T49" fmla="*/ 20 h 285"/>
                  <a:gd name="T50" fmla="*/ 62 w 363"/>
                  <a:gd name="T51" fmla="*/ 15 h 285"/>
                  <a:gd name="T52" fmla="*/ 60 w 363"/>
                  <a:gd name="T53" fmla="*/ 10 h 285"/>
                  <a:gd name="T54" fmla="*/ 58 w 363"/>
                  <a:gd name="T55" fmla="*/ 9 h 285"/>
                  <a:gd name="T56" fmla="*/ 54 w 363"/>
                  <a:gd name="T57" fmla="*/ 8 h 285"/>
                  <a:gd name="T58" fmla="*/ 55 w 363"/>
                  <a:gd name="T59" fmla="*/ 12 h 285"/>
                  <a:gd name="T60" fmla="*/ 57 w 363"/>
                  <a:gd name="T61" fmla="*/ 19 h 285"/>
                  <a:gd name="T62" fmla="*/ 55 w 363"/>
                  <a:gd name="T63" fmla="*/ 22 h 285"/>
                  <a:gd name="T64" fmla="*/ 52 w 363"/>
                  <a:gd name="T65" fmla="*/ 20 h 285"/>
                  <a:gd name="T66" fmla="*/ 51 w 363"/>
                  <a:gd name="T67" fmla="*/ 16 h 285"/>
                  <a:gd name="T68" fmla="*/ 49 w 363"/>
                  <a:gd name="T69" fmla="*/ 10 h 285"/>
                  <a:gd name="T70" fmla="*/ 46 w 363"/>
                  <a:gd name="T71" fmla="*/ 7 h 285"/>
                  <a:gd name="T72" fmla="*/ 40 w 363"/>
                  <a:gd name="T73" fmla="*/ 6 h 285"/>
                  <a:gd name="T74" fmla="*/ 32 w 363"/>
                  <a:gd name="T75" fmla="*/ 4 h 285"/>
                  <a:gd name="T76" fmla="*/ 38 w 363"/>
                  <a:gd name="T77" fmla="*/ 8 h 285"/>
                  <a:gd name="T78" fmla="*/ 40 w 363"/>
                  <a:gd name="T79" fmla="*/ 14 h 285"/>
                  <a:gd name="T80" fmla="*/ 41 w 363"/>
                  <a:gd name="T81" fmla="*/ 20 h 285"/>
                  <a:gd name="T82" fmla="*/ 41 w 363"/>
                  <a:gd name="T83" fmla="*/ 23 h 285"/>
                  <a:gd name="T84" fmla="*/ 40 w 363"/>
                  <a:gd name="T85" fmla="*/ 25 h 285"/>
                  <a:gd name="T86" fmla="*/ 35 w 363"/>
                  <a:gd name="T87" fmla="*/ 24 h 285"/>
                  <a:gd name="T88" fmla="*/ 36 w 363"/>
                  <a:gd name="T89" fmla="*/ 20 h 285"/>
                  <a:gd name="T90" fmla="*/ 34 w 363"/>
                  <a:gd name="T91" fmla="*/ 14 h 285"/>
                  <a:gd name="T92" fmla="*/ 31 w 363"/>
                  <a:gd name="T93" fmla="*/ 7 h 285"/>
                  <a:gd name="T94" fmla="*/ 29 w 363"/>
                  <a:gd name="T95" fmla="*/ 4 h 285"/>
                  <a:gd name="T96" fmla="*/ 27 w 363"/>
                  <a:gd name="T97" fmla="*/ 3 h 285"/>
                  <a:gd name="T98" fmla="*/ 16 w 363"/>
                  <a:gd name="T99" fmla="*/ 0 h 28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63"/>
                  <a:gd name="T151" fmla="*/ 0 h 285"/>
                  <a:gd name="T152" fmla="*/ 363 w 363"/>
                  <a:gd name="T153" fmla="*/ 285 h 28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63" h="285">
                    <a:moveTo>
                      <a:pt x="63" y="0"/>
                    </a:moveTo>
                    <a:lnTo>
                      <a:pt x="59" y="21"/>
                    </a:lnTo>
                    <a:lnTo>
                      <a:pt x="47" y="61"/>
                    </a:lnTo>
                    <a:lnTo>
                      <a:pt x="35" y="96"/>
                    </a:lnTo>
                    <a:lnTo>
                      <a:pt x="21" y="117"/>
                    </a:lnTo>
                    <a:lnTo>
                      <a:pt x="0" y="164"/>
                    </a:lnTo>
                    <a:lnTo>
                      <a:pt x="58" y="185"/>
                    </a:lnTo>
                    <a:lnTo>
                      <a:pt x="63" y="180"/>
                    </a:lnTo>
                    <a:lnTo>
                      <a:pt x="68" y="190"/>
                    </a:lnTo>
                    <a:lnTo>
                      <a:pt x="173" y="225"/>
                    </a:lnTo>
                    <a:lnTo>
                      <a:pt x="262" y="255"/>
                    </a:lnTo>
                    <a:lnTo>
                      <a:pt x="319" y="272"/>
                    </a:lnTo>
                    <a:lnTo>
                      <a:pt x="363" y="285"/>
                    </a:lnTo>
                    <a:lnTo>
                      <a:pt x="338" y="264"/>
                    </a:lnTo>
                    <a:lnTo>
                      <a:pt x="312" y="232"/>
                    </a:lnTo>
                    <a:lnTo>
                      <a:pt x="297" y="204"/>
                    </a:lnTo>
                    <a:lnTo>
                      <a:pt x="284" y="170"/>
                    </a:lnTo>
                    <a:lnTo>
                      <a:pt x="276" y="140"/>
                    </a:lnTo>
                    <a:lnTo>
                      <a:pt x="272" y="100"/>
                    </a:lnTo>
                    <a:lnTo>
                      <a:pt x="279" y="77"/>
                    </a:lnTo>
                    <a:lnTo>
                      <a:pt x="274" y="70"/>
                    </a:lnTo>
                    <a:lnTo>
                      <a:pt x="267" y="75"/>
                    </a:lnTo>
                    <a:lnTo>
                      <a:pt x="256" y="91"/>
                    </a:lnTo>
                    <a:lnTo>
                      <a:pt x="251" y="107"/>
                    </a:lnTo>
                    <a:lnTo>
                      <a:pt x="248" y="82"/>
                    </a:lnTo>
                    <a:lnTo>
                      <a:pt x="248" y="63"/>
                    </a:lnTo>
                    <a:lnTo>
                      <a:pt x="237" y="42"/>
                    </a:lnTo>
                    <a:lnTo>
                      <a:pt x="230" y="37"/>
                    </a:lnTo>
                    <a:lnTo>
                      <a:pt x="215" y="35"/>
                    </a:lnTo>
                    <a:lnTo>
                      <a:pt x="218" y="49"/>
                    </a:lnTo>
                    <a:lnTo>
                      <a:pt x="225" y="79"/>
                    </a:lnTo>
                    <a:lnTo>
                      <a:pt x="218" y="89"/>
                    </a:lnTo>
                    <a:lnTo>
                      <a:pt x="206" y="82"/>
                    </a:lnTo>
                    <a:lnTo>
                      <a:pt x="202" y="67"/>
                    </a:lnTo>
                    <a:lnTo>
                      <a:pt x="194" y="40"/>
                    </a:lnTo>
                    <a:lnTo>
                      <a:pt x="183" y="30"/>
                    </a:lnTo>
                    <a:lnTo>
                      <a:pt x="157" y="25"/>
                    </a:lnTo>
                    <a:lnTo>
                      <a:pt x="127" y="19"/>
                    </a:lnTo>
                    <a:lnTo>
                      <a:pt x="152" y="35"/>
                    </a:lnTo>
                    <a:lnTo>
                      <a:pt x="159" y="56"/>
                    </a:lnTo>
                    <a:lnTo>
                      <a:pt x="162" y="82"/>
                    </a:lnTo>
                    <a:lnTo>
                      <a:pt x="162" y="93"/>
                    </a:lnTo>
                    <a:lnTo>
                      <a:pt x="157" y="101"/>
                    </a:lnTo>
                    <a:lnTo>
                      <a:pt x="138" y="98"/>
                    </a:lnTo>
                    <a:lnTo>
                      <a:pt x="141" y="82"/>
                    </a:lnTo>
                    <a:lnTo>
                      <a:pt x="134" y="58"/>
                    </a:lnTo>
                    <a:lnTo>
                      <a:pt x="124" y="30"/>
                    </a:lnTo>
                    <a:lnTo>
                      <a:pt x="115" y="19"/>
                    </a:lnTo>
                    <a:lnTo>
                      <a:pt x="105" y="1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grpSp>
          <p:nvGrpSpPr>
            <p:cNvPr id="285" name="Group 161"/>
            <p:cNvGrpSpPr>
              <a:grpSpLocks/>
            </p:cNvGrpSpPr>
            <p:nvPr/>
          </p:nvGrpSpPr>
          <p:grpSpPr bwMode="auto">
            <a:xfrm>
              <a:off x="4144" y="432"/>
              <a:ext cx="221" cy="506"/>
              <a:chOff x="4144" y="1205"/>
              <a:chExt cx="221" cy="506"/>
            </a:xfrm>
          </p:grpSpPr>
          <p:grpSp>
            <p:nvGrpSpPr>
              <p:cNvPr id="291" name="Group 162"/>
              <p:cNvGrpSpPr>
                <a:grpSpLocks/>
              </p:cNvGrpSpPr>
              <p:nvPr/>
            </p:nvGrpSpPr>
            <p:grpSpPr bwMode="auto">
              <a:xfrm>
                <a:off x="4144" y="1205"/>
                <a:ext cx="221" cy="505"/>
                <a:chOff x="4144" y="1205"/>
                <a:chExt cx="221" cy="505"/>
              </a:xfrm>
            </p:grpSpPr>
            <p:sp>
              <p:nvSpPr>
                <p:cNvPr id="293" name="Freeform 163"/>
                <p:cNvSpPr>
                  <a:spLocks/>
                </p:cNvSpPr>
                <p:nvPr/>
              </p:nvSpPr>
              <p:spPr bwMode="auto">
                <a:xfrm>
                  <a:off x="4147" y="1206"/>
                  <a:ext cx="206" cy="497"/>
                </a:xfrm>
                <a:custGeom>
                  <a:avLst/>
                  <a:gdLst>
                    <a:gd name="T0" fmla="*/ 55 w 414"/>
                    <a:gd name="T1" fmla="*/ 72 h 995"/>
                    <a:gd name="T2" fmla="*/ 60 w 414"/>
                    <a:gd name="T3" fmla="*/ 72 h 995"/>
                    <a:gd name="T4" fmla="*/ 66 w 414"/>
                    <a:gd name="T5" fmla="*/ 73 h 995"/>
                    <a:gd name="T6" fmla="*/ 69 w 414"/>
                    <a:gd name="T7" fmla="*/ 71 h 995"/>
                    <a:gd name="T8" fmla="*/ 69 w 414"/>
                    <a:gd name="T9" fmla="*/ 68 h 995"/>
                    <a:gd name="T10" fmla="*/ 68 w 414"/>
                    <a:gd name="T11" fmla="*/ 66 h 995"/>
                    <a:gd name="T12" fmla="*/ 68 w 414"/>
                    <a:gd name="T13" fmla="*/ 63 h 995"/>
                    <a:gd name="T14" fmla="*/ 69 w 414"/>
                    <a:gd name="T15" fmla="*/ 60 h 995"/>
                    <a:gd name="T16" fmla="*/ 70 w 414"/>
                    <a:gd name="T17" fmla="*/ 58 h 995"/>
                    <a:gd name="T18" fmla="*/ 69 w 414"/>
                    <a:gd name="T19" fmla="*/ 55 h 995"/>
                    <a:gd name="T20" fmla="*/ 69 w 414"/>
                    <a:gd name="T21" fmla="*/ 52 h 995"/>
                    <a:gd name="T22" fmla="*/ 74 w 414"/>
                    <a:gd name="T23" fmla="*/ 51 h 995"/>
                    <a:gd name="T24" fmla="*/ 76 w 414"/>
                    <a:gd name="T25" fmla="*/ 47 h 995"/>
                    <a:gd name="T26" fmla="*/ 73 w 414"/>
                    <a:gd name="T27" fmla="*/ 44 h 995"/>
                    <a:gd name="T28" fmla="*/ 65 w 414"/>
                    <a:gd name="T29" fmla="*/ 37 h 995"/>
                    <a:gd name="T30" fmla="*/ 64 w 414"/>
                    <a:gd name="T31" fmla="*/ 32 h 995"/>
                    <a:gd name="T32" fmla="*/ 64 w 414"/>
                    <a:gd name="T33" fmla="*/ 28 h 995"/>
                    <a:gd name="T34" fmla="*/ 63 w 414"/>
                    <a:gd name="T35" fmla="*/ 23 h 995"/>
                    <a:gd name="T36" fmla="*/ 59 w 414"/>
                    <a:gd name="T37" fmla="*/ 18 h 995"/>
                    <a:gd name="T38" fmla="*/ 59 w 414"/>
                    <a:gd name="T39" fmla="*/ 12 h 995"/>
                    <a:gd name="T40" fmla="*/ 59 w 414"/>
                    <a:gd name="T41" fmla="*/ 4 h 995"/>
                    <a:gd name="T42" fmla="*/ 55 w 414"/>
                    <a:gd name="T43" fmla="*/ 1 h 995"/>
                    <a:gd name="T44" fmla="*/ 48 w 414"/>
                    <a:gd name="T45" fmla="*/ 0 h 995"/>
                    <a:gd name="T46" fmla="*/ 33 w 414"/>
                    <a:gd name="T47" fmla="*/ 1 h 995"/>
                    <a:gd name="T48" fmla="*/ 17 w 414"/>
                    <a:gd name="T49" fmla="*/ 5 h 995"/>
                    <a:gd name="T50" fmla="*/ 8 w 414"/>
                    <a:gd name="T51" fmla="*/ 9 h 995"/>
                    <a:gd name="T52" fmla="*/ 1 w 414"/>
                    <a:gd name="T53" fmla="*/ 21 h 995"/>
                    <a:gd name="T54" fmla="*/ 0 w 414"/>
                    <a:gd name="T55" fmla="*/ 36 h 995"/>
                    <a:gd name="T56" fmla="*/ 3 w 414"/>
                    <a:gd name="T57" fmla="*/ 49 h 995"/>
                    <a:gd name="T58" fmla="*/ 8 w 414"/>
                    <a:gd name="T59" fmla="*/ 59 h 995"/>
                    <a:gd name="T60" fmla="*/ 15 w 414"/>
                    <a:gd name="T61" fmla="*/ 69 h 995"/>
                    <a:gd name="T62" fmla="*/ 17 w 414"/>
                    <a:gd name="T63" fmla="*/ 82 h 995"/>
                    <a:gd name="T64" fmla="*/ 14 w 414"/>
                    <a:gd name="T65" fmla="*/ 93 h 995"/>
                    <a:gd name="T66" fmla="*/ 3 w 414"/>
                    <a:gd name="T67" fmla="*/ 112 h 995"/>
                    <a:gd name="T68" fmla="*/ 0 w 414"/>
                    <a:gd name="T69" fmla="*/ 127 h 995"/>
                    <a:gd name="T70" fmla="*/ 1 w 414"/>
                    <a:gd name="T71" fmla="*/ 142 h 995"/>
                    <a:gd name="T72" fmla="*/ 11 w 414"/>
                    <a:gd name="T73" fmla="*/ 199 h 995"/>
                    <a:gd name="T74" fmla="*/ 26 w 414"/>
                    <a:gd name="T75" fmla="*/ 248 h 995"/>
                    <a:gd name="T76" fmla="*/ 101 w 414"/>
                    <a:gd name="T77" fmla="*/ 217 h 995"/>
                    <a:gd name="T78" fmla="*/ 91 w 414"/>
                    <a:gd name="T79" fmla="*/ 175 h 995"/>
                    <a:gd name="T80" fmla="*/ 83 w 414"/>
                    <a:gd name="T81" fmla="*/ 152 h 995"/>
                    <a:gd name="T82" fmla="*/ 70 w 414"/>
                    <a:gd name="T83" fmla="*/ 127 h 995"/>
                    <a:gd name="T84" fmla="*/ 60 w 414"/>
                    <a:gd name="T85" fmla="*/ 111 h 995"/>
                    <a:gd name="T86" fmla="*/ 57 w 414"/>
                    <a:gd name="T87" fmla="*/ 104 h 995"/>
                    <a:gd name="T88" fmla="*/ 53 w 414"/>
                    <a:gd name="T89" fmla="*/ 98 h 995"/>
                    <a:gd name="T90" fmla="*/ 52 w 414"/>
                    <a:gd name="T91" fmla="*/ 91 h 995"/>
                    <a:gd name="T92" fmla="*/ 54 w 414"/>
                    <a:gd name="T93" fmla="*/ 85 h 995"/>
                    <a:gd name="T94" fmla="*/ 53 w 414"/>
                    <a:gd name="T95" fmla="*/ 79 h 995"/>
                    <a:gd name="T96" fmla="*/ 53 w 414"/>
                    <a:gd name="T97" fmla="*/ 75 h 995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414"/>
                    <a:gd name="T148" fmla="*/ 0 h 995"/>
                    <a:gd name="T149" fmla="*/ 414 w 414"/>
                    <a:gd name="T150" fmla="*/ 995 h 995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414" h="995">
                      <a:moveTo>
                        <a:pt x="218" y="295"/>
                      </a:moveTo>
                      <a:lnTo>
                        <a:pt x="223" y="291"/>
                      </a:lnTo>
                      <a:lnTo>
                        <a:pt x="232" y="288"/>
                      </a:lnTo>
                      <a:lnTo>
                        <a:pt x="243" y="290"/>
                      </a:lnTo>
                      <a:lnTo>
                        <a:pt x="257" y="293"/>
                      </a:lnTo>
                      <a:lnTo>
                        <a:pt x="267" y="293"/>
                      </a:lnTo>
                      <a:lnTo>
                        <a:pt x="270" y="291"/>
                      </a:lnTo>
                      <a:lnTo>
                        <a:pt x="277" y="286"/>
                      </a:lnTo>
                      <a:lnTo>
                        <a:pt x="279" y="281"/>
                      </a:lnTo>
                      <a:lnTo>
                        <a:pt x="279" y="274"/>
                      </a:lnTo>
                      <a:lnTo>
                        <a:pt x="277" y="267"/>
                      </a:lnTo>
                      <a:lnTo>
                        <a:pt x="276" y="264"/>
                      </a:lnTo>
                      <a:lnTo>
                        <a:pt x="274" y="260"/>
                      </a:lnTo>
                      <a:lnTo>
                        <a:pt x="274" y="253"/>
                      </a:lnTo>
                      <a:lnTo>
                        <a:pt x="279" y="248"/>
                      </a:lnTo>
                      <a:lnTo>
                        <a:pt x="277" y="241"/>
                      </a:lnTo>
                      <a:lnTo>
                        <a:pt x="272" y="237"/>
                      </a:lnTo>
                      <a:lnTo>
                        <a:pt x="281" y="232"/>
                      </a:lnTo>
                      <a:lnTo>
                        <a:pt x="279" y="225"/>
                      </a:lnTo>
                      <a:lnTo>
                        <a:pt x="277" y="220"/>
                      </a:lnTo>
                      <a:lnTo>
                        <a:pt x="276" y="213"/>
                      </a:lnTo>
                      <a:lnTo>
                        <a:pt x="279" y="208"/>
                      </a:lnTo>
                      <a:lnTo>
                        <a:pt x="290" y="206"/>
                      </a:lnTo>
                      <a:lnTo>
                        <a:pt x="298" y="204"/>
                      </a:lnTo>
                      <a:lnTo>
                        <a:pt x="307" y="199"/>
                      </a:lnTo>
                      <a:lnTo>
                        <a:pt x="307" y="190"/>
                      </a:lnTo>
                      <a:lnTo>
                        <a:pt x="302" y="185"/>
                      </a:lnTo>
                      <a:lnTo>
                        <a:pt x="293" y="178"/>
                      </a:lnTo>
                      <a:lnTo>
                        <a:pt x="281" y="166"/>
                      </a:lnTo>
                      <a:lnTo>
                        <a:pt x="263" y="150"/>
                      </a:lnTo>
                      <a:lnTo>
                        <a:pt x="257" y="138"/>
                      </a:lnTo>
                      <a:lnTo>
                        <a:pt x="260" y="131"/>
                      </a:lnTo>
                      <a:lnTo>
                        <a:pt x="263" y="122"/>
                      </a:lnTo>
                      <a:lnTo>
                        <a:pt x="260" y="113"/>
                      </a:lnTo>
                      <a:lnTo>
                        <a:pt x="255" y="105"/>
                      </a:lnTo>
                      <a:lnTo>
                        <a:pt x="253" y="94"/>
                      </a:lnTo>
                      <a:lnTo>
                        <a:pt x="246" y="82"/>
                      </a:lnTo>
                      <a:lnTo>
                        <a:pt x="237" y="72"/>
                      </a:lnTo>
                      <a:lnTo>
                        <a:pt x="229" y="65"/>
                      </a:lnTo>
                      <a:lnTo>
                        <a:pt x="239" y="49"/>
                      </a:lnTo>
                      <a:lnTo>
                        <a:pt x="239" y="35"/>
                      </a:lnTo>
                      <a:lnTo>
                        <a:pt x="237" y="19"/>
                      </a:lnTo>
                      <a:lnTo>
                        <a:pt x="232" y="11"/>
                      </a:lnTo>
                      <a:lnTo>
                        <a:pt x="222" y="4"/>
                      </a:lnTo>
                      <a:lnTo>
                        <a:pt x="208" y="2"/>
                      </a:lnTo>
                      <a:lnTo>
                        <a:pt x="192" y="2"/>
                      </a:lnTo>
                      <a:lnTo>
                        <a:pt x="162" y="0"/>
                      </a:lnTo>
                      <a:lnTo>
                        <a:pt x="134" y="4"/>
                      </a:lnTo>
                      <a:lnTo>
                        <a:pt x="99" y="11"/>
                      </a:lnTo>
                      <a:lnTo>
                        <a:pt x="68" y="21"/>
                      </a:lnTo>
                      <a:lnTo>
                        <a:pt x="49" y="30"/>
                      </a:lnTo>
                      <a:lnTo>
                        <a:pt x="33" y="38"/>
                      </a:lnTo>
                      <a:lnTo>
                        <a:pt x="19" y="59"/>
                      </a:lnTo>
                      <a:lnTo>
                        <a:pt x="5" y="87"/>
                      </a:lnTo>
                      <a:lnTo>
                        <a:pt x="2" y="117"/>
                      </a:lnTo>
                      <a:lnTo>
                        <a:pt x="0" y="147"/>
                      </a:lnTo>
                      <a:lnTo>
                        <a:pt x="5" y="183"/>
                      </a:lnTo>
                      <a:lnTo>
                        <a:pt x="12" y="199"/>
                      </a:lnTo>
                      <a:lnTo>
                        <a:pt x="21" y="213"/>
                      </a:lnTo>
                      <a:lnTo>
                        <a:pt x="35" y="236"/>
                      </a:lnTo>
                      <a:lnTo>
                        <a:pt x="51" y="255"/>
                      </a:lnTo>
                      <a:lnTo>
                        <a:pt x="63" y="279"/>
                      </a:lnTo>
                      <a:lnTo>
                        <a:pt x="70" y="305"/>
                      </a:lnTo>
                      <a:lnTo>
                        <a:pt x="70" y="328"/>
                      </a:lnTo>
                      <a:lnTo>
                        <a:pt x="65" y="356"/>
                      </a:lnTo>
                      <a:lnTo>
                        <a:pt x="58" y="372"/>
                      </a:lnTo>
                      <a:lnTo>
                        <a:pt x="24" y="424"/>
                      </a:lnTo>
                      <a:lnTo>
                        <a:pt x="12" y="450"/>
                      </a:lnTo>
                      <a:lnTo>
                        <a:pt x="2" y="482"/>
                      </a:lnTo>
                      <a:lnTo>
                        <a:pt x="0" y="510"/>
                      </a:lnTo>
                      <a:lnTo>
                        <a:pt x="2" y="537"/>
                      </a:lnTo>
                      <a:lnTo>
                        <a:pt x="4" y="569"/>
                      </a:lnTo>
                      <a:lnTo>
                        <a:pt x="19" y="689"/>
                      </a:lnTo>
                      <a:lnTo>
                        <a:pt x="47" y="799"/>
                      </a:lnTo>
                      <a:lnTo>
                        <a:pt x="82" y="932"/>
                      </a:lnTo>
                      <a:lnTo>
                        <a:pt x="105" y="995"/>
                      </a:lnTo>
                      <a:lnTo>
                        <a:pt x="414" y="995"/>
                      </a:lnTo>
                      <a:lnTo>
                        <a:pt x="405" y="869"/>
                      </a:lnTo>
                      <a:lnTo>
                        <a:pt x="377" y="754"/>
                      </a:lnTo>
                      <a:lnTo>
                        <a:pt x="366" y="703"/>
                      </a:lnTo>
                      <a:lnTo>
                        <a:pt x="352" y="653"/>
                      </a:lnTo>
                      <a:lnTo>
                        <a:pt x="335" y="609"/>
                      </a:lnTo>
                      <a:lnTo>
                        <a:pt x="307" y="555"/>
                      </a:lnTo>
                      <a:lnTo>
                        <a:pt x="284" y="511"/>
                      </a:lnTo>
                      <a:lnTo>
                        <a:pt x="262" y="478"/>
                      </a:lnTo>
                      <a:lnTo>
                        <a:pt x="243" y="447"/>
                      </a:lnTo>
                      <a:lnTo>
                        <a:pt x="239" y="431"/>
                      </a:lnTo>
                      <a:lnTo>
                        <a:pt x="232" y="419"/>
                      </a:lnTo>
                      <a:lnTo>
                        <a:pt x="223" y="415"/>
                      </a:lnTo>
                      <a:lnTo>
                        <a:pt x="213" y="393"/>
                      </a:lnTo>
                      <a:lnTo>
                        <a:pt x="209" y="379"/>
                      </a:lnTo>
                      <a:lnTo>
                        <a:pt x="211" y="365"/>
                      </a:lnTo>
                      <a:lnTo>
                        <a:pt x="218" y="353"/>
                      </a:lnTo>
                      <a:lnTo>
                        <a:pt x="220" y="340"/>
                      </a:lnTo>
                      <a:lnTo>
                        <a:pt x="218" y="330"/>
                      </a:lnTo>
                      <a:lnTo>
                        <a:pt x="215" y="318"/>
                      </a:lnTo>
                      <a:lnTo>
                        <a:pt x="213" y="307"/>
                      </a:lnTo>
                      <a:lnTo>
                        <a:pt x="215" y="300"/>
                      </a:lnTo>
                      <a:lnTo>
                        <a:pt x="218" y="295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94" name="Freeform 164"/>
                <p:cNvSpPr>
                  <a:spLocks/>
                </p:cNvSpPr>
                <p:nvPr/>
              </p:nvSpPr>
              <p:spPr bwMode="auto">
                <a:xfrm>
                  <a:off x="4170" y="1605"/>
                  <a:ext cx="195" cy="105"/>
                </a:xfrm>
                <a:custGeom>
                  <a:avLst/>
                  <a:gdLst>
                    <a:gd name="T0" fmla="*/ 2 w 389"/>
                    <a:gd name="T1" fmla="*/ 17 h 212"/>
                    <a:gd name="T2" fmla="*/ 10 w 389"/>
                    <a:gd name="T3" fmla="*/ 10 h 212"/>
                    <a:gd name="T4" fmla="*/ 23 w 389"/>
                    <a:gd name="T5" fmla="*/ 3 h 212"/>
                    <a:gd name="T6" fmla="*/ 37 w 389"/>
                    <a:gd name="T7" fmla="*/ 0 h 212"/>
                    <a:gd name="T8" fmla="*/ 50 w 389"/>
                    <a:gd name="T9" fmla="*/ 0 h 212"/>
                    <a:gd name="T10" fmla="*/ 60 w 389"/>
                    <a:gd name="T11" fmla="*/ 0 h 212"/>
                    <a:gd name="T12" fmla="*/ 74 w 389"/>
                    <a:gd name="T13" fmla="*/ 1 h 212"/>
                    <a:gd name="T14" fmla="*/ 85 w 389"/>
                    <a:gd name="T15" fmla="*/ 3 h 212"/>
                    <a:gd name="T16" fmla="*/ 95 w 389"/>
                    <a:gd name="T17" fmla="*/ 10 h 212"/>
                    <a:gd name="T18" fmla="*/ 94 w 389"/>
                    <a:gd name="T19" fmla="*/ 14 h 212"/>
                    <a:gd name="T20" fmla="*/ 93 w 389"/>
                    <a:gd name="T21" fmla="*/ 18 h 212"/>
                    <a:gd name="T22" fmla="*/ 92 w 389"/>
                    <a:gd name="T23" fmla="*/ 22 h 212"/>
                    <a:gd name="T24" fmla="*/ 96 w 389"/>
                    <a:gd name="T25" fmla="*/ 24 h 212"/>
                    <a:gd name="T26" fmla="*/ 98 w 389"/>
                    <a:gd name="T27" fmla="*/ 27 h 212"/>
                    <a:gd name="T28" fmla="*/ 98 w 389"/>
                    <a:gd name="T29" fmla="*/ 31 h 212"/>
                    <a:gd name="T30" fmla="*/ 96 w 389"/>
                    <a:gd name="T31" fmla="*/ 36 h 212"/>
                    <a:gd name="T32" fmla="*/ 93 w 389"/>
                    <a:gd name="T33" fmla="*/ 40 h 212"/>
                    <a:gd name="T34" fmla="*/ 95 w 389"/>
                    <a:gd name="T35" fmla="*/ 46 h 212"/>
                    <a:gd name="T36" fmla="*/ 95 w 389"/>
                    <a:gd name="T37" fmla="*/ 48 h 212"/>
                    <a:gd name="T38" fmla="*/ 95 w 389"/>
                    <a:gd name="T39" fmla="*/ 52 h 212"/>
                    <a:gd name="T40" fmla="*/ 9 w 389"/>
                    <a:gd name="T41" fmla="*/ 52 h 212"/>
                    <a:gd name="T42" fmla="*/ 7 w 389"/>
                    <a:gd name="T43" fmla="*/ 50 h 212"/>
                    <a:gd name="T44" fmla="*/ 5 w 389"/>
                    <a:gd name="T45" fmla="*/ 46 h 212"/>
                    <a:gd name="T46" fmla="*/ 6 w 389"/>
                    <a:gd name="T47" fmla="*/ 42 h 212"/>
                    <a:gd name="T48" fmla="*/ 7 w 389"/>
                    <a:gd name="T49" fmla="*/ 39 h 212"/>
                    <a:gd name="T50" fmla="*/ 4 w 389"/>
                    <a:gd name="T51" fmla="*/ 36 h 212"/>
                    <a:gd name="T52" fmla="*/ 1 w 389"/>
                    <a:gd name="T53" fmla="*/ 32 h 212"/>
                    <a:gd name="T54" fmla="*/ 0 w 389"/>
                    <a:gd name="T55" fmla="*/ 28 h 212"/>
                    <a:gd name="T56" fmla="*/ 1 w 389"/>
                    <a:gd name="T57" fmla="*/ 25 h 212"/>
                    <a:gd name="T58" fmla="*/ 1 w 389"/>
                    <a:gd name="T59" fmla="*/ 21 h 212"/>
                    <a:gd name="T60" fmla="*/ 2 w 389"/>
                    <a:gd name="T61" fmla="*/ 17 h 21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389"/>
                    <a:gd name="T94" fmla="*/ 0 h 212"/>
                    <a:gd name="T95" fmla="*/ 389 w 389"/>
                    <a:gd name="T96" fmla="*/ 212 h 212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389" h="212">
                      <a:moveTo>
                        <a:pt x="5" y="70"/>
                      </a:moveTo>
                      <a:lnTo>
                        <a:pt x="40" y="41"/>
                      </a:lnTo>
                      <a:lnTo>
                        <a:pt x="89" y="14"/>
                      </a:lnTo>
                      <a:lnTo>
                        <a:pt x="147" y="0"/>
                      </a:lnTo>
                      <a:lnTo>
                        <a:pt x="199" y="0"/>
                      </a:lnTo>
                      <a:lnTo>
                        <a:pt x="239" y="0"/>
                      </a:lnTo>
                      <a:lnTo>
                        <a:pt x="295" y="6"/>
                      </a:lnTo>
                      <a:lnTo>
                        <a:pt x="340" y="14"/>
                      </a:lnTo>
                      <a:lnTo>
                        <a:pt x="377" y="41"/>
                      </a:lnTo>
                      <a:lnTo>
                        <a:pt x="375" y="58"/>
                      </a:lnTo>
                      <a:lnTo>
                        <a:pt x="372" y="72"/>
                      </a:lnTo>
                      <a:lnTo>
                        <a:pt x="368" y="88"/>
                      </a:lnTo>
                      <a:lnTo>
                        <a:pt x="384" y="96"/>
                      </a:lnTo>
                      <a:lnTo>
                        <a:pt x="389" y="110"/>
                      </a:lnTo>
                      <a:lnTo>
                        <a:pt x="389" y="128"/>
                      </a:lnTo>
                      <a:lnTo>
                        <a:pt x="382" y="145"/>
                      </a:lnTo>
                      <a:lnTo>
                        <a:pt x="372" y="164"/>
                      </a:lnTo>
                      <a:lnTo>
                        <a:pt x="380" y="185"/>
                      </a:lnTo>
                      <a:lnTo>
                        <a:pt x="377" y="196"/>
                      </a:lnTo>
                      <a:lnTo>
                        <a:pt x="380" y="212"/>
                      </a:lnTo>
                      <a:lnTo>
                        <a:pt x="35" y="212"/>
                      </a:lnTo>
                      <a:lnTo>
                        <a:pt x="26" y="203"/>
                      </a:lnTo>
                      <a:lnTo>
                        <a:pt x="18" y="187"/>
                      </a:lnTo>
                      <a:lnTo>
                        <a:pt x="23" y="170"/>
                      </a:lnTo>
                      <a:lnTo>
                        <a:pt x="26" y="159"/>
                      </a:lnTo>
                      <a:lnTo>
                        <a:pt x="14" y="147"/>
                      </a:lnTo>
                      <a:lnTo>
                        <a:pt x="4" y="130"/>
                      </a:lnTo>
                      <a:lnTo>
                        <a:pt x="0" y="114"/>
                      </a:lnTo>
                      <a:lnTo>
                        <a:pt x="2" y="100"/>
                      </a:lnTo>
                      <a:lnTo>
                        <a:pt x="4" y="86"/>
                      </a:lnTo>
                      <a:lnTo>
                        <a:pt x="5" y="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95" name="Freeform 165"/>
                <p:cNvSpPr>
                  <a:spLocks/>
                </p:cNvSpPr>
                <p:nvPr/>
              </p:nvSpPr>
              <p:spPr bwMode="auto">
                <a:xfrm>
                  <a:off x="4144" y="1205"/>
                  <a:ext cx="123" cy="125"/>
                </a:xfrm>
                <a:custGeom>
                  <a:avLst/>
                  <a:gdLst>
                    <a:gd name="T0" fmla="*/ 61 w 246"/>
                    <a:gd name="T1" fmla="*/ 13 h 250"/>
                    <a:gd name="T2" fmla="*/ 58 w 246"/>
                    <a:gd name="T3" fmla="*/ 16 h 250"/>
                    <a:gd name="T4" fmla="*/ 55 w 246"/>
                    <a:gd name="T5" fmla="*/ 18 h 250"/>
                    <a:gd name="T6" fmla="*/ 50 w 246"/>
                    <a:gd name="T7" fmla="*/ 19 h 250"/>
                    <a:gd name="T8" fmla="*/ 44 w 246"/>
                    <a:gd name="T9" fmla="*/ 19 h 250"/>
                    <a:gd name="T10" fmla="*/ 41 w 246"/>
                    <a:gd name="T11" fmla="*/ 22 h 250"/>
                    <a:gd name="T12" fmla="*/ 41 w 246"/>
                    <a:gd name="T13" fmla="*/ 24 h 250"/>
                    <a:gd name="T14" fmla="*/ 43 w 246"/>
                    <a:gd name="T15" fmla="*/ 26 h 250"/>
                    <a:gd name="T16" fmla="*/ 42 w 246"/>
                    <a:gd name="T17" fmla="*/ 28 h 250"/>
                    <a:gd name="T18" fmla="*/ 40 w 246"/>
                    <a:gd name="T19" fmla="*/ 30 h 250"/>
                    <a:gd name="T20" fmla="*/ 38 w 246"/>
                    <a:gd name="T21" fmla="*/ 31 h 250"/>
                    <a:gd name="T22" fmla="*/ 37 w 246"/>
                    <a:gd name="T23" fmla="*/ 34 h 250"/>
                    <a:gd name="T24" fmla="*/ 37 w 246"/>
                    <a:gd name="T25" fmla="*/ 38 h 250"/>
                    <a:gd name="T26" fmla="*/ 30 w 246"/>
                    <a:gd name="T27" fmla="*/ 38 h 250"/>
                    <a:gd name="T28" fmla="*/ 29 w 246"/>
                    <a:gd name="T29" fmla="*/ 36 h 250"/>
                    <a:gd name="T30" fmla="*/ 26 w 246"/>
                    <a:gd name="T31" fmla="*/ 35 h 250"/>
                    <a:gd name="T32" fmla="*/ 23 w 246"/>
                    <a:gd name="T33" fmla="*/ 34 h 250"/>
                    <a:gd name="T34" fmla="*/ 20 w 246"/>
                    <a:gd name="T35" fmla="*/ 41 h 250"/>
                    <a:gd name="T36" fmla="*/ 23 w 246"/>
                    <a:gd name="T37" fmla="*/ 49 h 250"/>
                    <a:gd name="T38" fmla="*/ 24 w 246"/>
                    <a:gd name="T39" fmla="*/ 52 h 250"/>
                    <a:gd name="T40" fmla="*/ 24 w 246"/>
                    <a:gd name="T41" fmla="*/ 55 h 250"/>
                    <a:gd name="T42" fmla="*/ 22 w 246"/>
                    <a:gd name="T43" fmla="*/ 57 h 250"/>
                    <a:gd name="T44" fmla="*/ 19 w 246"/>
                    <a:gd name="T45" fmla="*/ 61 h 250"/>
                    <a:gd name="T46" fmla="*/ 15 w 246"/>
                    <a:gd name="T47" fmla="*/ 62 h 250"/>
                    <a:gd name="T48" fmla="*/ 12 w 246"/>
                    <a:gd name="T49" fmla="*/ 63 h 250"/>
                    <a:gd name="T50" fmla="*/ 7 w 246"/>
                    <a:gd name="T51" fmla="*/ 56 h 250"/>
                    <a:gd name="T52" fmla="*/ 4 w 246"/>
                    <a:gd name="T53" fmla="*/ 50 h 250"/>
                    <a:gd name="T54" fmla="*/ 1 w 246"/>
                    <a:gd name="T55" fmla="*/ 44 h 250"/>
                    <a:gd name="T56" fmla="*/ 0 w 246"/>
                    <a:gd name="T57" fmla="*/ 36 h 250"/>
                    <a:gd name="T58" fmla="*/ 1 w 246"/>
                    <a:gd name="T59" fmla="*/ 30 h 250"/>
                    <a:gd name="T60" fmla="*/ 1 w 246"/>
                    <a:gd name="T61" fmla="*/ 24 h 250"/>
                    <a:gd name="T62" fmla="*/ 3 w 246"/>
                    <a:gd name="T63" fmla="*/ 19 h 250"/>
                    <a:gd name="T64" fmla="*/ 5 w 246"/>
                    <a:gd name="T65" fmla="*/ 14 h 250"/>
                    <a:gd name="T66" fmla="*/ 8 w 246"/>
                    <a:gd name="T67" fmla="*/ 10 h 250"/>
                    <a:gd name="T68" fmla="*/ 13 w 246"/>
                    <a:gd name="T69" fmla="*/ 7 h 250"/>
                    <a:gd name="T70" fmla="*/ 20 w 246"/>
                    <a:gd name="T71" fmla="*/ 5 h 250"/>
                    <a:gd name="T72" fmla="*/ 26 w 246"/>
                    <a:gd name="T73" fmla="*/ 4 h 250"/>
                    <a:gd name="T74" fmla="*/ 31 w 246"/>
                    <a:gd name="T75" fmla="*/ 1 h 250"/>
                    <a:gd name="T76" fmla="*/ 40 w 246"/>
                    <a:gd name="T77" fmla="*/ 1 h 250"/>
                    <a:gd name="T78" fmla="*/ 49 w 246"/>
                    <a:gd name="T79" fmla="*/ 0 h 250"/>
                    <a:gd name="T80" fmla="*/ 55 w 246"/>
                    <a:gd name="T81" fmla="*/ 1 h 250"/>
                    <a:gd name="T82" fmla="*/ 59 w 246"/>
                    <a:gd name="T83" fmla="*/ 3 h 250"/>
                    <a:gd name="T84" fmla="*/ 61 w 246"/>
                    <a:gd name="T85" fmla="*/ 5 h 250"/>
                    <a:gd name="T86" fmla="*/ 62 w 246"/>
                    <a:gd name="T87" fmla="*/ 9 h 250"/>
                    <a:gd name="T88" fmla="*/ 61 w 246"/>
                    <a:gd name="T89" fmla="*/ 13 h 250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246"/>
                    <a:gd name="T136" fmla="*/ 0 h 250"/>
                    <a:gd name="T137" fmla="*/ 246 w 246"/>
                    <a:gd name="T138" fmla="*/ 250 h 250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246" h="250">
                      <a:moveTo>
                        <a:pt x="244" y="51"/>
                      </a:moveTo>
                      <a:lnTo>
                        <a:pt x="230" y="61"/>
                      </a:lnTo>
                      <a:lnTo>
                        <a:pt x="220" y="70"/>
                      </a:lnTo>
                      <a:lnTo>
                        <a:pt x="200" y="75"/>
                      </a:lnTo>
                      <a:lnTo>
                        <a:pt x="176" y="75"/>
                      </a:lnTo>
                      <a:lnTo>
                        <a:pt x="162" y="86"/>
                      </a:lnTo>
                      <a:lnTo>
                        <a:pt x="162" y="95"/>
                      </a:lnTo>
                      <a:lnTo>
                        <a:pt x="169" y="103"/>
                      </a:lnTo>
                      <a:lnTo>
                        <a:pt x="167" y="110"/>
                      </a:lnTo>
                      <a:lnTo>
                        <a:pt x="159" y="117"/>
                      </a:lnTo>
                      <a:lnTo>
                        <a:pt x="152" y="126"/>
                      </a:lnTo>
                      <a:lnTo>
                        <a:pt x="146" y="135"/>
                      </a:lnTo>
                      <a:lnTo>
                        <a:pt x="148" y="149"/>
                      </a:lnTo>
                      <a:lnTo>
                        <a:pt x="117" y="152"/>
                      </a:lnTo>
                      <a:lnTo>
                        <a:pt x="115" y="142"/>
                      </a:lnTo>
                      <a:lnTo>
                        <a:pt x="104" y="138"/>
                      </a:lnTo>
                      <a:lnTo>
                        <a:pt x="92" y="135"/>
                      </a:lnTo>
                      <a:lnTo>
                        <a:pt x="78" y="161"/>
                      </a:lnTo>
                      <a:lnTo>
                        <a:pt x="91" y="196"/>
                      </a:lnTo>
                      <a:lnTo>
                        <a:pt x="94" y="206"/>
                      </a:lnTo>
                      <a:lnTo>
                        <a:pt x="94" y="218"/>
                      </a:lnTo>
                      <a:lnTo>
                        <a:pt x="87" y="225"/>
                      </a:lnTo>
                      <a:lnTo>
                        <a:pt x="75" y="241"/>
                      </a:lnTo>
                      <a:lnTo>
                        <a:pt x="59" y="246"/>
                      </a:lnTo>
                      <a:lnTo>
                        <a:pt x="45" y="250"/>
                      </a:lnTo>
                      <a:lnTo>
                        <a:pt x="26" y="222"/>
                      </a:lnTo>
                      <a:lnTo>
                        <a:pt x="14" y="199"/>
                      </a:lnTo>
                      <a:lnTo>
                        <a:pt x="3" y="175"/>
                      </a:lnTo>
                      <a:lnTo>
                        <a:pt x="0" y="143"/>
                      </a:lnTo>
                      <a:lnTo>
                        <a:pt x="2" y="119"/>
                      </a:lnTo>
                      <a:lnTo>
                        <a:pt x="3" y="93"/>
                      </a:lnTo>
                      <a:lnTo>
                        <a:pt x="10" y="74"/>
                      </a:lnTo>
                      <a:lnTo>
                        <a:pt x="17" y="54"/>
                      </a:lnTo>
                      <a:lnTo>
                        <a:pt x="31" y="39"/>
                      </a:lnTo>
                      <a:lnTo>
                        <a:pt x="50" y="28"/>
                      </a:lnTo>
                      <a:lnTo>
                        <a:pt x="78" y="18"/>
                      </a:lnTo>
                      <a:lnTo>
                        <a:pt x="101" y="13"/>
                      </a:lnTo>
                      <a:lnTo>
                        <a:pt x="122" y="4"/>
                      </a:lnTo>
                      <a:lnTo>
                        <a:pt x="157" y="2"/>
                      </a:lnTo>
                      <a:lnTo>
                        <a:pt x="193" y="0"/>
                      </a:lnTo>
                      <a:lnTo>
                        <a:pt x="218" y="4"/>
                      </a:lnTo>
                      <a:lnTo>
                        <a:pt x="234" y="9"/>
                      </a:lnTo>
                      <a:lnTo>
                        <a:pt x="242" y="20"/>
                      </a:lnTo>
                      <a:lnTo>
                        <a:pt x="246" y="35"/>
                      </a:lnTo>
                      <a:lnTo>
                        <a:pt x="244" y="51"/>
                      </a:lnTo>
                      <a:close/>
                    </a:path>
                  </a:pathLst>
                </a:custGeom>
                <a:solidFill>
                  <a:srgbClr val="7F000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96" name="Freeform 166"/>
                <p:cNvSpPr>
                  <a:spLocks/>
                </p:cNvSpPr>
                <p:nvPr/>
              </p:nvSpPr>
              <p:spPr bwMode="auto">
                <a:xfrm>
                  <a:off x="4183" y="1668"/>
                  <a:ext cx="64" cy="18"/>
                </a:xfrm>
                <a:custGeom>
                  <a:avLst/>
                  <a:gdLst>
                    <a:gd name="T0" fmla="*/ 0 w 128"/>
                    <a:gd name="T1" fmla="*/ 9 h 35"/>
                    <a:gd name="T2" fmla="*/ 11 w 128"/>
                    <a:gd name="T3" fmla="*/ 3 h 35"/>
                    <a:gd name="T4" fmla="*/ 27 w 128"/>
                    <a:gd name="T5" fmla="*/ 0 h 35"/>
                    <a:gd name="T6" fmla="*/ 32 w 128"/>
                    <a:gd name="T7" fmla="*/ 1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8"/>
                    <a:gd name="T13" fmla="*/ 0 h 35"/>
                    <a:gd name="T14" fmla="*/ 128 w 128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8" h="35">
                      <a:moveTo>
                        <a:pt x="0" y="35"/>
                      </a:moveTo>
                      <a:lnTo>
                        <a:pt x="46" y="10"/>
                      </a:lnTo>
                      <a:lnTo>
                        <a:pt x="110" y="0"/>
                      </a:lnTo>
                      <a:lnTo>
                        <a:pt x="128" y="2"/>
                      </a:lnTo>
                    </a:path>
                  </a:pathLst>
                </a:cu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97" name="Freeform 167"/>
                <p:cNvSpPr>
                  <a:spLocks/>
                </p:cNvSpPr>
                <p:nvPr/>
              </p:nvSpPr>
              <p:spPr bwMode="auto">
                <a:xfrm>
                  <a:off x="4259" y="1628"/>
                  <a:ext cx="96" cy="19"/>
                </a:xfrm>
                <a:custGeom>
                  <a:avLst/>
                  <a:gdLst>
                    <a:gd name="T0" fmla="*/ 48 w 192"/>
                    <a:gd name="T1" fmla="*/ 10 h 38"/>
                    <a:gd name="T2" fmla="*/ 40 w 192"/>
                    <a:gd name="T3" fmla="*/ 6 h 38"/>
                    <a:gd name="T4" fmla="*/ 28 w 192"/>
                    <a:gd name="T5" fmla="*/ 2 h 38"/>
                    <a:gd name="T6" fmla="*/ 14 w 192"/>
                    <a:gd name="T7" fmla="*/ 1 h 38"/>
                    <a:gd name="T8" fmla="*/ 6 w 192"/>
                    <a:gd name="T9" fmla="*/ 0 h 38"/>
                    <a:gd name="T10" fmla="*/ 0 w 192"/>
                    <a:gd name="T11" fmla="*/ 1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2"/>
                    <a:gd name="T19" fmla="*/ 0 h 38"/>
                    <a:gd name="T20" fmla="*/ 192 w 192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2" h="38">
                      <a:moveTo>
                        <a:pt x="192" y="38"/>
                      </a:moveTo>
                      <a:lnTo>
                        <a:pt x="157" y="24"/>
                      </a:lnTo>
                      <a:lnTo>
                        <a:pt x="112" y="8"/>
                      </a:lnTo>
                      <a:lnTo>
                        <a:pt x="58" y="3"/>
                      </a:lnTo>
                      <a:lnTo>
                        <a:pt x="23" y="0"/>
                      </a:lnTo>
                      <a:lnTo>
                        <a:pt x="0" y="3"/>
                      </a:lnTo>
                    </a:path>
                  </a:pathLst>
                </a:cu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sp>
            <p:nvSpPr>
              <p:cNvPr id="292" name="Freeform 168"/>
              <p:cNvSpPr>
                <a:spLocks/>
              </p:cNvSpPr>
              <p:nvPr/>
            </p:nvSpPr>
            <p:spPr bwMode="auto">
              <a:xfrm>
                <a:off x="4154" y="1408"/>
                <a:ext cx="163" cy="303"/>
              </a:xfrm>
              <a:custGeom>
                <a:avLst/>
                <a:gdLst>
                  <a:gd name="T0" fmla="*/ 4 w 324"/>
                  <a:gd name="T1" fmla="*/ 42 h 605"/>
                  <a:gd name="T2" fmla="*/ 7 w 324"/>
                  <a:gd name="T3" fmla="*/ 55 h 605"/>
                  <a:gd name="T4" fmla="*/ 10 w 324"/>
                  <a:gd name="T5" fmla="*/ 65 h 605"/>
                  <a:gd name="T6" fmla="*/ 16 w 324"/>
                  <a:gd name="T7" fmla="*/ 79 h 605"/>
                  <a:gd name="T8" fmla="*/ 20 w 324"/>
                  <a:gd name="T9" fmla="*/ 88 h 605"/>
                  <a:gd name="T10" fmla="*/ 32 w 324"/>
                  <a:gd name="T11" fmla="*/ 118 h 605"/>
                  <a:gd name="T12" fmla="*/ 44 w 324"/>
                  <a:gd name="T13" fmla="*/ 144 h 605"/>
                  <a:gd name="T14" fmla="*/ 46 w 324"/>
                  <a:gd name="T15" fmla="*/ 152 h 605"/>
                  <a:gd name="T16" fmla="*/ 82 w 324"/>
                  <a:gd name="T17" fmla="*/ 152 h 605"/>
                  <a:gd name="T18" fmla="*/ 75 w 324"/>
                  <a:gd name="T19" fmla="*/ 138 h 605"/>
                  <a:gd name="T20" fmla="*/ 68 w 324"/>
                  <a:gd name="T21" fmla="*/ 125 h 605"/>
                  <a:gd name="T22" fmla="*/ 68 w 324"/>
                  <a:gd name="T23" fmla="*/ 111 h 605"/>
                  <a:gd name="T24" fmla="*/ 64 w 324"/>
                  <a:gd name="T25" fmla="*/ 88 h 605"/>
                  <a:gd name="T26" fmla="*/ 59 w 324"/>
                  <a:gd name="T27" fmla="*/ 75 h 605"/>
                  <a:gd name="T28" fmla="*/ 51 w 324"/>
                  <a:gd name="T29" fmla="*/ 48 h 605"/>
                  <a:gd name="T30" fmla="*/ 44 w 324"/>
                  <a:gd name="T31" fmla="*/ 26 h 605"/>
                  <a:gd name="T32" fmla="*/ 40 w 324"/>
                  <a:gd name="T33" fmla="*/ 16 h 605"/>
                  <a:gd name="T34" fmla="*/ 34 w 324"/>
                  <a:gd name="T35" fmla="*/ 8 h 605"/>
                  <a:gd name="T36" fmla="*/ 30 w 324"/>
                  <a:gd name="T37" fmla="*/ 4 h 605"/>
                  <a:gd name="T38" fmla="*/ 26 w 324"/>
                  <a:gd name="T39" fmla="*/ 1 h 605"/>
                  <a:gd name="T40" fmla="*/ 21 w 324"/>
                  <a:gd name="T41" fmla="*/ 0 h 605"/>
                  <a:gd name="T42" fmla="*/ 13 w 324"/>
                  <a:gd name="T43" fmla="*/ 0 h 605"/>
                  <a:gd name="T44" fmla="*/ 9 w 324"/>
                  <a:gd name="T45" fmla="*/ 2 h 605"/>
                  <a:gd name="T46" fmla="*/ 6 w 324"/>
                  <a:gd name="T47" fmla="*/ 5 h 605"/>
                  <a:gd name="T48" fmla="*/ 3 w 324"/>
                  <a:gd name="T49" fmla="*/ 9 h 605"/>
                  <a:gd name="T50" fmla="*/ 1 w 324"/>
                  <a:gd name="T51" fmla="*/ 12 h 605"/>
                  <a:gd name="T52" fmla="*/ 0 w 324"/>
                  <a:gd name="T53" fmla="*/ 17 h 605"/>
                  <a:gd name="T54" fmla="*/ 1 w 324"/>
                  <a:gd name="T55" fmla="*/ 23 h 605"/>
                  <a:gd name="T56" fmla="*/ 1 w 324"/>
                  <a:gd name="T57" fmla="*/ 28 h 605"/>
                  <a:gd name="T58" fmla="*/ 2 w 324"/>
                  <a:gd name="T59" fmla="*/ 34 h 605"/>
                  <a:gd name="T60" fmla="*/ 4 w 324"/>
                  <a:gd name="T61" fmla="*/ 42 h 60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24"/>
                  <a:gd name="T94" fmla="*/ 0 h 605"/>
                  <a:gd name="T95" fmla="*/ 324 w 324"/>
                  <a:gd name="T96" fmla="*/ 605 h 60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24" h="605">
                    <a:moveTo>
                      <a:pt x="15" y="167"/>
                    </a:moveTo>
                    <a:lnTo>
                      <a:pt x="28" y="220"/>
                    </a:lnTo>
                    <a:lnTo>
                      <a:pt x="38" y="260"/>
                    </a:lnTo>
                    <a:lnTo>
                      <a:pt x="61" y="314"/>
                    </a:lnTo>
                    <a:lnTo>
                      <a:pt x="78" y="351"/>
                    </a:lnTo>
                    <a:lnTo>
                      <a:pt x="125" y="469"/>
                    </a:lnTo>
                    <a:lnTo>
                      <a:pt x="174" y="574"/>
                    </a:lnTo>
                    <a:lnTo>
                      <a:pt x="183" y="605"/>
                    </a:lnTo>
                    <a:lnTo>
                      <a:pt x="324" y="605"/>
                    </a:lnTo>
                    <a:lnTo>
                      <a:pt x="298" y="550"/>
                    </a:lnTo>
                    <a:lnTo>
                      <a:pt x="270" y="497"/>
                    </a:lnTo>
                    <a:lnTo>
                      <a:pt x="270" y="443"/>
                    </a:lnTo>
                    <a:lnTo>
                      <a:pt x="253" y="351"/>
                    </a:lnTo>
                    <a:lnTo>
                      <a:pt x="235" y="300"/>
                    </a:lnTo>
                    <a:lnTo>
                      <a:pt x="202" y="190"/>
                    </a:lnTo>
                    <a:lnTo>
                      <a:pt x="174" y="101"/>
                    </a:lnTo>
                    <a:lnTo>
                      <a:pt x="159" y="63"/>
                    </a:lnTo>
                    <a:lnTo>
                      <a:pt x="136" y="30"/>
                    </a:lnTo>
                    <a:lnTo>
                      <a:pt x="120" y="14"/>
                    </a:lnTo>
                    <a:lnTo>
                      <a:pt x="101" y="3"/>
                    </a:lnTo>
                    <a:lnTo>
                      <a:pt x="82" y="0"/>
                    </a:lnTo>
                    <a:lnTo>
                      <a:pt x="52" y="0"/>
                    </a:lnTo>
                    <a:lnTo>
                      <a:pt x="33" y="7"/>
                    </a:lnTo>
                    <a:lnTo>
                      <a:pt x="21" y="19"/>
                    </a:lnTo>
                    <a:lnTo>
                      <a:pt x="10" y="33"/>
                    </a:lnTo>
                    <a:lnTo>
                      <a:pt x="3" y="47"/>
                    </a:lnTo>
                    <a:lnTo>
                      <a:pt x="0" y="68"/>
                    </a:lnTo>
                    <a:lnTo>
                      <a:pt x="1" y="89"/>
                    </a:lnTo>
                    <a:lnTo>
                      <a:pt x="3" y="110"/>
                    </a:lnTo>
                    <a:lnTo>
                      <a:pt x="8" y="136"/>
                    </a:lnTo>
                    <a:lnTo>
                      <a:pt x="15" y="167"/>
                    </a:lnTo>
                    <a:close/>
                  </a:path>
                </a:pathLst>
              </a:custGeom>
              <a:solidFill>
                <a:srgbClr val="FFBFB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286" name="Rectangle 171"/>
            <p:cNvSpPr>
              <a:spLocks noChangeArrowheads="1"/>
            </p:cNvSpPr>
            <p:nvPr/>
          </p:nvSpPr>
          <p:spPr bwMode="auto">
            <a:xfrm>
              <a:off x="4019" y="2387"/>
              <a:ext cx="1174" cy="324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" name="Rectangle 172"/>
            <p:cNvSpPr>
              <a:spLocks noChangeArrowheads="1"/>
            </p:cNvSpPr>
            <p:nvPr/>
          </p:nvSpPr>
          <p:spPr bwMode="auto">
            <a:xfrm>
              <a:off x="4230" y="2469"/>
              <a:ext cx="74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terminology</a:t>
              </a:r>
              <a:endParaRPr lang="en-GB" sz="2400" dirty="0"/>
            </a:p>
          </p:txBody>
        </p:sp>
        <p:sp>
          <p:nvSpPr>
            <p:cNvPr id="288" name="Line 173"/>
            <p:cNvSpPr>
              <a:spLocks noChangeShapeType="1"/>
            </p:cNvSpPr>
            <p:nvPr/>
          </p:nvSpPr>
          <p:spPr bwMode="auto">
            <a:xfrm>
              <a:off x="3969" y="1990"/>
              <a:ext cx="0" cy="1108"/>
            </a:xfrm>
            <a:prstGeom prst="line">
              <a:avLst/>
            </a:prstGeom>
            <a:noFill/>
            <a:ln w="1111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dirty="0"/>
            </a:p>
          </p:txBody>
        </p:sp>
        <p:sp>
          <p:nvSpPr>
            <p:cNvPr id="289" name="Rectangle 177"/>
            <p:cNvSpPr>
              <a:spLocks noChangeArrowheads="1"/>
            </p:cNvSpPr>
            <p:nvPr/>
          </p:nvSpPr>
          <p:spPr bwMode="auto">
            <a:xfrm>
              <a:off x="4019" y="1525"/>
              <a:ext cx="1174" cy="323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90" name="Rectangle 178"/>
            <p:cNvSpPr>
              <a:spLocks noChangeArrowheads="1"/>
            </p:cNvSpPr>
            <p:nvPr/>
          </p:nvSpPr>
          <p:spPr bwMode="auto">
            <a:xfrm>
              <a:off x="4207" y="1607"/>
              <a:ext cx="76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GB" sz="1600" b="1" dirty="0">
                  <a:solidFill>
                    <a:srgbClr val="000000"/>
                  </a:solidFill>
                  <a:latin typeface="Arial" pitchFamily="34" charset="0"/>
                </a:rPr>
                <a:t>functionality</a:t>
              </a:r>
              <a:endParaRPr lang="en-GB" sz="2400" dirty="0"/>
            </a:p>
          </p:txBody>
        </p:sp>
      </p:grpSp>
      <p:grpSp>
        <p:nvGrpSpPr>
          <p:cNvPr id="377" name="Group 184"/>
          <p:cNvGrpSpPr>
            <a:grpSpLocks/>
          </p:cNvGrpSpPr>
          <p:nvPr/>
        </p:nvGrpSpPr>
        <p:grpSpPr bwMode="auto">
          <a:xfrm>
            <a:off x="4153741" y="2144533"/>
            <a:ext cx="2260600" cy="784226"/>
            <a:chOff x="2502" y="1166"/>
            <a:chExt cx="1424" cy="494"/>
          </a:xfrm>
        </p:grpSpPr>
        <p:sp>
          <p:nvSpPr>
            <p:cNvPr id="378" name="Rectangle 73"/>
            <p:cNvSpPr>
              <a:spLocks noChangeArrowheads="1"/>
            </p:cNvSpPr>
            <p:nvPr/>
          </p:nvSpPr>
          <p:spPr bwMode="auto">
            <a:xfrm>
              <a:off x="2743" y="1350"/>
              <a:ext cx="935" cy="3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Clinical</a:t>
              </a:r>
            </a:p>
            <a:p>
              <a:pPr algn="ctr" eaLnBrk="0" hangingPunct="0"/>
              <a:r>
                <a:rPr lang="en-GB" sz="16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Interoperability</a:t>
              </a:r>
            </a:p>
          </p:txBody>
        </p:sp>
        <p:grpSp>
          <p:nvGrpSpPr>
            <p:cNvPr id="379" name="Group 76"/>
            <p:cNvGrpSpPr>
              <a:grpSpLocks/>
            </p:cNvGrpSpPr>
            <p:nvPr/>
          </p:nvGrpSpPr>
          <p:grpSpPr bwMode="auto">
            <a:xfrm>
              <a:off x="2502" y="1166"/>
              <a:ext cx="1424" cy="192"/>
              <a:chOff x="2502" y="510"/>
              <a:chExt cx="1424" cy="192"/>
            </a:xfrm>
          </p:grpSpPr>
          <p:sp>
            <p:nvSpPr>
              <p:cNvPr id="380" name="Line 77"/>
              <p:cNvSpPr>
                <a:spLocks noChangeShapeType="1"/>
              </p:cNvSpPr>
              <p:nvPr/>
            </p:nvSpPr>
            <p:spPr bwMode="auto">
              <a:xfrm>
                <a:off x="2719" y="606"/>
                <a:ext cx="982" cy="1"/>
              </a:xfrm>
              <a:prstGeom prst="line">
                <a:avLst/>
              </a:prstGeom>
              <a:noFill/>
              <a:ln w="1111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 dirty="0"/>
              </a:p>
            </p:txBody>
          </p:sp>
          <p:sp>
            <p:nvSpPr>
              <p:cNvPr id="381" name="Freeform 78"/>
              <p:cNvSpPr>
                <a:spLocks/>
              </p:cNvSpPr>
              <p:nvPr/>
            </p:nvSpPr>
            <p:spPr bwMode="auto">
              <a:xfrm>
                <a:off x="2502" y="510"/>
                <a:ext cx="307" cy="192"/>
              </a:xfrm>
              <a:custGeom>
                <a:avLst/>
                <a:gdLst>
                  <a:gd name="T0" fmla="*/ 154 w 614"/>
                  <a:gd name="T1" fmla="*/ 0 h 383"/>
                  <a:gd name="T2" fmla="*/ 135 w 614"/>
                  <a:gd name="T3" fmla="*/ 48 h 383"/>
                  <a:gd name="T4" fmla="*/ 154 w 614"/>
                  <a:gd name="T5" fmla="*/ 96 h 383"/>
                  <a:gd name="T6" fmla="*/ 0 w 614"/>
                  <a:gd name="T7" fmla="*/ 48 h 383"/>
                  <a:gd name="T8" fmla="*/ 154 w 614"/>
                  <a:gd name="T9" fmla="*/ 0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3"/>
                  <a:gd name="T17" fmla="*/ 614 w 614"/>
                  <a:gd name="T18" fmla="*/ 383 h 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3">
                    <a:moveTo>
                      <a:pt x="614" y="0"/>
                    </a:moveTo>
                    <a:lnTo>
                      <a:pt x="538" y="192"/>
                    </a:lnTo>
                    <a:lnTo>
                      <a:pt x="614" y="383"/>
                    </a:lnTo>
                    <a:lnTo>
                      <a:pt x="0" y="192"/>
                    </a:lnTo>
                    <a:lnTo>
                      <a:pt x="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82" name="Freeform 79"/>
              <p:cNvSpPr>
                <a:spLocks/>
              </p:cNvSpPr>
              <p:nvPr/>
            </p:nvSpPr>
            <p:spPr bwMode="auto">
              <a:xfrm>
                <a:off x="3619" y="510"/>
                <a:ext cx="307" cy="192"/>
              </a:xfrm>
              <a:custGeom>
                <a:avLst/>
                <a:gdLst>
                  <a:gd name="T0" fmla="*/ 0 w 614"/>
                  <a:gd name="T1" fmla="*/ 96 h 383"/>
                  <a:gd name="T2" fmla="*/ 19 w 614"/>
                  <a:gd name="T3" fmla="*/ 48 h 383"/>
                  <a:gd name="T4" fmla="*/ 0 w 614"/>
                  <a:gd name="T5" fmla="*/ 0 h 383"/>
                  <a:gd name="T6" fmla="*/ 154 w 614"/>
                  <a:gd name="T7" fmla="*/ 48 h 383"/>
                  <a:gd name="T8" fmla="*/ 0 w 614"/>
                  <a:gd name="T9" fmla="*/ 96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3"/>
                  <a:gd name="T17" fmla="*/ 614 w 614"/>
                  <a:gd name="T18" fmla="*/ 383 h 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3">
                    <a:moveTo>
                      <a:pt x="0" y="383"/>
                    </a:moveTo>
                    <a:lnTo>
                      <a:pt x="76" y="192"/>
                    </a:lnTo>
                    <a:lnTo>
                      <a:pt x="0" y="0"/>
                    </a:lnTo>
                    <a:lnTo>
                      <a:pt x="614" y="192"/>
                    </a:lnTo>
                    <a:lnTo>
                      <a:pt x="0" y="38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grpSp>
        <p:nvGrpSpPr>
          <p:cNvPr id="383" name="Gruppe 382"/>
          <p:cNvGrpSpPr/>
          <p:nvPr/>
        </p:nvGrpSpPr>
        <p:grpSpPr>
          <a:xfrm>
            <a:off x="4155844" y="619373"/>
            <a:ext cx="2260600" cy="877316"/>
            <a:chOff x="3974028" y="633399"/>
            <a:chExt cx="2260600" cy="877316"/>
          </a:xfrm>
        </p:grpSpPr>
        <p:sp>
          <p:nvSpPr>
            <p:cNvPr id="384" name="Rectangle 73"/>
            <p:cNvSpPr>
              <a:spLocks noChangeArrowheads="1"/>
            </p:cNvSpPr>
            <p:nvPr/>
          </p:nvSpPr>
          <p:spPr bwMode="auto">
            <a:xfrm>
              <a:off x="4286248" y="1018272"/>
              <a:ext cx="1609736" cy="49244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en-GB" sz="1600" b="1" dirty="0" smtClean="0">
                  <a:solidFill>
                    <a:srgbClr val="FFC000"/>
                  </a:solidFill>
                  <a:latin typeface="Arial" pitchFamily="34" charset="0"/>
                </a:rPr>
                <a:t>Continuity and quality</a:t>
              </a:r>
              <a:endParaRPr lang="en-GB" sz="1600" b="1" dirty="0">
                <a:solidFill>
                  <a:srgbClr val="FFC000"/>
                </a:solidFill>
                <a:latin typeface="Arial" pitchFamily="34" charset="0"/>
              </a:endParaRPr>
            </a:p>
          </p:txBody>
        </p:sp>
        <p:grpSp>
          <p:nvGrpSpPr>
            <p:cNvPr id="385" name="Group 76"/>
            <p:cNvGrpSpPr>
              <a:grpSpLocks/>
            </p:cNvGrpSpPr>
            <p:nvPr/>
          </p:nvGrpSpPr>
          <p:grpSpPr bwMode="auto">
            <a:xfrm>
              <a:off x="3974033" y="633654"/>
              <a:ext cx="2260602" cy="304896"/>
              <a:chOff x="2502" y="510"/>
              <a:chExt cx="1424" cy="192"/>
            </a:xfrm>
            <a:solidFill>
              <a:srgbClr val="FFC000"/>
            </a:solidFill>
          </p:grpSpPr>
          <p:sp>
            <p:nvSpPr>
              <p:cNvPr id="386" name="Line 77"/>
              <p:cNvSpPr>
                <a:spLocks noChangeShapeType="1"/>
              </p:cNvSpPr>
              <p:nvPr/>
            </p:nvSpPr>
            <p:spPr bwMode="auto">
              <a:xfrm>
                <a:off x="2719" y="606"/>
                <a:ext cx="982" cy="1"/>
              </a:xfrm>
              <a:prstGeom prst="line">
                <a:avLst/>
              </a:prstGeom>
              <a:grpFill/>
              <a:ln w="1111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 dirty="0"/>
              </a:p>
            </p:txBody>
          </p:sp>
          <p:sp>
            <p:nvSpPr>
              <p:cNvPr id="387" name="Freeform 78"/>
              <p:cNvSpPr>
                <a:spLocks/>
              </p:cNvSpPr>
              <p:nvPr/>
            </p:nvSpPr>
            <p:spPr bwMode="auto">
              <a:xfrm>
                <a:off x="2502" y="510"/>
                <a:ext cx="307" cy="192"/>
              </a:xfrm>
              <a:custGeom>
                <a:avLst/>
                <a:gdLst>
                  <a:gd name="T0" fmla="*/ 154 w 614"/>
                  <a:gd name="T1" fmla="*/ 0 h 383"/>
                  <a:gd name="T2" fmla="*/ 135 w 614"/>
                  <a:gd name="T3" fmla="*/ 48 h 383"/>
                  <a:gd name="T4" fmla="*/ 154 w 614"/>
                  <a:gd name="T5" fmla="*/ 96 h 383"/>
                  <a:gd name="T6" fmla="*/ 0 w 614"/>
                  <a:gd name="T7" fmla="*/ 48 h 383"/>
                  <a:gd name="T8" fmla="*/ 154 w 614"/>
                  <a:gd name="T9" fmla="*/ 0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3"/>
                  <a:gd name="T17" fmla="*/ 614 w 614"/>
                  <a:gd name="T18" fmla="*/ 383 h 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3">
                    <a:moveTo>
                      <a:pt x="614" y="0"/>
                    </a:moveTo>
                    <a:lnTo>
                      <a:pt x="538" y="192"/>
                    </a:lnTo>
                    <a:lnTo>
                      <a:pt x="614" y="383"/>
                    </a:lnTo>
                    <a:lnTo>
                      <a:pt x="0" y="192"/>
                    </a:lnTo>
                    <a:lnTo>
                      <a:pt x="614" y="0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388" name="Freeform 79"/>
              <p:cNvSpPr>
                <a:spLocks/>
              </p:cNvSpPr>
              <p:nvPr/>
            </p:nvSpPr>
            <p:spPr bwMode="auto">
              <a:xfrm>
                <a:off x="3619" y="510"/>
                <a:ext cx="307" cy="192"/>
              </a:xfrm>
              <a:custGeom>
                <a:avLst/>
                <a:gdLst>
                  <a:gd name="T0" fmla="*/ 0 w 614"/>
                  <a:gd name="T1" fmla="*/ 96 h 383"/>
                  <a:gd name="T2" fmla="*/ 19 w 614"/>
                  <a:gd name="T3" fmla="*/ 48 h 383"/>
                  <a:gd name="T4" fmla="*/ 0 w 614"/>
                  <a:gd name="T5" fmla="*/ 0 h 383"/>
                  <a:gd name="T6" fmla="*/ 154 w 614"/>
                  <a:gd name="T7" fmla="*/ 48 h 383"/>
                  <a:gd name="T8" fmla="*/ 0 w 614"/>
                  <a:gd name="T9" fmla="*/ 96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4"/>
                  <a:gd name="T16" fmla="*/ 0 h 383"/>
                  <a:gd name="T17" fmla="*/ 614 w 614"/>
                  <a:gd name="T18" fmla="*/ 383 h 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4" h="383">
                    <a:moveTo>
                      <a:pt x="0" y="383"/>
                    </a:moveTo>
                    <a:lnTo>
                      <a:pt x="76" y="192"/>
                    </a:lnTo>
                    <a:lnTo>
                      <a:pt x="0" y="0"/>
                    </a:lnTo>
                    <a:lnTo>
                      <a:pt x="614" y="192"/>
                    </a:lnTo>
                    <a:lnTo>
                      <a:pt x="0" y="383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sp>
        <p:nvSpPr>
          <p:cNvPr id="389" name="Line 74"/>
          <p:cNvSpPr>
            <a:spLocks noChangeShapeType="1"/>
          </p:cNvSpPr>
          <p:nvPr/>
        </p:nvSpPr>
        <p:spPr bwMode="auto">
          <a:xfrm>
            <a:off x="4079751" y="693988"/>
            <a:ext cx="1587" cy="1077912"/>
          </a:xfrm>
          <a:prstGeom prst="line">
            <a:avLst/>
          </a:prstGeom>
          <a:noFill/>
          <a:ln w="1111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390" name="Line 74"/>
          <p:cNvSpPr>
            <a:spLocks noChangeShapeType="1"/>
          </p:cNvSpPr>
          <p:nvPr/>
        </p:nvSpPr>
        <p:spPr bwMode="auto">
          <a:xfrm>
            <a:off x="6481731" y="693988"/>
            <a:ext cx="1587" cy="1077912"/>
          </a:xfrm>
          <a:prstGeom prst="line">
            <a:avLst/>
          </a:prstGeom>
          <a:noFill/>
          <a:ln w="1111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391" name="Rectangle 2"/>
          <p:cNvSpPr>
            <a:spLocks noChangeArrowheads="1"/>
          </p:cNvSpPr>
          <p:nvPr/>
        </p:nvSpPr>
        <p:spPr bwMode="auto">
          <a:xfrm>
            <a:off x="538974" y="771768"/>
            <a:ext cx="16158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GB" sz="1800" b="1" dirty="0" smtClean="0">
                <a:solidFill>
                  <a:srgbClr val="000000"/>
                </a:solidFill>
                <a:latin typeface="Arial" pitchFamily="34" charset="0"/>
              </a:rPr>
              <a:t>Organisational</a:t>
            </a:r>
            <a:endParaRPr lang="en-GB" sz="1800" b="1" dirty="0">
              <a:solidFill>
                <a:srgbClr val="000000"/>
              </a:solidFill>
              <a:latin typeface="Arial" pitchFamily="34" charset="0"/>
            </a:endParaRPr>
          </a:p>
          <a:p>
            <a:pPr algn="l" eaLnBrk="0" hangingPunct="0"/>
            <a:r>
              <a:rPr lang="en-GB" sz="1800" b="1" dirty="0">
                <a:solidFill>
                  <a:srgbClr val="000000"/>
                </a:solidFill>
                <a:latin typeface="Arial" pitchFamily="34" charset="0"/>
              </a:rPr>
              <a:t>level</a:t>
            </a:r>
            <a:endParaRPr lang="en-GB" sz="3200" dirty="0"/>
          </a:p>
        </p:txBody>
      </p:sp>
      <p:sp>
        <p:nvSpPr>
          <p:cNvPr id="392" name="Line 23"/>
          <p:cNvSpPr>
            <a:spLocks noChangeShapeType="1"/>
          </p:cNvSpPr>
          <p:nvPr/>
        </p:nvSpPr>
        <p:spPr bwMode="auto">
          <a:xfrm>
            <a:off x="504576" y="1844502"/>
            <a:ext cx="7955856" cy="322"/>
          </a:xfrm>
          <a:prstGeom prst="line">
            <a:avLst/>
          </a:prstGeom>
          <a:noFill/>
          <a:ln w="222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da-DK" dirty="0"/>
          </a:p>
        </p:txBody>
      </p:sp>
      <p:sp>
        <p:nvSpPr>
          <p:cNvPr id="393" name="Titel 390"/>
          <p:cNvSpPr txBox="1">
            <a:spLocks/>
          </p:cNvSpPr>
          <p:nvPr/>
        </p:nvSpPr>
        <p:spPr>
          <a:xfrm>
            <a:off x="576410" y="44624"/>
            <a:ext cx="7848600" cy="3962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2800" dirty="0" err="1" smtClean="0"/>
              <a:t>Interoperability</a:t>
            </a:r>
            <a:r>
              <a:rPr lang="da-DK" sz="2800" dirty="0" smtClean="0"/>
              <a:t> and the ALT-model</a:t>
            </a:r>
            <a:endParaRPr lang="da-DK" sz="2800" dirty="0"/>
          </a:p>
        </p:txBody>
      </p:sp>
      <p:sp>
        <p:nvSpPr>
          <p:cNvPr id="394" name="Line 23"/>
          <p:cNvSpPr>
            <a:spLocks noChangeShapeType="1"/>
          </p:cNvSpPr>
          <p:nvPr/>
        </p:nvSpPr>
        <p:spPr bwMode="auto">
          <a:xfrm>
            <a:off x="504576" y="548680"/>
            <a:ext cx="7955856" cy="322"/>
          </a:xfrm>
          <a:prstGeom prst="line">
            <a:avLst/>
          </a:prstGeom>
          <a:noFill/>
          <a:ln w="222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8976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976114" y="1340768"/>
            <a:ext cx="6851104" cy="4569371"/>
          </a:xfrm>
        </p:spPr>
        <p:txBody>
          <a:bodyPr/>
          <a:lstStyle/>
          <a:p>
            <a:r>
              <a:rPr lang="en-GB" dirty="0" smtClean="0"/>
              <a:t>The Interoperability Testing Processes </a:t>
            </a:r>
            <a:r>
              <a:rPr lang="en-GB" dirty="0"/>
              <a:t>are generic and can be adjusted and customized  by any Interoperability Testing </a:t>
            </a:r>
            <a:r>
              <a:rPr lang="en-GB" dirty="0" smtClean="0"/>
              <a:t>entity</a:t>
            </a:r>
          </a:p>
          <a:p>
            <a:r>
              <a:rPr lang="en-GB" dirty="0"/>
              <a:t>The Interoperability Testing </a:t>
            </a:r>
            <a:r>
              <a:rPr lang="en-GB" dirty="0" smtClean="0"/>
              <a:t>Processes are </a:t>
            </a:r>
            <a:r>
              <a:rPr lang="en-GB" dirty="0"/>
              <a:t>a set of interconnected “guidelines” that describes how to run a test session from start to </a:t>
            </a:r>
            <a:r>
              <a:rPr lang="en-GB" dirty="0" smtClean="0"/>
              <a:t>end. </a:t>
            </a:r>
          </a:p>
          <a:p>
            <a:r>
              <a:rPr lang="en-GB" dirty="0" smtClean="0"/>
              <a:t>Each </a:t>
            </a:r>
            <a:r>
              <a:rPr lang="en-GB" dirty="0"/>
              <a:t>process has defined input and output and can be maintained and improved in isolation and by different people with the required experience and skills.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15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Interoperability Testing Processes (IT-P):</a:t>
            </a:r>
            <a:br>
              <a:rPr lang="en-US" dirty="0" smtClean="0"/>
            </a:br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9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IT-P: Actors and roles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16</a:t>
            </a:fld>
            <a:endParaRPr lang="nl-BE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83789"/>
              </p:ext>
            </p:extLst>
          </p:nvPr>
        </p:nvGraphicFramePr>
        <p:xfrm>
          <a:off x="1763688" y="1192561"/>
          <a:ext cx="5760640" cy="494232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29376"/>
                <a:gridCol w="3931264"/>
              </a:tblGrid>
              <a:tr h="24634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Term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Definition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3902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Top Level Management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The top level management coordinates the different activities. It gets reports from QA Manager, Test Manager and Auditors 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3902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QA Committee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 committee has the  role to ensure the quality of the testing process, discusses the needs and decides on what needs to be done in terms of quality.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QA Manager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Manages the QA process. Gets input from the QA Committee and reports to Top Level Management.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98537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Test Manager(TM)</a:t>
                      </a:r>
                      <a:endParaRPr lang="da-DK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Manages the testing. Organises the testing activities, reports to the Top Level Management. Follows the rules from the QA Committee to ensure the overall quality of the process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Testing team</a:t>
                      </a:r>
                      <a:endParaRPr lang="da-DK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Performs the tests and is under the supervision of the Test Manager.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System Under Test (SUT) </a:t>
                      </a:r>
                      <a:r>
                        <a:rPr lang="en-GB" sz="1400" b="1" dirty="0">
                          <a:effectLst/>
                        </a:rPr>
                        <a:t>Operators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SUT </a:t>
                      </a:r>
                      <a:r>
                        <a:rPr lang="en-GB" sz="1400" b="1" dirty="0">
                          <a:effectLst/>
                        </a:rPr>
                        <a:t>Operators execute their SUTs test steps required by the test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Auditors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Auditors verify that the QMS process is correctly used. The auditors report to the Top Level Management. 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4449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437059"/>
            <a:ext cx="7077472" cy="45693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Quality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Test Plan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Design Tests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Develop or Select Test Tools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Validation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Prepare Test Session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 Plan 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 Management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dirty="0" smtClean="0"/>
              <a:t>Test Management Update</a:t>
            </a:r>
          </a:p>
          <a:p>
            <a:pPr marL="457200" indent="-457200">
              <a:buFont typeface="+mj-lt"/>
              <a:buAutoNum type="arabicPeriod"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17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IT-P:</a:t>
            </a:r>
            <a:br>
              <a:rPr lang="en-US" dirty="0" smtClean="0"/>
            </a:br>
            <a:r>
              <a:rPr lang="en-US" dirty="0" smtClean="0"/>
              <a:t>Nine interconnected processes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64568"/>
            <a:ext cx="1884773" cy="35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4785395"/>
          </a:xfrm>
        </p:spPr>
        <p:txBody>
          <a:bodyPr/>
          <a:lstStyle/>
          <a:p>
            <a:r>
              <a:rPr lang="en-GB" dirty="0" smtClean="0"/>
              <a:t>Why?</a:t>
            </a:r>
          </a:p>
          <a:p>
            <a:r>
              <a:rPr lang="en-GB" dirty="0" smtClean="0"/>
              <a:t>Objective</a:t>
            </a:r>
          </a:p>
          <a:p>
            <a:r>
              <a:rPr lang="en-GB" dirty="0" smtClean="0"/>
              <a:t>Work to be done</a:t>
            </a:r>
          </a:p>
          <a:p>
            <a:r>
              <a:rPr lang="en-GB" dirty="0" smtClean="0"/>
              <a:t>Risk planning</a:t>
            </a:r>
          </a:p>
          <a:p>
            <a:r>
              <a:rPr lang="en-GB" dirty="0" smtClean="0"/>
              <a:t>Roles and responsibilities</a:t>
            </a:r>
          </a:p>
          <a:p>
            <a:endParaRPr lang="en-GB" dirty="0"/>
          </a:p>
          <a:p>
            <a:r>
              <a:rPr lang="en-GB" dirty="0" smtClean="0"/>
              <a:t>Checklist: How to adjust and localise the process description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18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IT-P:</a:t>
            </a:r>
            <a:br>
              <a:rPr lang="en-US" dirty="0" smtClean="0"/>
            </a:br>
            <a:r>
              <a:rPr lang="en-US" dirty="0" smtClean="0"/>
              <a:t>A generic template for each process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321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4785395"/>
          </a:xfrm>
        </p:spPr>
        <p:txBody>
          <a:bodyPr/>
          <a:lstStyle/>
          <a:p>
            <a:r>
              <a:rPr lang="en-GB" dirty="0" smtClean="0"/>
              <a:t>Interoperability </a:t>
            </a:r>
            <a:r>
              <a:rPr lang="en-GB" dirty="0"/>
              <a:t>T</a:t>
            </a:r>
            <a:r>
              <a:rPr lang="en-GB" dirty="0" smtClean="0"/>
              <a:t>esting </a:t>
            </a:r>
            <a:r>
              <a:rPr lang="en-GB" dirty="0"/>
              <a:t>is a complex activity and can be clearly identified as a project on its own,  with several tasks. </a:t>
            </a:r>
            <a:endParaRPr lang="en-GB" dirty="0" smtClean="0"/>
          </a:p>
          <a:p>
            <a:r>
              <a:rPr lang="en-GB" dirty="0" smtClean="0"/>
              <a:t>It is important to identify and allocate the right persons </a:t>
            </a:r>
            <a:r>
              <a:rPr lang="en-GB" dirty="0"/>
              <a:t>with testing </a:t>
            </a:r>
            <a:r>
              <a:rPr lang="en-GB" dirty="0" smtClean="0"/>
              <a:t>skills </a:t>
            </a:r>
            <a:r>
              <a:rPr lang="en-GB" dirty="0"/>
              <a:t>as well as managers organising and monitoring the testing processes.</a:t>
            </a:r>
            <a:endParaRPr lang="da-DK" dirty="0"/>
          </a:p>
          <a:p>
            <a:r>
              <a:rPr lang="en-GB" dirty="0" smtClean="0"/>
              <a:t>A good planning will </a:t>
            </a:r>
            <a:r>
              <a:rPr lang="en-GB" dirty="0"/>
              <a:t>help the </a:t>
            </a:r>
            <a:r>
              <a:rPr lang="en-GB" dirty="0" smtClean="0"/>
              <a:t>individual testers </a:t>
            </a:r>
            <a:r>
              <a:rPr lang="en-GB" dirty="0"/>
              <a:t>to be sure that conformance and interoperability requirements </a:t>
            </a:r>
            <a:r>
              <a:rPr lang="en-GB" dirty="0" smtClean="0"/>
              <a:t>are sufficient tested, independent of what person who performed the test.</a:t>
            </a:r>
            <a:endParaRPr lang="da-DK" dirty="0"/>
          </a:p>
          <a:p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19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Why?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3164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/>
          <a:lstStyle/>
          <a:p>
            <a:r>
              <a:rPr lang="en-US" dirty="0" smtClean="0"/>
              <a:t>Quality in manufacturing</a:t>
            </a:r>
          </a:p>
          <a:p>
            <a:pPr lvl="2"/>
            <a:r>
              <a:rPr lang="en-US" dirty="0" smtClean="0"/>
              <a:t>A measure, stating that a product is free from defects and significant variations</a:t>
            </a:r>
          </a:p>
          <a:p>
            <a:r>
              <a:rPr lang="en-US" dirty="0" smtClean="0"/>
              <a:t>Quality in information technology product and services</a:t>
            </a:r>
          </a:p>
          <a:p>
            <a:pPr lvl="1"/>
            <a:r>
              <a:rPr lang="en-US" dirty="0" smtClean="0"/>
              <a:t>Meeting the requirements of the customer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Quality Assurance</a:t>
            </a:r>
          </a:p>
          <a:p>
            <a:pPr lvl="1"/>
            <a:r>
              <a:rPr lang="en-US" dirty="0" smtClean="0"/>
              <a:t>Any systematic process for ensuring quality</a:t>
            </a:r>
          </a:p>
          <a:p>
            <a:pPr lvl="1"/>
            <a:endParaRPr lang="en-US" dirty="0"/>
          </a:p>
          <a:p>
            <a:r>
              <a:rPr lang="en-US" dirty="0" smtClean="0"/>
              <a:t>Quality and Quality Assurance for Interoperability Testing</a:t>
            </a:r>
          </a:p>
          <a:p>
            <a:pPr lvl="1"/>
            <a:r>
              <a:rPr lang="en-US" smtClean="0"/>
              <a:t>An </a:t>
            </a:r>
            <a:r>
              <a:rPr lang="en-US" dirty="0" smtClean="0"/>
              <a:t>immature </a:t>
            </a:r>
            <a:r>
              <a:rPr lang="en-US" smtClean="0"/>
              <a:t>professional discipline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</a:t>
            </a:fld>
            <a:endParaRPr lang="nl-BE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smtClean="0"/>
              <a:t>Bratislava </a:t>
            </a:r>
            <a:r>
              <a:rPr lang="nl-BE" dirty="0" err="1" smtClean="0"/>
              <a:t>Summit</a:t>
            </a:r>
            <a:r>
              <a:rPr lang="nl-BE" dirty="0" smtClean="0"/>
              <a:t> – </a:t>
            </a:r>
            <a:r>
              <a:rPr lang="nl-BE" dirty="0" err="1" smtClean="0"/>
              <a:t>February</a:t>
            </a:r>
            <a:r>
              <a:rPr lang="nl-BE" dirty="0" smtClean="0"/>
              <a:t> 26, 2014</a:t>
            </a:r>
            <a:endParaRPr lang="nl-B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quality assurance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2625155"/>
          </a:xfrm>
        </p:spPr>
        <p:txBody>
          <a:bodyPr/>
          <a:lstStyle/>
          <a:p>
            <a:r>
              <a:rPr lang="en-GB" dirty="0"/>
              <a:t>The test plan definition will describe the test strategy and its </a:t>
            </a:r>
            <a:r>
              <a:rPr lang="en-GB" dirty="0" smtClean="0"/>
              <a:t>implementation.</a:t>
            </a:r>
          </a:p>
          <a:p>
            <a:r>
              <a:rPr lang="en-GB" dirty="0" smtClean="0"/>
              <a:t>All </a:t>
            </a:r>
            <a:r>
              <a:rPr lang="en-GB" dirty="0"/>
              <a:t>activities are carefully defined and planned in order to test profile specification in a given context.</a:t>
            </a:r>
            <a:endParaRPr lang="da-DK" dirty="0"/>
          </a:p>
          <a:p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20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Objective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382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284659"/>
            <a:ext cx="7077472" cy="401654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GB" dirty="0"/>
              <a:t>Definition of the scope and </a:t>
            </a:r>
            <a:r>
              <a:rPr lang="en-GB" dirty="0" smtClean="0"/>
              <a:t>objective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Specification </a:t>
            </a:r>
            <a:r>
              <a:rPr lang="en-GB" dirty="0"/>
              <a:t>of the test </a:t>
            </a:r>
            <a:r>
              <a:rPr lang="en-GB" dirty="0" smtClean="0"/>
              <a:t>design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Development </a:t>
            </a:r>
            <a:r>
              <a:rPr lang="en-GB" dirty="0"/>
              <a:t>or the selection of the test </a:t>
            </a:r>
            <a:r>
              <a:rPr lang="en-GB" dirty="0" smtClean="0"/>
              <a:t>tools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Preparation </a:t>
            </a:r>
            <a:r>
              <a:rPr lang="en-GB" dirty="0"/>
              <a:t>of the test session: </a:t>
            </a:r>
            <a:endParaRPr lang="da-DK" dirty="0"/>
          </a:p>
          <a:p>
            <a:pPr lvl="0">
              <a:lnSpc>
                <a:spcPct val="150000"/>
              </a:lnSpc>
            </a:pPr>
            <a:r>
              <a:rPr lang="en-GB" dirty="0"/>
              <a:t>Execution of the test </a:t>
            </a:r>
            <a:r>
              <a:rPr lang="en-GB" dirty="0" smtClean="0"/>
              <a:t>session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Reporting </a:t>
            </a:r>
            <a:r>
              <a:rPr lang="en-GB" dirty="0"/>
              <a:t>of test results.</a:t>
            </a:r>
            <a:endParaRPr lang="da-DK" dirty="0"/>
          </a:p>
          <a:p>
            <a:pPr lvl="0"/>
            <a:endParaRPr lang="en-GB" sz="18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21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Process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Work to be done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0900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284659"/>
            <a:ext cx="7077472" cy="4808637"/>
          </a:xfrm>
        </p:spPr>
        <p:txBody>
          <a:bodyPr>
            <a:noAutofit/>
          </a:bodyPr>
          <a:lstStyle/>
          <a:p>
            <a:r>
              <a:rPr lang="en-GB" dirty="0"/>
              <a:t>The equilibrium between resources, schedule and the test design needs to be established</a:t>
            </a:r>
            <a:r>
              <a:rPr lang="en-GB" dirty="0" smtClean="0"/>
              <a:t>.</a:t>
            </a:r>
          </a:p>
          <a:p>
            <a:r>
              <a:rPr lang="en-GB" dirty="0"/>
              <a:t> </a:t>
            </a:r>
            <a:r>
              <a:rPr lang="en-GB" dirty="0" smtClean="0"/>
              <a:t>A </a:t>
            </a:r>
            <a:r>
              <a:rPr lang="en-GB" dirty="0"/>
              <a:t>bad risk assessment and a weakness on the requirements specifications are also possible causes of </a:t>
            </a:r>
            <a:r>
              <a:rPr lang="en-GB" dirty="0" smtClean="0"/>
              <a:t>failure.</a:t>
            </a:r>
          </a:p>
          <a:p>
            <a:r>
              <a:rPr lang="en-GB" dirty="0" smtClean="0"/>
              <a:t>If </a:t>
            </a:r>
            <a:r>
              <a:rPr lang="en-GB" dirty="0"/>
              <a:t>customers notice a weakness in the quality of products, they will no longer have confidence in the testing process of a particular project.</a:t>
            </a:r>
            <a:endParaRPr lang="da-DK" dirty="0"/>
          </a:p>
          <a:p>
            <a:r>
              <a:rPr lang="en-GB" dirty="0"/>
              <a:t>If the feedback to the organisation that has made the specification (eq. a profile for patient identification) is not well documented, the testing process has no sense or will be the bad quality.</a:t>
            </a:r>
            <a:endParaRPr lang="da-DK" dirty="0"/>
          </a:p>
          <a:p>
            <a:pPr lvl="0"/>
            <a:endParaRPr lang="en-GB" sz="1800" dirty="0" smtClean="0"/>
          </a:p>
          <a:p>
            <a:pPr lvl="0"/>
            <a:endParaRPr lang="en-GB" sz="18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22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Process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Risk planning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6885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500683"/>
            <a:ext cx="7077472" cy="1424261"/>
          </a:xfrm>
        </p:spPr>
        <p:txBody>
          <a:bodyPr>
            <a:no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test plan definition is under the responsibility of the Test Manager who organises the complete testing process. </a:t>
            </a:r>
            <a:endParaRPr lang="da-DK" dirty="0"/>
          </a:p>
          <a:p>
            <a:endParaRPr lang="en-GB" dirty="0" smtClean="0"/>
          </a:p>
          <a:p>
            <a:pPr lvl="0"/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23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Roles and responsibilities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5286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24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#1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Quality Management System </a:t>
            </a:r>
          </a:p>
          <a:p>
            <a:pPr algn="ctr"/>
            <a:r>
              <a:rPr lang="en-US" sz="3200" dirty="0" smtClean="0"/>
              <a:t>will ensure continuous improvement of Interoperability</a:t>
            </a:r>
          </a:p>
          <a:p>
            <a:pPr algn="ctr"/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25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#2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Quality Management</a:t>
            </a:r>
          </a:p>
          <a:p>
            <a:pPr algn="ctr"/>
            <a:r>
              <a:rPr lang="en-US" sz="3200" dirty="0" smtClean="0"/>
              <a:t>of Interoperability Testing</a:t>
            </a:r>
          </a:p>
          <a:p>
            <a:pPr algn="ctr"/>
            <a:r>
              <a:rPr lang="en-US" sz="3200" dirty="0" smtClean="0"/>
              <a:t>will improve </a:t>
            </a:r>
            <a:r>
              <a:rPr lang="en-US" sz="3200" dirty="0" err="1" smtClean="0"/>
              <a:t>eHealth</a:t>
            </a:r>
            <a:r>
              <a:rPr lang="en-US" sz="3200" dirty="0" smtClean="0"/>
              <a:t> deployment</a:t>
            </a:r>
          </a:p>
          <a:p>
            <a:pPr algn="ctr"/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26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#3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Quality Management System for</a:t>
            </a:r>
          </a:p>
          <a:p>
            <a:pPr algn="ctr"/>
            <a:r>
              <a:rPr lang="en-US" sz="3200" dirty="0" smtClean="0"/>
              <a:t>interoperability testing will facilitate the adoption of International </a:t>
            </a:r>
            <a:r>
              <a:rPr lang="en-US" sz="3200" dirty="0" err="1" smtClean="0"/>
              <a:t>eHealth</a:t>
            </a:r>
            <a:r>
              <a:rPr lang="en-US" sz="3200" dirty="0" smtClean="0"/>
              <a:t> standards</a:t>
            </a:r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037977"/>
          </a:xfrm>
        </p:spPr>
        <p:txBody>
          <a:bodyPr/>
          <a:lstStyle/>
          <a:p>
            <a:r>
              <a:rPr lang="da-DK" dirty="0" err="1" smtClean="0"/>
              <a:t>Thank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8024936" cy="177504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More information on the Quality Manual</a:t>
            </a:r>
          </a:p>
          <a:p>
            <a:endParaRPr lang="en-GB" dirty="0" smtClean="0"/>
          </a:p>
          <a:p>
            <a:r>
              <a:rPr lang="en-GB" dirty="0" smtClean="0"/>
              <a:t>Part I: D2.1 Quality Management System for Interoperability Testing</a:t>
            </a:r>
          </a:p>
          <a:p>
            <a:r>
              <a:rPr lang="en-GB" dirty="0" smtClean="0"/>
              <a:t>Part II: D2.2 Interoperability Testing Processes</a:t>
            </a:r>
          </a:p>
          <a:p>
            <a:endParaRPr lang="en-GB" dirty="0" smtClean="0"/>
          </a:p>
          <a:p>
            <a:r>
              <a:rPr lang="en-GB" dirty="0" smtClean="0"/>
              <a:t>Is available on the </a:t>
            </a:r>
            <a:r>
              <a:rPr lang="en-GB" dirty="0" err="1" smtClean="0"/>
              <a:t>Antilope</a:t>
            </a:r>
            <a:r>
              <a:rPr lang="en-GB" dirty="0" smtClean="0"/>
              <a:t> website </a:t>
            </a:r>
            <a:r>
              <a:rPr lang="en-GB" u="sng" dirty="0" smtClean="0">
                <a:hlinkClick r:id="rId2"/>
              </a:rPr>
              <a:t>http://www.antilope-project.eu/</a:t>
            </a:r>
            <a:r>
              <a:rPr lang="fr-FR" dirty="0" smtClean="0"/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539552" y="4797152"/>
            <a:ext cx="80648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539552" y="1340768"/>
            <a:ext cx="8064896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Manual - documents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804" y="1458144"/>
            <a:ext cx="1207916" cy="144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kstboks 8"/>
          <p:cNvSpPr txBox="1"/>
          <p:nvPr/>
        </p:nvSpPr>
        <p:spPr>
          <a:xfrm>
            <a:off x="2267744" y="1700808"/>
            <a:ext cx="59725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Quality Manual for Interoperability Testing - PART I:</a:t>
            </a:r>
          </a:p>
          <a:p>
            <a:endParaRPr lang="en-US" u="sng" dirty="0" smtClean="0"/>
          </a:p>
          <a:p>
            <a:r>
              <a:rPr lang="en-US" dirty="0" smtClean="0"/>
              <a:t>D2.1: Quality Management System for Interoperability Testing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88242"/>
            <a:ext cx="1207916" cy="144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kstboks 10"/>
          <p:cNvSpPr txBox="1"/>
          <p:nvPr/>
        </p:nvSpPr>
        <p:spPr>
          <a:xfrm>
            <a:off x="2267744" y="3212976"/>
            <a:ext cx="50359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Quality Manual for Interoperability Testing - PART II:</a:t>
            </a:r>
          </a:p>
          <a:p>
            <a:endParaRPr lang="en-US" dirty="0" smtClean="0"/>
          </a:p>
          <a:p>
            <a:r>
              <a:rPr lang="en-US" dirty="0" smtClean="0"/>
              <a:t>D2.2: Interoperability Testing Processes</a:t>
            </a:r>
            <a:endParaRPr lang="en-US" dirty="0"/>
          </a:p>
        </p:txBody>
      </p:sp>
      <p:sp>
        <p:nvSpPr>
          <p:cNvPr id="14" name="Tekstboks 13"/>
          <p:cNvSpPr txBox="1"/>
          <p:nvPr/>
        </p:nvSpPr>
        <p:spPr>
          <a:xfrm>
            <a:off x="2273051" y="4881934"/>
            <a:ext cx="5870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D2.3a: Educational material (this presentation)</a:t>
            </a:r>
          </a:p>
          <a:p>
            <a:r>
              <a:rPr lang="en-US" dirty="0" smtClean="0"/>
              <a:t>D2.3b: Executive summary. Quality management System </a:t>
            </a:r>
          </a:p>
          <a:p>
            <a:r>
              <a:rPr lang="en-US" dirty="0" smtClean="0"/>
              <a:t>D2.3c: Executive summary. Interoperability Testing Processes</a:t>
            </a:r>
            <a:endParaRPr lang="en-US" dirty="0"/>
          </a:p>
        </p:txBody>
      </p:sp>
      <p:pic>
        <p:nvPicPr>
          <p:cNvPr id="16387" name="Picture 3" descr="C:\Users\Morten Bruun-Rasmuss\AppData\Local\Microsoft\Windows\Temporary Internet Files\Content.IE5\MGK9NAIN\MC9004247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8724" y="4864576"/>
            <a:ext cx="732956" cy="986408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Quality Manual for Interoperability Testing</a:t>
            </a:r>
            <a:endParaRPr lang="en-US" dirty="0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971600" y="3789040"/>
            <a:ext cx="7200800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brief look into:</a:t>
            </a:r>
          </a:p>
          <a:p>
            <a:r>
              <a:rPr lang="en-US" b="1" dirty="0" smtClean="0"/>
              <a:t>Part I: Quality Management System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“Requirements for entities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performing Interoperability Testing”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/>
          <p:cNvSpPr/>
          <p:nvPr/>
        </p:nvSpPr>
        <p:spPr>
          <a:xfrm>
            <a:off x="5293246" y="1800703"/>
            <a:ext cx="2160240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1619969" y="1800703"/>
            <a:ext cx="2212561" cy="416038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4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Manual for </a:t>
            </a:r>
            <a:br>
              <a:rPr lang="en-US" dirty="0" smtClean="0"/>
            </a:br>
            <a:r>
              <a:rPr lang="en-US" dirty="0" smtClean="0"/>
              <a:t>Interoperability Testing Bodies</a:t>
            </a:r>
            <a:endParaRPr lang="en-US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1713430" cy="322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Afrundet rektangel 33"/>
          <p:cNvSpPr/>
          <p:nvPr/>
        </p:nvSpPr>
        <p:spPr bwMode="auto">
          <a:xfrm>
            <a:off x="2142254" y="3861048"/>
            <a:ext cx="1220312" cy="205738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da-DK"/>
          </a:p>
        </p:txBody>
      </p:sp>
      <p:sp>
        <p:nvSpPr>
          <p:cNvPr id="35" name="Rektangel 34"/>
          <p:cNvSpPr/>
          <p:nvPr/>
        </p:nvSpPr>
        <p:spPr bwMode="auto">
          <a:xfrm>
            <a:off x="2189974" y="4100026"/>
            <a:ext cx="1134492" cy="1686188"/>
          </a:xfrm>
          <a:prstGeom prst="rect">
            <a:avLst/>
          </a:prstGeom>
          <a:solidFill>
            <a:srgbClr val="FFC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Requirements for the operation  of Conformity Assessment Bodies  performing</a:t>
            </a:r>
          </a:p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Interoperability Testing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4" name="Tekstboks 73"/>
          <p:cNvSpPr txBox="1">
            <a:spLocks noChangeArrowheads="1"/>
          </p:cNvSpPr>
          <p:nvPr/>
        </p:nvSpPr>
        <p:spPr bwMode="auto">
          <a:xfrm>
            <a:off x="2520582" y="3872855"/>
            <a:ext cx="4010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b="1" dirty="0" smtClean="0"/>
              <a:t>CAB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0082" y="2062956"/>
            <a:ext cx="1703068" cy="158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kstboks 24"/>
          <p:cNvSpPr txBox="1"/>
          <p:nvPr/>
        </p:nvSpPr>
        <p:spPr>
          <a:xfrm>
            <a:off x="1547430" y="1268760"/>
            <a:ext cx="234737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</a:t>
            </a:r>
          </a:p>
          <a:p>
            <a:pPr algn="ctr"/>
            <a:r>
              <a:rPr lang="da-DK" sz="1200" dirty="0" smtClean="0"/>
              <a:t>D2.1 Quality Management System </a:t>
            </a:r>
            <a:endParaRPr lang="da-DK" sz="1200" dirty="0"/>
          </a:p>
        </p:txBody>
      </p:sp>
      <p:sp>
        <p:nvSpPr>
          <p:cNvPr id="30" name="Tekstboks 29"/>
          <p:cNvSpPr txBox="1"/>
          <p:nvPr/>
        </p:nvSpPr>
        <p:spPr>
          <a:xfrm>
            <a:off x="5076056" y="1268760"/>
            <a:ext cx="2594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II</a:t>
            </a:r>
          </a:p>
          <a:p>
            <a:pPr algn="ctr"/>
            <a:r>
              <a:rPr lang="da-DK" sz="1200" dirty="0" smtClean="0"/>
              <a:t>D2.2 </a:t>
            </a:r>
            <a:r>
              <a:rPr lang="da-DK" sz="1200" dirty="0" err="1" smtClean="0"/>
              <a:t>Interoperability</a:t>
            </a:r>
            <a:r>
              <a:rPr lang="da-DK" sz="1200" dirty="0" smtClean="0"/>
              <a:t> </a:t>
            </a:r>
            <a:r>
              <a:rPr lang="da-DK" sz="1200" dirty="0" err="1" smtClean="0"/>
              <a:t>Testing</a:t>
            </a:r>
            <a:r>
              <a:rPr lang="da-DK" sz="1200" dirty="0" smtClean="0"/>
              <a:t> </a:t>
            </a:r>
            <a:r>
              <a:rPr lang="da-DK" sz="1200" dirty="0" err="1" smtClean="0"/>
              <a:t>Processes</a:t>
            </a:r>
            <a:endParaRPr lang="da-DK" sz="1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021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5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Management System (one definition)</a:t>
            </a:r>
            <a:endParaRPr lang="en-US" dirty="0"/>
          </a:p>
        </p:txBody>
      </p:sp>
      <p:sp>
        <p:nvSpPr>
          <p:cNvPr id="8" name="Rektangel 10"/>
          <p:cNvSpPr>
            <a:spLocks noChangeArrowheads="1"/>
          </p:cNvSpPr>
          <p:nvPr/>
        </p:nvSpPr>
        <p:spPr bwMode="auto">
          <a:xfrm>
            <a:off x="1493838" y="5016500"/>
            <a:ext cx="63182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Source: 	ISO 9000: Quality Management Systems </a:t>
            </a:r>
          </a:p>
        </p:txBody>
      </p:sp>
      <p:sp>
        <p:nvSpPr>
          <p:cNvPr id="11" name="Rektangel 10"/>
          <p:cNvSpPr/>
          <p:nvPr/>
        </p:nvSpPr>
        <p:spPr bwMode="auto">
          <a:xfrm>
            <a:off x="1511300" y="1736725"/>
            <a:ext cx="6121400" cy="3276600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marL="88900" indent="-88900"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800" dirty="0"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 Quality Management System is a set of interrelated or interacting elements 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organisations use to direct and control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how quality policies are implemented and quality objectives are achieved.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135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6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Quality Management levels</a:t>
            </a:r>
            <a:endParaRPr lang="en-US" dirty="0"/>
          </a:p>
        </p:txBody>
      </p:sp>
      <p:sp>
        <p:nvSpPr>
          <p:cNvPr id="2" name="Tekstboks 1"/>
          <p:cNvSpPr txBox="1"/>
          <p:nvPr/>
        </p:nvSpPr>
        <p:spPr>
          <a:xfrm>
            <a:off x="6300192" y="175365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899592" y="1412776"/>
          <a:ext cx="4581525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r:id="rId4" imgW="4570530" imgH="3427400" progId="Msxml2.SAXXMLReader.5.0">
                  <p:embed/>
                </p:oleObj>
              </mc:Choice>
              <mc:Fallback>
                <p:oleObj r:id="rId4" imgW="4570530" imgH="3427400" progId="Msxml2.SAXXMLReader.5.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412776"/>
                        <a:ext cx="4581525" cy="439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boks 7"/>
          <p:cNvSpPr txBox="1"/>
          <p:nvPr/>
        </p:nvSpPr>
        <p:spPr>
          <a:xfrm>
            <a:off x="5508104" y="2276873"/>
            <a:ext cx="3456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Policy statements including clear objectives derives from the policy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Description of processes – how are the policy statements implemented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Supporting documents to be used to implement the policies</a:t>
            </a:r>
            <a:endParaRPr lang="en-US" sz="16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7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Management System and the PDCA cycle</a:t>
            </a:r>
            <a:endParaRPr lang="en-US" dirty="0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636713" y="5589240"/>
            <a:ext cx="6319837" cy="56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 dirty="0">
                <a:solidFill>
                  <a:schemeClr val="tx1"/>
                </a:solidFill>
              </a:rPr>
              <a:t>Source: 	The Deming wheel (named after W. Edwards Deming</a:t>
            </a:r>
            <a:r>
              <a:rPr lang="en-GB" sz="1000" i="1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 dirty="0">
                <a:solidFill>
                  <a:schemeClr val="tx1"/>
                </a:solidFill>
              </a:rPr>
              <a:t>	A model for </a:t>
            </a:r>
            <a:r>
              <a:rPr lang="en-GB" sz="1000" i="1" dirty="0" smtClean="0">
                <a:solidFill>
                  <a:schemeClr val="tx1"/>
                </a:solidFill>
              </a:rPr>
              <a:t>continuous </a:t>
            </a:r>
            <a:r>
              <a:rPr lang="en-GB" sz="1000" i="1" dirty="0">
                <a:solidFill>
                  <a:schemeClr val="tx1"/>
                </a:solidFill>
              </a:rPr>
              <a:t>improvement.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473067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tregbilledforklaring 2 (fremhævningsstreg) 11"/>
          <p:cNvSpPr/>
          <p:nvPr/>
        </p:nvSpPr>
        <p:spPr bwMode="auto">
          <a:xfrm>
            <a:off x="6732240" y="1606315"/>
            <a:ext cx="1836204" cy="936104"/>
          </a:xfrm>
          <a:prstGeom prst="accentCallout2">
            <a:avLst>
              <a:gd name="adj1" fmla="val 50777"/>
              <a:gd name="adj2" fmla="val -6292"/>
              <a:gd name="adj3" fmla="val 56381"/>
              <a:gd name="adj4" fmla="val -17892"/>
              <a:gd name="adj5" fmla="val 93978"/>
              <a:gd name="adj6" fmla="val -46237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What to do?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How to do it?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Stregbilledforklaring 2 (fremhævningsstreg) 12"/>
          <p:cNvSpPr/>
          <p:nvPr/>
        </p:nvSpPr>
        <p:spPr bwMode="auto">
          <a:xfrm>
            <a:off x="6732240" y="4126595"/>
            <a:ext cx="1800200" cy="936104"/>
          </a:xfrm>
          <a:prstGeom prst="accentCallout2">
            <a:avLst>
              <a:gd name="adj1" fmla="val 50777"/>
              <a:gd name="adj2" fmla="val -6292"/>
              <a:gd name="adj3" fmla="val 32361"/>
              <a:gd name="adj4" fmla="val -15717"/>
              <a:gd name="adj5" fmla="val 1902"/>
              <a:gd name="adj6" fmla="val -35448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Do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what was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planned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Stregbilledforklaring 2 (fremhævningsstreg) 13"/>
          <p:cNvSpPr/>
          <p:nvPr/>
        </p:nvSpPr>
        <p:spPr bwMode="auto">
          <a:xfrm>
            <a:off x="71500" y="4278995"/>
            <a:ext cx="2412268" cy="936104"/>
          </a:xfrm>
          <a:prstGeom prst="accentCallout2">
            <a:avLst>
              <a:gd name="adj1" fmla="val 48375"/>
              <a:gd name="adj2" fmla="val 107427"/>
              <a:gd name="adj3" fmla="val 31560"/>
              <a:gd name="adj4" fmla="val 125344"/>
              <a:gd name="adj5" fmla="val -8507"/>
              <a:gd name="adj6" fmla="val 137305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Did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things happen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baseline="0" dirty="0" smtClean="0">
                <a:solidFill>
                  <a:schemeClr val="tx1"/>
                </a:solidFill>
                <a:latin typeface="Arial" charset="0"/>
              </a:rPr>
              <a:t> according to the plan?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Stregbilledforklaring 2 (fremhævningsstreg) 14"/>
          <p:cNvSpPr/>
          <p:nvPr/>
        </p:nvSpPr>
        <p:spPr bwMode="auto">
          <a:xfrm>
            <a:off x="107504" y="1642319"/>
            <a:ext cx="1836204" cy="936104"/>
          </a:xfrm>
          <a:prstGeom prst="accentCallout2">
            <a:avLst>
              <a:gd name="adj1" fmla="val 48375"/>
              <a:gd name="adj2" fmla="val 107427"/>
              <a:gd name="adj3" fmla="val 67590"/>
              <a:gd name="adj4" fmla="val 126160"/>
              <a:gd name="adj5" fmla="val 103587"/>
              <a:gd name="adj6" fmla="val 175266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How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to improve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next time?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179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1"/>
            <a:ext cx="8229600" cy="3600400"/>
          </a:xfrm>
        </p:spPr>
        <p:txBody>
          <a:bodyPr>
            <a:noAutofit/>
          </a:bodyPr>
          <a:lstStyle/>
          <a:p>
            <a:r>
              <a:rPr lang="da-DK" dirty="0" smtClean="0"/>
              <a:t>Organisation</a:t>
            </a:r>
          </a:p>
          <a:p>
            <a:r>
              <a:rPr lang="da-DK" dirty="0" smtClean="0"/>
              <a:t>Management system</a:t>
            </a:r>
            <a:endParaRPr lang="en-US" dirty="0" smtClean="0"/>
          </a:p>
          <a:p>
            <a:r>
              <a:rPr lang="en-US" dirty="0" smtClean="0"/>
              <a:t>Document control</a:t>
            </a:r>
          </a:p>
          <a:p>
            <a:pPr lvl="1"/>
            <a:r>
              <a:rPr lang="en-US" sz="2400" dirty="0" smtClean="0"/>
              <a:t>General procedures</a:t>
            </a:r>
          </a:p>
          <a:p>
            <a:pPr lvl="1"/>
            <a:r>
              <a:rPr lang="en-US" sz="2400" dirty="0" smtClean="0"/>
              <a:t>Approval and issue</a:t>
            </a:r>
          </a:p>
          <a:p>
            <a:pPr lvl="1"/>
            <a:r>
              <a:rPr lang="en-US" sz="2400" dirty="0" smtClean="0"/>
              <a:t>Changes</a:t>
            </a:r>
          </a:p>
          <a:p>
            <a:r>
              <a:rPr lang="en-US" dirty="0" smtClean="0"/>
              <a:t>Review of requests, tenders and contracts</a:t>
            </a:r>
          </a:p>
          <a:p>
            <a:r>
              <a:rPr lang="en-US" dirty="0" smtClean="0"/>
              <a:t>Complaints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8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management (1/2)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0"/>
            <a:ext cx="8229600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Control of nonconforming testing work</a:t>
            </a:r>
          </a:p>
          <a:p>
            <a:r>
              <a:rPr lang="en-US" dirty="0" smtClean="0"/>
              <a:t>Improvement of the processes</a:t>
            </a:r>
          </a:p>
          <a:p>
            <a:r>
              <a:rPr lang="en-US" dirty="0" smtClean="0"/>
              <a:t>Corrective action</a:t>
            </a:r>
          </a:p>
          <a:p>
            <a:pPr lvl="1"/>
            <a:r>
              <a:rPr lang="en-US" dirty="0" smtClean="0"/>
              <a:t>Cause analysis</a:t>
            </a:r>
          </a:p>
          <a:p>
            <a:pPr lvl="1"/>
            <a:r>
              <a:rPr lang="en-US" dirty="0" smtClean="0"/>
              <a:t>Selection and implementation of corrective actions</a:t>
            </a:r>
          </a:p>
          <a:p>
            <a:pPr lvl="1"/>
            <a:r>
              <a:rPr lang="en-US" dirty="0" smtClean="0"/>
              <a:t>Monitoring of corrective actions</a:t>
            </a:r>
          </a:p>
          <a:p>
            <a:r>
              <a:rPr lang="en-US" dirty="0" smtClean="0"/>
              <a:t>Preventive action</a:t>
            </a:r>
          </a:p>
          <a:p>
            <a:r>
              <a:rPr lang="en-US" dirty="0" smtClean="0"/>
              <a:t>Control of records</a:t>
            </a:r>
          </a:p>
          <a:p>
            <a:pPr lvl="1"/>
            <a:r>
              <a:rPr lang="en-US" dirty="0" smtClean="0"/>
              <a:t>Technical records</a:t>
            </a:r>
          </a:p>
          <a:p>
            <a:r>
              <a:rPr lang="en-US" dirty="0" smtClean="0"/>
              <a:t>Internal audits</a:t>
            </a:r>
          </a:p>
          <a:p>
            <a:r>
              <a:rPr lang="en-US" dirty="0" smtClean="0"/>
              <a:t>Management reviews</a:t>
            </a:r>
          </a:p>
          <a:p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9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management (2/2)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Bratislava Summit – February 26,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ilop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hr4crDocument" ma:contentTypeID="0x0101001A8F06BE5DF5F747A022BC8322DD419B001FEF3DC2CF7D1144A5A06A8BA1455B4F" ma:contentTypeVersion="8" ma:contentTypeDescription="A project specific Document Content Type to be used for all project documents in all workspaces (except ManEntity)." ma:contentTypeScope="" ma:versionID="762a8262bd83441eb72775fa044022a0">
  <xsd:schema xmlns:xsd="http://www.w3.org/2001/XMLSchema" xmlns:xs="http://www.w3.org/2001/XMLSchema" xmlns:p="http://schemas.microsoft.com/office/2006/metadata/properties" xmlns:ns2="2db219e9-e342-4405-894e-43e72e41f9a0" targetNamespace="http://schemas.microsoft.com/office/2006/metadata/properties" ma:root="true" ma:fieldsID="3caed72817a24993c4a9ef6d6114b7e4" ns2:_="">
    <xsd:import namespace="2db219e9-e342-4405-894e-43e72e41f9a0"/>
    <xsd:element name="properties">
      <xsd:complexType>
        <xsd:sequence>
          <xsd:element name="documentManagement">
            <xsd:complexType>
              <xsd:all>
                <xsd:element ref="ns2:WPNo" minOccurs="0"/>
                <xsd:element ref="ns2:ehr4crTask" minOccurs="0"/>
                <xsd:element ref="ns2:ehr4crDelNo" minOccurs="0"/>
                <xsd:element ref="ns2:ehr4crPartner" minOccurs="0"/>
                <xsd:element ref="ns2:ehr4cr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b219e9-e342-4405-894e-43e72e41f9a0" elementFormDefault="qualified">
    <xsd:import namespace="http://schemas.microsoft.com/office/2006/documentManagement/types"/>
    <xsd:import namespace="http://schemas.microsoft.com/office/infopath/2007/PartnerControls"/>
    <xsd:element name="WPNo" ma:index="2" nillable="true" ma:displayName="ehr4crWPNo" ma:default="WP1" ma:format="Dropdown" ma:internalName="WPNo">
      <xsd:simpleType>
        <xsd:restriction base="dms:Choice">
          <xsd:enumeration value="WP1"/>
          <xsd:enumeration value="WP2"/>
          <xsd:enumeration value="WP3"/>
          <xsd:enumeration value="WP4"/>
          <xsd:enumeration value="WP5"/>
          <xsd:enumeration value="WP6"/>
          <xsd:enumeration value="WP7"/>
          <xsd:enumeration value="WP8"/>
          <xsd:enumeration value="WP9"/>
          <xsd:enumeration value="WPG1"/>
          <xsd:enumeration value="WPG2"/>
          <xsd:enumeration value="WPG3"/>
          <xsd:enumeration value="WPG4"/>
          <xsd:enumeration value="Advisory Board"/>
          <xsd:enumeration value="Ethics Board"/>
          <xsd:enumeration value="ExCom"/>
          <xsd:enumeration value="PMO"/>
          <xsd:enumeration value="StCo"/>
          <xsd:enumeration value="Managing Entity"/>
          <xsd:enumeration value="General (HP)"/>
        </xsd:restriction>
      </xsd:simpleType>
    </xsd:element>
    <xsd:element name="ehr4crTask" ma:index="3" nillable="true" ma:displayName="ehr4crTask" ma:default="none" ma:format="Dropdown" ma:internalName="ehr4crTask">
      <xsd:simpleType>
        <xsd:restriction base="dms:Choice">
          <xsd:enumeration value="none"/>
          <xsd:enumeration value="Task 1.1"/>
          <xsd:enumeration value="Task 1.2"/>
          <xsd:enumeration value="Task 1.3"/>
          <xsd:enumeration value="Task 1.4"/>
          <xsd:enumeration value="Task 1.5"/>
          <xsd:enumeration value="Task 2.1"/>
          <xsd:enumeration value="Task 2.2"/>
          <xsd:enumeration value="Task 3.1"/>
          <xsd:enumeration value="Task 3.2"/>
          <xsd:enumeration value="Task 3.3"/>
          <xsd:enumeration value="Task 3.4"/>
          <xsd:enumeration value="Task 3.5"/>
          <xsd:enumeration value="Task 4.1"/>
          <xsd:enumeration value="Task 4.2"/>
          <xsd:enumeration value="Task 4.3"/>
          <xsd:enumeration value="Task 4.4"/>
          <xsd:enumeration value="Task 4.5"/>
          <xsd:enumeration value="Task 5.1"/>
          <xsd:enumeration value="Task 5.2"/>
          <xsd:enumeration value="Task 5.3"/>
          <xsd:enumeration value="Task 6.1"/>
          <xsd:enumeration value="Task 6.2"/>
          <xsd:enumeration value="Task 6.3"/>
          <xsd:enumeration value="Task 6.4"/>
          <xsd:enumeration value="Task 6.5"/>
          <xsd:enumeration value="Task 6.6"/>
          <xsd:enumeration value="task 7.1"/>
          <xsd:enumeration value="task 7.2"/>
          <xsd:enumeration value="task 7.3"/>
          <xsd:enumeration value="task 7.4"/>
          <xsd:enumeration value="task 7.5"/>
          <xsd:enumeration value="Task 8.1"/>
          <xsd:enumeration value="Task 8.2"/>
          <xsd:enumeration value="Task 8.3"/>
          <xsd:enumeration value="Task 8.4"/>
          <xsd:enumeration value="Task 9.1"/>
          <xsd:enumeration value="Task 9.2"/>
          <xsd:enumeration value="Task 9.3"/>
          <xsd:enumeration value="Task 9.4"/>
          <xsd:enumeration value="Task 9.5"/>
        </xsd:restriction>
      </xsd:simpleType>
    </xsd:element>
    <xsd:element name="ehr4crDelNo" ma:index="4" nillable="true" ma:displayName="ehr4crDelNo" ma:default="None" ma:description="Number of the Deliverable" ma:format="Dropdown" ma:internalName="ehr4crDelNo">
      <xsd:simpleType>
        <xsd:restriction base="dms:Choice">
          <xsd:enumeration value="None"/>
          <xsd:enumeration value="D1.1"/>
          <xsd:enumeration value="D1.2"/>
          <xsd:enumeration value="D1.3"/>
          <xsd:enumeration value="D1.4"/>
          <xsd:enumeration value="D2.1"/>
          <xsd:enumeration value="D2.2"/>
          <xsd:enumeration value="D2.3"/>
          <xsd:enumeration value="D2.4"/>
          <xsd:enumeration value="D3.1"/>
          <xsd:enumeration value="D3.2"/>
          <xsd:enumeration value="D3.3"/>
          <xsd:enumeration value="D3.4"/>
          <xsd:enumeration value="D4.1"/>
          <xsd:enumeration value="D4.2"/>
          <xsd:enumeration value="D4.3"/>
          <xsd:enumeration value="D4.4"/>
          <xsd:enumeration value="D5.1"/>
          <xsd:enumeration value="D5.2"/>
          <xsd:enumeration value="D5.3"/>
          <xsd:enumeration value="D5.4"/>
          <xsd:enumeration value="D6.1"/>
          <xsd:enumeration value="D6.2"/>
          <xsd:enumeration value="D6.3"/>
          <xsd:enumeration value="D6.4"/>
          <xsd:enumeration value="D7.1"/>
          <xsd:enumeration value="D7.2"/>
          <xsd:enumeration value="D7.3"/>
          <xsd:enumeration value="D7.4"/>
          <xsd:enumeration value="D8.1"/>
          <xsd:enumeration value="D8.2"/>
          <xsd:enumeration value="D8.3"/>
          <xsd:enumeration value="D8.4"/>
          <xsd:enumeration value="D8.5"/>
          <xsd:enumeration value="D8.6"/>
          <xsd:enumeration value="D9.1"/>
          <xsd:enumeration value="D9.2"/>
          <xsd:enumeration value="D9.3"/>
          <xsd:enumeration value="D9.4"/>
          <xsd:enumeration value="D9.5"/>
          <xsd:enumeration value="D9.6"/>
          <xsd:enumeration value="D9.7"/>
          <xsd:enumeration value="D9.8"/>
          <xsd:enumeration value="D9.9"/>
          <xsd:enumeration value="D9.10"/>
          <xsd:enumeration value="D9.11"/>
          <xsd:enumeration value="D9.12"/>
          <xsd:enumeration value="D9.13"/>
          <xsd:enumeration value="D9.14"/>
          <xsd:enumeration value="D9.15"/>
        </xsd:restriction>
      </xsd:simpleType>
    </xsd:element>
    <xsd:element name="ehr4crPartner" ma:index="5" nillable="true" ma:displayName="ehr4crPartner" ma:default="n.a." ma:description="Column contains all partners and subcontractors" ma:format="Dropdown" ma:internalName="ehr4crPartner">
      <xsd:simpleType>
        <xsd:restriction base="dms:Choice">
          <xsd:enumeration value="n.a."/>
          <xsd:enumeration value="AMGEN"/>
          <xsd:enumeration value="AP-HP"/>
          <xsd:enumeration value="Assero"/>
          <xsd:enumeration value="AZ"/>
          <xsd:enumeration value="Bayer"/>
          <xsd:enumeration value="Custodix"/>
          <xsd:enumeration value="DMI"/>
          <xsd:enumeration value="EAHL"/>
          <xsd:enumeration value="eCF"/>
          <xsd:enumeration value="EMBL-EBI"/>
          <xsd:enumeration value="EPPOSI"/>
          <xsd:enumeration value="EuroRec"/>
          <xsd:enumeration value="FAU"/>
          <xsd:enumeration value="GSK"/>
          <xsd:enumeration value="HHU"/>
          <xsd:enumeration value="HUG"/>
          <xsd:enumeration value="INSERM"/>
          <xsd:enumeration value="J&amp;J - Janssen"/>
          <xsd:enumeration value="KCL"/>
          <xsd:enumeration value="Lilly"/>
          <xsd:enumeration value="Merck"/>
          <xsd:enumeration value="MUW-POLCRIN"/>
          <xsd:enumeration value="NVS"/>
          <xsd:enumeration value="RAMIT"/>
          <xsd:enumeration value="Roche"/>
          <xsd:enumeration value="SA"/>
          <xsd:enumeration value="TMF"/>
          <xsd:enumeration value="U936"/>
          <xsd:enumeration value="UCL"/>
          <xsd:enumeration value="UNIVDUN"/>
          <xsd:enumeration value="UoA"/>
          <xsd:enumeration value="UoG"/>
          <xsd:enumeration value="UoM"/>
          <xsd:enumeration value="WWU"/>
          <xsd:enumeration value="Xclinical"/>
          <xsd:enumeration value="Other"/>
        </xsd:restriction>
      </xsd:simpleType>
    </xsd:element>
    <xsd:element name="ehr4crDocType" ma:index="6" nillable="true" ma:displayName="ehr4crDocType" ma:default="Work Document" ma:description="Type of document" ma:format="Dropdown" ma:internalName="ehr4crDocType">
      <xsd:simpleType>
        <xsd:restriction base="dms:Choice">
          <xsd:enumeration value="Deliverable"/>
          <xsd:enumeration value="External Presentation"/>
          <xsd:enumeration value="IMI"/>
          <xsd:enumeration value="Meeting Agenda"/>
          <xsd:enumeration value="Meeting Presentation"/>
          <xsd:enumeration value="Meeting Supporting Document"/>
          <xsd:enumeration value="Meeting Minutes"/>
          <xsd:enumeration value="Work Document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ehr4crDocType xmlns="2db219e9-e342-4405-894e-43e72e41f9a0">Other</ehr4crDocType>
    <WPNo xmlns="2db219e9-e342-4405-894e-43e72e41f9a0">General (HP)</WPNo>
    <ehr4crTask xmlns="2db219e9-e342-4405-894e-43e72e41f9a0">none</ehr4crTask>
    <ehr4crPartner xmlns="2db219e9-e342-4405-894e-43e72e41f9a0">n.a.</ehr4crPartner>
    <ehr4crDelNo xmlns="2db219e9-e342-4405-894e-43e72e41f9a0">None</ehr4crDelNo>
  </documentManagement>
</p:properties>
</file>

<file path=customXml/itemProps1.xml><?xml version="1.0" encoding="utf-8"?>
<ds:datastoreItem xmlns:ds="http://schemas.openxmlformats.org/officeDocument/2006/customXml" ds:itemID="{53DDE617-3A80-4DA7-9B43-8B9C639F15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b219e9-e342-4405-894e-43e72e41f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950611-7A8A-4F55-945F-EEF47B3E3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4BEEE-C2EA-44DA-B223-31A4D48A4A59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2db219e9-e342-4405-894e-43e72e41f9a0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1387</Words>
  <Application>Microsoft Office PowerPoint</Application>
  <PresentationFormat>Prezentácia na obrazovke (4:3)</PresentationFormat>
  <Paragraphs>309</Paragraphs>
  <Slides>28</Slides>
  <Notes>25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0" baseType="lpstr">
      <vt:lpstr>Antilope Theme</vt:lpstr>
      <vt:lpstr>Msxml2.SAXXMLReader.5.0</vt:lpstr>
      <vt:lpstr>Quality Manual for Interoperability Testing </vt:lpstr>
      <vt:lpstr>Quality and quality assurance</vt:lpstr>
      <vt:lpstr>Quality Manual for Interoperability Testing</vt:lpstr>
      <vt:lpstr>Quality Manual for  Interoperability Testing Bodies</vt:lpstr>
      <vt:lpstr>Quality Management System (one definition)</vt:lpstr>
      <vt:lpstr>Quality Management levels</vt:lpstr>
      <vt:lpstr>Quality Management System and the PDCA cycle</vt:lpstr>
      <vt:lpstr>Requirements for management (1/2)</vt:lpstr>
      <vt:lpstr>Requirements for management (2/2)</vt:lpstr>
      <vt:lpstr>Requirements for: Personnel and test methods</vt:lpstr>
      <vt:lpstr>Quality Manual for Interoperability Testing</vt:lpstr>
      <vt:lpstr>Quality Manual for  Interoperability Testing Processes</vt:lpstr>
      <vt:lpstr>Interoperability (one definition)</vt:lpstr>
      <vt:lpstr>Prezentácia programu PowerPoint</vt:lpstr>
      <vt:lpstr>Interoperability Testing Processes (IT-P): Scope</vt:lpstr>
      <vt:lpstr>IT-P: Actors and roles</vt:lpstr>
      <vt:lpstr>IT-P: Nine interconnected processes</vt:lpstr>
      <vt:lpstr>IT-P: A generic template for each process</vt:lpstr>
      <vt:lpstr>Example: Test Plan Definition Why?</vt:lpstr>
      <vt:lpstr>Example: Test Plan Definition Objective</vt:lpstr>
      <vt:lpstr>Example: Process Test Plan Definition Work to be done</vt:lpstr>
      <vt:lpstr>Example: Process Test Plan Definition Risk planning</vt:lpstr>
      <vt:lpstr>Example: Test Plan Definition Roles and responsibilities</vt:lpstr>
      <vt:lpstr>Key message #1</vt:lpstr>
      <vt:lpstr>Key message #2</vt:lpstr>
      <vt:lpstr>Key message #3</vt:lpstr>
      <vt:lpstr>Thank you</vt:lpstr>
      <vt:lpstr>Quality Manual - documents</vt:lpstr>
    </vt:vector>
  </TitlesOfParts>
  <Company>RAMIT vzw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subject>Electronic Health Records for Clinical Research</dc:subject>
  <dc:creator>Geert Thienpont</dc:creator>
  <cp:keywords>Template</cp:keywords>
  <cp:lastModifiedBy>MZ SR</cp:lastModifiedBy>
  <cp:revision>194</cp:revision>
  <dcterms:created xsi:type="dcterms:W3CDTF">2011-05-14T11:58:06Z</dcterms:created>
  <dcterms:modified xsi:type="dcterms:W3CDTF">2014-02-26T07:28:14Z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0x0101001A8F06BE5DF5F747A022BC8322DD419B001FEF3DC2CF7D1144A5A06A8BA1455B4F</vt:lpwstr>
  </property>
</Properties>
</file>