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2"/>
  </p:notesMasterIdLst>
  <p:handoutMasterIdLst>
    <p:handoutMasterId r:id="rId33"/>
  </p:handoutMasterIdLst>
  <p:sldIdLst>
    <p:sldId id="256" r:id="rId5"/>
    <p:sldId id="276" r:id="rId6"/>
    <p:sldId id="303" r:id="rId7"/>
    <p:sldId id="319" r:id="rId8"/>
    <p:sldId id="304" r:id="rId9"/>
    <p:sldId id="302" r:id="rId10"/>
    <p:sldId id="305" r:id="rId11"/>
    <p:sldId id="281" r:id="rId12"/>
    <p:sldId id="308" r:id="rId13"/>
    <p:sldId id="282" r:id="rId14"/>
    <p:sldId id="272" r:id="rId15"/>
    <p:sldId id="273" r:id="rId16"/>
    <p:sldId id="274" r:id="rId17"/>
    <p:sldId id="275" r:id="rId18"/>
    <p:sldId id="283" r:id="rId19"/>
    <p:sldId id="265" r:id="rId20"/>
    <p:sldId id="266" r:id="rId21"/>
    <p:sldId id="280" r:id="rId22"/>
    <p:sldId id="315" r:id="rId23"/>
    <p:sldId id="309" r:id="rId24"/>
    <p:sldId id="310" r:id="rId25"/>
    <p:sldId id="313" r:id="rId26"/>
    <p:sldId id="314" r:id="rId27"/>
    <p:sldId id="316" r:id="rId28"/>
    <p:sldId id="318" r:id="rId29"/>
    <p:sldId id="327" r:id="rId30"/>
    <p:sldId id="321" r:id="rId31"/>
  </p:sldIdLst>
  <p:sldSz cx="9144000" cy="6858000" type="screen4x3"/>
  <p:notesSz cx="7099300" cy="10234613"/>
  <p:defaultTextStyle>
    <a:defPPr>
      <a:defRPr lang="nl-BE"/>
    </a:defPPr>
    <a:lvl1pPr algn="l" rtl="0" fontAlgn="base">
      <a:spcBef>
        <a:spcPct val="0"/>
      </a:spcBef>
      <a:spcAft>
        <a:spcPct val="0"/>
      </a:spcAft>
      <a:defRPr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84" charset="-128"/>
        <a:cs typeface="+mn-cs"/>
      </a:defRPr>
    </a:lvl5pPr>
    <a:lvl6pPr marL="2286000" algn="l" defTabSz="914400" rtl="0" eaLnBrk="1" latinLnBrk="0" hangingPunct="1">
      <a:defRPr kern="1200">
        <a:solidFill>
          <a:schemeClr val="tx1"/>
        </a:solidFill>
        <a:latin typeface="Arial" pitchFamily="34" charset="0"/>
        <a:ea typeface="ＭＳ Ｐゴシック" pitchFamily="-84" charset="-128"/>
        <a:cs typeface="+mn-cs"/>
      </a:defRPr>
    </a:lvl6pPr>
    <a:lvl7pPr marL="2743200" algn="l" defTabSz="914400" rtl="0" eaLnBrk="1" latinLnBrk="0" hangingPunct="1">
      <a:defRPr kern="1200">
        <a:solidFill>
          <a:schemeClr val="tx1"/>
        </a:solidFill>
        <a:latin typeface="Arial" pitchFamily="34" charset="0"/>
        <a:ea typeface="ＭＳ Ｐゴシック" pitchFamily="-84" charset="-128"/>
        <a:cs typeface="+mn-cs"/>
      </a:defRPr>
    </a:lvl7pPr>
    <a:lvl8pPr marL="3200400" algn="l" defTabSz="914400" rtl="0" eaLnBrk="1" latinLnBrk="0" hangingPunct="1">
      <a:defRPr kern="1200">
        <a:solidFill>
          <a:schemeClr val="tx1"/>
        </a:solidFill>
        <a:latin typeface="Arial" pitchFamily="34" charset="0"/>
        <a:ea typeface="ＭＳ Ｐゴシック" pitchFamily="-84" charset="-128"/>
        <a:cs typeface="+mn-cs"/>
      </a:defRPr>
    </a:lvl8pPr>
    <a:lvl9pPr marL="3657600" algn="l" defTabSz="914400" rtl="0" eaLnBrk="1" latinLnBrk="0" hangingPunct="1">
      <a:defRPr kern="1200">
        <a:solidFill>
          <a:schemeClr val="tx1"/>
        </a:solidFill>
        <a:latin typeface="Arial" pitchFamily="34" charset="0"/>
        <a:ea typeface="ＭＳ Ｐゴシック" pitchFamily="-8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lan Zoric" initials="MZ" lastIdx="31" clrIdx="0"/>
  <p:cmAuthor id="1" name="Parisot, Charles (GE Healthcare)" initials="Ch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FFCC"/>
    <a:srgbClr val="00446A"/>
    <a:srgbClr val="163C62"/>
    <a:srgbClr val="F3F5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976" autoAdjust="0"/>
  </p:normalViewPr>
  <p:slideViewPr>
    <p:cSldViewPr>
      <p:cViewPr varScale="1">
        <p:scale>
          <a:sx n="83" d="100"/>
          <a:sy n="83" d="100"/>
        </p:scale>
        <p:origin x="-75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626" y="-8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notesMaster" Target="notesMasters/notesMaster1.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commentAuthors" Target="commentAuthors.xml"/><Relationship Id="rId36" Type="http://schemas.openxmlformats.org/officeDocument/2006/relationships/presProps" Target="presProp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3-11-06T20:37:36.625" idx="1">
    <p:pos x="2926" y="262"/>
    <p:text>Milan had many comments on the english for the slide notes. I applied those and polished the text.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9048" tIns="49524" rIns="99048" bIns="49524" rtlCol="0"/>
          <a:lstStyle>
            <a:lvl1pPr algn="l" fontAlgn="auto">
              <a:spcBef>
                <a:spcPts val="0"/>
              </a:spcBef>
              <a:spcAft>
                <a:spcPts val="0"/>
              </a:spcAft>
              <a:defRPr sz="1300">
                <a:latin typeface="+mn-lt"/>
                <a:ea typeface="+mn-ea"/>
                <a:cs typeface="+mn-cs"/>
              </a:defRPr>
            </a:lvl1pPr>
          </a:lstStyle>
          <a:p>
            <a:pPr>
              <a:defRPr/>
            </a:pPr>
            <a:endParaRPr lang="nl-BE"/>
          </a:p>
        </p:txBody>
      </p:sp>
      <p:sp>
        <p:nvSpPr>
          <p:cNvPr id="3" name="Date Placeholder 2"/>
          <p:cNvSpPr>
            <a:spLocks noGrp="1"/>
          </p:cNvSpPr>
          <p:nvPr>
            <p:ph type="dt" sz="quarter" idx="1"/>
          </p:nvPr>
        </p:nvSpPr>
        <p:spPr>
          <a:xfrm>
            <a:off x="4021138" y="0"/>
            <a:ext cx="3076575" cy="511175"/>
          </a:xfrm>
          <a:prstGeom prst="rect">
            <a:avLst/>
          </a:prstGeom>
        </p:spPr>
        <p:txBody>
          <a:bodyPr vert="horz" wrap="square" lIns="99048" tIns="49524" rIns="99048" bIns="49524" numCol="1" anchor="t" anchorCtr="0" compatLnSpc="1">
            <a:prstTxWarp prst="textNoShape">
              <a:avLst/>
            </a:prstTxWarp>
          </a:bodyPr>
          <a:lstStyle>
            <a:lvl1pPr algn="r">
              <a:defRPr sz="1300">
                <a:latin typeface="Calibri" pitchFamily="34" charset="0"/>
                <a:cs typeface="Arial" pitchFamily="34" charset="0"/>
              </a:defRPr>
            </a:lvl1pPr>
          </a:lstStyle>
          <a:p>
            <a:fld id="{9316BCC9-FBAE-4585-A5BB-FECD6324CC7A}" type="datetimeFigureOut">
              <a:rPr lang="nl-BE"/>
              <a:pPr/>
              <a:t>11/04/14</a:t>
            </a:fld>
            <a:endParaRPr lang="nl-BE"/>
          </a:p>
        </p:txBody>
      </p:sp>
      <p:sp>
        <p:nvSpPr>
          <p:cNvPr id="4" name="Footer Placeholder 3"/>
          <p:cNvSpPr>
            <a:spLocks noGrp="1"/>
          </p:cNvSpPr>
          <p:nvPr>
            <p:ph type="ftr" sz="quarter" idx="2"/>
          </p:nvPr>
        </p:nvSpPr>
        <p:spPr>
          <a:xfrm>
            <a:off x="0" y="9721850"/>
            <a:ext cx="3076575" cy="511175"/>
          </a:xfrm>
          <a:prstGeom prst="rect">
            <a:avLst/>
          </a:prstGeom>
        </p:spPr>
        <p:txBody>
          <a:bodyPr vert="horz" lIns="99048" tIns="49524" rIns="99048" bIns="49524" rtlCol="0" anchor="b"/>
          <a:lstStyle>
            <a:lvl1pPr algn="l" fontAlgn="auto">
              <a:spcBef>
                <a:spcPts val="0"/>
              </a:spcBef>
              <a:spcAft>
                <a:spcPts val="0"/>
              </a:spcAft>
              <a:defRPr sz="1300">
                <a:latin typeface="+mn-lt"/>
                <a:ea typeface="+mn-ea"/>
                <a:cs typeface="+mn-cs"/>
              </a:defRPr>
            </a:lvl1pPr>
          </a:lstStyle>
          <a:p>
            <a:pPr>
              <a:defRPr/>
            </a:pPr>
            <a:endParaRPr lang="nl-BE"/>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a:defRPr sz="1300">
                <a:latin typeface="Calibri" pitchFamily="34" charset="0"/>
                <a:cs typeface="Arial" pitchFamily="34" charset="0"/>
              </a:defRPr>
            </a:lvl1pPr>
          </a:lstStyle>
          <a:p>
            <a:fld id="{D3B9B6B1-2991-43BC-AF59-D7A3831D3DDC}" type="slidenum">
              <a:rPr lang="nl-BE"/>
              <a:pPr/>
              <a:t>‹#›</a:t>
            </a:fld>
            <a:endParaRPr lang="nl-BE"/>
          </a:p>
        </p:txBody>
      </p:sp>
    </p:spTree>
    <p:extLst>
      <p:ext uri="{BB962C8B-B14F-4D97-AF65-F5344CB8AC3E}">
        <p14:creationId xmlns:p14="http://schemas.microsoft.com/office/powerpoint/2010/main" val="24778415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9048" tIns="49524" rIns="99048" bIns="49524" rtlCol="0"/>
          <a:lstStyle>
            <a:lvl1pPr algn="l" fontAlgn="auto">
              <a:spcBef>
                <a:spcPts val="0"/>
              </a:spcBef>
              <a:spcAft>
                <a:spcPts val="0"/>
              </a:spcAft>
              <a:defRPr sz="1300">
                <a:latin typeface="+mn-lt"/>
                <a:ea typeface="+mn-ea"/>
                <a:cs typeface="+mn-cs"/>
              </a:defRPr>
            </a:lvl1pPr>
          </a:lstStyle>
          <a:p>
            <a:pPr>
              <a:defRPr/>
            </a:pPr>
            <a:endParaRPr lang="nl-BE"/>
          </a:p>
        </p:txBody>
      </p:sp>
      <p:sp>
        <p:nvSpPr>
          <p:cNvPr id="3" name="Date Placeholder 2"/>
          <p:cNvSpPr>
            <a:spLocks noGrp="1"/>
          </p:cNvSpPr>
          <p:nvPr>
            <p:ph type="dt" idx="1"/>
          </p:nvPr>
        </p:nvSpPr>
        <p:spPr>
          <a:xfrm>
            <a:off x="4021138" y="0"/>
            <a:ext cx="3076575" cy="511175"/>
          </a:xfrm>
          <a:prstGeom prst="rect">
            <a:avLst/>
          </a:prstGeom>
        </p:spPr>
        <p:txBody>
          <a:bodyPr vert="horz" wrap="square" lIns="99048" tIns="49524" rIns="99048" bIns="49524" numCol="1" anchor="t" anchorCtr="0" compatLnSpc="1">
            <a:prstTxWarp prst="textNoShape">
              <a:avLst/>
            </a:prstTxWarp>
          </a:bodyPr>
          <a:lstStyle>
            <a:lvl1pPr algn="r">
              <a:defRPr sz="1300">
                <a:latin typeface="Calibri" pitchFamily="34" charset="0"/>
                <a:cs typeface="Arial" pitchFamily="34" charset="0"/>
              </a:defRPr>
            </a:lvl1pPr>
          </a:lstStyle>
          <a:p>
            <a:fld id="{F5E2D270-04A2-42E7-AA92-AA47D9D52BA1}" type="datetimeFigureOut">
              <a:rPr lang="nl-BE"/>
              <a:pPr/>
              <a:t>11/04/14</a:t>
            </a:fld>
            <a:endParaRPr lang="nl-BE"/>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nl-BE" noProof="0"/>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9048" tIns="49524" rIns="99048" bIns="49524"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l-BE" noProof="0"/>
          </a:p>
        </p:txBody>
      </p:sp>
      <p:sp>
        <p:nvSpPr>
          <p:cNvPr id="6" name="Footer Placeholder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fontAlgn="auto">
              <a:spcBef>
                <a:spcPts val="0"/>
              </a:spcBef>
              <a:spcAft>
                <a:spcPts val="0"/>
              </a:spcAft>
              <a:defRPr sz="1300">
                <a:latin typeface="+mn-lt"/>
                <a:ea typeface="+mn-ea"/>
                <a:cs typeface="+mn-cs"/>
              </a:defRPr>
            </a:lvl1pPr>
          </a:lstStyle>
          <a:p>
            <a:pPr>
              <a:defRPr/>
            </a:pPr>
            <a:endParaRPr lang="nl-BE"/>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a:defRPr sz="1300">
                <a:latin typeface="Calibri" pitchFamily="34" charset="0"/>
                <a:cs typeface="Arial" pitchFamily="34" charset="0"/>
              </a:defRPr>
            </a:lvl1pPr>
          </a:lstStyle>
          <a:p>
            <a:fld id="{C4BE537F-A6F0-4E33-97C1-CB6CFE01C6F1}" type="slidenum">
              <a:rPr lang="nl-BE"/>
              <a:pPr/>
              <a:t>‹#›</a:t>
            </a:fld>
            <a:endParaRPr lang="nl-BE"/>
          </a:p>
        </p:txBody>
      </p:sp>
    </p:spTree>
    <p:extLst>
      <p:ext uri="{BB962C8B-B14F-4D97-AF65-F5344CB8AC3E}">
        <p14:creationId xmlns:p14="http://schemas.microsoft.com/office/powerpoint/2010/main" val="117976734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esante.gouv.fr/sites/default/files/DMP1_LPS_TEC_DSFT_des_interfaces_LPS_20120724_v1.0.zip"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84" charset="-128"/>
              </a:rPr>
              <a:t>To develop a unified market in Europe, the stakeholders need to be confident that ICT solutions that are procured meet specific standards and profiles, even if the solutions are proposed by companies coming from other countries than the country of the healthcare provider. Establishing a quality label or certificate at the European level, will leverage the integration of solutions within the country and allow the exchange of information between countries and/or region. It also offers a good opportunity for the industry to market their products in Europe within one recognized testing process, avoiding duplicate testing and</a:t>
            </a:r>
            <a:r>
              <a:rPr lang="en-US" baseline="0" dirty="0" smtClean="0">
                <a:ea typeface="ＭＳ Ｐゴシック" pitchFamily="-84" charset="-128"/>
              </a:rPr>
              <a:t> inconsistencies</a:t>
            </a:r>
            <a:r>
              <a:rPr lang="en-US" dirty="0" smtClean="0">
                <a:ea typeface="ＭＳ Ｐゴシック" pitchFamily="-84" charset="-128"/>
              </a:rPr>
              <a:t> among different testing processes.</a:t>
            </a:r>
          </a:p>
          <a:p>
            <a:pPr eaLnBrk="1" hangingPunct="1">
              <a:spcBef>
                <a:spcPct val="0"/>
              </a:spcBef>
            </a:pPr>
            <a:endParaRPr lang="en-US" dirty="0" smtClean="0">
              <a:ea typeface="ＭＳ Ｐゴシック" pitchFamily="-84" charset="-128"/>
            </a:endParaRPr>
          </a:p>
          <a:p>
            <a:pPr eaLnBrk="1" hangingPunct="1">
              <a:spcBef>
                <a:spcPct val="0"/>
              </a:spcBef>
            </a:pPr>
            <a:endParaRPr lang="fr-FR" dirty="0" smtClean="0">
              <a:ea typeface="ＭＳ Ｐゴシック" pitchFamily="-84" charset="-128"/>
            </a:endParaRPr>
          </a:p>
        </p:txBody>
      </p:sp>
      <p:sp>
        <p:nvSpPr>
          <p:cNvPr id="1433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BA363418-5EED-403B-A1EA-B595088CE6F3}" type="slidenum">
              <a:rPr lang="nl-BE" sz="1300">
                <a:latin typeface="Calibri" pitchFamily="34" charset="0"/>
              </a:rPr>
              <a:pPr eaLnBrk="1" hangingPunct="1"/>
              <a:t>2</a:t>
            </a:fld>
            <a:endParaRPr lang="nl-BE" sz="13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ea typeface="ＭＳ Ｐゴシック" pitchFamily="-84" charset="-128"/>
              </a:rPr>
              <a:t>The process called </a:t>
            </a:r>
            <a:r>
              <a:rPr lang="en-GB" altLang="fr-FR" dirty="0" smtClean="0">
                <a:ea typeface="ＭＳ Ｐゴシック" pitchFamily="-84" charset="-128"/>
              </a:rPr>
              <a:t>“</a:t>
            </a:r>
            <a:r>
              <a:rPr lang="en-GB" dirty="0" smtClean="0">
                <a:ea typeface="ＭＳ Ｐゴシック" pitchFamily="-84" charset="-128"/>
              </a:rPr>
              <a:t>homologation</a:t>
            </a:r>
            <a:r>
              <a:rPr lang="en-GB" altLang="fr-FR" dirty="0" smtClean="0">
                <a:ea typeface="ＭＳ Ｐゴシック" pitchFamily="-84" charset="-128"/>
              </a:rPr>
              <a:t>”</a:t>
            </a:r>
            <a:r>
              <a:rPr lang="en-GB" dirty="0" smtClean="0">
                <a:ea typeface="ＭＳ Ｐゴシック" pitchFamily="-84" charset="-128"/>
              </a:rPr>
              <a:t> is described in detail in the annex II. The goal of the « homologation » is to validate that the healthcare software connected to the DMP (French National PHR) is conformed with the DMP specifications.</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The specifications describe the external interfaces used to connect any software to the DMP </a:t>
            </a:r>
            <a:r>
              <a:rPr lang="en-US" dirty="0" smtClean="0">
                <a:ea typeface="ＭＳ Ｐゴシック" pitchFamily="-84" charset="-128"/>
              </a:rPr>
              <a:t>and are available at (</a:t>
            </a:r>
            <a:r>
              <a:rPr lang="en-US" u="sng" dirty="0" smtClean="0">
                <a:ea typeface="ＭＳ Ｐゴシック" pitchFamily="-84" charset="-128"/>
                <a:hlinkClick r:id="rId3"/>
              </a:rPr>
              <a:t>http://esante.gouv.fr/sites/default/files/DMP1_LPS_TEC_DSFT_des_interfaces_LPS_20120724_v1.0.zip</a:t>
            </a:r>
            <a:r>
              <a:rPr lang="en-US" dirty="0" smtClean="0">
                <a:ea typeface="ＭＳ Ｐゴシック" pitchFamily="-84" charset="-128"/>
              </a:rPr>
              <a:t> ).  These specifications are based on several IHE profiles such as IHE-XDS, IHE-PDQ, ATNA, XUA, HL7 v3 CDA r2, and HL7 v3 administrative messages, SAML and TLS.</a:t>
            </a:r>
            <a:endParaRPr lang="fr-FR" dirty="0" smtClean="0">
              <a:ea typeface="ＭＳ Ｐゴシック" pitchFamily="-84" charset="-128"/>
            </a:endParaRPr>
          </a:p>
          <a:p>
            <a:pPr eaLnBrk="1" hangingPunct="1">
              <a:spcBef>
                <a:spcPct val="0"/>
              </a:spcBef>
            </a:pPr>
            <a:endParaRPr lang="fr-FR" dirty="0" smtClean="0">
              <a:ea typeface="ＭＳ Ｐゴシック" pitchFamily="-84" charset="-128"/>
            </a:endParaRPr>
          </a:p>
        </p:txBody>
      </p:sp>
      <p:sp>
        <p:nvSpPr>
          <p:cNvPr id="3993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AF28870F-91E4-4CD0-8224-5922F8316249}" type="slidenum">
              <a:rPr lang="nl-BE" sz="1300">
                <a:latin typeface="Calibri" pitchFamily="34" charset="0"/>
              </a:rPr>
              <a:pPr eaLnBrk="1" hangingPunct="1"/>
              <a:t>15</a:t>
            </a:fld>
            <a:endParaRPr lang="nl-BE" sz="13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84" charset="-128"/>
              </a:rPr>
              <a:t>The process is more an quality label process than a certification process launched by the national agency called ASIP Santé. ASIP Santé founded in 2009 by the French authorities, is a national agency that the role is to strengthen public ownership of the Information System developed in the Healthcare sector.</a:t>
            </a:r>
            <a:endParaRPr lang="fr-FR" smtClean="0">
              <a:ea typeface="ＭＳ Ｐゴシック" pitchFamily="-84" charset="-128"/>
            </a:endParaRPr>
          </a:p>
          <a:p>
            <a:pPr eaLnBrk="1" hangingPunct="1">
              <a:spcBef>
                <a:spcPct val="0"/>
              </a:spcBef>
            </a:pPr>
            <a:r>
              <a:rPr lang="en-US" smtClean="0">
                <a:ea typeface="ＭＳ Ｐゴシック" pitchFamily="-84" charset="-128"/>
              </a:rPr>
              <a:t>The national agency Asip Santé provides specifications, develops test tools and test plan, organises the testing sessions, reports and validates the results. The Asip Santé is neither a certified body nor a accredited laboratory/inspection body. The implementation model is the </a:t>
            </a:r>
            <a:r>
              <a:rPr lang="en-US" b="1" smtClean="0">
                <a:ea typeface="ＭＳ Ｐゴシック" pitchFamily="-84" charset="-128"/>
              </a:rPr>
              <a:t>model- 2.</a:t>
            </a:r>
            <a:endParaRPr lang="fr-FR" smtClean="0">
              <a:ea typeface="ＭＳ Ｐゴシック" pitchFamily="-84" charset="-128"/>
            </a:endParaRPr>
          </a:p>
          <a:p>
            <a:pPr eaLnBrk="1" hangingPunct="1">
              <a:spcBef>
                <a:spcPct val="0"/>
              </a:spcBef>
            </a:pPr>
            <a:r>
              <a:rPr lang="en-US" smtClean="0">
                <a:ea typeface="ＭＳ Ｐゴシック" pitchFamily="-84" charset="-128"/>
              </a:rPr>
              <a:t>However the Asip Santé provides a guarantee of a certain level of quality of the implementation of the profiles and standards by the products, related to the DMP architecture. </a:t>
            </a:r>
            <a:endParaRPr lang="fr-FR" smtClean="0">
              <a:ea typeface="ＭＳ Ｐゴシック" pitchFamily="-84" charset="-128"/>
            </a:endParaRPr>
          </a:p>
          <a:p>
            <a:pPr eaLnBrk="1" hangingPunct="1">
              <a:spcBef>
                <a:spcPct val="0"/>
              </a:spcBef>
            </a:pPr>
            <a:r>
              <a:rPr lang="en-US" smtClean="0">
                <a:ea typeface="ＭＳ Ｐゴシック" pitchFamily="-84" charset="-128"/>
              </a:rPr>
              <a:t>The coverage with the eHealth European Framework is quite satisfied regarding the use cases. The products that have their </a:t>
            </a:r>
            <a:r>
              <a:rPr lang="en-US" altLang="fr-FR" smtClean="0">
                <a:ea typeface="ＭＳ Ｐゴシック" pitchFamily="-84" charset="-128"/>
              </a:rPr>
              <a:t>“</a:t>
            </a:r>
            <a:r>
              <a:rPr lang="en-US" smtClean="0">
                <a:ea typeface="ＭＳ Ｐゴシック" pitchFamily="-84" charset="-128"/>
              </a:rPr>
              <a:t>homologation</a:t>
            </a:r>
            <a:r>
              <a:rPr lang="en-US" altLang="fr-FR" smtClean="0">
                <a:ea typeface="ＭＳ Ｐゴシック" pitchFamily="-84" charset="-128"/>
              </a:rPr>
              <a:t>”</a:t>
            </a:r>
            <a:r>
              <a:rPr lang="en-US" smtClean="0">
                <a:ea typeface="ＭＳ Ｐゴシック" pitchFamily="-84" charset="-128"/>
              </a:rPr>
              <a:t> could be well accepted by other project.</a:t>
            </a:r>
            <a:endParaRPr lang="fr-FR" smtClean="0">
              <a:ea typeface="ＭＳ Ｐゴシック" pitchFamily="-84" charset="-128"/>
            </a:endParaRPr>
          </a:p>
          <a:p>
            <a:pPr eaLnBrk="1" hangingPunct="1">
              <a:spcBef>
                <a:spcPct val="0"/>
              </a:spcBef>
            </a:pPr>
            <a:endParaRPr lang="fr-FR" smtClean="0">
              <a:ea typeface="ＭＳ Ｐゴシック" pitchFamily="-84" charset="-128"/>
            </a:endParaRPr>
          </a:p>
        </p:txBody>
      </p:sp>
      <p:sp>
        <p:nvSpPr>
          <p:cNvPr id="4198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7FAE6FC4-1859-4F4F-9532-E99BA2FEBCFE}" type="slidenum">
              <a:rPr lang="nl-BE" sz="1300">
                <a:latin typeface="Calibri" pitchFamily="34" charset="0"/>
              </a:rPr>
              <a:pPr eaLnBrk="1" hangingPunct="1"/>
              <a:t>16</a:t>
            </a:fld>
            <a:endParaRPr lang="nl-BE" sz="13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84" charset="-128"/>
              </a:rPr>
              <a:t>The testing strategy is deeply described with four phases.  The testing phase itself was delegated to IHE-Europe that develops test methods and test tools and organized the two categories of test sessions: face to face meetings (projectathon) and virtual sessions (Pre Pilot testing). IHE-Europe reports the results of the tests to the epSOS project Steering committee that the role is to validate the results for each nation or participant. The implementation model corresponds to the </a:t>
            </a:r>
            <a:r>
              <a:rPr lang="en-US" b="1" smtClean="0">
                <a:ea typeface="ＭＳ Ｐゴシック" pitchFamily="-84" charset="-128"/>
              </a:rPr>
              <a:t>model- 1</a:t>
            </a:r>
            <a:r>
              <a:rPr lang="en-US" smtClean="0">
                <a:ea typeface="ＭＳ Ｐゴシック" pitchFamily="-84" charset="-128"/>
              </a:rPr>
              <a:t>.</a:t>
            </a:r>
            <a:endParaRPr lang="fr-FR" smtClean="0">
              <a:ea typeface="ＭＳ Ｐゴシック" pitchFamily="-84" charset="-128"/>
            </a:endParaRPr>
          </a:p>
          <a:p>
            <a:pPr eaLnBrk="1" hangingPunct="1">
              <a:spcBef>
                <a:spcPct val="0"/>
              </a:spcBef>
            </a:pPr>
            <a:r>
              <a:rPr lang="en-US" smtClean="0">
                <a:ea typeface="ＭＳ Ｐゴシック" pitchFamily="-84" charset="-128"/>
              </a:rPr>
              <a:t>The question of the sustainability is still open today. A governance must be defined in order to maintain all the epSOS assets as well as the eEIF (see section 6.1.3). </a:t>
            </a:r>
            <a:endParaRPr lang="fr-FR" smtClean="0">
              <a:ea typeface="ＭＳ Ｐゴシック" pitchFamily="-84" charset="-128"/>
            </a:endParaRPr>
          </a:p>
          <a:p>
            <a:pPr eaLnBrk="1" hangingPunct="1">
              <a:spcBef>
                <a:spcPct val="0"/>
              </a:spcBef>
            </a:pPr>
            <a:endParaRPr lang="fr-FR" smtClean="0">
              <a:ea typeface="ＭＳ Ｐゴシック" pitchFamily="-84" charset="-128"/>
            </a:endParaRPr>
          </a:p>
        </p:txBody>
      </p:sp>
      <p:sp>
        <p:nvSpPr>
          <p:cNvPr id="4608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0F7FE326-C943-4908-B569-B23902F42484}" type="slidenum">
              <a:rPr lang="nl-BE" sz="1300">
                <a:latin typeface="Calibri" pitchFamily="34" charset="0"/>
              </a:rPr>
              <a:pPr eaLnBrk="1" hangingPunct="1"/>
              <a:t>17</a:t>
            </a:fld>
            <a:endParaRPr lang="nl-BE" sz="13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ea typeface="ＭＳ Ｐゴシック" pitchFamily="-84" charset="-128"/>
              </a:rPr>
              <a:t>To assure the consistency and sustainability between the three levels, the following process should be in place:</a:t>
            </a:r>
            <a:endParaRPr lang="fr-FR" smtClean="0">
              <a:ea typeface="ＭＳ Ｐゴシック" pitchFamily="-84" charset="-128"/>
            </a:endParaRPr>
          </a:p>
          <a:p>
            <a:pPr eaLnBrk="1" hangingPunct="1">
              <a:spcBef>
                <a:spcPct val="0"/>
              </a:spcBef>
            </a:pPr>
            <a:r>
              <a:rPr lang="en-GB" smtClean="0">
                <a:ea typeface="ＭＳ Ｐゴシック" pitchFamily="-84" charset="-128"/>
              </a:rPr>
              <a:t>The international level provides international Standards and Profiles, guidelines, and tools validated by consensus As a Member of the international committees of standard and profiles bodies, Europe and its representatives originating from countries, healthcare providers and suppliers contributes heavily to the specification effort;</a:t>
            </a:r>
            <a:endParaRPr lang="fr-FR" smtClean="0">
              <a:ea typeface="ＭＳ Ｐゴシック" pitchFamily="-84" charset="-128"/>
            </a:endParaRPr>
          </a:p>
          <a:p>
            <a:pPr eaLnBrk="1" hangingPunct="1">
              <a:spcBef>
                <a:spcPct val="0"/>
              </a:spcBef>
            </a:pPr>
            <a:r>
              <a:rPr lang="en-GB" smtClean="0">
                <a:ea typeface="ＭＳ Ｐゴシック" pitchFamily="-84" charset="-128"/>
              </a:rPr>
              <a:t>At the European level, experts from SDO, consortia, competence centres, … define the eHealth European interoperability Framework (see WP1) or any other specifications that are validated at the European level and ready to be adopted. This framework describes a set of use cases and selected Standards and Profiles  including the suitable semantic terminologies. Profiles are directly selected from the existing well-implemented international profiles. A testing platform such as the IHE connectathon is the place where the implemented use cases are tested in order to verify the robustness of the specifications of the services and profiles. A Connectathon is the first step of the quality process of this implementation. International test tools are used or new test tools are developed responding to the test plans that are provided by the international or European level; </a:t>
            </a:r>
          </a:p>
          <a:p>
            <a:pPr eaLnBrk="1" hangingPunct="1">
              <a:spcBef>
                <a:spcPct val="0"/>
              </a:spcBef>
            </a:pPr>
            <a:r>
              <a:rPr lang="en-GB" smtClean="0">
                <a:ea typeface="ＭＳ Ｐゴシック" pitchFamily="-84" charset="-128"/>
              </a:rPr>
              <a:t>The national/regional level develops national/regional projects that embed European services and profiles in their specifications for the implementation of their information architecture. Certification or quality label program is defined at this level that answers to the requirements of the regulation and eHealth program.. </a:t>
            </a:r>
            <a:endParaRPr lang="fr-FR" smtClean="0">
              <a:ea typeface="ＭＳ Ｐゴシック" pitchFamily="-84" charset="-128"/>
            </a:endParaRPr>
          </a:p>
          <a:p>
            <a:pPr eaLnBrk="1" hangingPunct="1">
              <a:spcBef>
                <a:spcPct val="0"/>
              </a:spcBef>
            </a:pPr>
            <a:r>
              <a:rPr lang="en-GB" smtClean="0">
                <a:ea typeface="ＭＳ Ｐゴシック" pitchFamily="-84" charset="-128"/>
              </a:rPr>
              <a:t>To obtain the recognition of the certificate or label delivered within a national/regional program, and to develop a single European market, these requirements are recommended:</a:t>
            </a:r>
            <a:endParaRPr lang="fr-FR" smtClean="0">
              <a:ea typeface="ＭＳ Ｐゴシック" pitchFamily="-84" charset="-128"/>
            </a:endParaRPr>
          </a:p>
          <a:p>
            <a:pPr eaLnBrk="1" hangingPunct="1">
              <a:spcBef>
                <a:spcPct val="0"/>
              </a:spcBef>
            </a:pPr>
            <a:r>
              <a:rPr lang="en-GB" smtClean="0">
                <a:ea typeface="ＭＳ Ｐゴシック" pitchFamily="-84" charset="-128"/>
              </a:rPr>
              <a:t>The eHealth EIF provides most of the technical services for building the national/regional architecture for similar use cases;</a:t>
            </a:r>
            <a:endParaRPr lang="fr-FR" smtClean="0">
              <a:ea typeface="ＭＳ Ｐゴシック" pitchFamily="-84" charset="-128"/>
            </a:endParaRPr>
          </a:p>
          <a:p>
            <a:pPr eaLnBrk="1" hangingPunct="1">
              <a:spcBef>
                <a:spcPct val="0"/>
              </a:spcBef>
            </a:pPr>
            <a:r>
              <a:rPr lang="en-GB" smtClean="0">
                <a:ea typeface="ＭＳ Ｐゴシック" pitchFamily="-84" charset="-128"/>
              </a:rPr>
              <a:t>Test tools and test methods from the European/international level will be reused and extended to the specificities of the country/region (regulation, new needs, …) for the national/regional certification program;</a:t>
            </a:r>
            <a:endParaRPr lang="fr-FR" smtClean="0">
              <a:ea typeface="ＭＳ Ｐゴシック" pitchFamily="-84" charset="-128"/>
            </a:endParaRPr>
          </a:p>
          <a:p>
            <a:pPr eaLnBrk="1" hangingPunct="1">
              <a:spcBef>
                <a:spcPct val="0"/>
              </a:spcBef>
            </a:pPr>
            <a:r>
              <a:rPr lang="en-GB" smtClean="0">
                <a:ea typeface="ＭＳ Ｐゴシック" pitchFamily="-84" charset="-128"/>
              </a:rPr>
              <a:t>Testing laboratories or inspection bodies when certified by accreditation bodies, are recognized at the European level.</a:t>
            </a:r>
            <a:endParaRPr lang="fr-FR" smtClean="0">
              <a:ea typeface="ＭＳ Ｐゴシック" pitchFamily="-84" charset="-128"/>
            </a:endParaRPr>
          </a:p>
          <a:p>
            <a:pPr eaLnBrk="1" hangingPunct="1">
              <a:spcBef>
                <a:spcPct val="0"/>
              </a:spcBef>
            </a:pPr>
            <a:r>
              <a:rPr lang="en-GB" smtClean="0">
                <a:ea typeface="ＭＳ Ｐゴシック" pitchFamily="-84" charset="-128"/>
              </a:rPr>
              <a:t>The acceptance of the seal by the end-user is based on the level of trust of the process, specifically for the quality label process. Transparency and openness are the criteria that are required as a first step of such recognition.</a:t>
            </a:r>
            <a:endParaRPr lang="fr-FR" smtClean="0">
              <a:ea typeface="ＭＳ Ｐゴシック" pitchFamily="-84" charset="-128"/>
            </a:endParaRPr>
          </a:p>
          <a:p>
            <a:pPr eaLnBrk="1" hangingPunct="1">
              <a:spcBef>
                <a:spcPct val="0"/>
              </a:spcBef>
            </a:pPr>
            <a:endParaRPr lang="fr-FR" smtClean="0">
              <a:ea typeface="ＭＳ Ｐゴシック" pitchFamily="-84" charset="-128"/>
            </a:endParaRPr>
          </a:p>
          <a:p>
            <a:pPr eaLnBrk="1" hangingPunct="1">
              <a:spcBef>
                <a:spcPct val="0"/>
              </a:spcBef>
            </a:pPr>
            <a:endParaRPr lang="fr-FR" smtClean="0">
              <a:ea typeface="ＭＳ Ｐゴシック" pitchFamily="-84" charset="-128"/>
            </a:endParaRPr>
          </a:p>
        </p:txBody>
      </p:sp>
      <p:sp>
        <p:nvSpPr>
          <p:cNvPr id="4915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4E313723-1C44-4495-BDA9-0F0D8CABD322}" type="slidenum">
              <a:rPr lang="nl-BE" sz="1300">
                <a:latin typeface="Calibri" pitchFamily="34" charset="0"/>
              </a:rPr>
              <a:pPr eaLnBrk="1" hangingPunct="1"/>
              <a:t>19</a:t>
            </a:fld>
            <a:endParaRPr lang="nl-BE" sz="13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r>
              <a:rPr lang="fr-FR" smtClean="0">
                <a:ea typeface="ＭＳ Ｐゴシック" pitchFamily="-84" charset="-128"/>
              </a:rPr>
              <a:t>Ensure that the European level certification may be used as an entry criteria </a:t>
            </a:r>
          </a:p>
          <a:p>
            <a:pPr lvl="1" eaLnBrk="1" hangingPunct="1">
              <a:spcBef>
                <a:spcPct val="0"/>
              </a:spcBef>
            </a:pPr>
            <a:r>
              <a:rPr lang="fr-FR" smtClean="0">
                <a:ea typeface="ＭＳ Ｐゴシック" pitchFamily="-84" charset="-128"/>
              </a:rPr>
              <a:t>Allow maximum flexibility </a:t>
            </a:r>
            <a:r>
              <a:rPr lang="en-GB" smtClean="0">
                <a:ea typeface="ＭＳ Ｐゴシック" pitchFamily="-84" charset="-128"/>
              </a:rPr>
              <a:t>so that Certification and/or Testing may be nationally or regionally organized project decide), or any approach may be considered </a:t>
            </a:r>
            <a:endParaRPr lang="fr-FR" smtClean="0">
              <a:ea typeface="ＭＳ Ｐゴシック" pitchFamily="-84" charset="-128"/>
            </a:endParaRPr>
          </a:p>
          <a:p>
            <a:pPr lvl="1" eaLnBrk="1" hangingPunct="1">
              <a:spcBef>
                <a:spcPct val="0"/>
              </a:spcBef>
            </a:pPr>
            <a:r>
              <a:rPr lang="en-GB" smtClean="0">
                <a:ea typeface="ＭＳ Ｐゴシック" pitchFamily="-84" charset="-128"/>
              </a:rPr>
              <a:t>A simple process should be included to allow, regional/national choices of profiles not yet recognized by EIF, or the submission of the need for new use cases and/or new profiles in EIF, to further extend its coverage </a:t>
            </a:r>
            <a:endParaRPr lang="fr-FR" smtClean="0">
              <a:ea typeface="ＭＳ Ｐゴシック" pitchFamily="-84" charset="-128"/>
            </a:endParaRPr>
          </a:p>
          <a:p>
            <a:pPr eaLnBrk="1" hangingPunct="1">
              <a:spcBef>
                <a:spcPct val="0"/>
              </a:spcBef>
            </a:pPr>
            <a:endParaRPr lang="fr-FR" smtClean="0">
              <a:ea typeface="ＭＳ Ｐゴシック" pitchFamily="-84" charset="-128"/>
            </a:endParaRPr>
          </a:p>
        </p:txBody>
      </p:sp>
      <p:sp>
        <p:nvSpPr>
          <p:cNvPr id="5222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32E4243C-EBC6-49A2-8648-AB4B7EC645AF}" type="slidenum">
              <a:rPr lang="nl-BE" sz="1300">
                <a:latin typeface="Calibri" pitchFamily="34" charset="0"/>
              </a:rPr>
              <a:pPr eaLnBrk="1" hangingPunct="1"/>
              <a:t>21</a:t>
            </a:fld>
            <a:endParaRPr lang="nl-BE" sz="13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ea typeface="ＭＳ Ｐゴシック" pitchFamily="-84" charset="-128"/>
              </a:rPr>
              <a:t>This governance is based on the European ehealth Governance Group composed by voluntary </a:t>
            </a:r>
            <a:r>
              <a:rPr lang="en-US" smtClean="0">
                <a:ea typeface="ＭＳ Ｐゴシック" pitchFamily="-84" charset="-128"/>
              </a:rPr>
              <a:t>contributors from stakeholders (nations, industry, users and other).</a:t>
            </a:r>
            <a:endParaRPr lang="fr-FR" smtClean="0">
              <a:ea typeface="ＭＳ Ｐゴシック" pitchFamily="-84" charset="-128"/>
            </a:endParaRPr>
          </a:p>
          <a:p>
            <a:pPr eaLnBrk="1" hangingPunct="1">
              <a:spcBef>
                <a:spcPct val="0"/>
              </a:spcBef>
            </a:pPr>
            <a:r>
              <a:rPr lang="en-GB" smtClean="0">
                <a:ea typeface="ＭＳ Ｐゴシック" pitchFamily="-84" charset="-128"/>
              </a:rPr>
              <a:t>The following roles are also defined:</a:t>
            </a:r>
            <a:endParaRPr lang="fr-FR" smtClean="0">
              <a:ea typeface="ＭＳ Ｐゴシック" pitchFamily="-84" charset="-128"/>
            </a:endParaRPr>
          </a:p>
          <a:p>
            <a:pPr eaLnBrk="1" hangingPunct="1">
              <a:spcBef>
                <a:spcPct val="0"/>
              </a:spcBef>
            </a:pPr>
            <a:r>
              <a:rPr lang="en-GB" smtClean="0">
                <a:ea typeface="ＭＳ Ｐゴシック" pitchFamily="-84" charset="-128"/>
              </a:rPr>
              <a:t>Interoperability Framework governance: </a:t>
            </a:r>
            <a:endParaRPr lang="fr-FR" smtClean="0">
              <a:ea typeface="ＭＳ Ｐゴシック" pitchFamily="-84" charset="-128"/>
            </a:endParaRPr>
          </a:p>
          <a:p>
            <a:pPr lvl="1" eaLnBrk="1" hangingPunct="1">
              <a:spcBef>
                <a:spcPct val="0"/>
              </a:spcBef>
            </a:pPr>
            <a:r>
              <a:rPr lang="en-US" smtClean="0">
                <a:ea typeface="ＭＳ Ｐゴシック" pitchFamily="-84" charset="-128"/>
              </a:rPr>
              <a:t>Selects and maintains the specifications and the eEIF</a:t>
            </a:r>
            <a:endParaRPr lang="fr-FR" smtClean="0">
              <a:ea typeface="ＭＳ Ｐゴシック" pitchFamily="-84" charset="-128"/>
            </a:endParaRPr>
          </a:p>
          <a:p>
            <a:pPr lvl="1" eaLnBrk="1" hangingPunct="1">
              <a:spcBef>
                <a:spcPct val="0"/>
              </a:spcBef>
            </a:pPr>
            <a:r>
              <a:rPr lang="fr-FR" smtClean="0">
                <a:ea typeface="ＭＳ Ｐゴシック" pitchFamily="-84" charset="-128"/>
              </a:rPr>
              <a:t>Establishes the consensus</a:t>
            </a:r>
          </a:p>
          <a:p>
            <a:pPr lvl="1" eaLnBrk="1" hangingPunct="1">
              <a:spcBef>
                <a:spcPct val="0"/>
              </a:spcBef>
            </a:pPr>
            <a:r>
              <a:rPr lang="en-US" smtClean="0">
                <a:ea typeface="ＭＳ Ｐゴシック" pitchFamily="-84" charset="-128"/>
              </a:rPr>
              <a:t>Support by an Operational Coordination </a:t>
            </a:r>
            <a:endParaRPr lang="fr-FR" smtClean="0">
              <a:ea typeface="ＭＳ Ｐゴシック" pitchFamily="-84" charset="-128"/>
            </a:endParaRPr>
          </a:p>
          <a:p>
            <a:pPr eaLnBrk="1" hangingPunct="1">
              <a:spcBef>
                <a:spcPct val="0"/>
              </a:spcBef>
            </a:pPr>
            <a:r>
              <a:rPr lang="en-GB" smtClean="0">
                <a:ea typeface="ＭＳ Ｐゴシック" pitchFamily="-84" charset="-128"/>
              </a:rPr>
              <a:t>Interoperability QL&amp;C governance:</a:t>
            </a:r>
            <a:endParaRPr lang="fr-FR" smtClean="0">
              <a:ea typeface="ＭＳ Ｐゴシック" pitchFamily="-84" charset="-128"/>
            </a:endParaRPr>
          </a:p>
          <a:p>
            <a:pPr lvl="1" eaLnBrk="1" hangingPunct="1">
              <a:spcBef>
                <a:spcPct val="0"/>
              </a:spcBef>
            </a:pPr>
            <a:r>
              <a:rPr lang="en-US" smtClean="0">
                <a:ea typeface="ＭＳ Ｐゴシック" pitchFamily="-84" charset="-128"/>
              </a:rPr>
              <a:t>Specifies the European testing and certification scheme</a:t>
            </a:r>
            <a:endParaRPr lang="fr-FR" smtClean="0">
              <a:ea typeface="ＭＳ Ｐゴシック" pitchFamily="-84" charset="-128"/>
            </a:endParaRPr>
          </a:p>
          <a:p>
            <a:pPr lvl="1" eaLnBrk="1" hangingPunct="1">
              <a:spcBef>
                <a:spcPct val="0"/>
              </a:spcBef>
            </a:pPr>
            <a:r>
              <a:rPr lang="en-US" smtClean="0">
                <a:ea typeface="ＭＳ Ｐゴシック" pitchFamily="-84" charset="-128"/>
              </a:rPr>
              <a:t>Delegates the testing validation to the accredited laboratories</a:t>
            </a:r>
            <a:endParaRPr lang="fr-FR" smtClean="0">
              <a:ea typeface="ＭＳ Ｐゴシック" pitchFamily="-84" charset="-128"/>
            </a:endParaRPr>
          </a:p>
          <a:p>
            <a:pPr lvl="1" eaLnBrk="1" hangingPunct="1">
              <a:spcBef>
                <a:spcPct val="0"/>
              </a:spcBef>
            </a:pPr>
            <a:r>
              <a:rPr lang="en-US" smtClean="0">
                <a:ea typeface="ＭＳ Ｐゴシック" pitchFamily="-84" charset="-128"/>
              </a:rPr>
              <a:t>Support by an Operational Coordination </a:t>
            </a:r>
            <a:endParaRPr lang="fr-FR" smtClean="0">
              <a:ea typeface="ＭＳ Ｐゴシック" pitchFamily="-84" charset="-128"/>
            </a:endParaRPr>
          </a:p>
          <a:p>
            <a:pPr eaLnBrk="1" hangingPunct="1">
              <a:spcBef>
                <a:spcPct val="0"/>
              </a:spcBef>
            </a:pPr>
            <a:r>
              <a:rPr lang="en-US" smtClean="0">
                <a:ea typeface="ＭＳ Ｐゴシック" pitchFamily="-84" charset="-128"/>
              </a:rPr>
              <a:t> </a:t>
            </a:r>
            <a:endParaRPr lang="fr-FR" smtClean="0">
              <a:ea typeface="ＭＳ Ｐゴシック" pitchFamily="-84" charset="-128"/>
            </a:endParaRPr>
          </a:p>
          <a:p>
            <a:pPr eaLnBrk="1" hangingPunct="1">
              <a:spcBef>
                <a:spcPct val="0"/>
              </a:spcBef>
            </a:pPr>
            <a:r>
              <a:rPr lang="en-GB" smtClean="0">
                <a:ea typeface="ＭＳ Ｐゴシック" pitchFamily="-84" charset="-128"/>
              </a:rPr>
              <a:t>Quality Label/Certification body: (not represented in the schema, see model-1))</a:t>
            </a:r>
            <a:endParaRPr lang="fr-FR" smtClean="0">
              <a:ea typeface="ＭＳ Ｐゴシック" pitchFamily="-84" charset="-128"/>
            </a:endParaRPr>
          </a:p>
          <a:p>
            <a:pPr lvl="1" eaLnBrk="1" hangingPunct="1">
              <a:spcBef>
                <a:spcPct val="0"/>
              </a:spcBef>
            </a:pPr>
            <a:r>
              <a:rPr lang="en-US" smtClean="0">
                <a:ea typeface="ＭＳ Ｐゴシック" pitchFamily="-84" charset="-128"/>
              </a:rPr>
              <a:t>Registers the candidates for the certification</a:t>
            </a:r>
            <a:endParaRPr lang="fr-FR" smtClean="0">
              <a:ea typeface="ＭＳ Ｐゴシック" pitchFamily="-84" charset="-128"/>
            </a:endParaRPr>
          </a:p>
          <a:p>
            <a:pPr lvl="1" eaLnBrk="1" hangingPunct="1">
              <a:spcBef>
                <a:spcPct val="0"/>
              </a:spcBef>
            </a:pPr>
            <a:r>
              <a:rPr lang="en-US" smtClean="0">
                <a:ea typeface="ＭＳ Ｐゴシック" pitchFamily="-84" charset="-128"/>
              </a:rPr>
              <a:t>Publishes the systems that passed the certification</a:t>
            </a:r>
            <a:endParaRPr lang="fr-FR" smtClean="0">
              <a:ea typeface="ＭＳ Ｐゴシック" pitchFamily="-84" charset="-128"/>
            </a:endParaRPr>
          </a:p>
          <a:p>
            <a:pPr lvl="1" eaLnBrk="1" hangingPunct="1">
              <a:spcBef>
                <a:spcPct val="0"/>
              </a:spcBef>
            </a:pPr>
            <a:r>
              <a:rPr lang="en-US" smtClean="0">
                <a:ea typeface="ＭＳ Ｐゴシック" pitchFamily="-84" charset="-128"/>
              </a:rPr>
              <a:t>Process complains</a:t>
            </a:r>
            <a:endParaRPr lang="fr-FR" smtClean="0">
              <a:ea typeface="ＭＳ Ｐゴシック" pitchFamily="-84" charset="-128"/>
            </a:endParaRPr>
          </a:p>
          <a:p>
            <a:pPr eaLnBrk="1" hangingPunct="1">
              <a:spcBef>
                <a:spcPct val="0"/>
              </a:spcBef>
            </a:pPr>
            <a:r>
              <a:rPr lang="en-US" smtClean="0">
                <a:ea typeface="ＭＳ Ｐゴシック" pitchFamily="-84" charset="-128"/>
              </a:rPr>
              <a:t> </a:t>
            </a:r>
            <a:endParaRPr lang="fr-FR" smtClean="0">
              <a:ea typeface="ＭＳ Ｐゴシック" pitchFamily="-84" charset="-128"/>
            </a:endParaRPr>
          </a:p>
          <a:p>
            <a:pPr eaLnBrk="1" hangingPunct="1">
              <a:spcBef>
                <a:spcPct val="0"/>
              </a:spcBef>
            </a:pPr>
            <a:r>
              <a:rPr lang="en-GB" smtClean="0">
                <a:ea typeface="ＭＳ Ｐゴシック" pitchFamily="-84" charset="-128"/>
              </a:rPr>
              <a:t>Accredited Conformance Assessment Body (CAB) (ISO 17025)</a:t>
            </a:r>
            <a:endParaRPr lang="fr-FR" smtClean="0">
              <a:ea typeface="ＭＳ Ｐゴシック" pitchFamily="-84" charset="-128"/>
            </a:endParaRPr>
          </a:p>
          <a:p>
            <a:pPr lvl="1" eaLnBrk="1" hangingPunct="1">
              <a:spcBef>
                <a:spcPct val="0"/>
              </a:spcBef>
            </a:pPr>
            <a:r>
              <a:rPr lang="en-US" smtClean="0">
                <a:ea typeface="ＭＳ Ｐゴシック" pitchFamily="-84" charset="-128"/>
              </a:rPr>
              <a:t>Registers the systems and their configurations</a:t>
            </a:r>
            <a:endParaRPr lang="fr-FR" smtClean="0">
              <a:ea typeface="ＭＳ Ｐゴシック" pitchFamily="-84" charset="-128"/>
            </a:endParaRPr>
          </a:p>
          <a:p>
            <a:pPr lvl="1" eaLnBrk="1" hangingPunct="1">
              <a:spcBef>
                <a:spcPct val="0"/>
              </a:spcBef>
            </a:pPr>
            <a:r>
              <a:rPr lang="en-US" smtClean="0">
                <a:ea typeface="ＭＳ Ｐゴシック" pitchFamily="-84" charset="-128"/>
              </a:rPr>
              <a:t>Organizes the tests and validates the results</a:t>
            </a:r>
            <a:endParaRPr lang="fr-FR" smtClean="0">
              <a:ea typeface="ＭＳ Ｐゴシック" pitchFamily="-84" charset="-128"/>
            </a:endParaRPr>
          </a:p>
          <a:p>
            <a:pPr lvl="1" eaLnBrk="1" hangingPunct="1">
              <a:spcBef>
                <a:spcPct val="0"/>
              </a:spcBef>
            </a:pPr>
            <a:r>
              <a:rPr lang="en-US" smtClean="0">
                <a:ea typeface="ＭＳ Ｐゴシック" pitchFamily="-84" charset="-128"/>
              </a:rPr>
              <a:t>Reports to the scheme owner</a:t>
            </a:r>
            <a:endParaRPr lang="fr-FR" smtClean="0">
              <a:ea typeface="ＭＳ Ｐゴシック" pitchFamily="-84" charset="-128"/>
            </a:endParaRPr>
          </a:p>
          <a:p>
            <a:pPr eaLnBrk="1" hangingPunct="1">
              <a:spcBef>
                <a:spcPct val="0"/>
              </a:spcBef>
            </a:pPr>
            <a:r>
              <a:rPr lang="en-GB" smtClean="0">
                <a:ea typeface="ＭＳ Ｐゴシック" pitchFamily="-84" charset="-128"/>
              </a:rPr>
              <a:t>To start the implementation, the model-1 should be chosen. When the QL&amp;C is well established, the model should be updated and reorganised by splitting the different roles within several bodies in order to develop and increase the quality of products in eHealth.</a:t>
            </a:r>
            <a:endParaRPr lang="fr-FR" smtClean="0">
              <a:ea typeface="ＭＳ Ｐゴシック" pitchFamily="-84" charset="-128"/>
            </a:endParaRPr>
          </a:p>
          <a:p>
            <a:pPr eaLnBrk="1" hangingPunct="1">
              <a:spcBef>
                <a:spcPct val="0"/>
              </a:spcBef>
            </a:pPr>
            <a:r>
              <a:rPr lang="en-GB" smtClean="0">
                <a:ea typeface="ＭＳ Ｐゴシック" pitchFamily="-84" charset="-128"/>
              </a:rPr>
              <a:t>At the country level, national/regional program, healthcare providers are encouraged to reuse such materials and deliverables for their own purposes. They will organize their own QL&amp;C taken into account the European seal when it is in place. They will complete the tests requirements for their own extensions. By making their extensions public and more, their test methods and test tools on open licenses, they will encourage other country to reuse all or part of their own extensions. </a:t>
            </a:r>
            <a:endParaRPr lang="fr-FR" smtClean="0">
              <a:ea typeface="ＭＳ Ｐゴシック" pitchFamily="-84" charset="-128"/>
            </a:endParaRPr>
          </a:p>
          <a:p>
            <a:pPr eaLnBrk="1" hangingPunct="1">
              <a:spcBef>
                <a:spcPct val="0"/>
              </a:spcBef>
            </a:pPr>
            <a:endParaRPr lang="fr-FR" smtClean="0">
              <a:ea typeface="ＭＳ Ｐゴシック" pitchFamily="-84" charset="-128"/>
            </a:endParaRPr>
          </a:p>
        </p:txBody>
      </p:sp>
      <p:sp>
        <p:nvSpPr>
          <p:cNvPr id="5734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40754BFE-0E4C-4DB1-A4A0-36F693428589}" type="slidenum">
              <a:rPr lang="nl-BE" sz="1300">
                <a:latin typeface="Calibri" pitchFamily="34" charset="0"/>
              </a:rPr>
              <a:pPr eaLnBrk="1" hangingPunct="1"/>
              <a:t>22</a:t>
            </a:fld>
            <a:endParaRPr lang="nl-BE" sz="13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ea typeface="ＭＳ Ｐゴシック" pitchFamily="-84" charset="-128"/>
              </a:rPr>
              <a:t>The recommendations and guidelines have the objective to support any national/regional organisation to define its own processes of QL&amp;C processes. It is structures on 4 main steps described below.</a:t>
            </a:r>
            <a:endParaRPr lang="fr-FR" dirty="0" smtClean="0">
              <a:ea typeface="ＭＳ Ｐゴシック" pitchFamily="-84" charset="-128"/>
            </a:endParaRPr>
          </a:p>
          <a:p>
            <a:pPr lvl="1" eaLnBrk="1" hangingPunct="1">
              <a:spcBef>
                <a:spcPct val="0"/>
              </a:spcBef>
            </a:pPr>
            <a:r>
              <a:rPr lang="en-GB" b="1" dirty="0" smtClean="0">
                <a:ea typeface="ＭＳ Ｐゴシック" pitchFamily="-84" charset="-128"/>
              </a:rPr>
              <a:t>Step 1. Define the needs on Quality Label or Certification</a:t>
            </a:r>
            <a:endParaRPr lang="fr-FR" b="1" dirty="0" smtClean="0">
              <a:ea typeface="ＭＳ Ｐゴシック" pitchFamily="-84" charset="-128"/>
            </a:endParaRPr>
          </a:p>
          <a:p>
            <a:pPr eaLnBrk="1" hangingPunct="1">
              <a:spcBef>
                <a:spcPct val="0"/>
              </a:spcBef>
            </a:pPr>
            <a:r>
              <a:rPr lang="en-GB" dirty="0" smtClean="0">
                <a:ea typeface="ＭＳ Ｐゴシック" pitchFamily="-84" charset="-128"/>
              </a:rPr>
              <a:t>This step provides the Conformance Assessment Scheme Program. This scheme defines the organisation of the QL&amp;C process that was selected, the governance and the involved organisations such as Conformance Assessment Bodies, the scope of the conformance assessment.</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This scheme is partly based on the European CAS and partly based on the specificities of the project(s) that the solution will be evaluated. The owner of the national/regional CAPS will therefore benefit on the European framework and by doing this, he will participates to the harmonization effort in Europe.</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The main activities are listed in the figure 7. The main output of this step is the </a:t>
            </a:r>
            <a:r>
              <a:rPr lang="en-GB" i="1" dirty="0" smtClean="0">
                <a:ea typeface="ＭＳ Ｐゴシック" pitchFamily="-84" charset="-128"/>
              </a:rPr>
              <a:t>Conformance Assessment Program Scheme</a:t>
            </a:r>
            <a:r>
              <a:rPr lang="en-GB" dirty="0" smtClean="0">
                <a:ea typeface="ＭＳ Ｐゴシック" pitchFamily="-84" charset="-128"/>
              </a:rPr>
              <a:t> and its governance.</a:t>
            </a:r>
            <a:endParaRPr lang="fr-FR" dirty="0" smtClean="0">
              <a:ea typeface="ＭＳ Ｐゴシック" pitchFamily="-84" charset="-128"/>
            </a:endParaRPr>
          </a:p>
          <a:p>
            <a:pPr lvl="1" eaLnBrk="1" hangingPunct="1">
              <a:spcBef>
                <a:spcPct val="0"/>
              </a:spcBef>
            </a:pPr>
            <a:r>
              <a:rPr lang="en-GB" b="1" dirty="0" smtClean="0">
                <a:ea typeface="ＭＳ Ｐゴシック" pitchFamily="-84" charset="-128"/>
              </a:rPr>
              <a:t>Step 2. Setting up the quality label or certification</a:t>
            </a:r>
            <a:endParaRPr lang="fr-FR" b="1" dirty="0" smtClean="0">
              <a:ea typeface="ＭＳ Ｐゴシック" pitchFamily="-84" charset="-128"/>
            </a:endParaRPr>
          </a:p>
          <a:p>
            <a:pPr eaLnBrk="1" hangingPunct="1">
              <a:spcBef>
                <a:spcPct val="0"/>
              </a:spcBef>
            </a:pPr>
            <a:r>
              <a:rPr lang="en-GB" dirty="0" smtClean="0">
                <a:ea typeface="ＭＳ Ｐゴシック" pitchFamily="-84" charset="-128"/>
              </a:rPr>
              <a:t>The objective of this step is to organise the QL or C in the country or region. Organisations and/or bodies are nominated or selected in order to implement the QL or C process. The tools needed for managing, testing are specified and selected and the new tools will be specified in tender. All the procedures are defined and implemented. </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The main outputs of this step are the selection of the organisations or companies that will develop the needed new tools and the global organisation is in place, ready to start the testing process.</a:t>
            </a:r>
            <a:endParaRPr lang="fr-FR" dirty="0" smtClean="0">
              <a:ea typeface="ＭＳ Ｐゴシック" pitchFamily="-84" charset="-128"/>
            </a:endParaRPr>
          </a:p>
          <a:p>
            <a:pPr lvl="1" eaLnBrk="1" hangingPunct="1">
              <a:spcBef>
                <a:spcPct val="0"/>
              </a:spcBef>
            </a:pPr>
            <a:r>
              <a:rPr lang="en-GB" b="1" dirty="0" smtClean="0">
                <a:ea typeface="ＭＳ Ｐゴシック" pitchFamily="-84" charset="-128"/>
              </a:rPr>
              <a:t>Step 3. Execute and report</a:t>
            </a:r>
            <a:endParaRPr lang="fr-FR" b="1" dirty="0" smtClean="0">
              <a:ea typeface="ＭＳ Ｐゴシック" pitchFamily="-84" charset="-128"/>
            </a:endParaRPr>
          </a:p>
          <a:p>
            <a:pPr eaLnBrk="1" hangingPunct="1">
              <a:spcBef>
                <a:spcPct val="0"/>
              </a:spcBef>
            </a:pPr>
            <a:r>
              <a:rPr lang="en-GB" dirty="0" smtClean="0">
                <a:ea typeface="ＭＳ Ｐゴシック" pitchFamily="-84" charset="-128"/>
              </a:rPr>
              <a:t>At this step, the testing process is executed, starting by the selection of candidates (companies, institutions or any other organisations developing solutions that will be testing against specifications, standards or profiles including in the scope of the CAPS). The results are validated and the main output of the step is the publication of the passed solutions.</a:t>
            </a:r>
            <a:endParaRPr lang="fr-FR" dirty="0" smtClean="0">
              <a:ea typeface="ＭＳ Ｐゴシック" pitchFamily="-84" charset="-128"/>
            </a:endParaRPr>
          </a:p>
          <a:p>
            <a:pPr lvl="1" eaLnBrk="1" hangingPunct="1">
              <a:spcBef>
                <a:spcPct val="0"/>
              </a:spcBef>
            </a:pPr>
            <a:r>
              <a:rPr lang="en-GB" b="1" dirty="0" smtClean="0">
                <a:ea typeface="ＭＳ Ｐゴシック" pitchFamily="-84" charset="-128"/>
              </a:rPr>
              <a:t>Step 4. Assess and Communicate</a:t>
            </a:r>
            <a:endParaRPr lang="fr-FR" b="1" dirty="0" smtClean="0">
              <a:ea typeface="ＭＳ Ｐゴシック" pitchFamily="-84" charset="-128"/>
            </a:endParaRPr>
          </a:p>
          <a:p>
            <a:pPr eaLnBrk="1" hangingPunct="1">
              <a:spcBef>
                <a:spcPct val="0"/>
              </a:spcBef>
            </a:pPr>
            <a:r>
              <a:rPr lang="en-GB" dirty="0" smtClean="0">
                <a:ea typeface="ＭＳ Ｐゴシック" pitchFamily="-84" charset="-128"/>
              </a:rPr>
              <a:t>The assessment of the process has the objective to give feedback that helps for the improvement of the QL or C process. The communication supports the promotion of the availabilities of the new use cases, test plan, new tools and test plans and a synthesis of the assessment report that can be reused by other countries or regions.  Sharing experience and results are the main outputs.</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 </a:t>
            </a:r>
            <a:endParaRPr lang="fr-FR" dirty="0" smtClean="0">
              <a:ea typeface="ＭＳ Ｐゴシック" pitchFamily="-84" charset="-128"/>
            </a:endParaRPr>
          </a:p>
        </p:txBody>
      </p:sp>
      <p:sp>
        <p:nvSpPr>
          <p:cNvPr id="6041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59F9A972-0F38-447F-BB1A-2FA8586DBA35}" type="slidenum">
              <a:rPr lang="nl-BE" sz="1300">
                <a:latin typeface="Calibri" pitchFamily="34" charset="0"/>
              </a:rPr>
              <a:pPr eaLnBrk="1" hangingPunct="1"/>
              <a:t>24</a:t>
            </a:fld>
            <a:endParaRPr lang="nl-BE" sz="13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smtClean="0">
                <a:ea typeface="ＭＳ Ｐゴシック" pitchFamily="-84" charset="-128"/>
              </a:rPr>
              <a:t>HITCH: Healthcare Interoperability Testing and Conformance Testing</a:t>
            </a:r>
          </a:p>
          <a:p>
            <a:pPr eaLnBrk="1" hangingPunct="1">
              <a:spcBef>
                <a:spcPct val="0"/>
              </a:spcBef>
            </a:pPr>
            <a:r>
              <a:rPr lang="fr-FR" smtClean="0">
                <a:ea typeface="ＭＳ Ｐゴシック" pitchFamily="-84" charset="-128"/>
              </a:rPr>
              <a:t>Antilope : Adoption and take up of standards and profiles for eHealth</a:t>
            </a:r>
          </a:p>
          <a:p>
            <a:pPr eaLnBrk="1" hangingPunct="1">
              <a:spcBef>
                <a:spcPct val="0"/>
              </a:spcBef>
            </a:pPr>
            <a:endParaRPr lang="fr-FR" smtClean="0">
              <a:ea typeface="ＭＳ Ｐゴシック" pitchFamily="-84" charset="-128"/>
            </a:endParaRPr>
          </a:p>
          <a:p>
            <a:pPr eaLnBrk="1" hangingPunct="1">
              <a:spcBef>
                <a:spcPct val="0"/>
              </a:spcBef>
            </a:pPr>
            <a:r>
              <a:rPr lang="fr-FR" smtClean="0">
                <a:ea typeface="ＭＳ Ｐゴシック" pitchFamily="-84" charset="-128"/>
              </a:rPr>
              <a:t>The roadmap is updated with a new step before the deployment. Goovernance has to be set up</a:t>
            </a:r>
          </a:p>
        </p:txBody>
      </p:sp>
      <p:sp>
        <p:nvSpPr>
          <p:cNvPr id="6349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C31B6D5F-CF99-4A1D-BCC4-F791526A4091}" type="slidenum">
              <a:rPr lang="nl-BE" sz="1300">
                <a:latin typeface="Calibri" pitchFamily="34" charset="0"/>
              </a:rPr>
              <a:pPr eaLnBrk="1" hangingPunct="1"/>
              <a:t>25</a:t>
            </a:fld>
            <a:endParaRPr lang="nl-BE" sz="13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dirty="0" smtClean="0">
                <a:ea typeface="ＭＳ Ｐゴシック" pitchFamily="-84" charset="-128"/>
              </a:rPr>
              <a:t>HITCH: Healthcare Interoperability </a:t>
            </a:r>
            <a:r>
              <a:rPr lang="fr-FR" dirty="0" err="1" smtClean="0">
                <a:ea typeface="ＭＳ Ｐゴシック" pitchFamily="-84" charset="-128"/>
              </a:rPr>
              <a:t>Testing</a:t>
            </a:r>
            <a:r>
              <a:rPr lang="fr-FR" dirty="0" smtClean="0">
                <a:ea typeface="ＭＳ Ｐゴシック" pitchFamily="-84" charset="-128"/>
              </a:rPr>
              <a:t> and </a:t>
            </a:r>
            <a:r>
              <a:rPr lang="fr-FR" dirty="0" err="1" smtClean="0">
                <a:ea typeface="ＭＳ Ｐゴシック" pitchFamily="-84" charset="-128"/>
              </a:rPr>
              <a:t>Conformance</a:t>
            </a:r>
            <a:r>
              <a:rPr lang="fr-FR" dirty="0" smtClean="0">
                <a:ea typeface="ＭＳ Ｐゴシック" pitchFamily="-84" charset="-128"/>
              </a:rPr>
              <a:t> </a:t>
            </a:r>
            <a:r>
              <a:rPr lang="fr-FR" dirty="0" err="1" smtClean="0">
                <a:ea typeface="ＭＳ Ｐゴシック" pitchFamily="-84" charset="-128"/>
              </a:rPr>
              <a:t>Testing</a:t>
            </a:r>
            <a:endParaRPr lang="fr-FR" dirty="0" smtClean="0">
              <a:ea typeface="ＭＳ Ｐゴシック" pitchFamily="-84" charset="-128"/>
            </a:endParaRPr>
          </a:p>
          <a:p>
            <a:pPr eaLnBrk="1" hangingPunct="1">
              <a:spcBef>
                <a:spcPct val="0"/>
              </a:spcBef>
            </a:pPr>
            <a:r>
              <a:rPr lang="fr-FR" dirty="0" smtClean="0">
                <a:ea typeface="ＭＳ Ｐゴシック" pitchFamily="-84" charset="-128"/>
              </a:rPr>
              <a:t>Antilope : Adoption and </a:t>
            </a:r>
            <a:r>
              <a:rPr lang="fr-FR" dirty="0" err="1" smtClean="0">
                <a:ea typeface="ＭＳ Ｐゴシック" pitchFamily="-84" charset="-128"/>
              </a:rPr>
              <a:t>take</a:t>
            </a:r>
            <a:r>
              <a:rPr lang="fr-FR" dirty="0" smtClean="0">
                <a:ea typeface="ＭＳ Ｐゴシック" pitchFamily="-84" charset="-128"/>
              </a:rPr>
              <a:t> up of standards and profiles for eHealth</a:t>
            </a:r>
          </a:p>
          <a:p>
            <a:pPr eaLnBrk="1" hangingPunct="1">
              <a:spcBef>
                <a:spcPct val="0"/>
              </a:spcBef>
            </a:pPr>
            <a:r>
              <a:rPr lang="fr-FR" dirty="0" smtClean="0">
                <a:ea typeface="ＭＳ Ｐゴシック" pitchFamily="-84" charset="-128"/>
              </a:rPr>
              <a:t>HITCH </a:t>
            </a:r>
            <a:r>
              <a:rPr lang="fr-FR" dirty="0" err="1" smtClean="0">
                <a:ea typeface="ＭＳ Ｐゴシック" pitchFamily="-84" charset="-128"/>
              </a:rPr>
              <a:t>is</a:t>
            </a:r>
            <a:r>
              <a:rPr lang="fr-FR" dirty="0" smtClean="0">
                <a:ea typeface="ＭＳ Ｐゴシック" pitchFamily="-84" charset="-128"/>
              </a:rPr>
              <a:t> an </a:t>
            </a:r>
            <a:r>
              <a:rPr lang="fr-FR" dirty="0" err="1" smtClean="0">
                <a:ea typeface="ＭＳ Ｐゴシック" pitchFamily="-84" charset="-128"/>
              </a:rPr>
              <a:t>European</a:t>
            </a:r>
            <a:r>
              <a:rPr lang="fr-FR" dirty="0" smtClean="0">
                <a:ea typeface="ＭＳ Ｐゴシック" pitchFamily="-84" charset="-128"/>
              </a:rPr>
              <a:t> </a:t>
            </a:r>
            <a:r>
              <a:rPr lang="fr-FR" dirty="0" err="1" smtClean="0">
                <a:ea typeface="ＭＳ Ｐゴシック" pitchFamily="-84" charset="-128"/>
              </a:rPr>
              <a:t>project</a:t>
            </a:r>
            <a:r>
              <a:rPr lang="fr-FR" dirty="0" smtClean="0">
                <a:ea typeface="ＭＳ Ｐゴシック" pitchFamily="-84" charset="-128"/>
              </a:rPr>
              <a:t> </a:t>
            </a:r>
            <a:r>
              <a:rPr lang="fr-FR" dirty="0" err="1" smtClean="0">
                <a:ea typeface="ＭＳ Ｐゴシック" pitchFamily="-84" charset="-128"/>
              </a:rPr>
              <a:t>that</a:t>
            </a:r>
            <a:r>
              <a:rPr lang="fr-FR" dirty="0" smtClean="0">
                <a:ea typeface="ＭＳ Ｐゴシック" pitchFamily="-84" charset="-128"/>
              </a:rPr>
              <a:t> </a:t>
            </a:r>
            <a:r>
              <a:rPr lang="fr-FR" dirty="0" err="1" smtClean="0">
                <a:ea typeface="ＭＳ Ｐゴシック" pitchFamily="-84" charset="-128"/>
              </a:rPr>
              <a:t>conducted</a:t>
            </a:r>
            <a:r>
              <a:rPr lang="fr-FR" baseline="0" dirty="0" smtClean="0">
                <a:ea typeface="ＭＳ Ｐゴシック" pitchFamily="-84" charset="-128"/>
              </a:rPr>
              <a:t> in</a:t>
            </a:r>
            <a:r>
              <a:rPr lang="fr-FR" dirty="0" smtClean="0">
                <a:ea typeface="ＭＳ Ｐゴシック" pitchFamily="-84" charset="-128"/>
              </a:rPr>
              <a:t> 2010 and 2011. The main </a:t>
            </a:r>
            <a:r>
              <a:rPr lang="fr-FR" dirty="0" err="1" smtClean="0">
                <a:ea typeface="ＭＳ Ｐゴシック" pitchFamily="-84" charset="-128"/>
              </a:rPr>
              <a:t>results</a:t>
            </a:r>
            <a:r>
              <a:rPr lang="fr-FR" dirty="0" smtClean="0">
                <a:ea typeface="ＭＳ Ｐゴシック" pitchFamily="-84" charset="-128"/>
              </a:rPr>
              <a:t> </a:t>
            </a:r>
            <a:r>
              <a:rPr lang="fr-FR" dirty="0" err="1" smtClean="0">
                <a:ea typeface="ＭＳ Ｐゴシック" pitchFamily="-84" charset="-128"/>
              </a:rPr>
              <a:t>were</a:t>
            </a:r>
            <a:r>
              <a:rPr lang="fr-FR" dirty="0" smtClean="0">
                <a:ea typeface="ＭＳ Ｐゴシック" pitchFamily="-84" charset="-128"/>
              </a:rPr>
              <a:t> the QMS first version, the state of art on test </a:t>
            </a:r>
            <a:r>
              <a:rPr lang="fr-FR" dirty="0" err="1" smtClean="0">
                <a:ea typeface="ＭＳ Ｐゴシック" pitchFamily="-84" charset="-128"/>
              </a:rPr>
              <a:t>tools</a:t>
            </a:r>
            <a:r>
              <a:rPr lang="fr-FR" dirty="0" smtClean="0">
                <a:ea typeface="ＭＳ Ｐゴシック" pitchFamily="-84" charset="-128"/>
              </a:rPr>
              <a:t> and a state of art and </a:t>
            </a:r>
            <a:r>
              <a:rPr lang="fr-FR" dirty="0" err="1" smtClean="0">
                <a:ea typeface="ＭＳ Ｐゴシック" pitchFamily="-84" charset="-128"/>
              </a:rPr>
              <a:t>recommendations</a:t>
            </a:r>
            <a:r>
              <a:rPr lang="fr-FR" dirty="0" smtClean="0">
                <a:ea typeface="ＭＳ Ｐゴシック" pitchFamily="-84" charset="-128"/>
              </a:rPr>
              <a:t> on certification </a:t>
            </a:r>
            <a:r>
              <a:rPr lang="fr-FR" dirty="0" err="1" smtClean="0">
                <a:ea typeface="ＭＳ Ｐゴシック" pitchFamily="-84" charset="-128"/>
              </a:rPr>
              <a:t>processes</a:t>
            </a:r>
            <a:r>
              <a:rPr lang="fr-FR" dirty="0" smtClean="0">
                <a:ea typeface="ＭＳ Ｐゴシック" pitchFamily="-84" charset="-128"/>
              </a:rPr>
              <a:t> </a:t>
            </a:r>
            <a:r>
              <a:rPr lang="fr-FR" dirty="0" err="1" smtClean="0">
                <a:ea typeface="ＭＳ Ｐゴシック" pitchFamily="-84" charset="-128"/>
              </a:rPr>
              <a:t>organised</a:t>
            </a:r>
            <a:r>
              <a:rPr lang="fr-FR" dirty="0" smtClean="0">
                <a:ea typeface="ＭＳ Ｐゴシック" pitchFamily="-84" charset="-128"/>
              </a:rPr>
              <a:t> by countries or consortium/associations. HITCH </a:t>
            </a:r>
            <a:r>
              <a:rPr lang="fr-FR" dirty="0" err="1" smtClean="0">
                <a:ea typeface="ＭＳ Ｐゴシック" pitchFamily="-84" charset="-128"/>
              </a:rPr>
              <a:t>provided</a:t>
            </a:r>
            <a:r>
              <a:rPr lang="fr-FR" dirty="0" smtClean="0">
                <a:ea typeface="ＭＳ Ｐゴシック" pitchFamily="-84" charset="-128"/>
              </a:rPr>
              <a:t> </a:t>
            </a:r>
            <a:r>
              <a:rPr lang="fr-FR" dirty="0" err="1" smtClean="0">
                <a:ea typeface="ＭＳ Ｐゴシック" pitchFamily="-84" charset="-128"/>
              </a:rPr>
              <a:t>recommendations</a:t>
            </a:r>
            <a:r>
              <a:rPr lang="fr-FR" dirty="0" smtClean="0">
                <a:ea typeface="ＭＳ Ｐゴシック" pitchFamily="-84" charset="-128"/>
              </a:rPr>
              <a:t> and an </a:t>
            </a:r>
            <a:r>
              <a:rPr lang="fr-FR" dirty="0" err="1" smtClean="0">
                <a:ea typeface="ＭＳ Ｐゴシック" pitchFamily="-84" charset="-128"/>
              </a:rPr>
              <a:t>implementation</a:t>
            </a:r>
            <a:r>
              <a:rPr lang="fr-FR" dirty="0" smtClean="0">
                <a:ea typeface="ＭＳ Ｐゴシック" pitchFamily="-84" charset="-128"/>
              </a:rPr>
              <a:t> </a:t>
            </a:r>
            <a:r>
              <a:rPr lang="fr-FR" dirty="0" err="1" smtClean="0">
                <a:ea typeface="ＭＳ Ｐゴシック" pitchFamily="-84" charset="-128"/>
              </a:rPr>
              <a:t>roadmap</a:t>
            </a:r>
            <a:r>
              <a:rPr lang="fr-FR" dirty="0" smtClean="0">
                <a:ea typeface="ＭＳ Ｐゴシック" pitchFamily="-84" charset="-128"/>
              </a:rPr>
              <a:t>. </a:t>
            </a:r>
          </a:p>
          <a:p>
            <a:pPr eaLnBrk="1" hangingPunct="1">
              <a:spcBef>
                <a:spcPct val="0"/>
              </a:spcBef>
            </a:pPr>
            <a:endParaRPr lang="fr-FR" dirty="0" smtClean="0">
              <a:ea typeface="ＭＳ Ｐゴシック" pitchFamily="-84" charset="-128"/>
            </a:endParaRPr>
          </a:p>
          <a:p>
            <a:pPr eaLnBrk="1" hangingPunct="1">
              <a:spcBef>
                <a:spcPct val="0"/>
              </a:spcBef>
            </a:pPr>
            <a:r>
              <a:rPr lang="fr-FR" dirty="0" smtClean="0">
                <a:ea typeface="ＭＳ Ｐゴシック" pitchFamily="-84" charset="-128"/>
              </a:rPr>
              <a:t>This </a:t>
            </a:r>
            <a:r>
              <a:rPr lang="fr-FR" dirty="0" err="1" smtClean="0">
                <a:ea typeface="ＭＳ Ｐゴシック" pitchFamily="-84" charset="-128"/>
              </a:rPr>
              <a:t>project</a:t>
            </a:r>
            <a:r>
              <a:rPr lang="fr-FR" dirty="0" smtClean="0">
                <a:ea typeface="ＭＳ Ｐゴシック" pitchFamily="-84" charset="-128"/>
              </a:rPr>
              <a:t> antilope </a:t>
            </a:r>
            <a:r>
              <a:rPr lang="fr-FR" dirty="0" err="1" smtClean="0">
                <a:ea typeface="ＭＳ Ｐゴシック" pitchFamily="-84" charset="-128"/>
              </a:rPr>
              <a:t>is</a:t>
            </a:r>
            <a:r>
              <a:rPr lang="fr-FR" dirty="0" smtClean="0">
                <a:ea typeface="ＭＳ Ｐゴシック" pitchFamily="-84" charset="-128"/>
              </a:rPr>
              <a:t> </a:t>
            </a:r>
            <a:r>
              <a:rPr lang="fr-FR" dirty="0" err="1" smtClean="0">
                <a:ea typeface="ＭＳ Ｐゴシック" pitchFamily="-84" charset="-128"/>
              </a:rPr>
              <a:t>continuing</a:t>
            </a:r>
            <a:r>
              <a:rPr lang="fr-FR" dirty="0" smtClean="0">
                <a:ea typeface="ＭＳ Ｐゴシック" pitchFamily="-84" charset="-128"/>
              </a:rPr>
              <a:t> </a:t>
            </a:r>
            <a:r>
              <a:rPr lang="fr-FR" dirty="0" err="1" smtClean="0">
                <a:ea typeface="ＭＳ Ｐゴシック" pitchFamily="-84" charset="-128"/>
              </a:rPr>
              <a:t>from</a:t>
            </a:r>
            <a:r>
              <a:rPr lang="fr-FR" dirty="0" smtClean="0">
                <a:ea typeface="ＭＳ Ｐゴシック" pitchFamily="-84" charset="-128"/>
              </a:rPr>
              <a:t> </a:t>
            </a:r>
            <a:r>
              <a:rPr lang="fr-FR" dirty="0" err="1" smtClean="0">
                <a:ea typeface="ＭＳ Ｐゴシック" pitchFamily="-84" charset="-128"/>
              </a:rPr>
              <a:t>previous</a:t>
            </a:r>
            <a:r>
              <a:rPr lang="fr-FR" dirty="0" smtClean="0">
                <a:ea typeface="ＭＳ Ｐゴシック" pitchFamily="-84" charset="-128"/>
              </a:rPr>
              <a:t> </a:t>
            </a:r>
            <a:r>
              <a:rPr lang="fr-FR" dirty="0" err="1" smtClean="0">
                <a:ea typeface="ＭＳ Ｐゴシック" pitchFamily="-84" charset="-128"/>
              </a:rPr>
              <a:t>projects</a:t>
            </a:r>
            <a:r>
              <a:rPr lang="fr-FR" dirty="0" smtClean="0">
                <a:ea typeface="ＭＳ Ｐゴシック" pitchFamily="-84" charset="-128"/>
              </a:rPr>
              <a:t> and </a:t>
            </a:r>
            <a:r>
              <a:rPr lang="fr-FR" dirty="0" err="1" smtClean="0">
                <a:ea typeface="ＭＳ Ｐゴシック" pitchFamily="-84" charset="-128"/>
              </a:rPr>
              <a:t>studies</a:t>
            </a:r>
            <a:r>
              <a:rPr lang="fr-FR" dirty="0" smtClean="0">
                <a:ea typeface="ＭＳ Ｐゴシック" pitchFamily="-84" charset="-128"/>
              </a:rPr>
              <a:t>. It </a:t>
            </a:r>
            <a:r>
              <a:rPr lang="fr-FR" dirty="0" err="1" smtClean="0">
                <a:ea typeface="ＭＳ Ｐゴシック" pitchFamily="-84" charset="-128"/>
              </a:rPr>
              <a:t>started</a:t>
            </a:r>
            <a:r>
              <a:rPr lang="fr-FR" dirty="0" smtClean="0">
                <a:ea typeface="ＭＳ Ｐゴシック" pitchFamily="-84" charset="-128"/>
              </a:rPr>
              <a:t> in 2013 and </a:t>
            </a:r>
            <a:r>
              <a:rPr lang="fr-FR" dirty="0" err="1" smtClean="0">
                <a:ea typeface="ＭＳ Ｐゴシック" pitchFamily="-84" charset="-128"/>
              </a:rPr>
              <a:t>finishes</a:t>
            </a:r>
            <a:r>
              <a:rPr lang="fr-FR" dirty="0" smtClean="0">
                <a:ea typeface="ＭＳ Ｐゴシック" pitchFamily="-84" charset="-128"/>
              </a:rPr>
              <a:t> end</a:t>
            </a:r>
            <a:r>
              <a:rPr lang="fr-FR" baseline="0" dirty="0" smtClean="0">
                <a:ea typeface="ＭＳ Ｐゴシック" pitchFamily="-84" charset="-128"/>
              </a:rPr>
              <a:t> of</a:t>
            </a:r>
            <a:r>
              <a:rPr lang="fr-FR" dirty="0" smtClean="0">
                <a:ea typeface="ＭＳ Ｐゴシック" pitchFamily="-84" charset="-128"/>
              </a:rPr>
              <a:t> 2014. One of the objectives of Antilope </a:t>
            </a:r>
            <a:r>
              <a:rPr lang="fr-FR" dirty="0" err="1" smtClean="0">
                <a:ea typeface="ＭＳ Ｐゴシック" pitchFamily="-84" charset="-128"/>
              </a:rPr>
              <a:t>is</a:t>
            </a:r>
            <a:r>
              <a:rPr lang="fr-FR" dirty="0" smtClean="0">
                <a:ea typeface="ＭＳ Ｐゴシック" pitchFamily="-84" charset="-128"/>
              </a:rPr>
              <a:t> to </a:t>
            </a:r>
            <a:r>
              <a:rPr lang="fr-FR" dirty="0" err="1" smtClean="0">
                <a:ea typeface="ＭＳ Ｐゴシック" pitchFamily="-84" charset="-128"/>
              </a:rPr>
              <a:t>improve</a:t>
            </a:r>
            <a:r>
              <a:rPr lang="fr-FR" dirty="0" smtClean="0">
                <a:ea typeface="ＭＳ Ｐゴシック" pitchFamily="-84" charset="-128"/>
              </a:rPr>
              <a:t> the HITCH </a:t>
            </a:r>
            <a:r>
              <a:rPr lang="fr-FR" dirty="0" err="1" smtClean="0">
                <a:ea typeface="ＭＳ Ｐゴシック" pitchFamily="-84" charset="-128"/>
              </a:rPr>
              <a:t>deliverables</a:t>
            </a:r>
            <a:r>
              <a:rPr lang="fr-FR" dirty="0" smtClean="0">
                <a:ea typeface="ＭＳ Ｐゴシック" pitchFamily="-84" charset="-128"/>
              </a:rPr>
              <a:t> by </a:t>
            </a:r>
            <a:r>
              <a:rPr lang="fr-FR" dirty="0" err="1" smtClean="0">
                <a:ea typeface="ＭＳ Ｐゴシック" pitchFamily="-84" charset="-128"/>
              </a:rPr>
              <a:t>refining</a:t>
            </a:r>
            <a:r>
              <a:rPr lang="fr-FR" dirty="0" smtClean="0">
                <a:ea typeface="ＭＳ Ｐゴシック" pitchFamily="-84" charset="-128"/>
              </a:rPr>
              <a:t> and </a:t>
            </a:r>
            <a:r>
              <a:rPr lang="fr-FR" dirty="0" err="1" smtClean="0">
                <a:ea typeface="ＭＳ Ｐゴシック" pitchFamily="-84" charset="-128"/>
              </a:rPr>
              <a:t>updating</a:t>
            </a:r>
            <a:r>
              <a:rPr lang="fr-FR" dirty="0" smtClean="0">
                <a:ea typeface="ＭＳ Ｐゴシック" pitchFamily="-84" charset="-128"/>
              </a:rPr>
              <a:t> </a:t>
            </a:r>
            <a:r>
              <a:rPr lang="fr-FR" dirty="0" err="1" smtClean="0">
                <a:ea typeface="ＭＳ Ｐゴシック" pitchFamily="-84" charset="-128"/>
              </a:rPr>
              <a:t>them</a:t>
            </a:r>
            <a:r>
              <a:rPr lang="fr-FR" dirty="0" smtClean="0">
                <a:ea typeface="ＭＳ Ｐゴシック" pitchFamily="-84" charset="-128"/>
              </a:rPr>
              <a:t> (</a:t>
            </a:r>
            <a:r>
              <a:rPr lang="fr-FR" dirty="0" err="1" smtClean="0">
                <a:ea typeface="ＭＳ Ｐゴシック" pitchFamily="-84" charset="-128"/>
              </a:rPr>
              <a:t>eEIF</a:t>
            </a:r>
            <a:r>
              <a:rPr lang="fr-FR" dirty="0" smtClean="0">
                <a:ea typeface="ＭＳ Ｐゴシック" pitchFamily="-84" charset="-128"/>
              </a:rPr>
              <a:t> and HITCH Interoperability QMS), update  (test </a:t>
            </a:r>
            <a:r>
              <a:rPr lang="fr-FR" dirty="0" err="1" smtClean="0">
                <a:ea typeface="ＭＳ Ｐゴシック" pitchFamily="-84" charset="-128"/>
              </a:rPr>
              <a:t>tools</a:t>
            </a:r>
            <a:r>
              <a:rPr lang="fr-FR" dirty="0" smtClean="0">
                <a:ea typeface="ＭＳ Ｐゴシック" pitchFamily="-84" charset="-128"/>
              </a:rPr>
              <a:t>). Antilope </a:t>
            </a:r>
            <a:r>
              <a:rPr lang="fr-FR" dirty="0" err="1" smtClean="0">
                <a:ea typeface="ＭＳ Ｐゴシック" pitchFamily="-84" charset="-128"/>
              </a:rPr>
              <a:t>specifies</a:t>
            </a:r>
            <a:r>
              <a:rPr lang="fr-FR" dirty="0" smtClean="0">
                <a:ea typeface="ＭＳ Ｐゴシック" pitchFamily="-84" charset="-128"/>
              </a:rPr>
              <a:t> the EU Label/Certification </a:t>
            </a:r>
            <a:r>
              <a:rPr lang="fr-FR" dirty="0" err="1" smtClean="0">
                <a:ea typeface="ＭＳ Ｐゴシック" pitchFamily="-84" charset="-128"/>
              </a:rPr>
              <a:t>processes</a:t>
            </a:r>
            <a:r>
              <a:rPr lang="fr-FR" dirty="0" smtClean="0">
                <a:ea typeface="ＭＳ Ｐゴシック" pitchFamily="-84" charset="-128"/>
              </a:rPr>
              <a:t>  and </a:t>
            </a:r>
            <a:r>
              <a:rPr lang="fr-FR" dirty="0" err="1" smtClean="0">
                <a:ea typeface="ＭＳ Ｐゴシック" pitchFamily="-84" charset="-128"/>
              </a:rPr>
              <a:t>its</a:t>
            </a:r>
            <a:r>
              <a:rPr lang="fr-FR" dirty="0" smtClean="0">
                <a:ea typeface="ＭＳ Ｐゴシック" pitchFamily="-84" charset="-128"/>
              </a:rPr>
              <a:t> </a:t>
            </a:r>
            <a:r>
              <a:rPr lang="fr-FR" dirty="0" err="1" smtClean="0">
                <a:ea typeface="ＭＳ Ｐゴシック" pitchFamily="-84" charset="-128"/>
              </a:rPr>
              <a:t>governance</a:t>
            </a:r>
            <a:r>
              <a:rPr lang="fr-FR" dirty="0" smtClean="0">
                <a:ea typeface="ＭＳ Ｐゴシック" pitchFamily="-84" charset="-128"/>
              </a:rPr>
              <a:t> </a:t>
            </a:r>
            <a:r>
              <a:rPr lang="fr-FR" dirty="0" err="1" smtClean="0">
                <a:ea typeface="ＭＳ Ｐゴシック" pitchFamily="-84" charset="-128"/>
              </a:rPr>
              <a:t>taking</a:t>
            </a:r>
            <a:r>
              <a:rPr lang="fr-FR" dirty="0" smtClean="0">
                <a:ea typeface="ＭＳ Ｐゴシック" pitchFamily="-84" charset="-128"/>
              </a:rPr>
              <a:t> </a:t>
            </a:r>
            <a:r>
              <a:rPr lang="fr-FR" dirty="0" err="1" smtClean="0">
                <a:ea typeface="ＭＳ Ｐゴシック" pitchFamily="-84" charset="-128"/>
              </a:rPr>
              <a:t>into</a:t>
            </a:r>
            <a:r>
              <a:rPr lang="fr-FR" dirty="0" smtClean="0">
                <a:ea typeface="ＭＳ Ｐゴシック" pitchFamily="-84" charset="-128"/>
              </a:rPr>
              <a:t> </a:t>
            </a:r>
            <a:r>
              <a:rPr lang="fr-FR" dirty="0" err="1" smtClean="0">
                <a:ea typeface="ＭＳ Ｐゴシック" pitchFamily="-84" charset="-128"/>
              </a:rPr>
              <a:t>account</a:t>
            </a:r>
            <a:r>
              <a:rPr lang="fr-FR" dirty="0" smtClean="0">
                <a:ea typeface="ＭＳ Ｐゴシック" pitchFamily="-84" charset="-128"/>
              </a:rPr>
              <a:t> the  </a:t>
            </a:r>
            <a:r>
              <a:rPr lang="fr-FR" dirty="0" err="1" smtClean="0">
                <a:ea typeface="ＭＳ Ｐゴシック" pitchFamily="-84" charset="-128"/>
              </a:rPr>
              <a:t>recommendations</a:t>
            </a:r>
            <a:r>
              <a:rPr lang="fr-FR" dirty="0" smtClean="0">
                <a:ea typeface="ＭＳ Ｐゴシック" pitchFamily="-84" charset="-128"/>
              </a:rPr>
              <a:t> </a:t>
            </a:r>
            <a:r>
              <a:rPr lang="fr-FR" dirty="0" err="1" smtClean="0">
                <a:ea typeface="ＭＳ Ｐゴシック" pitchFamily="-84" charset="-128"/>
              </a:rPr>
              <a:t>delivered</a:t>
            </a:r>
            <a:r>
              <a:rPr lang="fr-FR" dirty="0" smtClean="0">
                <a:ea typeface="ＭＳ Ｐゴシック" pitchFamily="-84" charset="-128"/>
              </a:rPr>
              <a:t> by HITCH and EHRQTN. </a:t>
            </a:r>
          </a:p>
          <a:p>
            <a:pPr eaLnBrk="1" hangingPunct="1">
              <a:spcBef>
                <a:spcPct val="0"/>
              </a:spcBef>
            </a:pPr>
            <a:endParaRPr lang="fr-FR" dirty="0" smtClean="0">
              <a:ea typeface="ＭＳ Ｐゴシック" pitchFamily="-84" charset="-128"/>
            </a:endParaRPr>
          </a:p>
          <a:p>
            <a:pPr eaLnBrk="1" hangingPunct="1">
              <a:spcBef>
                <a:spcPct val="0"/>
              </a:spcBef>
            </a:pPr>
            <a:r>
              <a:rPr lang="fr-FR" dirty="0" smtClean="0">
                <a:ea typeface="ＭＳ Ｐゴシック" pitchFamily="-84" charset="-128"/>
              </a:rPr>
              <a:t>The </a:t>
            </a:r>
            <a:r>
              <a:rPr lang="fr-FR" dirty="0" err="1" smtClean="0">
                <a:ea typeface="ＭＳ Ｐゴシック" pitchFamily="-84" charset="-128"/>
              </a:rPr>
              <a:t>results</a:t>
            </a:r>
            <a:r>
              <a:rPr lang="fr-FR" dirty="0" smtClean="0">
                <a:ea typeface="ＭＳ Ｐゴシック" pitchFamily="-84" charset="-128"/>
              </a:rPr>
              <a:t> of the ANTILOPE </a:t>
            </a:r>
            <a:r>
              <a:rPr lang="fr-FR" dirty="0" err="1" smtClean="0">
                <a:ea typeface="ＭＳ Ｐゴシック" pitchFamily="-84" charset="-128"/>
              </a:rPr>
              <a:t>project</a:t>
            </a:r>
            <a:r>
              <a:rPr lang="fr-FR" dirty="0" smtClean="0">
                <a:ea typeface="ＭＳ Ｐゴシック" pitchFamily="-84" charset="-128"/>
              </a:rPr>
              <a:t> </a:t>
            </a:r>
            <a:r>
              <a:rPr lang="fr-FR" dirty="0" err="1" smtClean="0">
                <a:ea typeface="ＭＳ Ｐゴシック" pitchFamily="-84" charset="-128"/>
              </a:rPr>
              <a:t>is</a:t>
            </a:r>
            <a:r>
              <a:rPr lang="fr-FR" dirty="0" smtClean="0">
                <a:ea typeface="ＭＳ Ｐゴシック" pitchFamily="-84" charset="-128"/>
              </a:rPr>
              <a:t> </a:t>
            </a:r>
            <a:r>
              <a:rPr lang="fr-FR" dirty="0" err="1" smtClean="0">
                <a:ea typeface="ＭＳ Ｐゴシック" pitchFamily="-84" charset="-128"/>
              </a:rPr>
              <a:t>promoted</a:t>
            </a:r>
            <a:r>
              <a:rPr lang="fr-FR" dirty="0" smtClean="0">
                <a:ea typeface="ＭＳ Ｐゴシック" pitchFamily="-84" charset="-128"/>
              </a:rPr>
              <a:t> and </a:t>
            </a:r>
            <a:r>
              <a:rPr lang="fr-FR" dirty="0" err="1" smtClean="0">
                <a:ea typeface="ＭＳ Ｐゴシック" pitchFamily="-84" charset="-128"/>
              </a:rPr>
              <a:t>validated</a:t>
            </a:r>
            <a:r>
              <a:rPr lang="fr-FR" dirty="0" smtClean="0">
                <a:ea typeface="ＭＳ Ｐゴシック" pitchFamily="-84" charset="-128"/>
              </a:rPr>
              <a:t> </a:t>
            </a:r>
            <a:r>
              <a:rPr lang="fr-FR" dirty="0" err="1" smtClean="0">
                <a:ea typeface="ＭＳ Ｐゴシック" pitchFamily="-84" charset="-128"/>
              </a:rPr>
              <a:t>during</a:t>
            </a:r>
            <a:r>
              <a:rPr lang="fr-FR" dirty="0" smtClean="0">
                <a:ea typeface="ＭＳ Ｐゴシック" pitchFamily="-84" charset="-128"/>
              </a:rPr>
              <a:t> 10 </a:t>
            </a:r>
            <a:r>
              <a:rPr lang="fr-FR" dirty="0" err="1" smtClean="0">
                <a:ea typeface="ＭＳ Ｐゴシック" pitchFamily="-84" charset="-128"/>
              </a:rPr>
              <a:t>summits</a:t>
            </a:r>
            <a:r>
              <a:rPr lang="fr-FR" dirty="0" smtClean="0">
                <a:ea typeface="ＭＳ Ｐゴシック" pitchFamily="-84" charset="-128"/>
              </a:rPr>
              <a:t> </a:t>
            </a:r>
            <a:r>
              <a:rPr lang="fr-FR" dirty="0" err="1" smtClean="0">
                <a:ea typeface="ＭＳ Ｐゴシック" pitchFamily="-84" charset="-128"/>
              </a:rPr>
              <a:t>held</a:t>
            </a:r>
            <a:r>
              <a:rPr lang="fr-FR" dirty="0" smtClean="0">
                <a:ea typeface="ＭＳ Ｐゴシック" pitchFamily="-84" charset="-128"/>
              </a:rPr>
              <a:t> </a:t>
            </a:r>
            <a:r>
              <a:rPr lang="fr-FR" dirty="0" err="1" smtClean="0">
                <a:ea typeface="ＭＳ Ｐゴシック" pitchFamily="-84" charset="-128"/>
              </a:rPr>
              <a:t>throughout</a:t>
            </a:r>
            <a:r>
              <a:rPr lang="fr-FR" dirty="0" smtClean="0">
                <a:ea typeface="ＭＳ Ｐゴシック" pitchFamily="-84" charset="-128"/>
              </a:rPr>
              <a:t> Europe.</a:t>
            </a:r>
          </a:p>
        </p:txBody>
      </p:sp>
      <p:sp>
        <p:nvSpPr>
          <p:cNvPr id="1638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D25CC59C-BD2E-4A4D-B1E7-BA74156527AA}" type="slidenum">
              <a:rPr lang="nl-BE" sz="1300">
                <a:latin typeface="Calibri" pitchFamily="34" charset="0"/>
              </a:rPr>
              <a:pPr eaLnBrk="1" hangingPunct="1"/>
              <a:t>3</a:t>
            </a:fld>
            <a:endParaRPr lang="nl-BE" sz="13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smtClean="0">
                <a:ea typeface="ＭＳ Ｐゴシック" pitchFamily="-84" charset="-128"/>
              </a:rPr>
              <a:t>Three main messages were extracted from Antilope results regarding the recommendatiions of the preceding projects</a:t>
            </a:r>
          </a:p>
          <a:p>
            <a:pPr eaLnBrk="1" hangingPunct="1">
              <a:spcBef>
                <a:spcPct val="0"/>
              </a:spcBef>
            </a:pPr>
            <a:endParaRPr lang="fr-FR" smtClean="0">
              <a:ea typeface="ＭＳ Ｐゴシック" pitchFamily="-84" charset="-128"/>
            </a:endParaRPr>
          </a:p>
          <a:p>
            <a:pPr eaLnBrk="1" hangingPunct="1">
              <a:spcBef>
                <a:spcPct val="0"/>
              </a:spcBef>
            </a:pPr>
            <a:r>
              <a:rPr lang="fr-FR" smtClean="0">
                <a:ea typeface="ＭＳ Ｐゴシック" pitchFamily="-84" charset="-128"/>
              </a:rPr>
              <a:t>Key message 1 answers to the question of what are the key elements that will support the development of the EU market </a:t>
            </a:r>
          </a:p>
          <a:p>
            <a:pPr eaLnBrk="1" hangingPunct="1">
              <a:spcBef>
                <a:spcPct val="0"/>
              </a:spcBef>
            </a:pPr>
            <a:r>
              <a:rPr lang="fr-FR" smtClean="0">
                <a:ea typeface="ＭＳ Ｐゴシック" pitchFamily="-84" charset="-128"/>
              </a:rPr>
              <a:t>Key message 2 answers to the question of how do we avoid duplication effort or inconsistency in the market at the European and national levels</a:t>
            </a:r>
          </a:p>
          <a:p>
            <a:pPr eaLnBrk="1" hangingPunct="1">
              <a:spcBef>
                <a:spcPct val="0"/>
              </a:spcBef>
            </a:pPr>
            <a:r>
              <a:rPr lang="fr-FR" smtClean="0">
                <a:ea typeface="ＭＳ Ｐゴシック" pitchFamily="-84" charset="-128"/>
              </a:rPr>
              <a:t>Key message 3 answers to the question of how to take into account the national or regional needs that will be declined in term of interoperability extensions and their testing.</a:t>
            </a:r>
          </a:p>
          <a:p>
            <a:pPr eaLnBrk="1" hangingPunct="1">
              <a:spcBef>
                <a:spcPct val="0"/>
              </a:spcBef>
            </a:pPr>
            <a:endParaRPr lang="fr-FR" smtClean="0">
              <a:ea typeface="ＭＳ Ｐゴシック" pitchFamily="-84" charset="-128"/>
            </a:endParaRPr>
          </a:p>
          <a:p>
            <a:pPr eaLnBrk="1" hangingPunct="1">
              <a:spcBef>
                <a:spcPct val="0"/>
              </a:spcBef>
            </a:pPr>
            <a:r>
              <a:rPr lang="fr-FR" smtClean="0">
                <a:ea typeface="ＭＳ Ｐゴシック" pitchFamily="-84" charset="-128"/>
              </a:rPr>
              <a:t>all these messages are developed in this presentation</a:t>
            </a:r>
          </a:p>
        </p:txBody>
      </p:sp>
      <p:sp>
        <p:nvSpPr>
          <p:cNvPr id="1843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BA509A2D-64DA-45E1-BAA4-2958AD5B01B3}" type="slidenum">
              <a:rPr lang="nl-BE" sz="1300">
                <a:latin typeface="Calibri" pitchFamily="34" charset="0"/>
              </a:rPr>
              <a:pPr eaLnBrk="1" hangingPunct="1"/>
              <a:t>4</a:t>
            </a:fld>
            <a:endParaRPr lang="nl-BE" sz="13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ea typeface="ＭＳ Ｐゴシック" pitchFamily="-84" charset="-128"/>
              </a:rPr>
              <a:t>The Hitch project (Healthcare Interoperability Testing and Conformance Harmonisation) is an European project that provided recommendations and a proposed roadmap for achieving sustainable and effective deployment of the testing and certification/labelling process to enable health information exchange interoperability within and between European member states. One of the recommendations is the </a:t>
            </a:r>
            <a:r>
              <a:rPr lang="en-GB" altLang="fr-FR" dirty="0" smtClean="0">
                <a:ea typeface="ＭＳ Ｐゴシック" pitchFamily="-84" charset="-128"/>
              </a:rPr>
              <a:t>“</a:t>
            </a:r>
            <a:r>
              <a:rPr lang="en-GB" dirty="0" smtClean="0">
                <a:ea typeface="ＭＳ Ｐゴシック" pitchFamily="-84" charset="-128"/>
              </a:rPr>
              <a:t>Establishment a two-level Labelling and Certification process (European Level and National/project Level)</a:t>
            </a:r>
            <a:r>
              <a:rPr lang="en-GB" altLang="fr-FR" dirty="0" smtClean="0">
                <a:ea typeface="ＭＳ Ｐゴシック" pitchFamily="-84" charset="-128"/>
              </a:rPr>
              <a:t>”</a:t>
            </a:r>
            <a:r>
              <a:rPr lang="en-GB" dirty="0" smtClean="0">
                <a:ea typeface="ＭＳ Ｐゴシック" pitchFamily="-84" charset="-128"/>
              </a:rPr>
              <a:t>, one of the topic of the </a:t>
            </a:r>
            <a:r>
              <a:rPr lang="en-GB" dirty="0" err="1" smtClean="0">
                <a:ea typeface="ＭＳ Ｐゴシック" pitchFamily="-84" charset="-128"/>
              </a:rPr>
              <a:t>Antilope</a:t>
            </a:r>
            <a:r>
              <a:rPr lang="en-GB" dirty="0" smtClean="0">
                <a:ea typeface="ＭＳ Ｐゴシック" pitchFamily="-84" charset="-128"/>
              </a:rPr>
              <a:t> project. This recommendation is related to the </a:t>
            </a:r>
            <a:r>
              <a:rPr lang="en-GB" altLang="fr-FR" dirty="0" smtClean="0">
                <a:ea typeface="ＭＳ Ｐゴシック" pitchFamily="-84" charset="-128"/>
              </a:rPr>
              <a:t>“</a:t>
            </a:r>
            <a:r>
              <a:rPr lang="en-GB" dirty="0" smtClean="0">
                <a:ea typeface="ＭＳ Ｐゴシック" pitchFamily="-84" charset="-128"/>
              </a:rPr>
              <a:t>preservation of flexibility across the proposed Labelling and Certification schemes</a:t>
            </a:r>
            <a:r>
              <a:rPr lang="en-GB" altLang="fr-FR" dirty="0" smtClean="0">
                <a:ea typeface="ＭＳ Ｐゴシック" pitchFamily="-84" charset="-128"/>
              </a:rPr>
              <a:t>”</a:t>
            </a:r>
            <a:r>
              <a:rPr lang="en-GB" dirty="0" smtClean="0">
                <a:ea typeface="ＭＳ Ｐゴシック" pitchFamily="-84" charset="-128"/>
              </a:rPr>
              <a:t>.</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Various approaches of labelling and certification scheme were analysed in the HITCH project in terms of benefits and limitations. It was concluded that the choice of one or another depends of the</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The maturity of the market; </a:t>
            </a:r>
            <a:endParaRPr lang="fr-FR" dirty="0" smtClean="0">
              <a:ea typeface="ＭＳ Ｐゴシック" pitchFamily="-84" charset="-128"/>
            </a:endParaRPr>
          </a:p>
          <a:p>
            <a:pPr eaLnBrk="1" hangingPunct="1">
              <a:spcBef>
                <a:spcPct val="0"/>
              </a:spcBef>
              <a:buFontTx/>
              <a:buChar char="•"/>
            </a:pPr>
            <a:r>
              <a:rPr lang="en-GB" dirty="0" smtClean="0">
                <a:ea typeface="ＭＳ Ｐゴシック" pitchFamily="-84" charset="-128"/>
              </a:rPr>
              <a:t>The cost of product development and administrative processes;</a:t>
            </a:r>
            <a:endParaRPr lang="fr-FR" dirty="0" smtClean="0">
              <a:ea typeface="ＭＳ Ｐゴシック" pitchFamily="-84" charset="-128"/>
            </a:endParaRPr>
          </a:p>
          <a:p>
            <a:pPr eaLnBrk="1" hangingPunct="1">
              <a:spcBef>
                <a:spcPct val="0"/>
              </a:spcBef>
              <a:buFontTx/>
              <a:buChar char="•"/>
            </a:pPr>
            <a:r>
              <a:rPr lang="en-GB" dirty="0" smtClean="0">
                <a:ea typeface="ＭＳ Ｐゴシック" pitchFamily="-84" charset="-128"/>
              </a:rPr>
              <a:t>The scale of diffusion of interoperability and the emergence of new interoperability profiles;</a:t>
            </a:r>
            <a:endParaRPr lang="fr-FR" dirty="0" smtClean="0">
              <a:ea typeface="ＭＳ Ｐゴシック" pitchFamily="-84" charset="-128"/>
            </a:endParaRPr>
          </a:p>
          <a:p>
            <a:pPr eaLnBrk="1" hangingPunct="1">
              <a:spcBef>
                <a:spcPct val="0"/>
              </a:spcBef>
              <a:buFontTx/>
              <a:buChar char="•"/>
            </a:pPr>
            <a:r>
              <a:rPr lang="en-GB" dirty="0" smtClean="0">
                <a:ea typeface="ＭＳ Ｐゴシック" pitchFamily="-84" charset="-128"/>
              </a:rPr>
              <a:t>The legal framework relating to patient safety and security of exchanged or shared medical data.</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 </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The two level labelling and certification process was limited to the schemes that includes as specifications to be qualified the recognized standards and profiles at the European level </a:t>
            </a:r>
            <a:r>
              <a:rPr lang="en-GB" dirty="0" err="1" smtClean="0">
                <a:ea typeface="ＭＳ Ｐゴシック" pitchFamily="-84" charset="-128"/>
              </a:rPr>
              <a:t>i.e</a:t>
            </a:r>
            <a:r>
              <a:rPr lang="en-GB" dirty="0" smtClean="0">
                <a:ea typeface="ＭＳ Ｐゴシック" pitchFamily="-84" charset="-128"/>
              </a:rPr>
              <a:t> the eHealth European Interoperability Framework available today. It was also proposed to develop an European ecosystem by building and evolving the European IHE testing process. By promoting European recognized standards and profiles, test plans and test tools, this will ensure the consistency between European and national/regional levels.</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The roadmap that was described in the HITCH project, proposes first versions of the </a:t>
            </a:r>
            <a:r>
              <a:rPr lang="en-GB" dirty="0" err="1" smtClean="0">
                <a:ea typeface="ＭＳ Ｐゴシック" pitchFamily="-84" charset="-128"/>
              </a:rPr>
              <a:t>eEIF</a:t>
            </a:r>
            <a:r>
              <a:rPr lang="en-GB" dirty="0" smtClean="0">
                <a:ea typeface="ＭＳ Ｐゴシック" pitchFamily="-84" charset="-128"/>
              </a:rPr>
              <a:t>  and the labelling/certification process in 2012-2013 (see previous slide).</a:t>
            </a:r>
            <a:endParaRPr lang="fr-FR" dirty="0" smtClean="0">
              <a:ea typeface="ＭＳ Ｐゴシック" pitchFamily="-84" charset="-128"/>
            </a:endParaRPr>
          </a:p>
          <a:p>
            <a:pPr eaLnBrk="1" hangingPunct="1">
              <a:spcBef>
                <a:spcPct val="0"/>
              </a:spcBef>
            </a:pPr>
            <a:endParaRPr lang="fr-FR" dirty="0" smtClean="0">
              <a:ea typeface="ＭＳ Ｐゴシック" pitchFamily="-84" charset="-128"/>
            </a:endParaRPr>
          </a:p>
        </p:txBody>
      </p:sp>
      <p:sp>
        <p:nvSpPr>
          <p:cNvPr id="2150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0F3E26C4-3D9A-4FF2-AEE3-81C771DEE686}" type="slidenum">
              <a:rPr lang="nl-BE" sz="1300">
                <a:latin typeface="Calibri" pitchFamily="34" charset="0"/>
              </a:rPr>
              <a:pPr eaLnBrk="1" hangingPunct="1"/>
              <a:t>6</a:t>
            </a:fld>
            <a:endParaRPr lang="nl-BE" sz="13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ea typeface="ＭＳ Ｐゴシック" pitchFamily="-84" charset="-128"/>
              </a:rPr>
              <a:t>One of the work packages of the project was dedicated to propose a state of art of the national certification processes as well as of the EuroRec quality labelling procedures and scenarios. Even if this study is not oriented interoperability assessment but procedures on testing functions of the EHR systems including data exchanges, it gives a clear overview on the quality labelling and certification process and clarify concepts, definition and deployment and such a process.</a:t>
            </a:r>
            <a:endParaRPr lang="fr-FR" smtClean="0">
              <a:ea typeface="ＭＳ Ｐゴシック" pitchFamily="-84" charset="-128"/>
            </a:endParaRPr>
          </a:p>
          <a:p>
            <a:pPr eaLnBrk="1" hangingPunct="1">
              <a:spcBef>
                <a:spcPct val="0"/>
              </a:spcBef>
            </a:pPr>
            <a:r>
              <a:rPr lang="en-GB" smtClean="0">
                <a:ea typeface="ＭＳ Ｐゴシック" pitchFamily="-84" charset="-128"/>
              </a:rPr>
              <a:t>One of the conclusions of the study was to propose generic criteria that all quality labelling or certification initiatives must follow:</a:t>
            </a:r>
            <a:endParaRPr lang="fr-FR" smtClean="0">
              <a:ea typeface="ＭＳ Ｐゴシック" pitchFamily="-84" charset="-128"/>
            </a:endParaRPr>
          </a:p>
          <a:p>
            <a:pPr eaLnBrk="1" hangingPunct="1">
              <a:spcBef>
                <a:spcPct val="0"/>
              </a:spcBef>
            </a:pPr>
            <a:r>
              <a:rPr lang="en-GB" smtClean="0">
                <a:ea typeface="ＭＳ Ｐゴシック" pitchFamily="-84" charset="-128"/>
              </a:rPr>
              <a:t>Independence, encompassing discretion and confidentiality, impartiality, openness and a clear and distinct role of each of the stakeholders involved in the process;</a:t>
            </a:r>
            <a:endParaRPr lang="fr-FR" smtClean="0">
              <a:ea typeface="ＭＳ Ｐゴシック" pitchFamily="-84" charset="-128"/>
            </a:endParaRPr>
          </a:p>
          <a:p>
            <a:pPr eaLnBrk="1" hangingPunct="1">
              <a:spcBef>
                <a:spcPct val="0"/>
              </a:spcBef>
            </a:pPr>
            <a:r>
              <a:rPr lang="en-GB" smtClean="0">
                <a:ea typeface="ＭＳ Ｐゴシック" pitchFamily="-84" charset="-128"/>
              </a:rPr>
              <a:t>High quality documentation of the initial set of criteria, of the evaluation rules and of the testing results;</a:t>
            </a:r>
            <a:endParaRPr lang="fr-FR" smtClean="0">
              <a:ea typeface="ＭＳ Ｐゴシック" pitchFamily="-84" charset="-128"/>
            </a:endParaRPr>
          </a:p>
          <a:p>
            <a:pPr eaLnBrk="1" hangingPunct="1">
              <a:spcBef>
                <a:spcPct val="0"/>
              </a:spcBef>
            </a:pPr>
            <a:r>
              <a:rPr lang="en-GB" smtClean="0">
                <a:ea typeface="ＭＳ Ｐゴシック" pitchFamily="-84" charset="-128"/>
              </a:rPr>
              <a:t>The involvement of all stakeholders in defining priorities and feasible goals, considering national and regional variation; </a:t>
            </a:r>
            <a:endParaRPr lang="fr-FR" smtClean="0">
              <a:ea typeface="ＭＳ Ｐゴシック" pitchFamily="-84" charset="-128"/>
            </a:endParaRPr>
          </a:p>
          <a:p>
            <a:pPr eaLnBrk="1" hangingPunct="1">
              <a:spcBef>
                <a:spcPct val="0"/>
              </a:spcBef>
            </a:pPr>
            <a:r>
              <a:rPr lang="en-GB" smtClean="0">
                <a:ea typeface="ＭＳ Ｐゴシック" pitchFamily="-84" charset="-128"/>
              </a:rPr>
              <a:t>Rules regarding validity and use of the Quality Label or Certificate and possible measure against misuse. </a:t>
            </a:r>
            <a:endParaRPr lang="fr-FR" smtClean="0">
              <a:ea typeface="ＭＳ Ｐゴシック" pitchFamily="-84" charset="-128"/>
            </a:endParaRPr>
          </a:p>
          <a:p>
            <a:pPr eaLnBrk="1" hangingPunct="1">
              <a:spcBef>
                <a:spcPct val="0"/>
              </a:spcBef>
            </a:pPr>
            <a:r>
              <a:rPr lang="en-GB" smtClean="0">
                <a:ea typeface="ＭＳ Ｐゴシック" pitchFamily="-84" charset="-128"/>
              </a:rPr>
              <a:t>The EHR-Q</a:t>
            </a:r>
            <a:r>
              <a:rPr lang="en-GB" baseline="30000" smtClean="0">
                <a:ea typeface="ＭＳ Ｐゴシック" pitchFamily="-84" charset="-128"/>
              </a:rPr>
              <a:t>TN</a:t>
            </a:r>
            <a:r>
              <a:rPr lang="en-GB" smtClean="0">
                <a:ea typeface="ＭＳ Ｐゴシック" pitchFamily="-84" charset="-128"/>
              </a:rPr>
              <a:t> project heavily focused on structuring the Quality Labelling and Certification process based on and ruled by international standards, distinguishing</a:t>
            </a:r>
            <a:endParaRPr lang="fr-FR" smtClean="0">
              <a:ea typeface="ＭＳ Ｐゴシック" pitchFamily="-84" charset="-128"/>
            </a:endParaRPr>
          </a:p>
          <a:p>
            <a:pPr eaLnBrk="1" hangingPunct="1">
              <a:spcBef>
                <a:spcPct val="0"/>
              </a:spcBef>
            </a:pPr>
            <a:r>
              <a:rPr lang="en-GB" smtClean="0">
                <a:ea typeface="ＭＳ Ｐゴシック" pitchFamily="-84" charset="-128"/>
              </a:rPr>
              <a:t>Accreditation Body, mandatory member of the IAF – International Accreditation Form and regulated by law, based on ISO/IEC 17011 and accrediting the Certification Bodies;</a:t>
            </a:r>
            <a:endParaRPr lang="fr-FR" smtClean="0">
              <a:ea typeface="ＭＳ Ｐゴシック" pitchFamily="-84" charset="-128"/>
            </a:endParaRPr>
          </a:p>
          <a:p>
            <a:pPr eaLnBrk="1" hangingPunct="1">
              <a:spcBef>
                <a:spcPct val="0"/>
              </a:spcBef>
            </a:pPr>
            <a:r>
              <a:rPr lang="en-GB" smtClean="0">
                <a:ea typeface="ＭＳ Ｐゴシック" pitchFamily="-84" charset="-128"/>
              </a:rPr>
              <a:t>Certification Body, organising quality labelling and certification processes and according either quality labels or certificates, compliant to ISO/IEC 17020. Certificates are only granted by accredited certification bodies;</a:t>
            </a:r>
            <a:endParaRPr lang="fr-FR" smtClean="0">
              <a:ea typeface="ＭＳ Ｐゴシック" pitchFamily="-84" charset="-128"/>
            </a:endParaRPr>
          </a:p>
          <a:p>
            <a:pPr eaLnBrk="1" hangingPunct="1">
              <a:spcBef>
                <a:spcPct val="0"/>
              </a:spcBef>
            </a:pPr>
            <a:r>
              <a:rPr lang="en-GB" smtClean="0">
                <a:ea typeface="ＭＳ Ｐゴシック" pitchFamily="-84" charset="-128"/>
              </a:rPr>
              <a:t>Conformity Assessment Bodies, recognised and/or contracted by the Certification Bodies to perform the effective testing of products and services in a way compliant to ISO/IEC 17010.</a:t>
            </a:r>
            <a:endParaRPr lang="fr-FR" smtClean="0">
              <a:ea typeface="ＭＳ Ｐゴシック" pitchFamily="-84" charset="-128"/>
            </a:endParaRPr>
          </a:p>
          <a:p>
            <a:pPr eaLnBrk="1" hangingPunct="1">
              <a:spcBef>
                <a:spcPct val="0"/>
              </a:spcBef>
            </a:pPr>
            <a:r>
              <a:rPr lang="en-GB" smtClean="0">
                <a:ea typeface="ＭＳ Ｐゴシック" pitchFamily="-84" charset="-128"/>
              </a:rPr>
              <a:t>The EHR-Q</a:t>
            </a:r>
            <a:r>
              <a:rPr lang="en-GB" baseline="30000" smtClean="0">
                <a:ea typeface="ＭＳ Ｐゴシック" pitchFamily="-84" charset="-128"/>
              </a:rPr>
              <a:t>TN</a:t>
            </a:r>
            <a:r>
              <a:rPr lang="en-GB" smtClean="0">
                <a:ea typeface="ＭＳ Ｐゴシック" pitchFamily="-84" charset="-128"/>
              </a:rPr>
              <a:t> project issued a number of recommendations addressing legal and regulatory framework, involvement of the different stakeholders, the technical framework as well as the quality labelling and certification process as such. </a:t>
            </a:r>
            <a:endParaRPr lang="fr-FR" smtClean="0">
              <a:ea typeface="ＭＳ Ｐゴシック" pitchFamily="-84" charset="-128"/>
            </a:endParaRPr>
          </a:p>
          <a:p>
            <a:pPr eaLnBrk="1" hangingPunct="1">
              <a:spcBef>
                <a:spcPct val="0"/>
              </a:spcBef>
            </a:pPr>
            <a:r>
              <a:rPr lang="en-GB" smtClean="0">
                <a:ea typeface="ＭＳ Ｐゴシック" pitchFamily="-84" charset="-128"/>
              </a:rPr>
              <a:t>The EHR-Q</a:t>
            </a:r>
            <a:r>
              <a:rPr lang="en-GB" baseline="30000" smtClean="0">
                <a:ea typeface="ＭＳ Ｐゴシック" pitchFamily="-84" charset="-128"/>
              </a:rPr>
              <a:t>TN</a:t>
            </a:r>
            <a:r>
              <a:rPr lang="en-GB" smtClean="0">
                <a:ea typeface="ＭＳ Ｐゴシック" pitchFamily="-84" charset="-128"/>
              </a:rPr>
              <a:t> project highlighted the important role of the European and National Authorities initiating the process, based on incentives and a third party quality assessment.</a:t>
            </a:r>
            <a:endParaRPr lang="fr-FR" smtClean="0">
              <a:ea typeface="ＭＳ Ｐゴシック" pitchFamily="-84" charset="-128"/>
            </a:endParaRPr>
          </a:p>
          <a:p>
            <a:pPr eaLnBrk="1" hangingPunct="1">
              <a:spcBef>
                <a:spcPct val="0"/>
              </a:spcBef>
            </a:pPr>
            <a:r>
              <a:rPr lang="en-GB" smtClean="0">
                <a:ea typeface="ＭＳ Ｐゴシック" pitchFamily="-84" charset="-128"/>
              </a:rPr>
              <a:t>Quality labelling and certification sustainability was also discussed. The starting point for any quality assessment or certification depends of the decision to go for it. The business model depends on who takes the decision (it means who is the owner of the assessment scheme). </a:t>
            </a:r>
            <a:endParaRPr lang="fr-FR" smtClean="0">
              <a:ea typeface="ＭＳ Ｐゴシック" pitchFamily="-84" charset="-128"/>
            </a:endParaRPr>
          </a:p>
          <a:p>
            <a:pPr eaLnBrk="1" hangingPunct="1">
              <a:spcBef>
                <a:spcPct val="0"/>
              </a:spcBef>
            </a:pPr>
            <a:r>
              <a:rPr lang="en-GB" smtClean="0">
                <a:ea typeface="ＭＳ Ｐゴシック" pitchFamily="-84" charset="-128"/>
              </a:rPr>
              <a:t>Sustainability of quality labelling and certification activities is possible in the medium long term (3 to 5 years) depending on the political, social and economical pressures as well as on the availabilities of the resources from industry, buyers or authorities.</a:t>
            </a:r>
            <a:endParaRPr lang="fr-FR" smtClean="0">
              <a:ea typeface="ＭＳ Ｐゴシック" pitchFamily="-84" charset="-128"/>
            </a:endParaRPr>
          </a:p>
          <a:p>
            <a:pPr eaLnBrk="1" hangingPunct="1">
              <a:spcBef>
                <a:spcPct val="0"/>
              </a:spcBef>
            </a:pPr>
            <a:endParaRPr lang="fr-FR" smtClean="0">
              <a:ea typeface="ＭＳ Ｐゴシック" pitchFamily="-84" charset="-128"/>
            </a:endParaRPr>
          </a:p>
        </p:txBody>
      </p:sp>
      <p:sp>
        <p:nvSpPr>
          <p:cNvPr id="2355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51C73490-11D7-4C58-A822-1373C8A13402}" type="slidenum">
              <a:rPr lang="nl-BE" sz="1300">
                <a:latin typeface="Calibri" pitchFamily="34" charset="0"/>
              </a:rPr>
              <a:pPr eaLnBrk="1" hangingPunct="1"/>
              <a:t>7</a:t>
            </a:fld>
            <a:endParaRPr lang="nl-BE" sz="13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ea typeface="ＭＳ Ｐゴシック" pitchFamily="-84" charset="-128"/>
              </a:rPr>
              <a:t>A quality label or a certification processes define all requirements, activities and tasks that allow any entity that wants to organize a quality assurance procedure or certification and for the entities that want to seek this quality label or certification.  A certification or quality label process requires:</a:t>
            </a:r>
            <a:endParaRPr lang="fr-FR" smtClean="0">
              <a:ea typeface="ＭＳ Ｐゴシック" pitchFamily="-84" charset="-128"/>
            </a:endParaRPr>
          </a:p>
          <a:p>
            <a:pPr eaLnBrk="1" hangingPunct="1">
              <a:spcBef>
                <a:spcPct val="0"/>
              </a:spcBef>
            </a:pPr>
            <a:r>
              <a:rPr lang="en-GB" smtClean="0">
                <a:ea typeface="ＭＳ Ｐゴシック" pitchFamily="-84" charset="-128"/>
              </a:rPr>
              <a:t>A </a:t>
            </a:r>
            <a:r>
              <a:rPr lang="en-GB" i="1" smtClean="0">
                <a:ea typeface="ＭＳ Ｐゴシック" pitchFamily="-84" charset="-128"/>
              </a:rPr>
              <a:t>QL&amp;C Scheme Owner</a:t>
            </a:r>
            <a:r>
              <a:rPr lang="en-GB" smtClean="0">
                <a:ea typeface="ＭＳ Ｐゴシック" pitchFamily="-84" charset="-128"/>
              </a:rPr>
              <a:t>: a party that sets the QL&amp;C program or system;</a:t>
            </a:r>
            <a:endParaRPr lang="fr-FR" smtClean="0">
              <a:ea typeface="ＭＳ Ｐゴシック" pitchFamily="-84" charset="-128"/>
            </a:endParaRPr>
          </a:p>
          <a:p>
            <a:pPr eaLnBrk="1" hangingPunct="1">
              <a:spcBef>
                <a:spcPct val="0"/>
              </a:spcBef>
            </a:pPr>
            <a:r>
              <a:rPr lang="en-GB" smtClean="0">
                <a:ea typeface="ＭＳ Ｐゴシック" pitchFamily="-84" charset="-128"/>
              </a:rPr>
              <a:t>A </a:t>
            </a:r>
            <a:r>
              <a:rPr lang="en-GB" i="1" smtClean="0">
                <a:ea typeface="ＭＳ Ｐゴシック" pitchFamily="-84" charset="-128"/>
              </a:rPr>
              <a:t>Certification Body</a:t>
            </a:r>
            <a:r>
              <a:rPr lang="en-GB" smtClean="0">
                <a:ea typeface="ＭＳ Ｐゴシック" pitchFamily="-84" charset="-128"/>
              </a:rPr>
              <a:t>: a party that issues the quality label or certificate on the basis of the conformity assessment performed by a Conformity Assessment Body;</a:t>
            </a:r>
            <a:endParaRPr lang="fr-FR" smtClean="0">
              <a:ea typeface="ＭＳ Ｐゴシック" pitchFamily="-84" charset="-128"/>
            </a:endParaRPr>
          </a:p>
          <a:p>
            <a:pPr eaLnBrk="1" hangingPunct="1">
              <a:spcBef>
                <a:spcPct val="0"/>
              </a:spcBef>
            </a:pPr>
            <a:r>
              <a:rPr lang="en-GB" smtClean="0">
                <a:ea typeface="ＭＳ Ｐゴシック" pitchFamily="-84" charset="-128"/>
              </a:rPr>
              <a:t>A </a:t>
            </a:r>
            <a:r>
              <a:rPr lang="en-GB" i="1" smtClean="0">
                <a:ea typeface="ＭＳ Ｐゴシック" pitchFamily="-84" charset="-128"/>
              </a:rPr>
              <a:t>Conformity Assessment Body</a:t>
            </a:r>
            <a:r>
              <a:rPr lang="en-GB" smtClean="0">
                <a:ea typeface="ＭＳ Ｐゴシック" pitchFamily="-84" charset="-128"/>
              </a:rPr>
              <a:t>: a party that assesses the conformity of products, services and/or suppliers (sometimes called a testing laboratory)</a:t>
            </a:r>
            <a:endParaRPr lang="fr-FR" smtClean="0">
              <a:ea typeface="ＭＳ Ｐゴシック" pitchFamily="-84" charset="-128"/>
            </a:endParaRPr>
          </a:p>
          <a:p>
            <a:pPr eaLnBrk="1" hangingPunct="1">
              <a:spcBef>
                <a:spcPct val="0"/>
              </a:spcBef>
            </a:pPr>
            <a:endParaRPr lang="fr-FR" smtClean="0">
              <a:ea typeface="ＭＳ Ｐゴシック" pitchFamily="-84" charset="-128"/>
            </a:endParaRPr>
          </a:p>
        </p:txBody>
      </p:sp>
      <p:sp>
        <p:nvSpPr>
          <p:cNvPr id="3072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9B04F8B0-10F0-4A7A-8292-4158BED4CA54}" type="slidenum">
              <a:rPr lang="nl-BE" sz="1300">
                <a:latin typeface="Calibri" pitchFamily="34" charset="0"/>
              </a:rPr>
              <a:pPr eaLnBrk="1" hangingPunct="1"/>
              <a:t>10</a:t>
            </a:fld>
            <a:endParaRPr lang="nl-BE" sz="13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The label certification scheme owner initiates the certification process and defines the certification program and process. This body delegates to the label/certification body the activity of issuing the label or certificate if the certification body is an accredited body (conform to ISO 17065 in eHealth interoperability). The label/certification body is supported by one or more Conformity Assessment Bodies.  Their role is to perform the tests on the products and report to the Label/Certification body that grants or refuses the certificate. The testing laboratory (or inspection body, depending of the definition of the certification scheme) shall be ISO 17025 accredited for the specific label/certification scheme.</a:t>
            </a:r>
          </a:p>
          <a:p>
            <a:pPr eaLnBrk="1" hangingPunct="1">
              <a:spcBef>
                <a:spcPct val="0"/>
              </a:spcBef>
            </a:pPr>
            <a:r>
              <a:rPr lang="en-GB" dirty="0" smtClean="0">
                <a:ea typeface="ＭＳ Ｐゴシック" pitchFamily="-84" charset="-128"/>
              </a:rPr>
              <a:t>If the testing laboratory is not ISO17025 accredited</a:t>
            </a:r>
            <a:r>
              <a:rPr lang="en-GB" baseline="0" dirty="0" smtClean="0">
                <a:ea typeface="ＭＳ Ｐゴシック" pitchFamily="-84" charset="-128"/>
              </a:rPr>
              <a:t> and the label/certification body is not ISO 17065 accredited,</a:t>
            </a:r>
            <a:r>
              <a:rPr lang="en-GB" dirty="0" smtClean="0">
                <a:ea typeface="ＭＳ Ｐゴシック" pitchFamily="-84" charset="-128"/>
              </a:rPr>
              <a:t> a quality label is</a:t>
            </a:r>
            <a:r>
              <a:rPr lang="en-GB" baseline="0" dirty="0" smtClean="0">
                <a:ea typeface="ＭＳ Ｐゴシック" pitchFamily="-84" charset="-128"/>
              </a:rPr>
              <a:t> issued rather than a certificate.</a:t>
            </a:r>
            <a:endParaRPr lang="en-GB" dirty="0" smtClean="0">
              <a:ea typeface="ＭＳ Ｐゴシック" pitchFamily="-84" charset="-128"/>
            </a:endParaRPr>
          </a:p>
          <a:p>
            <a:pPr eaLnBrk="1" hangingPunct="1">
              <a:spcBef>
                <a:spcPct val="0"/>
              </a:spcBef>
            </a:pPr>
            <a:r>
              <a:rPr lang="en-GB" dirty="0" smtClean="0">
                <a:ea typeface="ＭＳ Ｐゴシック" pitchFamily="-84" charset="-128"/>
              </a:rPr>
              <a:t>In the real life, the reference model as described here is not often adopted in eHealth interoperability field. Several models were compiled in the HITCH and EHR-Q</a:t>
            </a:r>
            <a:r>
              <a:rPr lang="en-GB" baseline="30000" dirty="0" smtClean="0">
                <a:ea typeface="ＭＳ Ｐゴシック" pitchFamily="-84" charset="-128"/>
              </a:rPr>
              <a:t>TN </a:t>
            </a:r>
            <a:r>
              <a:rPr lang="en-GB" dirty="0" smtClean="0">
                <a:ea typeface="ＭＳ Ｐゴシック" pitchFamily="-84" charset="-128"/>
              </a:rPr>
              <a:t>studies.  Two main models are generally implemented:</a:t>
            </a:r>
            <a:endParaRPr lang="fr-FR" dirty="0" smtClean="0">
              <a:ea typeface="ＭＳ Ｐゴシック" pitchFamily="-84" charset="-128"/>
            </a:endParaRPr>
          </a:p>
          <a:p>
            <a:pPr eaLnBrk="1" hangingPunct="1">
              <a:spcBef>
                <a:spcPct val="0"/>
              </a:spcBef>
            </a:pPr>
            <a:r>
              <a:rPr lang="en-GB" u="sng" dirty="0" smtClean="0">
                <a:ea typeface="ＭＳ Ｐゴシック" pitchFamily="-84" charset="-128"/>
              </a:rPr>
              <a:t>Model-1:</a:t>
            </a:r>
            <a:r>
              <a:rPr lang="en-GB" dirty="0" smtClean="0">
                <a:ea typeface="ＭＳ Ｐゴシック" pitchFamily="-84" charset="-128"/>
              </a:rPr>
              <a:t> the same organization defines the conformity assessment scheme, organises the certification process and issues the label/certificate;</a:t>
            </a:r>
            <a:endParaRPr lang="fr-FR" dirty="0" smtClean="0">
              <a:ea typeface="ＭＳ Ｐゴシック" pitchFamily="-84" charset="-128"/>
            </a:endParaRPr>
          </a:p>
          <a:p>
            <a:pPr eaLnBrk="1" hangingPunct="1">
              <a:spcBef>
                <a:spcPct val="0"/>
              </a:spcBef>
            </a:pPr>
            <a:r>
              <a:rPr lang="en-GB" u="sng" dirty="0" smtClean="0">
                <a:ea typeface="ＭＳ Ｐゴシック" pitchFamily="-84" charset="-128"/>
              </a:rPr>
              <a:t>Model-2:</a:t>
            </a:r>
            <a:r>
              <a:rPr lang="en-GB" dirty="0" smtClean="0">
                <a:ea typeface="ＭＳ Ｐゴシック" pitchFamily="-84" charset="-128"/>
              </a:rPr>
              <a:t> the same organization organises all the processes including the testing services.</a:t>
            </a:r>
          </a:p>
          <a:p>
            <a:pPr eaLnBrk="1" hangingPunct="1">
              <a:spcBef>
                <a:spcPct val="0"/>
              </a:spcBef>
            </a:pPr>
            <a:endParaRPr lang="en-GB" dirty="0" smtClean="0">
              <a:ea typeface="ＭＳ Ｐゴシック" pitchFamily="-84" charset="-128"/>
            </a:endParaRPr>
          </a:p>
          <a:p>
            <a:pPr eaLnBrk="1" hangingPunct="1">
              <a:spcBef>
                <a:spcPct val="0"/>
              </a:spcBef>
            </a:pPr>
            <a:r>
              <a:rPr lang="en-GB" dirty="0" smtClean="0">
                <a:ea typeface="ＭＳ Ｐゴシック" pitchFamily="-84" charset="-128"/>
              </a:rPr>
              <a:t>Although the Certification Scheme Owner, the Certification Body and the Conformity Assessment Body are described as different bodies, in practical/real life it is common to find organisations performing more than one of these roles depending on the certification scheme they support. In the case where two of three functional activities are supported by the same organisation, these functions shall be clearly separated (supported by different entities within the organization).</a:t>
            </a:r>
          </a:p>
          <a:p>
            <a:pPr eaLnBrk="1" hangingPunct="1">
              <a:spcBef>
                <a:spcPct val="0"/>
              </a:spcBef>
            </a:pPr>
            <a:r>
              <a:rPr lang="en-GB" dirty="0" smtClean="0">
                <a:ea typeface="ＭＳ Ｐゴシック" pitchFamily="-84" charset="-128"/>
              </a:rPr>
              <a:t>Note that the right hand-side of this figure introduced the entities that perform the inspection and </a:t>
            </a:r>
            <a:r>
              <a:rPr lang="en-GB" altLang="fr-FR" dirty="0" smtClean="0">
                <a:ea typeface="ＭＳ Ｐゴシック" pitchFamily="-84" charset="-128"/>
              </a:rPr>
              <a:t>“</a:t>
            </a:r>
            <a:r>
              <a:rPr lang="en-GB" dirty="0" smtClean="0">
                <a:ea typeface="ＭＳ Ｐゴシック" pitchFamily="-84" charset="-128"/>
              </a:rPr>
              <a:t>accredit</a:t>
            </a:r>
            <a:r>
              <a:rPr lang="en-GB" altLang="fr-FR" dirty="0" smtClean="0">
                <a:ea typeface="ＭＳ Ｐゴシック" pitchFamily="-84" charset="-128"/>
              </a:rPr>
              <a:t>”</a:t>
            </a:r>
            <a:r>
              <a:rPr lang="en-GB" dirty="0" smtClean="0">
                <a:ea typeface="ＭＳ Ｐゴシック" pitchFamily="-84" charset="-128"/>
              </a:rPr>
              <a:t> the left hand-side entities that perform the conformity assessment and issue certificates/labels. When an accreditation is required it is expected that it is performed by an independent third party.</a:t>
            </a:r>
            <a:endParaRPr lang="fr-FR" dirty="0" smtClean="0">
              <a:ea typeface="ＭＳ Ｐゴシック" pitchFamily="-84" charset="-128"/>
            </a:endParaRPr>
          </a:p>
          <a:p>
            <a:pPr eaLnBrk="1" hangingPunct="1">
              <a:spcBef>
                <a:spcPct val="0"/>
              </a:spcBef>
            </a:pPr>
            <a:r>
              <a:rPr lang="en-GB" dirty="0" smtClean="0">
                <a:ea typeface="ＭＳ Ｐゴシック" pitchFamily="-84" charset="-128"/>
              </a:rPr>
              <a:t>This is a functional depiction in the sense that each certification and testing scheme may organize these entities in many different ways and set drastically different levels of rigors in performing their role.  </a:t>
            </a:r>
            <a:endParaRPr lang="fr-FR" dirty="0" smtClean="0">
              <a:ea typeface="ＭＳ Ｐゴシック" pitchFamily="-84" charset="-128"/>
            </a:endParaRPr>
          </a:p>
        </p:txBody>
      </p:sp>
      <p:sp>
        <p:nvSpPr>
          <p:cNvPr id="3277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1C1042D1-D3C1-42AA-96C2-EEBAD2C1B63F}" type="slidenum">
              <a:rPr lang="nl-BE" sz="1300">
                <a:latin typeface="Calibri" pitchFamily="34" charset="0"/>
              </a:rPr>
              <a:pPr eaLnBrk="1" hangingPunct="1"/>
              <a:t>11</a:t>
            </a:fld>
            <a:endParaRPr lang="nl-BE" sz="13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ea typeface="ＭＳ Ｐゴシック" pitchFamily="-84" charset="-128"/>
              </a:rPr>
              <a:t>In this model, only the testing services are </a:t>
            </a:r>
            <a:r>
              <a:rPr lang="en-GB" dirty="0" err="1" smtClean="0">
                <a:ea typeface="ＭＳ Ｐゴシック" pitchFamily="-84" charset="-128"/>
              </a:rPr>
              <a:t>perfromed</a:t>
            </a:r>
            <a:r>
              <a:rPr lang="en-GB" dirty="0" smtClean="0">
                <a:ea typeface="ＭＳ Ｐゴシック" pitchFamily="-84" charset="-128"/>
              </a:rPr>
              <a:t> by the conformity assessment bodies that are or not accredited bodies.  This is one of the two most common implementation models. For example, this model is used by epSOS project (see annex I).  </a:t>
            </a:r>
            <a:endParaRPr lang="fr-FR" dirty="0" smtClean="0">
              <a:ea typeface="ＭＳ Ｐゴシック" pitchFamily="-84" charset="-128"/>
            </a:endParaRPr>
          </a:p>
          <a:p>
            <a:pPr eaLnBrk="1" hangingPunct="1">
              <a:spcBef>
                <a:spcPct val="0"/>
              </a:spcBef>
            </a:pPr>
            <a:endParaRPr lang="fr-FR" dirty="0" smtClean="0">
              <a:ea typeface="ＭＳ Ｐゴシック" pitchFamily="-84" charset="-128"/>
            </a:endParaRPr>
          </a:p>
        </p:txBody>
      </p:sp>
      <p:sp>
        <p:nvSpPr>
          <p:cNvPr id="3481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C251EFE0-67D2-4DC8-9DE8-C37563DB1A07}" type="slidenum">
              <a:rPr lang="nl-BE" sz="1300">
                <a:latin typeface="Calibri" pitchFamily="34" charset="0"/>
              </a:rPr>
              <a:pPr eaLnBrk="1" hangingPunct="1"/>
              <a:t>12</a:t>
            </a:fld>
            <a:endParaRPr lang="nl-BE" sz="13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ea typeface="ＭＳ Ｐゴシック" pitchFamily="-84" charset="-128"/>
              </a:rPr>
              <a:t>In this implementation model, all the activities from the definition of the </a:t>
            </a:r>
            <a:r>
              <a:rPr lang="en-GB" dirty="0" err="1" smtClean="0">
                <a:ea typeface="ＭＳ Ｐゴシック" pitchFamily="-84" charset="-128"/>
              </a:rPr>
              <a:t>Labeling</a:t>
            </a:r>
            <a:r>
              <a:rPr lang="en-GB" dirty="0" smtClean="0">
                <a:ea typeface="ＭＳ Ｐゴシック" pitchFamily="-84" charset="-128"/>
              </a:rPr>
              <a:t> scheme to the tests and the grant of the label are </a:t>
            </a:r>
            <a:r>
              <a:rPr lang="en-GB" dirty="0" err="1" smtClean="0">
                <a:ea typeface="ＭＳ Ｐゴシック" pitchFamily="-84" charset="-128"/>
              </a:rPr>
              <a:t>perfromed</a:t>
            </a:r>
            <a:r>
              <a:rPr lang="en-GB" dirty="0" smtClean="0">
                <a:ea typeface="ＭＳ Ｐゴシック" pitchFamily="-84" charset="-128"/>
              </a:rPr>
              <a:t> by the same organization, accredited or not for one or more of its activities. This model is generally implemented by an institution that is supervised by a national authority (see the French DMP example, annex II).  It is not a certificate recognized at the international or European level that is issued but the goal is to meet the regulation of the country.</a:t>
            </a:r>
          </a:p>
          <a:p>
            <a:pPr eaLnBrk="1" hangingPunct="1">
              <a:spcBef>
                <a:spcPct val="0"/>
              </a:spcBef>
            </a:pPr>
            <a:r>
              <a:rPr lang="en-GB" dirty="0" smtClean="0">
                <a:ea typeface="ＭＳ Ｐゴシック" pitchFamily="-84" charset="-128"/>
              </a:rPr>
              <a:t>Many other variants exist. These processes are typically referred to as Quality </a:t>
            </a:r>
            <a:r>
              <a:rPr lang="en-GB" dirty="0" err="1" smtClean="0">
                <a:ea typeface="ＭＳ Ｐゴシック" pitchFamily="-84" charset="-128"/>
              </a:rPr>
              <a:t>Labeling</a:t>
            </a:r>
            <a:r>
              <a:rPr lang="en-GB" dirty="0" smtClean="0">
                <a:ea typeface="ＭＳ Ｐゴシック" pitchFamily="-84" charset="-128"/>
              </a:rPr>
              <a:t> as the oversight</a:t>
            </a:r>
            <a:r>
              <a:rPr lang="en-GB" baseline="0" dirty="0" smtClean="0">
                <a:ea typeface="ＭＳ Ｐゴシック" pitchFamily="-84" charset="-128"/>
              </a:rPr>
              <a:t> is </a:t>
            </a:r>
            <a:r>
              <a:rPr lang="en-GB" baseline="0" dirty="0" err="1" smtClean="0">
                <a:ea typeface="ＭＳ Ｐゴシック" pitchFamily="-84" charset="-128"/>
              </a:rPr>
              <a:t>perfromed</a:t>
            </a:r>
            <a:r>
              <a:rPr lang="en-GB" baseline="0" dirty="0" smtClean="0">
                <a:ea typeface="ＭＳ Ｐゴシック" pitchFamily="-84" charset="-128"/>
              </a:rPr>
              <a:t> internally (no third party accreditation)</a:t>
            </a:r>
            <a:r>
              <a:rPr lang="en-GB" dirty="0" smtClean="0">
                <a:ea typeface="ＭＳ Ｐゴシック" pitchFamily="-84" charset="-128"/>
              </a:rPr>
              <a:t>.  Impact of these models (cost/complexity/rigor/neutrality) has to be analysed but recommendations are presented and discussed in the guidelines and roadmap section.</a:t>
            </a:r>
            <a:endParaRPr lang="fr-FR" dirty="0" smtClean="0">
              <a:ea typeface="ＭＳ Ｐゴシック" pitchFamily="-84" charset="-128"/>
            </a:endParaRPr>
          </a:p>
        </p:txBody>
      </p:sp>
      <p:sp>
        <p:nvSpPr>
          <p:cNvPr id="3686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00B5DDD8-B458-4EED-B2DE-30AAD07A3475}" type="slidenum">
              <a:rPr lang="nl-BE" sz="1300">
                <a:latin typeface="Calibri" pitchFamily="34" charset="0"/>
              </a:rPr>
              <a:pPr eaLnBrk="1" hangingPunct="1"/>
              <a:t>13</a:t>
            </a:fld>
            <a:endParaRPr lang="nl-BE" sz="13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Antilope - Opening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950" y="5821363"/>
            <a:ext cx="100806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12088" y="5805488"/>
            <a:ext cx="120015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GIOTTO\Projects_Running\Antilope\Grafisch\LOGOS\Antilope_taglineVertical_300DPI.jpg"/>
          <p:cNvPicPr>
            <a:picLocks noChangeAspect="1" noChangeArrowheads="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6600" y="115888"/>
            <a:ext cx="2570163"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535039"/>
            <a:ext cx="7772400" cy="1470025"/>
          </a:xfrm>
        </p:spPr>
        <p:txBody>
          <a:bodyPr>
            <a:normAutofit/>
          </a:bodyPr>
          <a:lstStyle>
            <a:lvl1pPr>
              <a:defRPr sz="3200">
                <a:solidFill>
                  <a:srgbClr val="00446A"/>
                </a:solidFill>
              </a:defRPr>
            </a:lvl1pPr>
          </a:lstStyle>
          <a:p>
            <a:r>
              <a:rPr lang="en-US" dirty="0" smtClean="0"/>
              <a:t>Click to edit Master title style</a:t>
            </a:r>
            <a:endParaRPr lang="nl-BE" dirty="0"/>
          </a:p>
        </p:txBody>
      </p:sp>
      <p:sp>
        <p:nvSpPr>
          <p:cNvPr id="3" name="Subtitle 2"/>
          <p:cNvSpPr>
            <a:spLocks noGrp="1"/>
          </p:cNvSpPr>
          <p:nvPr>
            <p:ph type="subTitle" idx="1"/>
          </p:nvPr>
        </p:nvSpPr>
        <p:spPr>
          <a:xfrm>
            <a:off x="1371600" y="4318248"/>
            <a:ext cx="6400800" cy="1487016"/>
          </a:xfrm>
        </p:spPr>
        <p:txBody>
          <a:bodyPr>
            <a:normAutofit/>
          </a:bodyPr>
          <a:lstStyle>
            <a:lvl1pPr marL="0" indent="0" algn="ctr">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dirty="0"/>
          </a:p>
        </p:txBody>
      </p:sp>
    </p:spTree>
    <p:extLst>
      <p:ext uri="{BB962C8B-B14F-4D97-AF65-F5344CB8AC3E}">
        <p14:creationId xmlns:p14="http://schemas.microsoft.com/office/powerpoint/2010/main" val="185825792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ntilope - Title and Tex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6988"/>
            <a:ext cx="91440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2"/>
          <p:cNvSpPr>
            <a:spLocks noChangeShapeType="1"/>
          </p:cNvSpPr>
          <p:nvPr userDrawn="1"/>
        </p:nvSpPr>
        <p:spPr bwMode="auto">
          <a:xfrm flipH="1">
            <a:off x="0" y="1155700"/>
            <a:ext cx="9144000"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 name="Line 2"/>
          <p:cNvSpPr>
            <a:spLocks noChangeShapeType="1"/>
          </p:cNvSpPr>
          <p:nvPr userDrawn="1"/>
        </p:nvSpPr>
        <p:spPr bwMode="auto">
          <a:xfrm flipH="1">
            <a:off x="1042988" y="6165850"/>
            <a:ext cx="7054850"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pic>
        <p:nvPicPr>
          <p:cNvPr id="7" name="Picture 12"/>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6119813"/>
            <a:ext cx="72072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69288" y="6130925"/>
            <a:ext cx="839787"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3188" y="-26988"/>
            <a:ext cx="1943101"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Placeholder 22"/>
          <p:cNvSpPr>
            <a:spLocks noGrp="1"/>
          </p:cNvSpPr>
          <p:nvPr>
            <p:ph type="body" sz="quarter" idx="13"/>
          </p:nvPr>
        </p:nvSpPr>
        <p:spPr>
          <a:xfrm>
            <a:off x="468313" y="1412875"/>
            <a:ext cx="8207375" cy="4392613"/>
          </a:xfrm>
        </p:spPr>
        <p:txBody>
          <a:bodyPr>
            <a:norm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24" name="Title 1"/>
          <p:cNvSpPr>
            <a:spLocks noGrp="1"/>
          </p:cNvSpPr>
          <p:nvPr>
            <p:ph type="title"/>
          </p:nvPr>
        </p:nvSpPr>
        <p:spPr>
          <a:xfrm>
            <a:off x="1840340" y="44624"/>
            <a:ext cx="5539972" cy="1010031"/>
          </a:xfrm>
        </p:spPr>
        <p:txBody>
          <a:bodyPr>
            <a:normAutofit/>
          </a:bodyPr>
          <a:lstStyle>
            <a:lvl1pPr algn="l">
              <a:defRPr sz="2800">
                <a:solidFill>
                  <a:srgbClr val="163C62"/>
                </a:solidFill>
              </a:defRPr>
            </a:lvl1pPr>
          </a:lstStyle>
          <a:p>
            <a:r>
              <a:rPr lang="en-US" dirty="0" smtClean="0"/>
              <a:t>Click to edit Master title style</a:t>
            </a:r>
            <a:endParaRPr lang="nl-BE" dirty="0"/>
          </a:p>
        </p:txBody>
      </p:sp>
      <p:sp>
        <p:nvSpPr>
          <p:cNvPr id="10" name="Date Placeholder 3"/>
          <p:cNvSpPr>
            <a:spLocks noGrp="1"/>
          </p:cNvSpPr>
          <p:nvPr>
            <p:ph type="dt" sz="half" idx="14"/>
          </p:nvPr>
        </p:nvSpPr>
        <p:spPr/>
        <p:txBody>
          <a:bodyPr/>
          <a:lstStyle>
            <a:lvl1pPr algn="ctr">
              <a:defRPr sz="1200">
                <a:solidFill>
                  <a:srgbClr val="002060"/>
                </a:solidFill>
              </a:defRPr>
            </a:lvl1pPr>
          </a:lstStyle>
          <a:p>
            <a:pPr>
              <a:defRPr/>
            </a:pPr>
            <a:r>
              <a:rPr lang="fr-FR" smtClean="0"/>
              <a:t>11/2014</a:t>
            </a:r>
            <a:endParaRPr lang="nl-BE" dirty="0"/>
          </a:p>
        </p:txBody>
      </p:sp>
      <p:sp>
        <p:nvSpPr>
          <p:cNvPr id="11" name="Footer Placeholder 4"/>
          <p:cNvSpPr>
            <a:spLocks noGrp="1"/>
          </p:cNvSpPr>
          <p:nvPr>
            <p:ph type="ftr" sz="quarter" idx="15"/>
          </p:nvPr>
        </p:nvSpPr>
        <p:spPr/>
        <p:txBody>
          <a:bodyPr/>
          <a:lstStyle>
            <a:lvl1pPr algn="ctr">
              <a:defRPr sz="1200">
                <a:solidFill>
                  <a:srgbClr val="002060"/>
                </a:solidFill>
              </a:defRPr>
            </a:lvl1pPr>
          </a:lstStyle>
          <a:p>
            <a:pPr>
              <a:defRPr/>
            </a:pPr>
            <a:r>
              <a:rPr lang="nl-BE" dirty="0" smtClean="0"/>
              <a:t>Antilope </a:t>
            </a:r>
            <a:endParaRPr lang="nl-BE" dirty="0"/>
          </a:p>
        </p:txBody>
      </p:sp>
      <p:sp>
        <p:nvSpPr>
          <p:cNvPr id="12" name="Slide Number Placeholder 5"/>
          <p:cNvSpPr>
            <a:spLocks noGrp="1"/>
          </p:cNvSpPr>
          <p:nvPr>
            <p:ph type="sldNum" sz="quarter" idx="16"/>
          </p:nvPr>
        </p:nvSpPr>
        <p:spPr/>
        <p:txBody>
          <a:bodyPr/>
          <a:lstStyle>
            <a:lvl1pPr>
              <a:defRPr/>
            </a:lvl1pPr>
          </a:lstStyle>
          <a:p>
            <a:fld id="{E1CF3609-6C58-4E82-A941-919776D07434}" type="slidenum">
              <a:rPr lang="nl-BE"/>
              <a:pPr/>
              <a:t>‹#›</a:t>
            </a:fld>
            <a:endParaRPr lang="nl-BE"/>
          </a:p>
        </p:txBody>
      </p:sp>
    </p:spTree>
    <p:extLst>
      <p:ext uri="{BB962C8B-B14F-4D97-AF65-F5344CB8AC3E}">
        <p14:creationId xmlns:p14="http://schemas.microsoft.com/office/powerpoint/2010/main" val="293241846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F5F9"/>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nl-BE"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smtClean="0"/>
          </a:p>
        </p:txBody>
      </p:sp>
      <p:sp>
        <p:nvSpPr>
          <p:cNvPr id="10" name="Date Placeholder 3"/>
          <p:cNvSpPr>
            <a:spLocks noGrp="1"/>
          </p:cNvSpPr>
          <p:nvPr>
            <p:ph type="dt" sz="half" idx="2"/>
          </p:nvPr>
        </p:nvSpPr>
        <p:spPr>
          <a:xfrm>
            <a:off x="1042988" y="6381750"/>
            <a:ext cx="1125537" cy="365125"/>
          </a:xfrm>
          <a:prstGeom prst="rect">
            <a:avLst/>
          </a:prstGeom>
        </p:spPr>
        <p:txBody>
          <a:bodyPr/>
          <a:lstStyle>
            <a:lvl1pPr algn="ctr" fontAlgn="auto">
              <a:spcBef>
                <a:spcPts val="0"/>
              </a:spcBef>
              <a:spcAft>
                <a:spcPts val="0"/>
              </a:spcAft>
              <a:defRPr sz="1200">
                <a:solidFill>
                  <a:srgbClr val="002060"/>
                </a:solidFill>
                <a:latin typeface="+mn-lt"/>
                <a:ea typeface="+mn-ea"/>
                <a:cs typeface="+mn-cs"/>
              </a:defRPr>
            </a:lvl1pPr>
          </a:lstStyle>
          <a:p>
            <a:pPr>
              <a:defRPr/>
            </a:pPr>
            <a:r>
              <a:rPr lang="fr-FR" smtClean="0"/>
              <a:t>11/2014</a:t>
            </a:r>
            <a:endParaRPr lang="nl-BE" dirty="0"/>
          </a:p>
        </p:txBody>
      </p:sp>
      <p:sp>
        <p:nvSpPr>
          <p:cNvPr id="11" name="Footer Placeholder 4"/>
          <p:cNvSpPr>
            <a:spLocks noGrp="1"/>
          </p:cNvSpPr>
          <p:nvPr>
            <p:ph type="ftr" sz="quarter" idx="3"/>
          </p:nvPr>
        </p:nvSpPr>
        <p:spPr>
          <a:xfrm>
            <a:off x="2411413" y="6381750"/>
            <a:ext cx="4537075" cy="365125"/>
          </a:xfrm>
          <a:prstGeom prst="rect">
            <a:avLst/>
          </a:prstGeom>
        </p:spPr>
        <p:txBody>
          <a:bodyPr/>
          <a:lstStyle>
            <a:lvl1pPr algn="ctr" fontAlgn="auto">
              <a:spcBef>
                <a:spcPts val="0"/>
              </a:spcBef>
              <a:spcAft>
                <a:spcPts val="0"/>
              </a:spcAft>
              <a:defRPr sz="1200">
                <a:solidFill>
                  <a:srgbClr val="002060"/>
                </a:solidFill>
                <a:latin typeface="+mn-lt"/>
                <a:ea typeface="+mn-ea"/>
                <a:cs typeface="+mn-cs"/>
              </a:defRPr>
            </a:lvl1pPr>
          </a:lstStyle>
          <a:p>
            <a:pPr>
              <a:defRPr/>
            </a:pPr>
            <a:r>
              <a:rPr lang="nl-BE" dirty="0" smtClean="0"/>
              <a:t>Antilope </a:t>
            </a:r>
            <a:endParaRPr lang="nl-BE" dirty="0"/>
          </a:p>
        </p:txBody>
      </p:sp>
      <p:sp>
        <p:nvSpPr>
          <p:cNvPr id="12" name="Slide Number Placeholder 5"/>
          <p:cNvSpPr>
            <a:spLocks noGrp="1"/>
          </p:cNvSpPr>
          <p:nvPr>
            <p:ph type="sldNum" sz="quarter" idx="4"/>
          </p:nvPr>
        </p:nvSpPr>
        <p:spPr>
          <a:xfrm>
            <a:off x="7164388" y="6381750"/>
            <a:ext cx="936625" cy="365125"/>
          </a:xfrm>
          <a:prstGeom prst="rect">
            <a:avLst/>
          </a:prstGeom>
        </p:spPr>
        <p:txBody>
          <a:bodyPr vert="horz" wrap="square" lIns="91440" tIns="45720" rIns="91440" bIns="45720" numCol="1" anchor="t" anchorCtr="0" compatLnSpc="1">
            <a:prstTxWarp prst="textNoShape">
              <a:avLst/>
            </a:prstTxWarp>
          </a:bodyPr>
          <a:lstStyle>
            <a:lvl1pPr algn="ctr">
              <a:defRPr sz="1200">
                <a:solidFill>
                  <a:srgbClr val="002060"/>
                </a:solidFill>
                <a:latin typeface="Calibri" pitchFamily="34" charset="0"/>
                <a:cs typeface="Arial" pitchFamily="34" charset="0"/>
              </a:defRPr>
            </a:lvl1pPr>
          </a:lstStyle>
          <a:p>
            <a:fld id="{DE3CF8B3-F93A-4DEF-9EED-857B63D19727}" type="slidenum">
              <a:rPr lang="nl-BE"/>
              <a:pPr/>
              <a:t>‹#›</a:t>
            </a:fld>
            <a:endParaRPr lang="nl-BE"/>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kern="1200">
          <a:solidFill>
            <a:srgbClr val="002060"/>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rgbClr val="002060"/>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rgbClr val="002060"/>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rgbClr val="002060"/>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rgbClr val="002060"/>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rgbClr val="002060"/>
          </a:solidFill>
          <a:latin typeface="Calibri" pitchFamily="34" charset="0"/>
        </a:defRPr>
      </a:lvl6pPr>
      <a:lvl7pPr marL="914400" algn="ctr" rtl="0" fontAlgn="base">
        <a:spcBef>
          <a:spcPct val="0"/>
        </a:spcBef>
        <a:spcAft>
          <a:spcPct val="0"/>
        </a:spcAft>
        <a:defRPr sz="4400">
          <a:solidFill>
            <a:srgbClr val="002060"/>
          </a:solidFill>
          <a:latin typeface="Calibri" pitchFamily="34" charset="0"/>
        </a:defRPr>
      </a:lvl7pPr>
      <a:lvl8pPr marL="1371600" algn="ctr" rtl="0" fontAlgn="base">
        <a:spcBef>
          <a:spcPct val="0"/>
        </a:spcBef>
        <a:spcAft>
          <a:spcPct val="0"/>
        </a:spcAft>
        <a:defRPr sz="4400">
          <a:solidFill>
            <a:srgbClr val="002060"/>
          </a:solidFill>
          <a:latin typeface="Calibri" pitchFamily="34" charset="0"/>
        </a:defRPr>
      </a:lvl8pPr>
      <a:lvl9pPr marL="1828800" algn="ctr" rtl="0" fontAlgn="base">
        <a:spcBef>
          <a:spcPct val="0"/>
        </a:spcBef>
        <a:spcAft>
          <a:spcPct val="0"/>
        </a:spcAft>
        <a:defRPr sz="4400">
          <a:solidFill>
            <a:srgbClr val="002060"/>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595959"/>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rgbClr val="595959"/>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595959"/>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595959"/>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595959"/>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1.png"/><Relationship Id="rId1" Type="http://schemas.openxmlformats.org/officeDocument/2006/relationships/themeOverride" Target="../theme/themeOverride1.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18.png"/><Relationship Id="rId1" Type="http://schemas.openxmlformats.org/officeDocument/2006/relationships/themeOverride" Target="../theme/themeOverride2.x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ntilope-project.e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5"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ctrTitle"/>
          </p:nvPr>
        </p:nvSpPr>
        <p:spPr>
          <a:xfrm>
            <a:off x="395288" y="2679700"/>
            <a:ext cx="8497887" cy="1470025"/>
          </a:xfrm>
        </p:spPr>
        <p:txBody>
          <a:bodyPr>
            <a:normAutofit fontScale="90000"/>
          </a:bodyPr>
          <a:lstStyle/>
          <a:p>
            <a:pPr eaLnBrk="1" hangingPunct="1"/>
            <a:r>
              <a:rPr lang="en-US" dirty="0" smtClean="0">
                <a:ea typeface="ＭＳ Ｐゴシック" pitchFamily="-84" charset="-128"/>
              </a:rPr>
              <a:t>Quality Label and Certification Processes</a:t>
            </a:r>
            <a:br>
              <a:rPr lang="en-US" dirty="0" smtClean="0">
                <a:ea typeface="ＭＳ Ｐゴシック" pitchFamily="-84" charset="-128"/>
              </a:rPr>
            </a:br>
            <a:r>
              <a:rPr lang="en-US" dirty="0" smtClean="0">
                <a:ea typeface="ＭＳ Ｐゴシック" pitchFamily="-84" charset="-128"/>
              </a:rPr>
              <a:t>Vienna Summit </a:t>
            </a:r>
            <a:br>
              <a:rPr lang="en-US" dirty="0" smtClean="0">
                <a:ea typeface="ＭＳ Ｐゴシック" pitchFamily="-84" charset="-128"/>
              </a:rPr>
            </a:br>
            <a:r>
              <a:rPr lang="en-US" dirty="0" smtClean="0">
                <a:ea typeface="ＭＳ Ｐゴシック" pitchFamily="-84" charset="-128"/>
              </a:rPr>
              <a:t>11 April </a:t>
            </a:r>
            <a:r>
              <a:rPr lang="en-US" dirty="0" smtClean="0">
                <a:ea typeface="ＭＳ Ｐゴシック" pitchFamily="-84" charset="-128"/>
              </a:rPr>
              <a:t>2014</a:t>
            </a:r>
            <a:endParaRPr lang="nl-BE" dirty="0" smtClean="0">
              <a:ea typeface="ＭＳ Ｐゴシック" pitchFamily="-84" charset="-128"/>
            </a:endParaRPr>
          </a:p>
        </p:txBody>
      </p:sp>
      <p:sp>
        <p:nvSpPr>
          <p:cNvPr id="6" name="Subtitle 2"/>
          <p:cNvSpPr txBox="1">
            <a:spLocks/>
          </p:cNvSpPr>
          <p:nvPr/>
        </p:nvSpPr>
        <p:spPr>
          <a:xfrm>
            <a:off x="1524000" y="4076700"/>
            <a:ext cx="6400800" cy="1487488"/>
          </a:xfrm>
          <a:prstGeom prst="rect">
            <a:avLst/>
          </a:prstGeom>
        </p:spPr>
        <p:txBody>
          <a:bodyPr>
            <a:normAutofit fontScale="92500" lnSpcReduction="20000"/>
          </a:bodyPr>
          <a:lstStyle>
            <a:lvl1pPr marL="0" indent="0" algn="ctr" defTabSz="914400" rtl="0" eaLnBrk="1" latinLnBrk="0" hangingPunct="1">
              <a:spcBef>
                <a:spcPct val="20000"/>
              </a:spcBef>
              <a:buFont typeface="Arial" pitchFamily="34" charset="0"/>
              <a:buNone/>
              <a:defRPr sz="2400" kern="1200">
                <a:solidFill>
                  <a:schemeClr val="tx1">
                    <a:lumMod val="65000"/>
                    <a:lumOff val="3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endParaRPr lang="en-US" dirty="0" smtClean="0"/>
          </a:p>
          <a:p>
            <a:pPr fontAlgn="auto">
              <a:spcAft>
                <a:spcPts val="0"/>
              </a:spcAft>
              <a:defRPr/>
            </a:pPr>
            <a:r>
              <a:rPr lang="en-US" dirty="0" err="1" smtClean="0"/>
              <a:t>Karima</a:t>
            </a:r>
            <a:r>
              <a:rPr lang="en-US" dirty="0" smtClean="0"/>
              <a:t> </a:t>
            </a:r>
            <a:r>
              <a:rPr lang="en-US" dirty="0" err="1" smtClean="0"/>
              <a:t>Bourquard</a:t>
            </a:r>
            <a:endParaRPr lang="en-US" dirty="0" smtClean="0"/>
          </a:p>
          <a:p>
            <a:pPr fontAlgn="auto">
              <a:spcAft>
                <a:spcPts val="0"/>
              </a:spcAft>
              <a:defRPr/>
            </a:pPr>
            <a:r>
              <a:rPr lang="en-US" dirty="0" smtClean="0"/>
              <a:t>Director of Interoperability</a:t>
            </a:r>
          </a:p>
          <a:p>
            <a:pPr fontAlgn="auto">
              <a:spcAft>
                <a:spcPts val="0"/>
              </a:spcAft>
              <a:defRPr/>
            </a:pPr>
            <a:r>
              <a:rPr lang="en-US" dirty="0" smtClean="0"/>
              <a:t>IHE-Europe</a:t>
            </a:r>
            <a:endParaRPr lang="nl-BE" dirty="0"/>
          </a:p>
        </p:txBody>
      </p:sp>
      <p:pic>
        <p:nvPicPr>
          <p:cNvPr id="5"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5877272"/>
            <a:ext cx="1871662"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rtlCol="0"/>
          <a:lstStyle/>
          <a:p>
            <a:pPr marL="0" indent="0" eaLnBrk="1" fontAlgn="auto" hangingPunct="1">
              <a:spcAft>
                <a:spcPts val="0"/>
              </a:spcAft>
              <a:buFont typeface="Arial" pitchFamily="34" charset="0"/>
              <a:buNone/>
              <a:defRPr/>
            </a:pPr>
            <a:r>
              <a:rPr lang="en-GB" sz="2800" dirty="0">
                <a:solidFill>
                  <a:schemeClr val="tx1">
                    <a:lumMod val="65000"/>
                    <a:lumOff val="35000"/>
                  </a:schemeClr>
                </a:solidFill>
                <a:ea typeface="+mn-ea"/>
                <a:cs typeface="+mn-cs"/>
              </a:rPr>
              <a:t>A certification or quality label process </a:t>
            </a:r>
            <a:r>
              <a:rPr lang="en-GB" sz="2800" dirty="0" smtClean="0">
                <a:solidFill>
                  <a:schemeClr val="tx1">
                    <a:lumMod val="65000"/>
                    <a:lumOff val="35000"/>
                  </a:schemeClr>
                </a:solidFill>
                <a:ea typeface="+mn-ea"/>
                <a:cs typeface="+mn-cs"/>
              </a:rPr>
              <a:t>requires</a:t>
            </a:r>
            <a:r>
              <a:rPr lang="fr-FR" sz="2800" dirty="0" smtClean="0">
                <a:solidFill>
                  <a:schemeClr val="tx1">
                    <a:lumMod val="65000"/>
                    <a:lumOff val="35000"/>
                  </a:schemeClr>
                </a:solidFill>
                <a:ea typeface="+mn-ea"/>
                <a:cs typeface="+mn-cs"/>
              </a:rPr>
              <a:t>:</a:t>
            </a:r>
            <a:endParaRPr lang="en-GB" sz="2800" dirty="0" smtClean="0">
              <a:solidFill>
                <a:schemeClr val="tx1">
                  <a:lumMod val="65000"/>
                  <a:lumOff val="35000"/>
                </a:schemeClr>
              </a:solidFill>
              <a:ea typeface="+mn-ea"/>
              <a:cs typeface="+mn-cs"/>
            </a:endParaRPr>
          </a:p>
          <a:p>
            <a:pPr eaLnBrk="1" fontAlgn="auto" hangingPunct="1">
              <a:spcAft>
                <a:spcPts val="0"/>
              </a:spcAft>
              <a:defRPr/>
            </a:pPr>
            <a:r>
              <a:rPr lang="en-GB" u="sng" dirty="0" smtClean="0">
                <a:solidFill>
                  <a:schemeClr val="tx1">
                    <a:lumMod val="65000"/>
                    <a:lumOff val="35000"/>
                  </a:schemeClr>
                </a:solidFill>
                <a:ea typeface="+mn-ea"/>
                <a:cs typeface="+mn-cs"/>
              </a:rPr>
              <a:t>A </a:t>
            </a:r>
            <a:r>
              <a:rPr lang="en-GB" i="1" u="sng" dirty="0">
                <a:solidFill>
                  <a:schemeClr val="tx1">
                    <a:lumMod val="65000"/>
                    <a:lumOff val="35000"/>
                  </a:schemeClr>
                </a:solidFill>
                <a:ea typeface="+mn-ea"/>
                <a:cs typeface="+mn-cs"/>
              </a:rPr>
              <a:t>Certification/Label Scheme Owner</a:t>
            </a:r>
            <a:r>
              <a:rPr lang="en-GB" u="sng" dirty="0">
                <a:solidFill>
                  <a:schemeClr val="tx1">
                    <a:lumMod val="65000"/>
                    <a:lumOff val="35000"/>
                  </a:schemeClr>
                </a:solidFill>
                <a:ea typeface="+mn-ea"/>
                <a:cs typeface="+mn-cs"/>
              </a:rPr>
              <a:t>: </a:t>
            </a:r>
            <a:r>
              <a:rPr lang="en-GB" dirty="0">
                <a:solidFill>
                  <a:schemeClr val="tx1">
                    <a:lumMod val="65000"/>
                    <a:lumOff val="35000"/>
                  </a:schemeClr>
                </a:solidFill>
                <a:ea typeface="+mn-ea"/>
                <a:cs typeface="+mn-cs"/>
              </a:rPr>
              <a:t>a party that sets the Certification or a quality label program or system;</a:t>
            </a:r>
            <a:endParaRPr lang="fr-FR" dirty="0">
              <a:solidFill>
                <a:schemeClr val="tx1">
                  <a:lumMod val="65000"/>
                  <a:lumOff val="35000"/>
                </a:schemeClr>
              </a:solidFill>
              <a:ea typeface="+mn-ea"/>
              <a:cs typeface="+mn-cs"/>
            </a:endParaRPr>
          </a:p>
          <a:p>
            <a:pPr eaLnBrk="1" fontAlgn="auto" hangingPunct="1">
              <a:spcAft>
                <a:spcPts val="0"/>
              </a:spcAft>
              <a:defRPr/>
            </a:pPr>
            <a:r>
              <a:rPr lang="en-GB" u="sng" dirty="0">
                <a:solidFill>
                  <a:schemeClr val="tx1">
                    <a:lumMod val="65000"/>
                    <a:lumOff val="35000"/>
                  </a:schemeClr>
                </a:solidFill>
                <a:ea typeface="+mn-ea"/>
                <a:cs typeface="+mn-cs"/>
              </a:rPr>
              <a:t>A </a:t>
            </a:r>
            <a:r>
              <a:rPr lang="en-GB" i="1" u="sng" dirty="0" smtClean="0">
                <a:solidFill>
                  <a:schemeClr val="tx1">
                    <a:lumMod val="65000"/>
                    <a:lumOff val="35000"/>
                  </a:schemeClr>
                </a:solidFill>
                <a:ea typeface="+mn-ea"/>
                <a:cs typeface="+mn-cs"/>
              </a:rPr>
              <a:t>label</a:t>
            </a:r>
            <a:r>
              <a:rPr lang="en-GB" u="sng" dirty="0" smtClean="0">
                <a:solidFill>
                  <a:schemeClr val="tx1">
                    <a:lumMod val="65000"/>
                    <a:lumOff val="35000"/>
                  </a:schemeClr>
                </a:solidFill>
                <a:ea typeface="+mn-ea"/>
                <a:cs typeface="+mn-cs"/>
              </a:rPr>
              <a:t>/</a:t>
            </a:r>
            <a:r>
              <a:rPr lang="en-GB" i="1" u="sng" dirty="0" smtClean="0">
                <a:solidFill>
                  <a:schemeClr val="tx1">
                    <a:lumMod val="65000"/>
                    <a:lumOff val="35000"/>
                  </a:schemeClr>
                </a:solidFill>
                <a:ea typeface="+mn-ea"/>
                <a:cs typeface="+mn-cs"/>
              </a:rPr>
              <a:t>Certification </a:t>
            </a:r>
            <a:r>
              <a:rPr lang="en-GB" i="1" u="sng" dirty="0">
                <a:solidFill>
                  <a:schemeClr val="tx1">
                    <a:lumMod val="65000"/>
                    <a:lumOff val="35000"/>
                  </a:schemeClr>
                </a:solidFill>
                <a:ea typeface="+mn-ea"/>
                <a:cs typeface="+mn-cs"/>
              </a:rPr>
              <a:t>Body</a:t>
            </a:r>
            <a:r>
              <a:rPr lang="en-GB" u="sng" dirty="0">
                <a:solidFill>
                  <a:schemeClr val="tx1">
                    <a:lumMod val="65000"/>
                    <a:lumOff val="35000"/>
                  </a:schemeClr>
                </a:solidFill>
                <a:ea typeface="+mn-ea"/>
                <a:cs typeface="+mn-cs"/>
              </a:rPr>
              <a:t>: </a:t>
            </a:r>
            <a:r>
              <a:rPr lang="en-GB" dirty="0">
                <a:solidFill>
                  <a:schemeClr val="tx1">
                    <a:lumMod val="65000"/>
                    <a:lumOff val="35000"/>
                  </a:schemeClr>
                </a:solidFill>
                <a:ea typeface="+mn-ea"/>
                <a:cs typeface="+mn-cs"/>
              </a:rPr>
              <a:t>a party that issues the quality label or certificate on the basis of the conformity assessment performed by a conformity assessment body;</a:t>
            </a:r>
            <a:endParaRPr lang="fr-FR" dirty="0">
              <a:solidFill>
                <a:schemeClr val="tx1">
                  <a:lumMod val="65000"/>
                  <a:lumOff val="35000"/>
                </a:schemeClr>
              </a:solidFill>
              <a:ea typeface="+mn-ea"/>
              <a:cs typeface="+mn-cs"/>
            </a:endParaRPr>
          </a:p>
          <a:p>
            <a:pPr eaLnBrk="1" fontAlgn="auto" hangingPunct="1">
              <a:spcAft>
                <a:spcPts val="0"/>
              </a:spcAft>
              <a:defRPr/>
            </a:pPr>
            <a:r>
              <a:rPr lang="en-GB" u="sng" dirty="0">
                <a:solidFill>
                  <a:schemeClr val="tx1">
                    <a:lumMod val="65000"/>
                    <a:lumOff val="35000"/>
                  </a:schemeClr>
                </a:solidFill>
                <a:ea typeface="+mn-ea"/>
                <a:cs typeface="+mn-cs"/>
              </a:rPr>
              <a:t>A </a:t>
            </a:r>
            <a:r>
              <a:rPr lang="en-GB" i="1" u="sng" dirty="0">
                <a:solidFill>
                  <a:schemeClr val="tx1">
                    <a:lumMod val="65000"/>
                    <a:lumOff val="35000"/>
                  </a:schemeClr>
                </a:solidFill>
                <a:ea typeface="+mn-ea"/>
                <a:cs typeface="+mn-cs"/>
              </a:rPr>
              <a:t>Conformity Assessment Body</a:t>
            </a:r>
            <a:r>
              <a:rPr lang="en-GB" u="sng" dirty="0">
                <a:solidFill>
                  <a:schemeClr val="tx1">
                    <a:lumMod val="65000"/>
                    <a:lumOff val="35000"/>
                  </a:schemeClr>
                </a:solidFill>
                <a:ea typeface="+mn-ea"/>
                <a:cs typeface="+mn-cs"/>
              </a:rPr>
              <a:t>: </a:t>
            </a:r>
            <a:r>
              <a:rPr lang="en-GB" dirty="0">
                <a:solidFill>
                  <a:schemeClr val="tx1">
                    <a:lumMod val="65000"/>
                    <a:lumOff val="35000"/>
                  </a:schemeClr>
                </a:solidFill>
                <a:ea typeface="+mn-ea"/>
                <a:cs typeface="+mn-cs"/>
              </a:rPr>
              <a:t>a party that assesses the conformity of products, services and/or suppliers </a:t>
            </a:r>
            <a:r>
              <a:rPr lang="en-GB" dirty="0" smtClean="0">
                <a:solidFill>
                  <a:schemeClr val="tx1">
                    <a:lumMod val="65000"/>
                    <a:lumOff val="35000"/>
                  </a:schemeClr>
                </a:solidFill>
                <a:ea typeface="+mn-ea"/>
                <a:cs typeface="+mn-cs"/>
              </a:rPr>
              <a:t>(often called </a:t>
            </a:r>
            <a:r>
              <a:rPr lang="en-GB" dirty="0">
                <a:solidFill>
                  <a:schemeClr val="tx1">
                    <a:lumMod val="65000"/>
                    <a:lumOff val="35000"/>
                  </a:schemeClr>
                </a:solidFill>
                <a:ea typeface="+mn-ea"/>
                <a:cs typeface="+mn-cs"/>
              </a:rPr>
              <a:t>a testing laboratory)</a:t>
            </a:r>
            <a:endParaRPr lang="fr-FR" dirty="0">
              <a:solidFill>
                <a:schemeClr val="tx1">
                  <a:lumMod val="65000"/>
                  <a:lumOff val="35000"/>
                </a:schemeClr>
              </a:solidFill>
              <a:ea typeface="+mn-ea"/>
              <a:cs typeface="+mn-cs"/>
            </a:endParaRPr>
          </a:p>
          <a:p>
            <a:pPr eaLnBrk="1" fontAlgn="auto" hangingPunct="1">
              <a:spcAft>
                <a:spcPts val="0"/>
              </a:spcAft>
              <a:defRPr/>
            </a:pPr>
            <a:endParaRPr lang="fr-FR" dirty="0">
              <a:solidFill>
                <a:schemeClr val="tx1">
                  <a:lumMod val="65000"/>
                  <a:lumOff val="35000"/>
                </a:schemeClr>
              </a:solidFill>
              <a:ea typeface="+mn-ea"/>
              <a:cs typeface="+mn-cs"/>
            </a:endParaRPr>
          </a:p>
        </p:txBody>
      </p:sp>
      <p:sp>
        <p:nvSpPr>
          <p:cNvPr id="29698" name="Titre 2"/>
          <p:cNvSpPr>
            <a:spLocks noGrp="1"/>
          </p:cNvSpPr>
          <p:nvPr>
            <p:ph type="title"/>
          </p:nvPr>
        </p:nvSpPr>
        <p:spPr>
          <a:xfrm>
            <a:off x="1839913" y="44450"/>
            <a:ext cx="5540375" cy="1009650"/>
          </a:xfrm>
        </p:spPr>
        <p:txBody>
          <a:bodyPr/>
          <a:lstStyle/>
          <a:p>
            <a:pPr eaLnBrk="1" hangingPunct="1"/>
            <a:r>
              <a:rPr lang="fr-FR" smtClean="0">
                <a:ea typeface="ＭＳ Ｐゴシック" pitchFamily="-84" charset="-128"/>
              </a:rPr>
              <a:t>Functions</a:t>
            </a:r>
          </a:p>
        </p:txBody>
      </p:sp>
      <p:sp>
        <p:nvSpPr>
          <p:cNvPr id="29700" name="Espace réservé du numéro de diapositive 5"/>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246028FE-2531-487A-B8E1-E2FD26F815DD}" type="slidenum">
              <a:rPr lang="nl-BE" sz="1200">
                <a:solidFill>
                  <a:srgbClr val="002060"/>
                </a:solidFill>
                <a:latin typeface="Calibri" pitchFamily="34" charset="0"/>
              </a:rPr>
              <a:pPr eaLnBrk="1" hangingPunct="1"/>
              <a:t>10</a:t>
            </a:fld>
            <a:endParaRPr lang="nl-BE" sz="1200">
              <a:solidFill>
                <a:srgbClr val="002060"/>
              </a:solidFill>
              <a:latin typeface="Calibri" pitchFamily="34" charset="0"/>
            </a:endParaRPr>
          </a:p>
        </p:txBody>
      </p:sp>
      <p:sp>
        <p:nvSpPr>
          <p:cNvPr id="7" name="Espace réservé du pied de page 4"/>
          <p:cNvSpPr>
            <a:spLocks noGrp="1"/>
          </p:cNvSpPr>
          <p:nvPr>
            <p:ph type="ftr" sz="quarter" idx="15"/>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nl-BE" smtClean="0"/>
              <a:t>Antilope </a:t>
            </a:r>
            <a:endParaRPr lang="nl-BE" dirty="0" smtClean="0"/>
          </a:p>
        </p:txBody>
      </p:sp>
      <p:sp>
        <p:nvSpPr>
          <p:cNvPr id="3" name="Espace réservé de la date 2"/>
          <p:cNvSpPr>
            <a:spLocks noGrp="1"/>
          </p:cNvSpPr>
          <p:nvPr>
            <p:ph type="dt" sz="half" idx="14"/>
          </p:nvPr>
        </p:nvSpPr>
        <p:spPr/>
        <p:txBody>
          <a:bodyPr/>
          <a:lstStyle/>
          <a:p>
            <a:pPr>
              <a:defRPr/>
            </a:pPr>
            <a:r>
              <a:rPr lang="fr-FR" smtClean="0"/>
              <a:t>11/2014</a:t>
            </a:r>
            <a:endParaRPr lang="nl-BE"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re 2"/>
          <p:cNvSpPr>
            <a:spLocks noGrp="1"/>
          </p:cNvSpPr>
          <p:nvPr>
            <p:ph type="title"/>
          </p:nvPr>
        </p:nvSpPr>
        <p:spPr>
          <a:xfrm>
            <a:off x="1839913" y="44450"/>
            <a:ext cx="6261100" cy="1009650"/>
          </a:xfrm>
        </p:spPr>
        <p:txBody>
          <a:bodyPr/>
          <a:lstStyle/>
          <a:p>
            <a:pPr eaLnBrk="1" hangingPunct="1"/>
            <a:r>
              <a:rPr lang="fr-FR" sz="2400" smtClean="0">
                <a:ea typeface="ＭＳ Ｐゴシック" pitchFamily="-84" charset="-128"/>
              </a:rPr>
              <a:t>Quality label and Certification Functional Model</a:t>
            </a:r>
          </a:p>
        </p:txBody>
      </p:sp>
      <p:sp>
        <p:nvSpPr>
          <p:cNvPr id="31747" name="Espace réservé du numéro de diapositive 5"/>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2EA1BF4F-EA11-476A-BE1E-B17DF35C3598}" type="slidenum">
              <a:rPr lang="nl-BE" sz="1200">
                <a:solidFill>
                  <a:srgbClr val="002060"/>
                </a:solidFill>
                <a:latin typeface="Calibri" pitchFamily="34" charset="0"/>
              </a:rPr>
              <a:pPr eaLnBrk="1" hangingPunct="1"/>
              <a:t>11</a:t>
            </a:fld>
            <a:endParaRPr lang="nl-BE" sz="1200">
              <a:solidFill>
                <a:srgbClr val="002060"/>
              </a:solidFill>
              <a:latin typeface="Calibri" pitchFamily="34" charset="0"/>
            </a:endParaRPr>
          </a:p>
        </p:txBody>
      </p:sp>
      <p:pic>
        <p:nvPicPr>
          <p:cNvPr id="7" name="Imag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402" y="1341438"/>
            <a:ext cx="7920038" cy="44640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pied de page 4"/>
          <p:cNvSpPr>
            <a:spLocks noGrp="1"/>
          </p:cNvSpPr>
          <p:nvPr>
            <p:ph type="ftr" sz="quarter" idx="15"/>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nl-BE" smtClean="0"/>
              <a:t>Antilope </a:t>
            </a:r>
            <a:endParaRPr lang="nl-BE" dirty="0" smtClean="0"/>
          </a:p>
        </p:txBody>
      </p:sp>
      <p:sp>
        <p:nvSpPr>
          <p:cNvPr id="2" name="Espace réservé de la date 1"/>
          <p:cNvSpPr>
            <a:spLocks noGrp="1"/>
          </p:cNvSpPr>
          <p:nvPr>
            <p:ph type="dt" sz="half" idx="14"/>
          </p:nvPr>
        </p:nvSpPr>
        <p:spPr/>
        <p:txBody>
          <a:bodyPr/>
          <a:lstStyle/>
          <a:p>
            <a:pPr>
              <a:defRPr/>
            </a:pPr>
            <a:r>
              <a:rPr lang="fr-FR" smtClean="0"/>
              <a:t>11/2014</a:t>
            </a:r>
            <a:endParaRPr lang="nl-BE"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3F5F9"/>
        </a:solidFill>
        <a:effectLst/>
      </p:bgPr>
    </p:bg>
    <p:spTree>
      <p:nvGrpSpPr>
        <p:cNvPr id="1" name=""/>
        <p:cNvGrpSpPr/>
        <p:nvPr/>
      </p:nvGrpSpPr>
      <p:grpSpPr>
        <a:xfrm>
          <a:off x="0" y="0"/>
          <a:ext cx="0" cy="0"/>
          <a:chOff x="0" y="0"/>
          <a:chExt cx="0" cy="0"/>
        </a:xfrm>
      </p:grpSpPr>
      <p:sp>
        <p:nvSpPr>
          <p:cNvPr id="33794" name="Titre 2"/>
          <p:cNvSpPr>
            <a:spLocks noGrp="1"/>
          </p:cNvSpPr>
          <p:nvPr>
            <p:ph type="title"/>
          </p:nvPr>
        </p:nvSpPr>
        <p:spPr>
          <a:xfrm>
            <a:off x="1619672" y="44450"/>
            <a:ext cx="6408711" cy="1009650"/>
          </a:xfrm>
        </p:spPr>
        <p:txBody>
          <a:bodyPr>
            <a:normAutofit fontScale="90000"/>
          </a:bodyPr>
          <a:lstStyle/>
          <a:p>
            <a:pPr eaLnBrk="1" hangingPunct="1"/>
            <a:r>
              <a:rPr lang="en-US" b="1" dirty="0" smtClean="0">
                <a:ea typeface="ＭＳ Ｐゴシック" pitchFamily="-84" charset="-128"/>
              </a:rPr>
              <a:t>Implementation: Model 1</a:t>
            </a:r>
            <a:br>
              <a:rPr lang="en-US" b="1" dirty="0" smtClean="0">
                <a:ea typeface="ＭＳ Ｐゴシック" pitchFamily="-84" charset="-128"/>
              </a:rPr>
            </a:br>
            <a:r>
              <a:rPr lang="en-US" sz="3100" b="1" dirty="0" smtClean="0">
                <a:ea typeface="ＭＳ Ｐゴシック" pitchFamily="-84" charset="-128"/>
              </a:rPr>
              <a:t> </a:t>
            </a:r>
            <a:r>
              <a:rPr lang="en-US" sz="2200" b="1" dirty="0" smtClean="0">
                <a:ea typeface="ＭＳ Ｐゴシック" pitchFamily="-84" charset="-128"/>
              </a:rPr>
              <a:t>Labeling by eHealth project using accredited testing lab(s)</a:t>
            </a:r>
          </a:p>
        </p:txBody>
      </p:sp>
      <p:sp>
        <p:nvSpPr>
          <p:cNvPr id="33796" name="Espace réservé du numéro de diapositive 5"/>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E1845541-5A6A-4DD5-AA89-4CCA6DAF54A2}" type="slidenum">
              <a:rPr lang="nl-BE" sz="1200">
                <a:solidFill>
                  <a:srgbClr val="002060"/>
                </a:solidFill>
                <a:latin typeface="Calibri" pitchFamily="34" charset="0"/>
              </a:rPr>
              <a:pPr eaLnBrk="1" hangingPunct="1"/>
              <a:t>12</a:t>
            </a:fld>
            <a:endParaRPr lang="nl-BE" sz="1200">
              <a:solidFill>
                <a:srgbClr val="002060"/>
              </a:solidFill>
              <a:latin typeface="Calibri" pitchFamily="34" charset="0"/>
            </a:endParaRPr>
          </a:p>
        </p:txBody>
      </p:sp>
      <p:pic>
        <p:nvPicPr>
          <p:cNvPr id="7" name="Imag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088" y="1485801"/>
            <a:ext cx="7705352" cy="453548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pied de page 4"/>
          <p:cNvSpPr>
            <a:spLocks noGrp="1"/>
          </p:cNvSpPr>
          <p:nvPr>
            <p:ph type="ftr" sz="quarter" idx="15"/>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nl-BE" smtClean="0"/>
              <a:t>Antilope </a:t>
            </a:r>
            <a:endParaRPr lang="nl-BE" dirty="0" smtClean="0"/>
          </a:p>
        </p:txBody>
      </p:sp>
      <p:sp>
        <p:nvSpPr>
          <p:cNvPr id="2" name="Espace réservé de la date 1"/>
          <p:cNvSpPr>
            <a:spLocks noGrp="1"/>
          </p:cNvSpPr>
          <p:nvPr>
            <p:ph type="dt" sz="half" idx="14"/>
          </p:nvPr>
        </p:nvSpPr>
        <p:spPr/>
        <p:txBody>
          <a:bodyPr/>
          <a:lstStyle/>
          <a:p>
            <a:pPr>
              <a:defRPr/>
            </a:pPr>
            <a:r>
              <a:rPr lang="fr-FR" smtClean="0"/>
              <a:t>11/2014</a:t>
            </a:r>
            <a:endParaRPr lang="nl-BE"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re 2"/>
          <p:cNvSpPr>
            <a:spLocks noGrp="1"/>
          </p:cNvSpPr>
          <p:nvPr>
            <p:ph type="title"/>
          </p:nvPr>
        </p:nvSpPr>
        <p:spPr>
          <a:xfrm>
            <a:off x="1619672" y="44450"/>
            <a:ext cx="5976663" cy="1009650"/>
          </a:xfrm>
        </p:spPr>
        <p:txBody>
          <a:bodyPr>
            <a:normAutofit fontScale="90000"/>
          </a:bodyPr>
          <a:lstStyle/>
          <a:p>
            <a:pPr eaLnBrk="1" hangingPunct="1"/>
            <a:r>
              <a:rPr lang="en-US" b="1" dirty="0" smtClean="0">
                <a:ea typeface="ＭＳ Ｐゴシック" pitchFamily="-84" charset="-128"/>
              </a:rPr>
              <a:t>Implementation: Model 2</a:t>
            </a:r>
            <a:br>
              <a:rPr lang="en-US" b="1" dirty="0" smtClean="0">
                <a:ea typeface="ＭＳ Ｐゴシック" pitchFamily="-84" charset="-128"/>
              </a:rPr>
            </a:br>
            <a:r>
              <a:rPr lang="en-US" sz="3600" b="1" dirty="0" smtClean="0">
                <a:ea typeface="ＭＳ Ｐゴシック" pitchFamily="-84" charset="-128"/>
              </a:rPr>
              <a:t> </a:t>
            </a:r>
            <a:r>
              <a:rPr lang="en-US" sz="1800" b="1" dirty="0" smtClean="0">
                <a:ea typeface="ＭＳ Ｐゴシック" pitchFamily="-84" charset="-128"/>
              </a:rPr>
              <a:t>Labeling &amp; testing by eHealth project (no third party accreditation)</a:t>
            </a:r>
          </a:p>
        </p:txBody>
      </p:sp>
      <p:sp>
        <p:nvSpPr>
          <p:cNvPr id="35843" name="Espace réservé du numéro de diapositive 5"/>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D25B241D-919D-4B56-97B9-08DA3B0E0544}" type="slidenum">
              <a:rPr lang="nl-BE" sz="1200">
                <a:solidFill>
                  <a:srgbClr val="002060"/>
                </a:solidFill>
                <a:latin typeface="Calibri" pitchFamily="34" charset="0"/>
              </a:rPr>
              <a:pPr eaLnBrk="1" hangingPunct="1"/>
              <a:t>13</a:t>
            </a:fld>
            <a:endParaRPr lang="nl-BE" sz="1200">
              <a:solidFill>
                <a:srgbClr val="002060"/>
              </a:solidFill>
              <a:latin typeface="Calibri" pitchFamily="34" charset="0"/>
            </a:endParaRPr>
          </a:p>
        </p:txBody>
      </p:sp>
      <p:pic>
        <p:nvPicPr>
          <p:cNvPr id="7" name="Imag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350" y="1341438"/>
            <a:ext cx="6769100" cy="42481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pied de page 4"/>
          <p:cNvSpPr>
            <a:spLocks noGrp="1"/>
          </p:cNvSpPr>
          <p:nvPr>
            <p:ph type="ftr" sz="quarter" idx="15"/>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nl-BE" smtClean="0"/>
              <a:t>Antilope </a:t>
            </a:r>
            <a:endParaRPr lang="nl-BE" dirty="0" smtClean="0"/>
          </a:p>
        </p:txBody>
      </p:sp>
      <p:sp>
        <p:nvSpPr>
          <p:cNvPr id="2" name="Espace réservé de la date 1"/>
          <p:cNvSpPr>
            <a:spLocks noGrp="1"/>
          </p:cNvSpPr>
          <p:nvPr>
            <p:ph type="dt" sz="half" idx="14"/>
          </p:nvPr>
        </p:nvSpPr>
        <p:spPr/>
        <p:txBody>
          <a:bodyPr/>
          <a:lstStyle/>
          <a:p>
            <a:pPr>
              <a:defRPr/>
            </a:pPr>
            <a:r>
              <a:rPr lang="fr-FR" smtClean="0"/>
              <a:t>11/2014</a:t>
            </a:r>
            <a:endParaRPr lang="nl-BE"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Espace réservé du texte 1"/>
          <p:cNvSpPr>
            <a:spLocks noGrp="1"/>
          </p:cNvSpPr>
          <p:nvPr>
            <p:ph type="body" sz="quarter" idx="13"/>
          </p:nvPr>
        </p:nvSpPr>
        <p:spPr/>
        <p:txBody>
          <a:bodyPr/>
          <a:lstStyle/>
          <a:p>
            <a:pPr marL="0" indent="0" eaLnBrk="1" hangingPunct="1">
              <a:buFont typeface="Arial" pitchFamily="34" charset="0"/>
              <a:buNone/>
            </a:pPr>
            <a:endParaRPr lang="en-US" smtClean="0">
              <a:ea typeface="ＭＳ Ｐゴシック" pitchFamily="-84" charset="-128"/>
            </a:endParaRPr>
          </a:p>
          <a:p>
            <a:pPr marL="0" indent="0" eaLnBrk="1" hangingPunct="1">
              <a:buFont typeface="Arial" pitchFamily="34" charset="0"/>
              <a:buNone/>
            </a:pPr>
            <a:endParaRPr lang="en-US" smtClean="0">
              <a:ea typeface="ＭＳ Ｐゴシック" pitchFamily="-84" charset="-128"/>
            </a:endParaRPr>
          </a:p>
          <a:p>
            <a:pPr marL="0" indent="0" eaLnBrk="1" hangingPunct="1">
              <a:buFont typeface="Arial" pitchFamily="34" charset="0"/>
              <a:buNone/>
            </a:pPr>
            <a:endParaRPr lang="en-US" smtClean="0">
              <a:ea typeface="ＭＳ Ｐゴシック" pitchFamily="-84" charset="-128"/>
            </a:endParaRPr>
          </a:p>
          <a:p>
            <a:pPr marL="0" indent="0" eaLnBrk="1" hangingPunct="1">
              <a:buFont typeface="Arial" pitchFamily="34" charset="0"/>
              <a:buNone/>
            </a:pPr>
            <a:endParaRPr lang="en-US" smtClean="0">
              <a:ea typeface="ＭＳ Ｐゴシック" pitchFamily="-84" charset="-128"/>
            </a:endParaRPr>
          </a:p>
          <a:p>
            <a:pPr marL="0" indent="0" algn="ctr" eaLnBrk="1" hangingPunct="1">
              <a:buFont typeface="Arial" pitchFamily="34" charset="0"/>
              <a:buNone/>
            </a:pPr>
            <a:r>
              <a:rPr lang="en-US" sz="3600" i="1" smtClean="0">
                <a:ea typeface="ＭＳ Ｐゴシック" pitchFamily="-84" charset="-128"/>
              </a:rPr>
              <a:t>Case Studies</a:t>
            </a:r>
          </a:p>
        </p:txBody>
      </p:sp>
      <p:sp>
        <p:nvSpPr>
          <p:cNvPr id="37890" name="Titre 2"/>
          <p:cNvSpPr>
            <a:spLocks noGrp="1"/>
          </p:cNvSpPr>
          <p:nvPr>
            <p:ph type="title"/>
          </p:nvPr>
        </p:nvSpPr>
        <p:spPr>
          <a:xfrm>
            <a:off x="1839913" y="44450"/>
            <a:ext cx="5540375" cy="1009650"/>
          </a:xfrm>
        </p:spPr>
        <p:txBody>
          <a:bodyPr/>
          <a:lstStyle/>
          <a:p>
            <a:pPr eaLnBrk="1" hangingPunct="1"/>
            <a:endParaRPr lang="fr-FR" smtClean="0">
              <a:ea typeface="ＭＳ Ｐゴシック" pitchFamily="-84" charset="-128"/>
            </a:endParaRPr>
          </a:p>
        </p:txBody>
      </p:sp>
      <p:sp>
        <p:nvSpPr>
          <p:cNvPr id="37892" name="Espace réservé du numéro de diapositive 5"/>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47F40A27-B425-4A7B-B845-658841CD5E81}" type="slidenum">
              <a:rPr lang="nl-BE" sz="1200">
                <a:solidFill>
                  <a:srgbClr val="002060"/>
                </a:solidFill>
                <a:latin typeface="Calibri" pitchFamily="34" charset="0"/>
              </a:rPr>
              <a:pPr eaLnBrk="1" hangingPunct="1"/>
              <a:t>14</a:t>
            </a:fld>
            <a:endParaRPr lang="nl-BE" sz="1200">
              <a:solidFill>
                <a:srgbClr val="002060"/>
              </a:solidFill>
              <a:latin typeface="Calibri" pitchFamily="34" charset="0"/>
            </a:endParaRPr>
          </a:p>
        </p:txBody>
      </p:sp>
      <p:sp>
        <p:nvSpPr>
          <p:cNvPr id="7" name="Espace réservé du pied de page 4"/>
          <p:cNvSpPr>
            <a:spLocks noGrp="1"/>
          </p:cNvSpPr>
          <p:nvPr>
            <p:ph type="ftr" sz="quarter" idx="15"/>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nl-BE" smtClean="0"/>
              <a:t>Antilope </a:t>
            </a:r>
            <a:endParaRPr lang="nl-BE" dirty="0" smtClean="0"/>
          </a:p>
        </p:txBody>
      </p:sp>
      <p:sp>
        <p:nvSpPr>
          <p:cNvPr id="2" name="Espace réservé de la date 1"/>
          <p:cNvSpPr>
            <a:spLocks noGrp="1"/>
          </p:cNvSpPr>
          <p:nvPr>
            <p:ph type="dt" sz="half" idx="14"/>
          </p:nvPr>
        </p:nvSpPr>
        <p:spPr/>
        <p:txBody>
          <a:bodyPr/>
          <a:lstStyle/>
          <a:p>
            <a:pPr>
              <a:defRPr/>
            </a:pPr>
            <a:r>
              <a:rPr lang="fr-FR" smtClean="0"/>
              <a:t>11/2014</a:t>
            </a:r>
            <a:endParaRPr lang="nl-BE"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3" name="Espace réservé du texte 1"/>
          <p:cNvSpPr>
            <a:spLocks noGrp="1"/>
          </p:cNvSpPr>
          <p:nvPr>
            <p:ph type="body" sz="quarter" idx="13"/>
          </p:nvPr>
        </p:nvSpPr>
        <p:spPr>
          <a:xfrm>
            <a:off x="468313" y="1412875"/>
            <a:ext cx="8207375" cy="4680421"/>
          </a:xfrm>
        </p:spPr>
        <p:txBody>
          <a:bodyPr>
            <a:normAutofit/>
          </a:bodyPr>
          <a:lstStyle/>
          <a:p>
            <a:pPr eaLnBrk="1" hangingPunct="1">
              <a:lnSpc>
                <a:spcPct val="80000"/>
              </a:lnSpc>
            </a:pPr>
            <a:r>
              <a:rPr lang="en-US" sz="2800" smtClean="0">
                <a:ea typeface="ＭＳ Ｐゴシック" pitchFamily="-84" charset="-128"/>
              </a:rPr>
              <a:t>Objective : </a:t>
            </a:r>
          </a:p>
          <a:p>
            <a:pPr lvl="1" eaLnBrk="1" hangingPunct="1">
              <a:lnSpc>
                <a:spcPct val="80000"/>
              </a:lnSpc>
            </a:pPr>
            <a:r>
              <a:rPr lang="en-US" sz="1900" smtClean="0">
                <a:ea typeface="ＭＳ Ｐゴシック" pitchFamily="-84" charset="-128"/>
              </a:rPr>
              <a:t>DMP is the national PHR/EHR in France</a:t>
            </a:r>
          </a:p>
          <a:p>
            <a:pPr lvl="1" eaLnBrk="1" hangingPunct="1">
              <a:lnSpc>
                <a:spcPct val="80000"/>
              </a:lnSpc>
            </a:pPr>
            <a:r>
              <a:rPr lang="en-US" sz="1900" smtClean="0">
                <a:ea typeface="ＭＳ Ｐゴシック" pitchFamily="-84" charset="-128"/>
              </a:rPr>
              <a:t>The process called </a:t>
            </a:r>
            <a:r>
              <a:rPr lang="en-US" altLang="fr-FR" sz="1900" smtClean="0">
                <a:ea typeface="ＭＳ Ｐゴシック" pitchFamily="-84" charset="-128"/>
              </a:rPr>
              <a:t>“</a:t>
            </a:r>
            <a:r>
              <a:rPr lang="en-US" sz="1900" smtClean="0">
                <a:ea typeface="ＭＳ Ｐゴシック" pitchFamily="-84" charset="-128"/>
              </a:rPr>
              <a:t>homologation</a:t>
            </a:r>
            <a:r>
              <a:rPr lang="en-US" altLang="fr-FR" sz="1900" smtClean="0">
                <a:ea typeface="ＭＳ Ｐゴシック" pitchFamily="-84" charset="-128"/>
              </a:rPr>
              <a:t>”</a:t>
            </a:r>
            <a:r>
              <a:rPr lang="en-US" sz="1900" smtClean="0">
                <a:ea typeface="ＭＳ Ｐゴシック" pitchFamily="-84" charset="-128"/>
              </a:rPr>
              <a:t> is described in detail in the annex II. The goal of the « homologation » is to validate that the healthcare software connected to the DMP (French National PHR)  are conform with the DMP specifications.</a:t>
            </a:r>
          </a:p>
          <a:p>
            <a:pPr eaLnBrk="1" hangingPunct="1">
              <a:lnSpc>
                <a:spcPct val="80000"/>
              </a:lnSpc>
            </a:pPr>
            <a:r>
              <a:rPr lang="en-US" sz="2800" smtClean="0">
                <a:ea typeface="ＭＳ Ｐゴシック" pitchFamily="-84" charset="-128"/>
              </a:rPr>
              <a:t>Specifications defined by ASIP Santé (national agency) based on IHE profiles, HL7 and DICOM</a:t>
            </a:r>
          </a:p>
          <a:p>
            <a:pPr lvl="1" eaLnBrk="1" hangingPunct="1">
              <a:lnSpc>
                <a:spcPct val="80000"/>
              </a:lnSpc>
            </a:pPr>
            <a:r>
              <a:rPr lang="en-US" sz="1900" smtClean="0">
                <a:ea typeface="ＭＳ Ｐゴシック" pitchFamily="-84" charset="-128"/>
              </a:rPr>
              <a:t>Access to the DMP</a:t>
            </a:r>
          </a:p>
          <a:p>
            <a:pPr lvl="1" eaLnBrk="1" hangingPunct="1">
              <a:lnSpc>
                <a:spcPct val="80000"/>
              </a:lnSpc>
            </a:pPr>
            <a:r>
              <a:rPr lang="en-US" sz="1900" smtClean="0">
                <a:ea typeface="ＭＳ Ｐゴシック" pitchFamily="-84" charset="-128"/>
              </a:rPr>
              <a:t>INS (National Identification of the Patient)</a:t>
            </a:r>
          </a:p>
          <a:p>
            <a:pPr lvl="1" eaLnBrk="1" hangingPunct="1">
              <a:lnSpc>
                <a:spcPct val="80000"/>
              </a:lnSpc>
            </a:pPr>
            <a:r>
              <a:rPr lang="en-US" sz="1900" smtClean="0">
                <a:ea typeface="ＭＳ Ｐゴシック" pitchFamily="-84" charset="-128"/>
              </a:rPr>
              <a:t>Creation and management of the DMP</a:t>
            </a:r>
          </a:p>
          <a:p>
            <a:pPr lvl="1" eaLnBrk="1" hangingPunct="1">
              <a:lnSpc>
                <a:spcPct val="80000"/>
              </a:lnSpc>
            </a:pPr>
            <a:r>
              <a:rPr lang="en-US" sz="1900" smtClean="0">
                <a:ea typeface="ＭＳ Ｐゴシック" pitchFamily="-84" charset="-128"/>
              </a:rPr>
              <a:t>Registration of medical documents in the DMP</a:t>
            </a:r>
          </a:p>
          <a:p>
            <a:pPr lvl="1" eaLnBrk="1" hangingPunct="1">
              <a:lnSpc>
                <a:spcPct val="80000"/>
              </a:lnSpc>
            </a:pPr>
            <a:r>
              <a:rPr lang="en-US" sz="1900" smtClean="0">
                <a:ea typeface="ＭＳ Ｐゴシック" pitchFamily="-84" charset="-128"/>
              </a:rPr>
              <a:t>Consultation of the DMP</a:t>
            </a:r>
          </a:p>
          <a:p>
            <a:pPr lvl="1" eaLnBrk="1" hangingPunct="1">
              <a:lnSpc>
                <a:spcPct val="80000"/>
              </a:lnSpc>
            </a:pPr>
            <a:r>
              <a:rPr lang="en-US" sz="1900" smtClean="0">
                <a:ea typeface="ＭＳ Ｐゴシック" pitchFamily="-84" charset="-128"/>
              </a:rPr>
              <a:t>Other services</a:t>
            </a:r>
          </a:p>
          <a:p>
            <a:pPr eaLnBrk="1" hangingPunct="1">
              <a:lnSpc>
                <a:spcPct val="80000"/>
              </a:lnSpc>
            </a:pPr>
            <a:r>
              <a:rPr lang="en-US" sz="2800" smtClean="0">
                <a:ea typeface="ＭＳ Ｐゴシック" pitchFamily="-84" charset="-128"/>
              </a:rPr>
              <a:t>Label/Certification scheme defined by ASIP Santé</a:t>
            </a:r>
          </a:p>
          <a:p>
            <a:pPr lvl="1" eaLnBrk="1" hangingPunct="1">
              <a:lnSpc>
                <a:spcPct val="80000"/>
              </a:lnSpc>
            </a:pPr>
            <a:endParaRPr lang="en-US" sz="1900" smtClean="0">
              <a:ea typeface="ＭＳ Ｐゴシック" pitchFamily="-84" charset="-128"/>
            </a:endParaRPr>
          </a:p>
        </p:txBody>
      </p:sp>
      <p:sp>
        <p:nvSpPr>
          <p:cNvPr id="38914" name="Titre 2"/>
          <p:cNvSpPr>
            <a:spLocks noGrp="1"/>
          </p:cNvSpPr>
          <p:nvPr>
            <p:ph type="title"/>
          </p:nvPr>
        </p:nvSpPr>
        <p:spPr>
          <a:xfrm>
            <a:off x="1839913" y="44450"/>
            <a:ext cx="5540375" cy="1009650"/>
          </a:xfrm>
        </p:spPr>
        <p:txBody>
          <a:bodyPr/>
          <a:lstStyle/>
          <a:p>
            <a:pPr eaLnBrk="1" hangingPunct="1"/>
            <a:r>
              <a:rPr lang="fr-FR" smtClean="0">
                <a:ea typeface="ＭＳ Ｐゴシック" pitchFamily="-84" charset="-128"/>
              </a:rPr>
              <a:t>Case study-1 : DMP in France</a:t>
            </a:r>
          </a:p>
        </p:txBody>
      </p:sp>
      <p:sp>
        <p:nvSpPr>
          <p:cNvPr id="38916" name="Espace réservé du numéro de diapositive 5"/>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60FF3CE1-3A29-48F6-8C92-E3C97804C2DB}" type="slidenum">
              <a:rPr lang="nl-BE" sz="1200">
                <a:solidFill>
                  <a:srgbClr val="002060"/>
                </a:solidFill>
                <a:latin typeface="Calibri" pitchFamily="34" charset="0"/>
              </a:rPr>
              <a:pPr eaLnBrk="1" hangingPunct="1"/>
              <a:t>15</a:t>
            </a:fld>
            <a:endParaRPr lang="nl-BE" sz="1200">
              <a:solidFill>
                <a:srgbClr val="002060"/>
              </a:solidFill>
              <a:latin typeface="Calibri" pitchFamily="34" charset="0"/>
            </a:endParaRPr>
          </a:p>
        </p:txBody>
      </p:sp>
      <p:sp>
        <p:nvSpPr>
          <p:cNvPr id="7" name="Espace réservé du pied de page 4"/>
          <p:cNvSpPr>
            <a:spLocks noGrp="1"/>
          </p:cNvSpPr>
          <p:nvPr>
            <p:ph type="ftr" sz="quarter" idx="15"/>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nl-BE" smtClean="0"/>
              <a:t>Antilope </a:t>
            </a:r>
            <a:endParaRPr lang="nl-BE" dirty="0" smtClean="0"/>
          </a:p>
        </p:txBody>
      </p:sp>
      <p:sp>
        <p:nvSpPr>
          <p:cNvPr id="2" name="Espace réservé de la date 1"/>
          <p:cNvSpPr>
            <a:spLocks noGrp="1"/>
          </p:cNvSpPr>
          <p:nvPr>
            <p:ph type="dt" sz="half" idx="14"/>
          </p:nvPr>
        </p:nvSpPr>
        <p:spPr/>
        <p:txBody>
          <a:bodyPr/>
          <a:lstStyle/>
          <a:p>
            <a:pPr>
              <a:defRPr/>
            </a:pPr>
            <a:r>
              <a:rPr lang="fr-FR" smtClean="0"/>
              <a:t>11/2014</a:t>
            </a:r>
            <a:endParaRPr lang="nl-BE"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Imag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7450" y="765175"/>
            <a:ext cx="5416550" cy="54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Titre 2"/>
          <p:cNvSpPr>
            <a:spLocks noGrp="1"/>
          </p:cNvSpPr>
          <p:nvPr>
            <p:ph type="title"/>
          </p:nvPr>
        </p:nvSpPr>
        <p:spPr>
          <a:xfrm>
            <a:off x="1839913" y="44450"/>
            <a:ext cx="5540375" cy="1009650"/>
          </a:xfrm>
        </p:spPr>
        <p:txBody>
          <a:bodyPr/>
          <a:lstStyle/>
          <a:p>
            <a:pPr eaLnBrk="1" hangingPunct="1"/>
            <a:r>
              <a:rPr lang="fr-FR" smtClean="0">
                <a:ea typeface="ＭＳ Ｐゴシック" pitchFamily="-84" charset="-128"/>
              </a:rPr>
              <a:t>Case study – 1 : DMP in France</a:t>
            </a:r>
          </a:p>
        </p:txBody>
      </p:sp>
      <p:sp>
        <p:nvSpPr>
          <p:cNvPr id="40964" name="Espace réservé du numéro de diapositive 5"/>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974BF9A6-F974-4D1D-B5CE-BB163811DEF8}" type="slidenum">
              <a:rPr lang="nl-BE" sz="1200">
                <a:solidFill>
                  <a:srgbClr val="002060"/>
                </a:solidFill>
                <a:latin typeface="Calibri" pitchFamily="34" charset="0"/>
              </a:rPr>
              <a:pPr eaLnBrk="1" hangingPunct="1"/>
              <a:t>16</a:t>
            </a:fld>
            <a:endParaRPr lang="nl-BE" sz="1200">
              <a:solidFill>
                <a:srgbClr val="002060"/>
              </a:solidFill>
              <a:latin typeface="Calibri" pitchFamily="34" charset="0"/>
            </a:endParaRPr>
          </a:p>
        </p:txBody>
      </p:sp>
      <p:sp>
        <p:nvSpPr>
          <p:cNvPr id="7" name="Rectangle à coins arrondis 6"/>
          <p:cNvSpPr>
            <a:spLocks noChangeArrowheads="1"/>
          </p:cNvSpPr>
          <p:nvPr/>
        </p:nvSpPr>
        <p:spPr bwMode="auto">
          <a:xfrm>
            <a:off x="1116013" y="1557338"/>
            <a:ext cx="4886730" cy="576262"/>
          </a:xfrm>
          <a:prstGeom prst="roundRect">
            <a:avLst>
              <a:gd name="adj" fmla="val 16667"/>
            </a:avLst>
          </a:prstGeom>
          <a:gradFill rotWithShape="1">
            <a:gsLst>
              <a:gs pos="0">
                <a:srgbClr val="3A7CCB"/>
              </a:gs>
              <a:gs pos="20000">
                <a:srgbClr val="3C7BC7"/>
              </a:gs>
              <a:gs pos="100000">
                <a:srgbClr val="2C5D98"/>
              </a:gs>
            </a:gsLst>
            <a:lin ang="5400000"/>
          </a:gradFill>
          <a:ln>
            <a:noFill/>
          </a:ln>
          <a:effectLst>
            <a:outerShdw blurRad="292100" dist="139700" dir="2700000" algn="tl" rotWithShape="0">
              <a:srgbClr val="333333">
                <a:alpha val="6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fontAlgn="auto">
              <a:spcBef>
                <a:spcPts val="0"/>
              </a:spcBef>
              <a:spcAft>
                <a:spcPts val="0"/>
              </a:spcAft>
              <a:defRPr/>
            </a:pPr>
            <a:endParaRPr lang="fr-FR" dirty="0">
              <a:solidFill>
                <a:schemeClr val="lt1"/>
              </a:solidFill>
              <a:latin typeface="+mn-lt"/>
              <a:ea typeface="+mn-ea"/>
            </a:endParaRPr>
          </a:p>
        </p:txBody>
      </p:sp>
      <p:sp>
        <p:nvSpPr>
          <p:cNvPr id="8" name="ZoneTexte 7"/>
          <p:cNvSpPr txBox="1">
            <a:spLocks noChangeArrowheads="1"/>
          </p:cNvSpPr>
          <p:nvPr/>
        </p:nvSpPr>
        <p:spPr bwMode="auto">
          <a:xfrm>
            <a:off x="1187450" y="1556678"/>
            <a:ext cx="4644220" cy="52322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r>
              <a:rPr lang="en-US" sz="1400" dirty="0" smtClean="0">
                <a:solidFill>
                  <a:srgbClr val="FFFFFF"/>
                </a:solidFill>
                <a:latin typeface="Calibri" pitchFamily="34" charset="0"/>
                <a:cs typeface="Arial" pitchFamily="34" charset="0"/>
              </a:rPr>
              <a:t>Registration of the Vendor to the process (ASIP Santé)</a:t>
            </a:r>
          </a:p>
          <a:p>
            <a:pPr eaLnBrk="1" hangingPunct="1"/>
            <a:r>
              <a:rPr lang="en-US" sz="1400" dirty="0" smtClean="0">
                <a:solidFill>
                  <a:srgbClr val="FFFFFF"/>
                </a:solidFill>
                <a:latin typeface="Calibri" pitchFamily="34" charset="0"/>
                <a:cs typeface="Arial" pitchFamily="34" charset="0"/>
              </a:rPr>
              <a:t>Registration and published candidates for  DMP compatibility</a:t>
            </a:r>
            <a:endParaRPr lang="en-US" sz="1400" dirty="0">
              <a:solidFill>
                <a:srgbClr val="FFFFFF"/>
              </a:solidFill>
              <a:latin typeface="Calibri" pitchFamily="34" charset="0"/>
              <a:cs typeface="Arial" pitchFamily="34" charset="0"/>
            </a:endParaRPr>
          </a:p>
        </p:txBody>
      </p:sp>
      <p:sp>
        <p:nvSpPr>
          <p:cNvPr id="9" name="Rectangle à coins arrondis 8"/>
          <p:cNvSpPr>
            <a:spLocks noChangeArrowheads="1"/>
          </p:cNvSpPr>
          <p:nvPr/>
        </p:nvSpPr>
        <p:spPr bwMode="auto">
          <a:xfrm>
            <a:off x="1116013" y="2349500"/>
            <a:ext cx="4464050" cy="863600"/>
          </a:xfrm>
          <a:prstGeom prst="roundRect">
            <a:avLst>
              <a:gd name="adj" fmla="val 16667"/>
            </a:avLst>
          </a:prstGeom>
          <a:gradFill rotWithShape="1">
            <a:gsLst>
              <a:gs pos="0">
                <a:srgbClr val="3A7CCB"/>
              </a:gs>
              <a:gs pos="20000">
                <a:srgbClr val="3C7BC7"/>
              </a:gs>
              <a:gs pos="100000">
                <a:srgbClr val="2C5D98"/>
              </a:gs>
            </a:gsLst>
            <a:lin ang="5400000"/>
          </a:gradFill>
          <a:ln>
            <a:noFill/>
          </a:ln>
          <a:effectLst>
            <a:outerShdw blurRad="292100" dist="139700" dir="2700000" algn="tl" rotWithShape="0">
              <a:srgbClr val="333333">
                <a:alpha val="6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fontAlgn="auto">
              <a:spcBef>
                <a:spcPts val="0"/>
              </a:spcBef>
              <a:spcAft>
                <a:spcPts val="0"/>
              </a:spcAft>
              <a:defRPr/>
            </a:pPr>
            <a:endParaRPr lang="fr-FR" dirty="0">
              <a:solidFill>
                <a:schemeClr val="lt1"/>
              </a:solidFill>
              <a:latin typeface="+mn-lt"/>
              <a:ea typeface="+mn-ea"/>
            </a:endParaRPr>
          </a:p>
        </p:txBody>
      </p:sp>
      <p:sp>
        <p:nvSpPr>
          <p:cNvPr id="10" name="ZoneTexte 9"/>
          <p:cNvSpPr txBox="1">
            <a:spLocks noChangeArrowheads="1"/>
          </p:cNvSpPr>
          <p:nvPr/>
        </p:nvSpPr>
        <p:spPr bwMode="auto">
          <a:xfrm>
            <a:off x="1116013" y="2349500"/>
            <a:ext cx="4394200" cy="7381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auto">
              <a:spcBef>
                <a:spcPts val="0"/>
              </a:spcBef>
              <a:spcAft>
                <a:spcPts val="0"/>
              </a:spcAft>
              <a:defRPr/>
            </a:pPr>
            <a:r>
              <a:rPr lang="en-US" sz="1400" dirty="0" smtClean="0">
                <a:solidFill>
                  <a:srgbClr val="FFFFFF"/>
                </a:solidFill>
                <a:latin typeface="+mn-lt"/>
                <a:ea typeface="+mn-ea"/>
              </a:rPr>
              <a:t>Access to the test environment </a:t>
            </a:r>
          </a:p>
          <a:p>
            <a:pPr fontAlgn="auto">
              <a:spcBef>
                <a:spcPts val="0"/>
              </a:spcBef>
              <a:spcAft>
                <a:spcPts val="0"/>
              </a:spcAft>
              <a:defRPr/>
            </a:pPr>
            <a:r>
              <a:rPr lang="en-US" sz="1400" dirty="0" smtClean="0">
                <a:solidFill>
                  <a:srgbClr val="FFFFFF"/>
                </a:solidFill>
                <a:latin typeface="+mn-lt"/>
                <a:ea typeface="+mn-ea"/>
              </a:rPr>
              <a:t>Access to the support</a:t>
            </a:r>
          </a:p>
          <a:p>
            <a:pPr fontAlgn="auto">
              <a:spcBef>
                <a:spcPts val="0"/>
              </a:spcBef>
              <a:spcAft>
                <a:spcPts val="0"/>
              </a:spcAft>
              <a:defRPr/>
            </a:pPr>
            <a:r>
              <a:rPr lang="en-US" sz="1400" dirty="0" smtClean="0">
                <a:solidFill>
                  <a:srgbClr val="FFFFFF"/>
                </a:solidFill>
                <a:latin typeface="+mn-lt"/>
                <a:ea typeface="+mn-ea"/>
              </a:rPr>
              <a:t>Pre-Homologation: upload files and validation of the tests</a:t>
            </a:r>
            <a:endParaRPr lang="en-US" sz="1400" dirty="0">
              <a:solidFill>
                <a:srgbClr val="FFFFFF"/>
              </a:solidFill>
              <a:latin typeface="+mn-lt"/>
              <a:ea typeface="+mn-ea"/>
            </a:endParaRPr>
          </a:p>
        </p:txBody>
      </p:sp>
      <p:sp>
        <p:nvSpPr>
          <p:cNvPr id="11" name="Rectangle à coins arrondis 10"/>
          <p:cNvSpPr>
            <a:spLocks noChangeArrowheads="1"/>
          </p:cNvSpPr>
          <p:nvPr/>
        </p:nvSpPr>
        <p:spPr bwMode="auto">
          <a:xfrm>
            <a:off x="1116013" y="3357563"/>
            <a:ext cx="4464050" cy="1008062"/>
          </a:xfrm>
          <a:prstGeom prst="roundRect">
            <a:avLst>
              <a:gd name="adj" fmla="val 16667"/>
            </a:avLst>
          </a:prstGeom>
          <a:solidFill>
            <a:srgbClr val="17375E"/>
          </a:solidFill>
          <a:ln>
            <a:noFill/>
          </a:ln>
          <a:effectLst>
            <a:outerShdw blurRad="292100" dist="139700" dir="2700000" algn="tl" rotWithShape="0">
              <a:srgbClr val="333333">
                <a:alpha val="6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fontAlgn="auto">
              <a:spcBef>
                <a:spcPts val="0"/>
              </a:spcBef>
              <a:spcAft>
                <a:spcPts val="0"/>
              </a:spcAft>
              <a:defRPr/>
            </a:pPr>
            <a:endParaRPr lang="fr-FR" dirty="0">
              <a:solidFill>
                <a:schemeClr val="lt1"/>
              </a:solidFill>
              <a:latin typeface="+mn-lt"/>
              <a:ea typeface="+mn-ea"/>
            </a:endParaRPr>
          </a:p>
        </p:txBody>
      </p:sp>
      <p:sp>
        <p:nvSpPr>
          <p:cNvPr id="12" name="ZoneTexte 11"/>
          <p:cNvSpPr txBox="1">
            <a:spLocks noChangeArrowheads="1"/>
          </p:cNvSpPr>
          <p:nvPr/>
        </p:nvSpPr>
        <p:spPr bwMode="auto">
          <a:xfrm>
            <a:off x="1187450" y="3338513"/>
            <a:ext cx="3909660" cy="95410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auto">
              <a:spcBef>
                <a:spcPts val="0"/>
              </a:spcBef>
              <a:spcAft>
                <a:spcPts val="0"/>
              </a:spcAft>
              <a:defRPr/>
            </a:pPr>
            <a:r>
              <a:rPr lang="en-US" sz="1400" dirty="0" smtClean="0">
                <a:solidFill>
                  <a:srgbClr val="FFFFFF"/>
                </a:solidFill>
                <a:latin typeface="+mn-lt"/>
                <a:ea typeface="+mn-ea"/>
              </a:rPr>
              <a:t>Homologation and testing validation</a:t>
            </a:r>
          </a:p>
          <a:p>
            <a:pPr fontAlgn="auto">
              <a:spcBef>
                <a:spcPts val="0"/>
              </a:spcBef>
              <a:spcAft>
                <a:spcPts val="0"/>
              </a:spcAft>
              <a:defRPr/>
            </a:pPr>
            <a:r>
              <a:rPr lang="en-US" sz="1400" dirty="0" smtClean="0">
                <a:solidFill>
                  <a:srgbClr val="FFFFFF"/>
                </a:solidFill>
                <a:latin typeface="+mn-lt"/>
                <a:ea typeface="+mn-ea"/>
              </a:rPr>
              <a:t>Update and bugs resolution</a:t>
            </a:r>
          </a:p>
          <a:p>
            <a:pPr fontAlgn="auto">
              <a:spcBef>
                <a:spcPts val="0"/>
              </a:spcBef>
              <a:spcAft>
                <a:spcPts val="0"/>
              </a:spcAft>
              <a:defRPr/>
            </a:pPr>
            <a:r>
              <a:rPr lang="en-US" sz="1400" dirty="0" smtClean="0">
                <a:solidFill>
                  <a:srgbClr val="FFFFFF"/>
                </a:solidFill>
                <a:latin typeface="+mn-lt"/>
                <a:ea typeface="+mn-ea"/>
              </a:rPr>
              <a:t>Final decision by the committee and publication of </a:t>
            </a:r>
          </a:p>
          <a:p>
            <a:pPr fontAlgn="auto">
              <a:spcBef>
                <a:spcPts val="0"/>
              </a:spcBef>
              <a:spcAft>
                <a:spcPts val="0"/>
              </a:spcAft>
              <a:defRPr/>
            </a:pPr>
            <a:r>
              <a:rPr lang="en-US" sz="1400" dirty="0" smtClean="0">
                <a:solidFill>
                  <a:srgbClr val="FFFFFF"/>
                </a:solidFill>
                <a:latin typeface="+mn-lt"/>
                <a:ea typeface="+mn-ea"/>
              </a:rPr>
              <a:t>the results</a:t>
            </a:r>
            <a:endParaRPr lang="en-US" sz="1400" dirty="0">
              <a:solidFill>
                <a:srgbClr val="FFFFFF"/>
              </a:solidFill>
              <a:latin typeface="+mn-lt"/>
              <a:ea typeface="+mn-ea"/>
            </a:endParaRPr>
          </a:p>
        </p:txBody>
      </p:sp>
      <p:sp>
        <p:nvSpPr>
          <p:cNvPr id="13" name="Rectangle à coins arrondis 12"/>
          <p:cNvSpPr>
            <a:spLocks noChangeArrowheads="1"/>
          </p:cNvSpPr>
          <p:nvPr/>
        </p:nvSpPr>
        <p:spPr bwMode="auto">
          <a:xfrm>
            <a:off x="107950" y="1557338"/>
            <a:ext cx="935038" cy="503237"/>
          </a:xfrm>
          <a:prstGeom prst="roundRect">
            <a:avLst>
              <a:gd name="adj" fmla="val 16667"/>
            </a:avLst>
          </a:prstGeom>
          <a:solidFill>
            <a:srgbClr val="17375E"/>
          </a:solidFill>
          <a:ln>
            <a:noFill/>
          </a:ln>
          <a:effectLst>
            <a:outerShdw blurRad="292100" dist="139700" dir="2700000" algn="tl" rotWithShape="0">
              <a:srgbClr val="333333">
                <a:alpha val="6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fontAlgn="auto">
              <a:spcBef>
                <a:spcPts val="0"/>
              </a:spcBef>
              <a:spcAft>
                <a:spcPts val="0"/>
              </a:spcAft>
              <a:defRPr/>
            </a:pPr>
            <a:r>
              <a:rPr lang="fr-FR" dirty="0" err="1">
                <a:solidFill>
                  <a:schemeClr val="lt1"/>
                </a:solidFill>
                <a:latin typeface="+mn-lt"/>
                <a:ea typeface="+mn-ea"/>
              </a:rPr>
              <a:t>Step</a:t>
            </a:r>
            <a:r>
              <a:rPr lang="fr-FR" dirty="0">
                <a:solidFill>
                  <a:schemeClr val="lt1"/>
                </a:solidFill>
                <a:latin typeface="+mn-lt"/>
                <a:ea typeface="+mn-ea"/>
              </a:rPr>
              <a:t> 1</a:t>
            </a:r>
          </a:p>
        </p:txBody>
      </p:sp>
      <p:sp>
        <p:nvSpPr>
          <p:cNvPr id="14" name="Rectangle à coins arrondis 13"/>
          <p:cNvSpPr>
            <a:spLocks noChangeArrowheads="1"/>
          </p:cNvSpPr>
          <p:nvPr/>
        </p:nvSpPr>
        <p:spPr bwMode="auto">
          <a:xfrm>
            <a:off x="87313" y="2349500"/>
            <a:ext cx="936625" cy="503238"/>
          </a:xfrm>
          <a:prstGeom prst="roundRect">
            <a:avLst>
              <a:gd name="adj" fmla="val 16667"/>
            </a:avLst>
          </a:prstGeom>
          <a:solidFill>
            <a:srgbClr val="17375E"/>
          </a:solidFill>
          <a:ln>
            <a:noFill/>
          </a:ln>
          <a:effectLst>
            <a:outerShdw blurRad="292100" dist="139700" dir="2700000" algn="tl" rotWithShape="0">
              <a:srgbClr val="333333">
                <a:alpha val="6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fontAlgn="auto">
              <a:spcBef>
                <a:spcPts val="0"/>
              </a:spcBef>
              <a:spcAft>
                <a:spcPts val="0"/>
              </a:spcAft>
              <a:defRPr/>
            </a:pPr>
            <a:r>
              <a:rPr lang="fr-FR" dirty="0" err="1">
                <a:solidFill>
                  <a:schemeClr val="lt1"/>
                </a:solidFill>
                <a:latin typeface="+mn-lt"/>
                <a:ea typeface="+mn-ea"/>
              </a:rPr>
              <a:t>Step</a:t>
            </a:r>
            <a:r>
              <a:rPr lang="fr-FR" dirty="0">
                <a:solidFill>
                  <a:schemeClr val="lt1"/>
                </a:solidFill>
                <a:latin typeface="+mn-lt"/>
                <a:ea typeface="+mn-ea"/>
              </a:rPr>
              <a:t> 2</a:t>
            </a:r>
          </a:p>
        </p:txBody>
      </p:sp>
      <p:sp>
        <p:nvSpPr>
          <p:cNvPr id="15" name="Rectangle à coins arrondis 14"/>
          <p:cNvSpPr>
            <a:spLocks noChangeArrowheads="1"/>
          </p:cNvSpPr>
          <p:nvPr/>
        </p:nvSpPr>
        <p:spPr bwMode="auto">
          <a:xfrm>
            <a:off x="87313" y="3357563"/>
            <a:ext cx="936625" cy="503237"/>
          </a:xfrm>
          <a:prstGeom prst="roundRect">
            <a:avLst>
              <a:gd name="adj" fmla="val 16667"/>
            </a:avLst>
          </a:prstGeom>
          <a:solidFill>
            <a:srgbClr val="17375E"/>
          </a:solidFill>
          <a:ln>
            <a:noFill/>
          </a:ln>
          <a:effectLst>
            <a:outerShdw blurRad="292100" dist="139700" dir="2700000" algn="tl" rotWithShape="0">
              <a:srgbClr val="333333">
                <a:alpha val="6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fontAlgn="auto">
              <a:spcBef>
                <a:spcPts val="0"/>
              </a:spcBef>
              <a:spcAft>
                <a:spcPts val="0"/>
              </a:spcAft>
              <a:defRPr/>
            </a:pPr>
            <a:r>
              <a:rPr lang="fr-FR" dirty="0" err="1">
                <a:solidFill>
                  <a:schemeClr val="lt1"/>
                </a:solidFill>
                <a:latin typeface="+mn-lt"/>
                <a:ea typeface="+mn-ea"/>
              </a:rPr>
              <a:t>Step</a:t>
            </a:r>
            <a:r>
              <a:rPr lang="fr-FR" dirty="0">
                <a:solidFill>
                  <a:schemeClr val="lt1"/>
                </a:solidFill>
                <a:latin typeface="+mn-lt"/>
                <a:ea typeface="+mn-ea"/>
              </a:rPr>
              <a:t> 3</a:t>
            </a:r>
          </a:p>
        </p:txBody>
      </p:sp>
      <p:sp>
        <p:nvSpPr>
          <p:cNvPr id="40974" name="ZoneTexte 17"/>
          <p:cNvSpPr txBox="1">
            <a:spLocks noChangeArrowheads="1"/>
          </p:cNvSpPr>
          <p:nvPr/>
        </p:nvSpPr>
        <p:spPr bwMode="auto">
          <a:xfrm>
            <a:off x="179388" y="4581525"/>
            <a:ext cx="30210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r>
              <a:rPr lang="fr-FR" sz="1800" b="1" u="sng" dirty="0" smtClean="0">
                <a:latin typeface="Calibri" pitchFamily="34" charset="0"/>
              </a:rPr>
              <a:t>Label (Homologation) </a:t>
            </a:r>
            <a:r>
              <a:rPr lang="fr-FR" sz="1800" b="1" u="sng" dirty="0" err="1">
                <a:latin typeface="Calibri" pitchFamily="34" charset="0"/>
              </a:rPr>
              <a:t>Process</a:t>
            </a:r>
            <a:endParaRPr lang="fr-FR" sz="1800" b="1" u="sng" dirty="0">
              <a:latin typeface="Calibri" pitchFamily="34" charset="0"/>
            </a:endParaRPr>
          </a:p>
        </p:txBody>
      </p:sp>
      <p:sp>
        <p:nvSpPr>
          <p:cNvPr id="40975" name="ZoneTexte 18"/>
          <p:cNvSpPr txBox="1">
            <a:spLocks noChangeArrowheads="1"/>
          </p:cNvSpPr>
          <p:nvPr/>
        </p:nvSpPr>
        <p:spPr bwMode="auto">
          <a:xfrm>
            <a:off x="0" y="5589588"/>
            <a:ext cx="4121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r>
              <a:rPr lang="fr-FR" sz="1800" b="1" u="sng">
                <a:latin typeface="Calibri" pitchFamily="34" charset="0"/>
              </a:rPr>
              <a:t>Mapping Services/Standards and Profiles</a:t>
            </a:r>
          </a:p>
        </p:txBody>
      </p:sp>
      <p:sp>
        <p:nvSpPr>
          <p:cNvPr id="18" name="Espace réservé du pied de page 4"/>
          <p:cNvSpPr>
            <a:spLocks noGrp="1"/>
          </p:cNvSpPr>
          <p:nvPr>
            <p:ph type="ftr" sz="quarter" idx="15"/>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nl-BE" smtClean="0"/>
              <a:t>Antilope </a:t>
            </a:r>
            <a:endParaRPr lang="nl-BE" dirty="0" smtClean="0"/>
          </a:p>
        </p:txBody>
      </p:sp>
      <p:sp>
        <p:nvSpPr>
          <p:cNvPr id="2" name="Espace réservé de la date 1"/>
          <p:cNvSpPr>
            <a:spLocks noGrp="1"/>
          </p:cNvSpPr>
          <p:nvPr>
            <p:ph type="dt" sz="half" idx="14"/>
          </p:nvPr>
        </p:nvSpPr>
        <p:spPr/>
        <p:txBody>
          <a:bodyPr/>
          <a:lstStyle/>
          <a:p>
            <a:pPr>
              <a:defRPr/>
            </a:pPr>
            <a:r>
              <a:rPr lang="fr-FR" smtClean="0"/>
              <a:t>11/2014</a:t>
            </a:r>
            <a:endParaRPr lang="nl-BE"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re 2"/>
          <p:cNvSpPr>
            <a:spLocks noGrp="1"/>
          </p:cNvSpPr>
          <p:nvPr>
            <p:ph type="title"/>
          </p:nvPr>
        </p:nvSpPr>
        <p:spPr>
          <a:xfrm>
            <a:off x="1839913" y="44450"/>
            <a:ext cx="5540375" cy="1009650"/>
          </a:xfrm>
        </p:spPr>
        <p:txBody>
          <a:bodyPr/>
          <a:lstStyle/>
          <a:p>
            <a:pPr eaLnBrk="1" hangingPunct="1"/>
            <a:r>
              <a:rPr lang="fr-FR" smtClean="0">
                <a:ea typeface="ＭＳ Ｐゴシック" pitchFamily="-84" charset="-128"/>
              </a:rPr>
              <a:t>Case study – 2 : epSOS project</a:t>
            </a:r>
          </a:p>
        </p:txBody>
      </p:sp>
      <p:sp>
        <p:nvSpPr>
          <p:cNvPr id="28675" name="Espace réservé de la date 3"/>
          <p:cNvSpPr>
            <a:spLocks noGrp="1"/>
          </p:cNvSpPr>
          <p:nvPr>
            <p:ph type="dt" sz="quarter" idx="14"/>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fr-FR" smtClean="0"/>
              <a:t>11/2014</a:t>
            </a:r>
            <a:endParaRPr lang="nl-BE" smtClean="0"/>
          </a:p>
        </p:txBody>
      </p:sp>
      <p:sp>
        <p:nvSpPr>
          <p:cNvPr id="45059" name="Espace réservé du numéro de diapositive 5"/>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620999D0-0B66-4BF1-B4AC-A9A94797E62D}" type="slidenum">
              <a:rPr lang="nl-BE" sz="1200">
                <a:solidFill>
                  <a:srgbClr val="002060"/>
                </a:solidFill>
                <a:latin typeface="Calibri" pitchFamily="34" charset="0"/>
              </a:rPr>
              <a:pPr eaLnBrk="1" hangingPunct="1"/>
              <a:t>17</a:t>
            </a:fld>
            <a:endParaRPr lang="nl-BE" sz="1200">
              <a:solidFill>
                <a:srgbClr val="002060"/>
              </a:solidFill>
              <a:latin typeface="Calibri" pitchFamily="34" charset="0"/>
            </a:endParaRPr>
          </a:p>
        </p:txBody>
      </p:sp>
      <p:sp>
        <p:nvSpPr>
          <p:cNvPr id="7" name="Rectangle 6"/>
          <p:cNvSpPr>
            <a:spLocks noChangeArrowheads="1"/>
          </p:cNvSpPr>
          <p:nvPr/>
        </p:nvSpPr>
        <p:spPr bwMode="auto">
          <a:xfrm>
            <a:off x="395288" y="4365625"/>
            <a:ext cx="2305050" cy="2232025"/>
          </a:xfrm>
          <a:prstGeom prst="rect">
            <a:avLst/>
          </a:prstGeom>
          <a:gradFill rotWithShape="1">
            <a:gsLst>
              <a:gs pos="0">
                <a:srgbClr val="5D417E"/>
              </a:gs>
              <a:gs pos="80000">
                <a:srgbClr val="7B58A6"/>
              </a:gs>
              <a:gs pos="100000">
                <a:srgbClr val="7B57A8"/>
              </a:gs>
            </a:gsLst>
            <a:lin ang="16200000"/>
          </a:gradFill>
          <a:ln w="9525">
            <a:solidFill>
              <a:srgbClr val="7D60A0"/>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fr-FR">
              <a:solidFill>
                <a:schemeClr val="lt1"/>
              </a:solidFill>
              <a:latin typeface="+mn-lt"/>
              <a:ea typeface="+mn-ea"/>
            </a:endParaRPr>
          </a:p>
        </p:txBody>
      </p:sp>
      <p:sp>
        <p:nvSpPr>
          <p:cNvPr id="8" name="Rectangle 7"/>
          <p:cNvSpPr/>
          <p:nvPr/>
        </p:nvSpPr>
        <p:spPr>
          <a:xfrm>
            <a:off x="539750" y="1268760"/>
            <a:ext cx="2087563" cy="792162"/>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fr-FR" sz="2800" b="1" dirty="0" err="1"/>
              <a:t>eEIF</a:t>
            </a:r>
            <a:endParaRPr lang="fr-FR" sz="2800" b="1" dirty="0"/>
          </a:p>
          <a:p>
            <a:pPr algn="ctr" fontAlgn="auto">
              <a:spcBef>
                <a:spcPts val="0"/>
              </a:spcBef>
              <a:spcAft>
                <a:spcPts val="0"/>
              </a:spcAft>
              <a:defRPr/>
            </a:pPr>
            <a:r>
              <a:rPr lang="fr-FR" dirty="0"/>
              <a:t>UC1 , UC2a UC2b</a:t>
            </a:r>
          </a:p>
        </p:txBody>
      </p:sp>
      <p:sp>
        <p:nvSpPr>
          <p:cNvPr id="9" name="Carré corné 8"/>
          <p:cNvSpPr>
            <a:spLocks noChangeArrowheads="1"/>
          </p:cNvSpPr>
          <p:nvPr/>
        </p:nvSpPr>
        <p:spPr bwMode="auto">
          <a:xfrm>
            <a:off x="5939432" y="1484313"/>
            <a:ext cx="1512888" cy="1873250"/>
          </a:xfrm>
          <a:prstGeom prst="foldedCorner">
            <a:avLst>
              <a:gd name="adj" fmla="val 16667"/>
            </a:avLst>
          </a:prstGeom>
          <a:gradFill rotWithShape="1">
            <a:gsLst>
              <a:gs pos="0">
                <a:srgbClr val="9B2D2A"/>
              </a:gs>
              <a:gs pos="80000">
                <a:srgbClr val="CB3D3A"/>
              </a:gs>
              <a:gs pos="100000">
                <a:srgbClr val="CE3B37"/>
              </a:gs>
            </a:gsLst>
            <a:lin ang="16200000"/>
          </a:gradFill>
          <a:ln w="9525">
            <a:solidFill>
              <a:srgbClr val="BE4B48"/>
            </a:solidFill>
            <a:round/>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lang="fr-FR" dirty="0">
                <a:solidFill>
                  <a:schemeClr val="lt1"/>
                </a:solidFill>
                <a:latin typeface="+mn-lt"/>
                <a:ea typeface="+mn-ea"/>
              </a:rPr>
              <a:t>epSOS </a:t>
            </a:r>
            <a:r>
              <a:rPr lang="fr-FR" dirty="0" err="1" smtClean="0">
                <a:solidFill>
                  <a:schemeClr val="lt1"/>
                </a:solidFill>
                <a:latin typeface="+mn-lt"/>
                <a:ea typeface="+mn-ea"/>
              </a:rPr>
              <a:t>Specifications</a:t>
            </a:r>
            <a:endParaRPr lang="fr-FR" dirty="0">
              <a:solidFill>
                <a:schemeClr val="lt1"/>
              </a:solidFill>
              <a:latin typeface="+mn-lt"/>
              <a:ea typeface="+mn-ea"/>
            </a:endParaRPr>
          </a:p>
        </p:txBody>
      </p:sp>
      <p:cxnSp>
        <p:nvCxnSpPr>
          <p:cNvPr id="10" name="Connecteur en angle 9"/>
          <p:cNvCxnSpPr>
            <a:cxnSpLocks noChangeShapeType="1"/>
            <a:stCxn id="9" idx="1"/>
            <a:endCxn id="8" idx="3"/>
          </p:cNvCxnSpPr>
          <p:nvPr/>
        </p:nvCxnSpPr>
        <p:spPr bwMode="auto">
          <a:xfrm rot="10800000">
            <a:off x="2627314" y="1664842"/>
            <a:ext cx="3312119" cy="756097"/>
          </a:xfrm>
          <a:prstGeom prst="bentConnector3">
            <a:avLst>
              <a:gd name="adj1" fmla="val 50000"/>
            </a:avLst>
          </a:prstGeom>
          <a:noFill/>
          <a:ln w="38100">
            <a:solidFill>
              <a:schemeClr val="accent2"/>
            </a:solidFill>
            <a:miter lim="800000"/>
            <a:headEnd type="arrow" w="med" len="med"/>
            <a:tailEnd type="arrow" w="med" len="med"/>
          </a:ln>
          <a:effectLst>
            <a:outerShdw blurRad="63500" dist="23000" dir="5400000" rotWithShape="0">
              <a:srgbClr val="000000">
                <a:alpha val="34999"/>
              </a:srgbClr>
            </a:outerShdw>
          </a:effectLst>
          <a:extLst>
            <a:ext uri="{909E8E84-426E-40dd-AFC4-6F175D3DCCD1}">
              <a14:hiddenFill xmlns:a14="http://schemas.microsoft.com/office/drawing/2010/main">
                <a:noFill/>
              </a14:hiddenFill>
            </a:ext>
          </a:extLst>
        </p:spPr>
      </p:cxnSp>
      <p:pic>
        <p:nvPicPr>
          <p:cNvPr id="4506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5650" y="3722688"/>
            <a:ext cx="4543425"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oneTexte 12"/>
          <p:cNvSpPr txBox="1"/>
          <p:nvPr/>
        </p:nvSpPr>
        <p:spPr>
          <a:xfrm>
            <a:off x="684213" y="5229225"/>
            <a:ext cx="1470025" cy="461963"/>
          </a:xfrm>
          <a:prstGeom prst="rect">
            <a:avLst/>
          </a:prstGeom>
          <a:noFill/>
        </p:spPr>
        <p:txBody>
          <a:bodyPr wrap="none">
            <a:spAutoFit/>
          </a:bodyPr>
          <a:lstStyle/>
          <a:p>
            <a:pPr fontAlgn="auto">
              <a:spcBef>
                <a:spcPts val="0"/>
              </a:spcBef>
              <a:spcAft>
                <a:spcPts val="0"/>
              </a:spcAft>
              <a:defRPr/>
            </a:pPr>
            <a:r>
              <a:rPr lang="fr-FR" sz="2400" b="1" u="sng" dirty="0">
                <a:solidFill>
                  <a:schemeClr val="bg1">
                    <a:lumMod val="95000"/>
                  </a:schemeClr>
                </a:solidFill>
                <a:latin typeface="+mn-lt"/>
                <a:ea typeface="+mn-ea"/>
              </a:rPr>
              <a:t>Test Plans</a:t>
            </a:r>
          </a:p>
        </p:txBody>
      </p:sp>
      <p:sp>
        <p:nvSpPr>
          <p:cNvPr id="14" name="ZoneTexte 13"/>
          <p:cNvSpPr txBox="1"/>
          <p:nvPr/>
        </p:nvSpPr>
        <p:spPr>
          <a:xfrm>
            <a:off x="611188" y="5589588"/>
            <a:ext cx="1857375" cy="461962"/>
          </a:xfrm>
          <a:prstGeom prst="rect">
            <a:avLst/>
          </a:prstGeom>
          <a:noFill/>
        </p:spPr>
        <p:txBody>
          <a:bodyPr wrap="none">
            <a:spAutoFit/>
          </a:bodyPr>
          <a:lstStyle/>
          <a:p>
            <a:pPr fontAlgn="auto">
              <a:spcBef>
                <a:spcPts val="0"/>
              </a:spcBef>
              <a:spcAft>
                <a:spcPts val="0"/>
              </a:spcAft>
              <a:defRPr/>
            </a:pPr>
            <a:r>
              <a:rPr lang="fr-FR" sz="2400" b="1" u="sng" dirty="0" err="1">
                <a:solidFill>
                  <a:schemeClr val="bg1">
                    <a:lumMod val="95000"/>
                  </a:schemeClr>
                </a:solidFill>
                <a:latin typeface="+mn-lt"/>
                <a:ea typeface="+mn-ea"/>
              </a:rPr>
              <a:t>Testing</a:t>
            </a:r>
            <a:r>
              <a:rPr lang="fr-FR" sz="2400" b="1" u="sng" dirty="0">
                <a:solidFill>
                  <a:schemeClr val="bg1">
                    <a:lumMod val="95000"/>
                  </a:schemeClr>
                </a:solidFill>
                <a:latin typeface="+mn-lt"/>
                <a:ea typeface="+mn-ea"/>
              </a:rPr>
              <a:t> Tools</a:t>
            </a:r>
          </a:p>
        </p:txBody>
      </p:sp>
      <p:pic>
        <p:nvPicPr>
          <p:cNvPr id="45068" name="Image 14" descr="Capture d’écran 2013-05-02 à 13.27.47.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850" y="1988914"/>
            <a:ext cx="380047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9" name="Image 1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749" y="4437062"/>
            <a:ext cx="1928813" cy="9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Connecteur en angle 16"/>
          <p:cNvCxnSpPr>
            <a:cxnSpLocks noChangeShapeType="1"/>
            <a:stCxn id="9" idx="2"/>
            <a:endCxn id="7" idx="0"/>
          </p:cNvCxnSpPr>
          <p:nvPr/>
        </p:nvCxnSpPr>
        <p:spPr bwMode="auto">
          <a:xfrm rot="5400000">
            <a:off x="3617814" y="1287563"/>
            <a:ext cx="1008062" cy="5148063"/>
          </a:xfrm>
          <a:prstGeom prst="bentConnector3">
            <a:avLst>
              <a:gd name="adj1" fmla="val 27827"/>
            </a:avLst>
          </a:prstGeom>
          <a:noFill/>
          <a:ln w="38100">
            <a:solidFill>
              <a:schemeClr val="tx1"/>
            </a:solidFill>
            <a:miter lim="800000"/>
            <a:headEnd/>
            <a:tailEnd type="arrow" w="med" len="med"/>
          </a:ln>
          <a:effectLst>
            <a:outerShdw blurRad="635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18" name="Connecteur droit avec flèche 17"/>
          <p:cNvCxnSpPr>
            <a:cxnSpLocks noChangeShapeType="1"/>
          </p:cNvCxnSpPr>
          <p:nvPr/>
        </p:nvCxnSpPr>
        <p:spPr bwMode="auto">
          <a:xfrm>
            <a:off x="4074120" y="2852936"/>
            <a:ext cx="1865312" cy="1587"/>
          </a:xfrm>
          <a:prstGeom prst="straightConnector1">
            <a:avLst/>
          </a:prstGeom>
          <a:noFill/>
          <a:ln w="38100">
            <a:solidFill>
              <a:schemeClr val="tx1"/>
            </a:solidFill>
            <a:round/>
            <a:headEnd/>
            <a:tailEnd type="arrow" w="med" len="med"/>
          </a:ln>
          <a:effectLst>
            <a:outerShdw blurRad="635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9" name="Espace réservé du pied de page 4"/>
          <p:cNvSpPr>
            <a:spLocks noGrp="1"/>
          </p:cNvSpPr>
          <p:nvPr>
            <p:ph type="ftr" sz="quarter" idx="15"/>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nl-BE" smtClean="0"/>
              <a:t>Antilope </a:t>
            </a:r>
            <a:endParaRPr lang="nl-BE" dirty="0" smtClean="0"/>
          </a:p>
        </p:txBody>
      </p:sp>
      <p:cxnSp>
        <p:nvCxnSpPr>
          <p:cNvPr id="20" name="Connecteur droit avec flèche 17"/>
          <p:cNvCxnSpPr>
            <a:cxnSpLocks noChangeShapeType="1"/>
          </p:cNvCxnSpPr>
          <p:nvPr/>
        </p:nvCxnSpPr>
        <p:spPr bwMode="auto">
          <a:xfrm>
            <a:off x="2700338" y="5481637"/>
            <a:ext cx="1865312" cy="1587"/>
          </a:xfrm>
          <a:prstGeom prst="straightConnector1">
            <a:avLst/>
          </a:prstGeom>
          <a:noFill/>
          <a:ln w="38100">
            <a:solidFill>
              <a:schemeClr val="tx1"/>
            </a:solidFill>
            <a:round/>
            <a:headEnd/>
            <a:tailEnd type="arrow" w="med" len="med"/>
          </a:ln>
          <a:effectLst>
            <a:outerShdw blurRad="635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3" name="Rectangle 2"/>
          <p:cNvSpPr/>
          <p:nvPr/>
        </p:nvSpPr>
        <p:spPr>
          <a:xfrm>
            <a:off x="4362368" y="2846070"/>
            <a:ext cx="1132041" cy="307777"/>
          </a:xfrm>
          <a:prstGeom prst="rect">
            <a:avLst/>
          </a:prstGeom>
        </p:spPr>
        <p:txBody>
          <a:bodyPr wrap="none">
            <a:spAutoFit/>
          </a:bodyPr>
          <a:lstStyle/>
          <a:p>
            <a:pPr algn="ctr" fontAlgn="auto">
              <a:spcBef>
                <a:spcPts val="0"/>
              </a:spcBef>
              <a:spcAft>
                <a:spcPts val="0"/>
              </a:spcAft>
              <a:defRPr/>
            </a:pPr>
            <a:r>
              <a:rPr lang="fr-FR" sz="1400" dirty="0" smtClean="0"/>
              <a:t>IHE Profiles</a:t>
            </a:r>
            <a:endParaRPr lang="fr-FR" sz="1400" dirty="0"/>
          </a:p>
        </p:txBody>
      </p:sp>
      <p:sp>
        <p:nvSpPr>
          <p:cNvPr id="22" name="ZoneTexte 13"/>
          <p:cNvSpPr txBox="1"/>
          <p:nvPr/>
        </p:nvSpPr>
        <p:spPr>
          <a:xfrm>
            <a:off x="6084168" y="3719354"/>
            <a:ext cx="3002553" cy="461665"/>
          </a:xfrm>
          <a:prstGeom prst="rect">
            <a:avLst/>
          </a:prstGeom>
          <a:noFill/>
        </p:spPr>
        <p:txBody>
          <a:bodyPr wrap="none">
            <a:spAutoFit/>
          </a:bodyPr>
          <a:lstStyle/>
          <a:p>
            <a:pPr fontAlgn="auto">
              <a:spcBef>
                <a:spcPts val="0"/>
              </a:spcBef>
              <a:spcAft>
                <a:spcPts val="0"/>
              </a:spcAft>
              <a:defRPr/>
            </a:pPr>
            <a:r>
              <a:rPr lang="fr-FR" sz="2400" b="1" u="sng" dirty="0" smtClean="0">
                <a:latin typeface="+mn-lt"/>
                <a:ea typeface="+mn-ea"/>
              </a:rPr>
              <a:t>epSOS </a:t>
            </a:r>
            <a:r>
              <a:rPr lang="fr-FR" sz="2400" b="1" u="sng" dirty="0" err="1" smtClean="0">
                <a:latin typeface="+mn-lt"/>
                <a:ea typeface="+mn-ea"/>
              </a:rPr>
              <a:t>Testing</a:t>
            </a:r>
            <a:r>
              <a:rPr lang="fr-FR" sz="2400" b="1" u="sng" dirty="0" smtClean="0">
                <a:latin typeface="+mn-lt"/>
                <a:ea typeface="+mn-ea"/>
              </a:rPr>
              <a:t> </a:t>
            </a:r>
            <a:r>
              <a:rPr lang="fr-FR" sz="2400" b="1" u="sng" dirty="0" err="1" smtClean="0">
                <a:latin typeface="+mn-lt"/>
                <a:ea typeface="+mn-ea"/>
              </a:rPr>
              <a:t>Process</a:t>
            </a:r>
            <a:endParaRPr lang="fr-FR" sz="2400" b="1" u="sng" dirty="0">
              <a:latin typeface="+mn-lt"/>
              <a:ea typeface="+mn-ea"/>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Espace réservé du texte 1"/>
          <p:cNvSpPr>
            <a:spLocks noGrp="1"/>
          </p:cNvSpPr>
          <p:nvPr>
            <p:ph type="body" sz="quarter" idx="13"/>
          </p:nvPr>
        </p:nvSpPr>
        <p:spPr/>
        <p:txBody>
          <a:bodyPr/>
          <a:lstStyle/>
          <a:p>
            <a:pPr marL="0" indent="0" eaLnBrk="1" hangingPunct="1">
              <a:buFont typeface="Arial" pitchFamily="34" charset="0"/>
              <a:buNone/>
            </a:pPr>
            <a:endParaRPr lang="en-US" smtClean="0">
              <a:ea typeface="ＭＳ Ｐゴシック" pitchFamily="-84" charset="-128"/>
            </a:endParaRPr>
          </a:p>
          <a:p>
            <a:pPr marL="0" indent="0" eaLnBrk="1" hangingPunct="1">
              <a:buFont typeface="Arial" pitchFamily="34" charset="0"/>
              <a:buNone/>
            </a:pPr>
            <a:endParaRPr lang="en-US" smtClean="0">
              <a:ea typeface="ＭＳ Ｐゴシック" pitchFamily="-84" charset="-128"/>
            </a:endParaRPr>
          </a:p>
          <a:p>
            <a:pPr marL="0" indent="0" eaLnBrk="1" hangingPunct="1">
              <a:buFont typeface="Arial" pitchFamily="34" charset="0"/>
              <a:buNone/>
            </a:pPr>
            <a:endParaRPr lang="en-US" smtClean="0">
              <a:ea typeface="ＭＳ Ｐゴシック" pitchFamily="-84" charset="-128"/>
            </a:endParaRPr>
          </a:p>
          <a:p>
            <a:pPr marL="0" indent="0" eaLnBrk="1" hangingPunct="1">
              <a:buFont typeface="Arial" pitchFamily="34" charset="0"/>
              <a:buNone/>
            </a:pPr>
            <a:endParaRPr lang="en-US" smtClean="0">
              <a:ea typeface="ＭＳ Ｐゴシック" pitchFamily="-84" charset="-128"/>
            </a:endParaRPr>
          </a:p>
          <a:p>
            <a:pPr marL="0" indent="0" algn="ctr" eaLnBrk="1" hangingPunct="1">
              <a:buFont typeface="Arial" pitchFamily="34" charset="0"/>
              <a:buNone/>
            </a:pPr>
            <a:r>
              <a:rPr lang="en-US" sz="3600" i="1" smtClean="0">
                <a:ea typeface="ＭＳ Ｐゴシック" pitchFamily="-84" charset="-128"/>
              </a:rPr>
              <a:t>Harmonisation of the quality label or certification processes in Europe</a:t>
            </a:r>
          </a:p>
        </p:txBody>
      </p:sp>
      <p:sp>
        <p:nvSpPr>
          <p:cNvPr id="47106" name="Titre 2"/>
          <p:cNvSpPr>
            <a:spLocks noGrp="1"/>
          </p:cNvSpPr>
          <p:nvPr>
            <p:ph type="title"/>
          </p:nvPr>
        </p:nvSpPr>
        <p:spPr>
          <a:xfrm>
            <a:off x="1839913" y="44450"/>
            <a:ext cx="5540375" cy="1009650"/>
          </a:xfrm>
        </p:spPr>
        <p:txBody>
          <a:bodyPr/>
          <a:lstStyle/>
          <a:p>
            <a:pPr eaLnBrk="1" hangingPunct="1"/>
            <a:endParaRPr lang="fr-FR" smtClean="0">
              <a:ea typeface="ＭＳ Ｐゴシック" pitchFamily="-84" charset="-128"/>
            </a:endParaRPr>
          </a:p>
        </p:txBody>
      </p:sp>
      <p:sp>
        <p:nvSpPr>
          <p:cNvPr id="29701" name="Espace réservé du pied de page 4"/>
          <p:cNvSpPr>
            <a:spLocks noGrp="1"/>
          </p:cNvSpPr>
          <p:nvPr>
            <p:ph type="ftr" sz="quarter" idx="15"/>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nl-BE" smtClean="0"/>
              <a:t>Antilope </a:t>
            </a:r>
            <a:endParaRPr lang="nl-BE" dirty="0" smtClean="0"/>
          </a:p>
        </p:txBody>
      </p:sp>
      <p:sp>
        <p:nvSpPr>
          <p:cNvPr id="47109" name="Espace réservé du numéro de diapositive 5"/>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39C4101C-E6CD-4303-B2C4-CF0EF1D57547}" type="slidenum">
              <a:rPr lang="nl-BE" sz="1200">
                <a:solidFill>
                  <a:srgbClr val="002060"/>
                </a:solidFill>
                <a:latin typeface="Calibri" pitchFamily="34" charset="0"/>
              </a:rPr>
              <a:pPr eaLnBrk="1" hangingPunct="1"/>
              <a:t>18</a:t>
            </a:fld>
            <a:endParaRPr lang="nl-BE" sz="1200">
              <a:solidFill>
                <a:srgbClr val="002060"/>
              </a:solidFill>
              <a:latin typeface="Calibri" pitchFamily="34" charset="0"/>
            </a:endParaRPr>
          </a:p>
        </p:txBody>
      </p:sp>
      <p:sp>
        <p:nvSpPr>
          <p:cNvPr id="2" name="Espace réservé de la date 1"/>
          <p:cNvSpPr>
            <a:spLocks noGrp="1"/>
          </p:cNvSpPr>
          <p:nvPr>
            <p:ph type="dt" sz="half" idx="14"/>
          </p:nvPr>
        </p:nvSpPr>
        <p:spPr/>
        <p:txBody>
          <a:bodyPr/>
          <a:lstStyle/>
          <a:p>
            <a:pPr>
              <a:defRPr/>
            </a:pPr>
            <a:r>
              <a:rPr lang="fr-FR" smtClean="0"/>
              <a:t>11/2014</a:t>
            </a:r>
            <a:endParaRPr lang="nl-BE"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re 2"/>
          <p:cNvSpPr>
            <a:spLocks noGrp="1"/>
          </p:cNvSpPr>
          <p:nvPr>
            <p:ph type="title"/>
          </p:nvPr>
        </p:nvSpPr>
        <p:spPr>
          <a:xfrm>
            <a:off x="1839913" y="44450"/>
            <a:ext cx="5540375" cy="1009650"/>
          </a:xfrm>
        </p:spPr>
        <p:txBody>
          <a:bodyPr/>
          <a:lstStyle/>
          <a:p>
            <a:pPr eaLnBrk="1" hangingPunct="1"/>
            <a:r>
              <a:rPr lang="fr-FR" sz="2000" dirty="0" smtClean="0">
                <a:ea typeface="ＭＳ Ｐゴシック" pitchFamily="-84" charset="-128"/>
              </a:rPr>
              <a:t>The </a:t>
            </a:r>
            <a:r>
              <a:rPr lang="fr-FR" sz="2000" dirty="0" err="1" smtClean="0">
                <a:ea typeface="ＭＳ Ｐゴシック" pitchFamily="-84" charset="-128"/>
              </a:rPr>
              <a:t>Quality</a:t>
            </a:r>
            <a:r>
              <a:rPr lang="fr-FR" sz="2000" dirty="0" smtClean="0">
                <a:ea typeface="ＭＳ Ｐゴシック" pitchFamily="-84" charset="-128"/>
              </a:rPr>
              <a:t> Label and Certification </a:t>
            </a:r>
            <a:r>
              <a:rPr lang="fr-FR" sz="2000" dirty="0" err="1" smtClean="0">
                <a:ea typeface="ＭＳ Ｐゴシック" pitchFamily="-84" charset="-128"/>
              </a:rPr>
              <a:t>processes</a:t>
            </a:r>
            <a:r>
              <a:rPr lang="fr-FR" sz="2000" dirty="0" smtClean="0">
                <a:ea typeface="ＭＳ Ｐゴシック" pitchFamily="-84" charset="-128"/>
              </a:rPr>
              <a:t> (1/2)</a:t>
            </a:r>
          </a:p>
        </p:txBody>
      </p:sp>
      <p:sp>
        <p:nvSpPr>
          <p:cNvPr id="30724" name="Espace réservé du pied de page 4"/>
          <p:cNvSpPr>
            <a:spLocks noGrp="1"/>
          </p:cNvSpPr>
          <p:nvPr>
            <p:ph type="ftr" sz="quarter" idx="15"/>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nl-BE" smtClean="0"/>
              <a:t>Antilope </a:t>
            </a:r>
            <a:endParaRPr lang="nl-BE" dirty="0" smtClean="0"/>
          </a:p>
        </p:txBody>
      </p:sp>
      <p:sp>
        <p:nvSpPr>
          <p:cNvPr id="48132" name="Espace réservé du numéro de diapositive 5"/>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D5C7D8D6-0DED-4A18-8354-A6BBB42B2DA8}" type="slidenum">
              <a:rPr lang="nl-BE" sz="1200">
                <a:solidFill>
                  <a:srgbClr val="002060"/>
                </a:solidFill>
                <a:latin typeface="Calibri" pitchFamily="34" charset="0"/>
              </a:rPr>
              <a:pPr eaLnBrk="1" hangingPunct="1"/>
              <a:t>19</a:t>
            </a:fld>
            <a:endParaRPr lang="nl-BE" sz="1200">
              <a:solidFill>
                <a:srgbClr val="002060"/>
              </a:solidFill>
              <a:latin typeface="Calibri" pitchFamily="34" charset="0"/>
            </a:endParaRPr>
          </a:p>
        </p:txBody>
      </p:sp>
      <p:pic>
        <p:nvPicPr>
          <p:cNvPr id="48133"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76164"/>
            <a:ext cx="8532813" cy="563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e la date 1"/>
          <p:cNvSpPr>
            <a:spLocks noGrp="1"/>
          </p:cNvSpPr>
          <p:nvPr>
            <p:ph type="dt" sz="half" idx="14"/>
          </p:nvPr>
        </p:nvSpPr>
        <p:spPr/>
        <p:txBody>
          <a:bodyPr/>
          <a:lstStyle/>
          <a:p>
            <a:pPr>
              <a:defRPr/>
            </a:pPr>
            <a:r>
              <a:rPr lang="fr-FR" smtClean="0"/>
              <a:t>11/2014</a:t>
            </a:r>
            <a:endParaRPr lang="nl-BE"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153670" y="1257935"/>
            <a:ext cx="8856663" cy="1575569"/>
          </a:xfrm>
          <a:prstGeom prst="rect">
            <a:avLst/>
          </a:prstGeom>
          <a:solidFill>
            <a:srgbClr val="F79646"/>
          </a:solidFill>
          <a:ln>
            <a:noFill/>
          </a:ln>
          <a:effectLst>
            <a:outerShdw blurRad="292100" dist="139700" dir="2700000" algn="tl" rotWithShape="0">
              <a:srgbClr val="333333">
                <a:alpha val="64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 name="Espace réservé du texte 1"/>
          <p:cNvSpPr>
            <a:spLocks noGrp="1"/>
          </p:cNvSpPr>
          <p:nvPr>
            <p:ph type="body" sz="quarter" idx="13"/>
          </p:nvPr>
        </p:nvSpPr>
        <p:spPr>
          <a:xfrm>
            <a:off x="514033" y="1321435"/>
            <a:ext cx="8207375" cy="4896445"/>
          </a:xfrm>
        </p:spPr>
        <p:txBody>
          <a:bodyPr rtlCol="0">
            <a:noAutofit/>
          </a:bodyPr>
          <a:lstStyle/>
          <a:p>
            <a:pPr marL="0" indent="0" algn="ctr" eaLnBrk="1" fontAlgn="auto" hangingPunct="1">
              <a:spcAft>
                <a:spcPts val="0"/>
              </a:spcAft>
              <a:buFont typeface="Arial" pitchFamily="34" charset="0"/>
              <a:buNone/>
              <a:defRPr/>
            </a:pPr>
            <a:r>
              <a:rPr lang="en-US" b="1" i="1" dirty="0" smtClean="0">
                <a:solidFill>
                  <a:schemeClr val="tx1">
                    <a:lumMod val="65000"/>
                    <a:lumOff val="35000"/>
                  </a:schemeClr>
                </a:solidFill>
                <a:ea typeface="+mn-ea"/>
                <a:cs typeface="+mn-cs"/>
              </a:rPr>
              <a:t>To design a European quality label or certification process that supports eHealth interoperability in Europe. </a:t>
            </a:r>
          </a:p>
          <a:p>
            <a:pPr marL="0" indent="0" algn="ctr" eaLnBrk="1" fontAlgn="auto" hangingPunct="1">
              <a:spcAft>
                <a:spcPts val="0"/>
              </a:spcAft>
              <a:buFont typeface="Arial" pitchFamily="34" charset="0"/>
              <a:buNone/>
              <a:defRPr/>
            </a:pPr>
            <a:r>
              <a:rPr lang="en-US" sz="2000" b="1" i="1" dirty="0" smtClean="0">
                <a:solidFill>
                  <a:schemeClr val="tx1">
                    <a:lumMod val="65000"/>
                    <a:lumOff val="35000"/>
                  </a:schemeClr>
                </a:solidFill>
                <a:ea typeface="+mn-ea"/>
                <a:cs typeface="+mn-cs"/>
              </a:rPr>
              <a:t>These processes shall operate in harmony with country specific quality label or certification processes</a:t>
            </a:r>
          </a:p>
          <a:p>
            <a:pPr marL="0" indent="0" eaLnBrk="1" fontAlgn="auto" hangingPunct="1">
              <a:spcAft>
                <a:spcPts val="0"/>
              </a:spcAft>
              <a:buFont typeface="Arial" pitchFamily="34" charset="0"/>
              <a:buNone/>
              <a:defRPr/>
            </a:pPr>
            <a:r>
              <a:rPr lang="en-US" b="1" i="1" dirty="0" smtClean="0">
                <a:solidFill>
                  <a:schemeClr val="tx1">
                    <a:lumMod val="65000"/>
                    <a:lumOff val="35000"/>
                  </a:schemeClr>
                </a:solidFill>
                <a:ea typeface="+mn-ea"/>
                <a:cs typeface="+mn-cs"/>
              </a:rPr>
              <a:t>Main benefits:</a:t>
            </a:r>
          </a:p>
          <a:p>
            <a:pPr marL="0" indent="0" eaLnBrk="1" fontAlgn="auto" hangingPunct="1">
              <a:spcAft>
                <a:spcPts val="0"/>
              </a:spcAft>
              <a:buFont typeface="Arial" pitchFamily="34" charset="0"/>
              <a:buNone/>
              <a:defRPr/>
            </a:pPr>
            <a:r>
              <a:rPr lang="en-US" i="1" dirty="0" smtClean="0">
                <a:solidFill>
                  <a:schemeClr val="tx1">
                    <a:lumMod val="65000"/>
                    <a:lumOff val="35000"/>
                  </a:schemeClr>
                </a:solidFill>
                <a:ea typeface="+mn-ea"/>
                <a:cs typeface="+mn-cs"/>
              </a:rPr>
              <a:t>For Healthcare providers</a:t>
            </a:r>
          </a:p>
          <a:p>
            <a:pPr lvl="1" eaLnBrk="1" fontAlgn="auto" hangingPunct="1">
              <a:spcAft>
                <a:spcPts val="0"/>
              </a:spcAft>
              <a:defRPr/>
            </a:pPr>
            <a:r>
              <a:rPr lang="en-US" sz="1800" dirty="0" smtClean="0">
                <a:solidFill>
                  <a:schemeClr val="tx1">
                    <a:lumMod val="65000"/>
                    <a:lumOff val="35000"/>
                  </a:schemeClr>
                </a:solidFill>
                <a:ea typeface="+mn-ea"/>
              </a:rPr>
              <a:t>A </a:t>
            </a:r>
            <a:r>
              <a:rPr lang="en-US" sz="1800" dirty="0" err="1" smtClean="0">
                <a:solidFill>
                  <a:schemeClr val="tx1">
                    <a:lumMod val="65000"/>
                    <a:lumOff val="35000"/>
                  </a:schemeClr>
                </a:solidFill>
                <a:ea typeface="+mn-ea"/>
              </a:rPr>
              <a:t>harmlonized</a:t>
            </a:r>
            <a:r>
              <a:rPr lang="en-US" sz="1800" dirty="0" smtClean="0">
                <a:solidFill>
                  <a:schemeClr val="tx1">
                    <a:lumMod val="65000"/>
                    <a:lumOff val="35000"/>
                  </a:schemeClr>
                </a:solidFill>
                <a:ea typeface="+mn-ea"/>
              </a:rPr>
              <a:t> European market for the eHealth solutions</a:t>
            </a:r>
          </a:p>
          <a:p>
            <a:pPr lvl="1" eaLnBrk="1" fontAlgn="auto" hangingPunct="1">
              <a:spcAft>
                <a:spcPts val="0"/>
              </a:spcAft>
              <a:defRPr/>
            </a:pPr>
            <a:r>
              <a:rPr lang="en-US" sz="1800" dirty="0" smtClean="0">
                <a:solidFill>
                  <a:schemeClr val="tx1">
                    <a:lumMod val="65000"/>
                    <a:lumOff val="35000"/>
                  </a:schemeClr>
                </a:solidFill>
                <a:ea typeface="+mn-ea"/>
              </a:rPr>
              <a:t>Better integration between solutions</a:t>
            </a:r>
          </a:p>
          <a:p>
            <a:pPr lvl="1" eaLnBrk="1" fontAlgn="auto" hangingPunct="1">
              <a:spcAft>
                <a:spcPts val="0"/>
              </a:spcAft>
              <a:defRPr/>
            </a:pPr>
            <a:r>
              <a:rPr lang="en-US" sz="1800" dirty="0" smtClean="0">
                <a:solidFill>
                  <a:schemeClr val="tx1">
                    <a:lumMod val="65000"/>
                    <a:lumOff val="35000"/>
                  </a:schemeClr>
                </a:solidFill>
                <a:ea typeface="+mn-ea"/>
              </a:rPr>
              <a:t>Ability to exchange electronically medical data between Regions and Nations</a:t>
            </a:r>
          </a:p>
          <a:p>
            <a:pPr marL="0" indent="0" eaLnBrk="1" fontAlgn="auto" hangingPunct="1">
              <a:spcAft>
                <a:spcPts val="0"/>
              </a:spcAft>
              <a:buFont typeface="Arial" pitchFamily="34" charset="0"/>
              <a:buNone/>
              <a:defRPr/>
            </a:pPr>
            <a:r>
              <a:rPr lang="en-US" i="1" dirty="0" smtClean="0">
                <a:solidFill>
                  <a:schemeClr val="tx1">
                    <a:lumMod val="65000"/>
                    <a:lumOff val="35000"/>
                  </a:schemeClr>
                </a:solidFill>
                <a:ea typeface="+mn-ea"/>
                <a:cs typeface="+mn-cs"/>
              </a:rPr>
              <a:t>For Industry</a:t>
            </a:r>
          </a:p>
          <a:p>
            <a:pPr lvl="1" eaLnBrk="1" fontAlgn="auto" hangingPunct="1">
              <a:spcAft>
                <a:spcPts val="0"/>
              </a:spcAft>
              <a:defRPr/>
            </a:pPr>
            <a:r>
              <a:rPr lang="en-US" sz="1800" dirty="0" smtClean="0">
                <a:solidFill>
                  <a:schemeClr val="tx1">
                    <a:lumMod val="65000"/>
                    <a:lumOff val="35000"/>
                  </a:schemeClr>
                </a:solidFill>
                <a:ea typeface="+mn-ea"/>
              </a:rPr>
              <a:t>One recognized quality label or certification process in Europe</a:t>
            </a:r>
          </a:p>
          <a:p>
            <a:pPr lvl="1" eaLnBrk="1" fontAlgn="auto" hangingPunct="1">
              <a:spcAft>
                <a:spcPts val="0"/>
              </a:spcAft>
              <a:defRPr/>
            </a:pPr>
            <a:r>
              <a:rPr lang="en-US" sz="1800" dirty="0" smtClean="0">
                <a:solidFill>
                  <a:schemeClr val="tx1">
                    <a:lumMod val="65000"/>
                    <a:lumOff val="35000"/>
                  </a:schemeClr>
                </a:solidFill>
                <a:ea typeface="+mn-ea"/>
              </a:rPr>
              <a:t>Avoid duplication between the national and regional testing processes</a:t>
            </a:r>
          </a:p>
          <a:p>
            <a:pPr lvl="1" eaLnBrk="1" fontAlgn="auto" hangingPunct="1">
              <a:spcAft>
                <a:spcPts val="0"/>
              </a:spcAft>
              <a:defRPr/>
            </a:pPr>
            <a:r>
              <a:rPr lang="en-US" sz="1800" dirty="0" smtClean="0">
                <a:solidFill>
                  <a:schemeClr val="tx1">
                    <a:lumMod val="65000"/>
                    <a:lumOff val="35000"/>
                  </a:schemeClr>
                </a:solidFill>
                <a:ea typeface="+mn-ea"/>
              </a:rPr>
              <a:t>Factor and mutualize specifications elements and corresponding testing tools </a:t>
            </a:r>
          </a:p>
          <a:p>
            <a:pPr lvl="1" eaLnBrk="1" fontAlgn="auto" hangingPunct="1">
              <a:spcAft>
                <a:spcPts val="0"/>
              </a:spcAft>
              <a:defRPr/>
            </a:pPr>
            <a:endParaRPr lang="en-US" sz="1800" dirty="0" smtClean="0">
              <a:solidFill>
                <a:schemeClr val="tx1">
                  <a:lumMod val="65000"/>
                  <a:lumOff val="35000"/>
                </a:schemeClr>
              </a:solidFill>
              <a:ea typeface="+mn-ea"/>
            </a:endParaRPr>
          </a:p>
          <a:p>
            <a:pPr marL="0" indent="0" eaLnBrk="1" fontAlgn="auto" hangingPunct="1">
              <a:spcAft>
                <a:spcPts val="0"/>
              </a:spcAft>
              <a:buFont typeface="Arial" pitchFamily="34" charset="0"/>
              <a:buNone/>
              <a:defRPr/>
            </a:pPr>
            <a:r>
              <a:rPr lang="en-US" i="1" dirty="0" smtClean="0">
                <a:solidFill>
                  <a:schemeClr val="tx1">
                    <a:lumMod val="65000"/>
                    <a:lumOff val="35000"/>
                  </a:schemeClr>
                </a:solidFill>
                <a:ea typeface="+mn-ea"/>
                <a:cs typeface="+mn-cs"/>
              </a:rPr>
              <a:t>	</a:t>
            </a:r>
          </a:p>
        </p:txBody>
      </p:sp>
      <p:sp>
        <p:nvSpPr>
          <p:cNvPr id="13315" name="Titre 2"/>
          <p:cNvSpPr>
            <a:spLocks noGrp="1"/>
          </p:cNvSpPr>
          <p:nvPr>
            <p:ph type="title"/>
          </p:nvPr>
        </p:nvSpPr>
        <p:spPr>
          <a:xfrm>
            <a:off x="1839913" y="44450"/>
            <a:ext cx="5540375" cy="1009650"/>
          </a:xfrm>
        </p:spPr>
        <p:txBody>
          <a:bodyPr/>
          <a:lstStyle/>
          <a:p>
            <a:pPr eaLnBrk="1" hangingPunct="1"/>
            <a:r>
              <a:rPr lang="fr-FR" dirty="0" err="1" smtClean="0">
                <a:ea typeface="ＭＳ Ｐゴシック" pitchFamily="-84" charset="-128"/>
              </a:rPr>
              <a:t>Testing</a:t>
            </a:r>
            <a:r>
              <a:rPr lang="fr-FR" dirty="0" smtClean="0">
                <a:ea typeface="ＭＳ Ｐゴシック" pitchFamily="-84" charset="-128"/>
              </a:rPr>
              <a:t> and Certification Objectives</a:t>
            </a:r>
          </a:p>
        </p:txBody>
      </p:sp>
      <p:sp>
        <p:nvSpPr>
          <p:cNvPr id="10246" name="Espace réservé du pied de page 4"/>
          <p:cNvSpPr>
            <a:spLocks noGrp="1"/>
          </p:cNvSpPr>
          <p:nvPr>
            <p:ph type="ftr" sz="quarter" idx="15"/>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nl-BE" smtClean="0"/>
              <a:t>Antilope </a:t>
            </a:r>
            <a:endParaRPr lang="nl-BE" dirty="0" smtClean="0"/>
          </a:p>
        </p:txBody>
      </p:sp>
      <p:sp>
        <p:nvSpPr>
          <p:cNvPr id="13318" name="Espace réservé du numéro de diapositive 5"/>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3948F0C6-D61B-4412-B0CD-98FE7EB2AFD6}" type="slidenum">
              <a:rPr lang="nl-BE" sz="1200" smtClean="0">
                <a:solidFill>
                  <a:srgbClr val="002060"/>
                </a:solidFill>
                <a:latin typeface="Calibri" pitchFamily="34" charset="0"/>
              </a:rPr>
              <a:pPr eaLnBrk="1" hangingPunct="1"/>
              <a:t>2</a:t>
            </a:fld>
            <a:endParaRPr lang="nl-BE" sz="1200">
              <a:solidFill>
                <a:srgbClr val="002060"/>
              </a:solidFill>
              <a:latin typeface="Calibri" pitchFamily="34" charset="0"/>
            </a:endParaRPr>
          </a:p>
        </p:txBody>
      </p:sp>
      <p:sp>
        <p:nvSpPr>
          <p:cNvPr id="3" name="Espace réservé de la date 2"/>
          <p:cNvSpPr>
            <a:spLocks noGrp="1"/>
          </p:cNvSpPr>
          <p:nvPr>
            <p:ph type="dt" sz="half" idx="14"/>
          </p:nvPr>
        </p:nvSpPr>
        <p:spPr/>
        <p:txBody>
          <a:bodyPr/>
          <a:lstStyle/>
          <a:p>
            <a:pPr>
              <a:defRPr/>
            </a:pPr>
            <a:r>
              <a:rPr lang="fr-FR" smtClean="0"/>
              <a:t>11/2014</a:t>
            </a:r>
            <a:endParaRPr lang="nl-BE"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re 2"/>
          <p:cNvSpPr>
            <a:spLocks noGrp="1"/>
          </p:cNvSpPr>
          <p:nvPr>
            <p:ph type="title"/>
          </p:nvPr>
        </p:nvSpPr>
        <p:spPr>
          <a:xfrm>
            <a:off x="1839913" y="44450"/>
            <a:ext cx="5540375" cy="1009650"/>
          </a:xfrm>
        </p:spPr>
        <p:txBody>
          <a:bodyPr/>
          <a:lstStyle/>
          <a:p>
            <a:pPr eaLnBrk="1" hangingPunct="1"/>
            <a:r>
              <a:rPr lang="en-US" smtClean="0">
                <a:ea typeface="ＭＳ Ｐゴシック" pitchFamily="-84" charset="-128"/>
              </a:rPr>
              <a:t>In Europe: Three key steps</a:t>
            </a:r>
          </a:p>
        </p:txBody>
      </p:sp>
      <p:sp>
        <p:nvSpPr>
          <p:cNvPr id="50179" name="Espace réservé du numéro de diapositive 5"/>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9693A313-1D49-479C-8114-523FA74C3A38}" type="slidenum">
              <a:rPr lang="nl-BE" sz="1200">
                <a:solidFill>
                  <a:srgbClr val="002060"/>
                </a:solidFill>
                <a:latin typeface="Calibri" pitchFamily="34" charset="0"/>
              </a:rPr>
              <a:pPr eaLnBrk="1" hangingPunct="1"/>
              <a:t>20</a:t>
            </a:fld>
            <a:endParaRPr lang="nl-BE" sz="1200">
              <a:solidFill>
                <a:srgbClr val="002060"/>
              </a:solidFill>
              <a:latin typeface="Calibri" pitchFamily="34" charset="0"/>
            </a:endParaRPr>
          </a:p>
        </p:txBody>
      </p:sp>
      <p:sp>
        <p:nvSpPr>
          <p:cNvPr id="7" name="Rectangle 6"/>
          <p:cNvSpPr>
            <a:spLocks noChangeArrowheads="1"/>
          </p:cNvSpPr>
          <p:nvPr/>
        </p:nvSpPr>
        <p:spPr bwMode="auto">
          <a:xfrm>
            <a:off x="250825" y="1773238"/>
            <a:ext cx="8642350" cy="3384550"/>
          </a:xfrm>
          <a:prstGeom prst="rect">
            <a:avLst/>
          </a:prstGeom>
          <a:gradFill rotWithShape="1">
            <a:gsLst>
              <a:gs pos="0">
                <a:srgbClr val="3A7CCB"/>
              </a:gs>
              <a:gs pos="20000">
                <a:srgbClr val="3C7BC7"/>
              </a:gs>
              <a:gs pos="100000">
                <a:srgbClr val="2C5D98"/>
              </a:gs>
            </a:gsLst>
            <a:lin ang="5400000"/>
          </a:gradFill>
          <a:ln>
            <a:noFill/>
          </a:ln>
          <a:effectLst>
            <a:outerShdw blurRad="292100" dist="139700" dir="2700000" algn="tl" rotWithShape="0">
              <a:srgbClr val="333333">
                <a:alpha val="6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8" name="Rectangle 7"/>
          <p:cNvSpPr>
            <a:spLocks noChangeArrowheads="1"/>
          </p:cNvSpPr>
          <p:nvPr/>
        </p:nvSpPr>
        <p:spPr bwMode="auto">
          <a:xfrm>
            <a:off x="1547813" y="2205038"/>
            <a:ext cx="6624637" cy="647700"/>
          </a:xfrm>
          <a:prstGeom prst="rect">
            <a:avLst/>
          </a:prstGeom>
          <a:solidFill>
            <a:srgbClr val="254061"/>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r>
              <a:rPr lang="en-US" sz="2000" smtClean="0">
                <a:solidFill>
                  <a:schemeClr val="lt1"/>
                </a:solidFill>
                <a:latin typeface="+mn-lt"/>
                <a:ea typeface="+mn-ea"/>
              </a:rPr>
              <a:t>Define  the Interoperability Conformance Assessment  Scheme closely related with the eEIF</a:t>
            </a:r>
            <a:endParaRPr lang="en-US" sz="2000">
              <a:solidFill>
                <a:schemeClr val="lt1"/>
              </a:solidFill>
              <a:latin typeface="+mn-lt"/>
              <a:ea typeface="+mn-ea"/>
            </a:endParaRPr>
          </a:p>
        </p:txBody>
      </p:sp>
      <p:sp>
        <p:nvSpPr>
          <p:cNvPr id="9" name="Rectangle 8"/>
          <p:cNvSpPr>
            <a:spLocks noChangeArrowheads="1"/>
          </p:cNvSpPr>
          <p:nvPr/>
        </p:nvSpPr>
        <p:spPr bwMode="auto">
          <a:xfrm>
            <a:off x="684213" y="2205038"/>
            <a:ext cx="719137" cy="647700"/>
          </a:xfrm>
          <a:prstGeom prst="rect">
            <a:avLst/>
          </a:prstGeom>
          <a:solidFill>
            <a:srgbClr val="254061"/>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r>
              <a:rPr lang="en-US" sz="2800" smtClean="0">
                <a:solidFill>
                  <a:schemeClr val="lt1"/>
                </a:solidFill>
                <a:latin typeface="+mn-lt"/>
                <a:ea typeface="+mn-ea"/>
              </a:rPr>
              <a:t>1</a:t>
            </a:r>
            <a:endParaRPr lang="en-US" sz="2800">
              <a:solidFill>
                <a:schemeClr val="lt1"/>
              </a:solidFill>
              <a:latin typeface="+mn-lt"/>
              <a:ea typeface="+mn-ea"/>
            </a:endParaRPr>
          </a:p>
        </p:txBody>
      </p:sp>
      <p:sp>
        <p:nvSpPr>
          <p:cNvPr id="10" name="Rectangle 9"/>
          <p:cNvSpPr>
            <a:spLocks noChangeArrowheads="1"/>
          </p:cNvSpPr>
          <p:nvPr/>
        </p:nvSpPr>
        <p:spPr bwMode="auto">
          <a:xfrm>
            <a:off x="684213" y="3141663"/>
            <a:ext cx="719137" cy="647700"/>
          </a:xfrm>
          <a:prstGeom prst="rect">
            <a:avLst/>
          </a:prstGeom>
          <a:solidFill>
            <a:srgbClr val="254061"/>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r>
              <a:rPr lang="en-US" sz="2800" smtClean="0">
                <a:solidFill>
                  <a:schemeClr val="lt1"/>
                </a:solidFill>
                <a:latin typeface="+mn-lt"/>
                <a:ea typeface="+mn-ea"/>
              </a:rPr>
              <a:t>2</a:t>
            </a:r>
            <a:endParaRPr lang="en-US" sz="2800">
              <a:solidFill>
                <a:schemeClr val="lt1"/>
              </a:solidFill>
              <a:latin typeface="+mn-lt"/>
              <a:ea typeface="+mn-ea"/>
            </a:endParaRPr>
          </a:p>
        </p:txBody>
      </p:sp>
      <p:sp>
        <p:nvSpPr>
          <p:cNvPr id="11" name="Rectangle 10"/>
          <p:cNvSpPr>
            <a:spLocks noChangeArrowheads="1"/>
          </p:cNvSpPr>
          <p:nvPr/>
        </p:nvSpPr>
        <p:spPr bwMode="auto">
          <a:xfrm>
            <a:off x="1565275" y="3141663"/>
            <a:ext cx="6624638" cy="647700"/>
          </a:xfrm>
          <a:prstGeom prst="rect">
            <a:avLst/>
          </a:prstGeom>
          <a:solidFill>
            <a:srgbClr val="254061"/>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r>
              <a:rPr lang="en-US" sz="2000" smtClean="0">
                <a:solidFill>
                  <a:schemeClr val="lt1"/>
                </a:solidFill>
                <a:latin typeface="+mn-lt"/>
                <a:ea typeface="+mn-ea"/>
              </a:rPr>
              <a:t>Promote creation of accredited Conformance Assessment Bodies in Europe</a:t>
            </a:r>
            <a:endParaRPr lang="en-US" sz="2000">
              <a:solidFill>
                <a:schemeClr val="lt1"/>
              </a:solidFill>
              <a:latin typeface="+mn-lt"/>
              <a:ea typeface="+mn-ea"/>
            </a:endParaRPr>
          </a:p>
        </p:txBody>
      </p:sp>
      <p:sp>
        <p:nvSpPr>
          <p:cNvPr id="12" name="Rectangle 11"/>
          <p:cNvSpPr>
            <a:spLocks noChangeArrowheads="1"/>
          </p:cNvSpPr>
          <p:nvPr/>
        </p:nvSpPr>
        <p:spPr bwMode="auto">
          <a:xfrm>
            <a:off x="684213" y="4005263"/>
            <a:ext cx="719137" cy="647700"/>
          </a:xfrm>
          <a:prstGeom prst="rect">
            <a:avLst/>
          </a:prstGeom>
          <a:solidFill>
            <a:srgbClr val="254061"/>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r>
              <a:rPr lang="en-US" sz="2800" smtClean="0">
                <a:solidFill>
                  <a:schemeClr val="lt1"/>
                </a:solidFill>
                <a:latin typeface="+mn-lt"/>
                <a:ea typeface="+mn-ea"/>
              </a:rPr>
              <a:t>3</a:t>
            </a:r>
            <a:endParaRPr lang="en-US" sz="2800">
              <a:solidFill>
                <a:schemeClr val="lt1"/>
              </a:solidFill>
              <a:latin typeface="+mn-lt"/>
              <a:ea typeface="+mn-ea"/>
            </a:endParaRPr>
          </a:p>
        </p:txBody>
      </p:sp>
      <p:sp>
        <p:nvSpPr>
          <p:cNvPr id="13" name="Rectangle 12"/>
          <p:cNvSpPr>
            <a:spLocks noChangeArrowheads="1"/>
          </p:cNvSpPr>
          <p:nvPr/>
        </p:nvSpPr>
        <p:spPr bwMode="auto">
          <a:xfrm>
            <a:off x="1547813" y="4005263"/>
            <a:ext cx="6624637" cy="647700"/>
          </a:xfrm>
          <a:prstGeom prst="rect">
            <a:avLst/>
          </a:prstGeom>
          <a:solidFill>
            <a:srgbClr val="254061"/>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r>
              <a:rPr lang="en-US" sz="2000" smtClean="0">
                <a:solidFill>
                  <a:schemeClr val="lt1"/>
                </a:solidFill>
                <a:latin typeface="+mn-lt"/>
                <a:ea typeface="+mn-ea"/>
              </a:rPr>
              <a:t>Develop Suitable Organisation for the QL&amp;C process</a:t>
            </a:r>
            <a:endParaRPr lang="en-US" sz="2000">
              <a:solidFill>
                <a:schemeClr val="lt1"/>
              </a:solidFill>
              <a:latin typeface="+mn-lt"/>
              <a:ea typeface="+mn-ea"/>
            </a:endParaRPr>
          </a:p>
        </p:txBody>
      </p:sp>
      <p:sp>
        <p:nvSpPr>
          <p:cNvPr id="14" name="Espace réservé du pied de page 4"/>
          <p:cNvSpPr>
            <a:spLocks noGrp="1"/>
          </p:cNvSpPr>
          <p:nvPr>
            <p:ph type="ftr" sz="quarter" idx="15"/>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nl-BE" smtClean="0"/>
              <a:t>Antilope </a:t>
            </a:r>
            <a:endParaRPr lang="nl-BE" dirty="0" smtClean="0"/>
          </a:p>
        </p:txBody>
      </p:sp>
      <p:sp>
        <p:nvSpPr>
          <p:cNvPr id="2" name="Espace réservé de la date 1"/>
          <p:cNvSpPr>
            <a:spLocks noGrp="1"/>
          </p:cNvSpPr>
          <p:nvPr>
            <p:ph type="dt" sz="half" idx="14"/>
          </p:nvPr>
        </p:nvSpPr>
        <p:spPr/>
        <p:txBody>
          <a:bodyPr/>
          <a:lstStyle/>
          <a:p>
            <a:pPr>
              <a:defRPr/>
            </a:pPr>
            <a:r>
              <a:rPr lang="fr-FR" smtClean="0"/>
              <a:t>11/2014</a:t>
            </a:r>
            <a:endParaRPr lang="nl-BE"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re 2"/>
          <p:cNvSpPr>
            <a:spLocks noGrp="1"/>
          </p:cNvSpPr>
          <p:nvPr>
            <p:ph type="title"/>
          </p:nvPr>
        </p:nvSpPr>
        <p:spPr>
          <a:xfrm>
            <a:off x="1839913" y="44450"/>
            <a:ext cx="5540375" cy="1009650"/>
          </a:xfrm>
        </p:spPr>
        <p:txBody>
          <a:bodyPr/>
          <a:lstStyle/>
          <a:p>
            <a:pPr eaLnBrk="1" hangingPunct="1"/>
            <a:r>
              <a:rPr lang="fr-FR" smtClean="0">
                <a:ea typeface="ＭＳ Ｐゴシック" pitchFamily="-84" charset="-128"/>
              </a:rPr>
              <a:t>At the National and Regional levels</a:t>
            </a:r>
          </a:p>
        </p:txBody>
      </p:sp>
      <p:sp>
        <p:nvSpPr>
          <p:cNvPr id="51203" name="Espace réservé du numéro de diapositive 5"/>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9AD9363C-FA90-426D-9C24-921C02CA7FA4}" type="slidenum">
              <a:rPr lang="nl-BE" sz="1200">
                <a:solidFill>
                  <a:srgbClr val="002060"/>
                </a:solidFill>
                <a:latin typeface="Calibri" pitchFamily="34" charset="0"/>
              </a:rPr>
              <a:pPr eaLnBrk="1" hangingPunct="1"/>
              <a:t>21</a:t>
            </a:fld>
            <a:endParaRPr lang="nl-BE" sz="1200">
              <a:solidFill>
                <a:srgbClr val="002060"/>
              </a:solidFill>
              <a:latin typeface="Calibri" pitchFamily="34" charset="0"/>
            </a:endParaRPr>
          </a:p>
        </p:txBody>
      </p:sp>
      <p:sp>
        <p:nvSpPr>
          <p:cNvPr id="7" name="Rectangle 6"/>
          <p:cNvSpPr>
            <a:spLocks noChangeArrowheads="1"/>
          </p:cNvSpPr>
          <p:nvPr/>
        </p:nvSpPr>
        <p:spPr bwMode="auto">
          <a:xfrm>
            <a:off x="250825" y="1773238"/>
            <a:ext cx="8497888" cy="3384550"/>
          </a:xfrm>
          <a:prstGeom prst="rect">
            <a:avLst/>
          </a:prstGeom>
          <a:gradFill rotWithShape="1">
            <a:gsLst>
              <a:gs pos="0">
                <a:srgbClr val="3A7CCB"/>
              </a:gs>
              <a:gs pos="20000">
                <a:srgbClr val="3C7BC7"/>
              </a:gs>
              <a:gs pos="100000">
                <a:srgbClr val="2C5D98"/>
              </a:gs>
            </a:gsLst>
            <a:lin ang="5400000"/>
          </a:gradFill>
          <a:ln>
            <a:noFill/>
          </a:ln>
          <a:effectLst>
            <a:outerShdw blurRad="292100" dist="139700" dir="2700000" algn="tl" rotWithShape="0">
              <a:srgbClr val="333333">
                <a:alpha val="6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8" name="Rectangle 7"/>
          <p:cNvSpPr>
            <a:spLocks noChangeArrowheads="1"/>
          </p:cNvSpPr>
          <p:nvPr/>
        </p:nvSpPr>
        <p:spPr bwMode="auto">
          <a:xfrm>
            <a:off x="1547813" y="2205038"/>
            <a:ext cx="6840611" cy="647700"/>
          </a:xfrm>
          <a:prstGeom prst="rect">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63500" dist="20000" dir="5400000" rotWithShape="0">
              <a:srgbClr val="000000">
                <a:alpha val="37999"/>
              </a:srgbClr>
            </a:outerShdw>
          </a:effectLst>
        </p:spPr>
        <p:txBody>
          <a:bodyPr anchor="ctr"/>
          <a:lstStyle/>
          <a:p>
            <a:pPr lvl="1" algn="ctr" fontAlgn="auto">
              <a:spcBef>
                <a:spcPts val="0"/>
              </a:spcBef>
              <a:spcAft>
                <a:spcPts val="0"/>
              </a:spcAft>
              <a:defRPr/>
            </a:pPr>
            <a:r>
              <a:rPr lang="en-US" sz="2000" dirty="0" smtClean="0">
                <a:solidFill>
                  <a:schemeClr val="tx1">
                    <a:lumMod val="85000"/>
                    <a:lumOff val="15000"/>
                  </a:schemeClr>
                </a:solidFill>
                <a:latin typeface="+mn-lt"/>
                <a:ea typeface="+mn-ea"/>
              </a:rPr>
              <a:t>National and Regional Project leverage profiles recognized by </a:t>
            </a:r>
            <a:r>
              <a:rPr lang="en-US" sz="2000" dirty="0" err="1" smtClean="0">
                <a:solidFill>
                  <a:schemeClr val="tx1">
                    <a:lumMod val="85000"/>
                    <a:lumOff val="15000"/>
                  </a:schemeClr>
                </a:solidFill>
                <a:latin typeface="+mn-lt"/>
                <a:ea typeface="+mn-ea"/>
              </a:rPr>
              <a:t>eEIF</a:t>
            </a:r>
            <a:r>
              <a:rPr lang="en-US" sz="2000" dirty="0" smtClean="0">
                <a:solidFill>
                  <a:schemeClr val="tx1">
                    <a:lumMod val="85000"/>
                    <a:lumOff val="15000"/>
                  </a:schemeClr>
                </a:solidFill>
                <a:latin typeface="+mn-lt"/>
                <a:ea typeface="+mn-ea"/>
              </a:rPr>
              <a:t> and use flexibility with needed national extensions</a:t>
            </a:r>
            <a:endParaRPr lang="en-US" sz="2000" dirty="0">
              <a:solidFill>
                <a:schemeClr val="tx1">
                  <a:lumMod val="85000"/>
                  <a:lumOff val="15000"/>
                </a:schemeClr>
              </a:solidFill>
              <a:latin typeface="+mn-lt"/>
              <a:ea typeface="+mn-ea"/>
            </a:endParaRPr>
          </a:p>
        </p:txBody>
      </p:sp>
      <p:sp>
        <p:nvSpPr>
          <p:cNvPr id="9" name="Rectangle 8"/>
          <p:cNvSpPr>
            <a:spLocks noChangeArrowheads="1"/>
          </p:cNvSpPr>
          <p:nvPr/>
        </p:nvSpPr>
        <p:spPr bwMode="auto">
          <a:xfrm>
            <a:off x="684213" y="2205038"/>
            <a:ext cx="719137" cy="647700"/>
          </a:xfrm>
          <a:prstGeom prst="rect">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r>
              <a:rPr lang="en-US" sz="2800" dirty="0" smtClean="0">
                <a:solidFill>
                  <a:schemeClr val="dk1"/>
                </a:solidFill>
                <a:latin typeface="+mn-lt"/>
                <a:ea typeface="+mn-ea"/>
              </a:rPr>
              <a:t>1</a:t>
            </a:r>
            <a:endParaRPr lang="en-US" sz="2800" dirty="0">
              <a:solidFill>
                <a:schemeClr val="dk1"/>
              </a:solidFill>
              <a:latin typeface="+mn-lt"/>
              <a:ea typeface="+mn-ea"/>
            </a:endParaRPr>
          </a:p>
        </p:txBody>
      </p:sp>
      <p:sp>
        <p:nvSpPr>
          <p:cNvPr id="10" name="Rectangle 9"/>
          <p:cNvSpPr>
            <a:spLocks noChangeArrowheads="1"/>
          </p:cNvSpPr>
          <p:nvPr/>
        </p:nvSpPr>
        <p:spPr bwMode="auto">
          <a:xfrm>
            <a:off x="684213" y="3141663"/>
            <a:ext cx="719137" cy="647700"/>
          </a:xfrm>
          <a:prstGeom prst="rect">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r>
              <a:rPr lang="en-US" sz="2800" smtClean="0">
                <a:solidFill>
                  <a:schemeClr val="dk1"/>
                </a:solidFill>
                <a:latin typeface="+mn-lt"/>
                <a:ea typeface="+mn-ea"/>
              </a:rPr>
              <a:t>2</a:t>
            </a:r>
            <a:endParaRPr lang="en-US" sz="2800">
              <a:solidFill>
                <a:schemeClr val="dk1"/>
              </a:solidFill>
              <a:latin typeface="+mn-lt"/>
              <a:ea typeface="+mn-ea"/>
            </a:endParaRPr>
          </a:p>
        </p:txBody>
      </p:sp>
      <p:sp>
        <p:nvSpPr>
          <p:cNvPr id="11" name="Rectangle 10"/>
          <p:cNvSpPr>
            <a:spLocks noChangeArrowheads="1"/>
          </p:cNvSpPr>
          <p:nvPr/>
        </p:nvSpPr>
        <p:spPr bwMode="auto">
          <a:xfrm>
            <a:off x="1547813" y="3141663"/>
            <a:ext cx="6840611" cy="647700"/>
          </a:xfrm>
          <a:prstGeom prst="rect">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63500" dist="20000" dir="5400000" rotWithShape="0">
              <a:srgbClr val="000000">
                <a:alpha val="37999"/>
              </a:srgbClr>
            </a:outerShdw>
          </a:effectLst>
        </p:spPr>
        <p:txBody>
          <a:bodyPr anchor="ctr"/>
          <a:lstStyle/>
          <a:p>
            <a:pPr lvl="1" algn="ctr" fontAlgn="auto">
              <a:spcBef>
                <a:spcPts val="0"/>
              </a:spcBef>
              <a:spcAft>
                <a:spcPts val="0"/>
              </a:spcAft>
              <a:defRPr/>
            </a:pPr>
            <a:r>
              <a:rPr lang="en-US" sz="2000" dirty="0">
                <a:solidFill>
                  <a:schemeClr val="tx1">
                    <a:lumMod val="85000"/>
                    <a:lumOff val="15000"/>
                  </a:schemeClr>
                </a:solidFill>
                <a:latin typeface="+mn-lt"/>
                <a:ea typeface="+mn-ea"/>
              </a:rPr>
              <a:t>Ensure that the European level certification may be used as an entry criteria at the national level </a:t>
            </a:r>
          </a:p>
        </p:txBody>
      </p:sp>
      <p:sp>
        <p:nvSpPr>
          <p:cNvPr id="12" name="Rectangle 11"/>
          <p:cNvSpPr>
            <a:spLocks noChangeArrowheads="1"/>
          </p:cNvSpPr>
          <p:nvPr/>
        </p:nvSpPr>
        <p:spPr bwMode="auto">
          <a:xfrm>
            <a:off x="684213" y="4005263"/>
            <a:ext cx="719137" cy="647700"/>
          </a:xfrm>
          <a:prstGeom prst="rect">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r>
              <a:rPr lang="en-US" sz="2800" smtClean="0">
                <a:solidFill>
                  <a:schemeClr val="dk1"/>
                </a:solidFill>
                <a:latin typeface="+mn-lt"/>
                <a:ea typeface="+mn-ea"/>
              </a:rPr>
              <a:t>3</a:t>
            </a:r>
            <a:endParaRPr lang="en-US" sz="2800">
              <a:solidFill>
                <a:schemeClr val="dk1"/>
              </a:solidFill>
              <a:latin typeface="+mn-lt"/>
              <a:ea typeface="+mn-ea"/>
            </a:endParaRPr>
          </a:p>
        </p:txBody>
      </p:sp>
      <p:sp>
        <p:nvSpPr>
          <p:cNvPr id="13" name="Rectangle 12"/>
          <p:cNvSpPr>
            <a:spLocks noChangeArrowheads="1"/>
          </p:cNvSpPr>
          <p:nvPr/>
        </p:nvSpPr>
        <p:spPr bwMode="auto">
          <a:xfrm>
            <a:off x="1547813" y="4005263"/>
            <a:ext cx="6840611" cy="647700"/>
          </a:xfrm>
          <a:prstGeom prst="rect">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63500" dist="20000" dir="5400000" rotWithShape="0">
              <a:srgbClr val="000000">
                <a:alpha val="37999"/>
              </a:srgbClr>
            </a:outerShdw>
          </a:effectLst>
        </p:spPr>
        <p:txBody>
          <a:bodyPr anchor="ctr"/>
          <a:lstStyle/>
          <a:p>
            <a:pPr lvl="1" algn="ctr" fontAlgn="auto">
              <a:spcBef>
                <a:spcPts val="0"/>
              </a:spcBef>
              <a:spcAft>
                <a:spcPts val="0"/>
              </a:spcAft>
              <a:defRPr/>
            </a:pPr>
            <a:r>
              <a:rPr lang="en-US" sz="2000" dirty="0" err="1" smtClean="0">
                <a:solidFill>
                  <a:schemeClr val="tx1">
                    <a:lumMod val="85000"/>
                    <a:lumOff val="15000"/>
                  </a:schemeClr>
                </a:solidFill>
                <a:latin typeface="+mn-lt"/>
                <a:ea typeface="+mn-ea"/>
              </a:rPr>
              <a:t>Organise</a:t>
            </a:r>
            <a:r>
              <a:rPr lang="en-US" sz="2000" dirty="0" smtClean="0">
                <a:solidFill>
                  <a:schemeClr val="tx1">
                    <a:lumMod val="85000"/>
                    <a:lumOff val="15000"/>
                  </a:schemeClr>
                </a:solidFill>
                <a:latin typeface="+mn-lt"/>
                <a:ea typeface="+mn-ea"/>
              </a:rPr>
              <a:t> acceptance and the recognition of profiles candidates in the </a:t>
            </a:r>
            <a:r>
              <a:rPr lang="en-US" sz="2000" dirty="0" err="1" smtClean="0">
                <a:solidFill>
                  <a:schemeClr val="tx1">
                    <a:lumMod val="85000"/>
                    <a:lumOff val="15000"/>
                  </a:schemeClr>
                </a:solidFill>
                <a:latin typeface="+mn-lt"/>
                <a:ea typeface="+mn-ea"/>
              </a:rPr>
              <a:t>eEIF</a:t>
            </a:r>
            <a:r>
              <a:rPr lang="en-US" sz="2000" dirty="0" smtClean="0">
                <a:solidFill>
                  <a:schemeClr val="tx1">
                    <a:lumMod val="85000"/>
                    <a:lumOff val="15000"/>
                  </a:schemeClr>
                </a:solidFill>
                <a:latin typeface="+mn-lt"/>
                <a:ea typeface="+mn-ea"/>
              </a:rPr>
              <a:t> based on local use cases</a:t>
            </a:r>
            <a:endParaRPr lang="en-US" sz="2000" dirty="0">
              <a:solidFill>
                <a:schemeClr val="tx1">
                  <a:lumMod val="85000"/>
                  <a:lumOff val="15000"/>
                </a:schemeClr>
              </a:solidFill>
              <a:latin typeface="+mn-lt"/>
              <a:ea typeface="+mn-ea"/>
            </a:endParaRPr>
          </a:p>
        </p:txBody>
      </p:sp>
      <p:sp>
        <p:nvSpPr>
          <p:cNvPr id="14" name="Espace réservé du pied de page 4"/>
          <p:cNvSpPr>
            <a:spLocks noGrp="1"/>
          </p:cNvSpPr>
          <p:nvPr>
            <p:ph type="ftr" sz="quarter" idx="15"/>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nl-BE" smtClean="0"/>
              <a:t>Antilope </a:t>
            </a:r>
            <a:endParaRPr lang="nl-BE" dirty="0" smtClean="0"/>
          </a:p>
        </p:txBody>
      </p:sp>
      <p:sp>
        <p:nvSpPr>
          <p:cNvPr id="2" name="Espace réservé de la date 1"/>
          <p:cNvSpPr>
            <a:spLocks noGrp="1"/>
          </p:cNvSpPr>
          <p:nvPr>
            <p:ph type="dt" sz="half" idx="14"/>
          </p:nvPr>
        </p:nvSpPr>
        <p:spPr/>
        <p:txBody>
          <a:bodyPr/>
          <a:lstStyle/>
          <a:p>
            <a:pPr>
              <a:defRPr/>
            </a:pPr>
            <a:r>
              <a:rPr lang="fr-FR" smtClean="0"/>
              <a:t>11/2014</a:t>
            </a:r>
            <a:endParaRPr lang="nl-BE"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Espace réservé du texte 1"/>
          <p:cNvSpPr>
            <a:spLocks noGrp="1"/>
          </p:cNvSpPr>
          <p:nvPr>
            <p:ph type="body" sz="quarter" idx="13"/>
          </p:nvPr>
        </p:nvSpPr>
        <p:spPr>
          <a:xfrm>
            <a:off x="468313" y="1196752"/>
            <a:ext cx="8675687" cy="4968552"/>
          </a:xfrm>
        </p:spPr>
        <p:txBody>
          <a:bodyPr>
            <a:noAutofit/>
          </a:bodyPr>
          <a:lstStyle/>
          <a:p>
            <a:pPr eaLnBrk="1" hangingPunct="1"/>
            <a:r>
              <a:rPr lang="en-US" sz="2800" dirty="0" smtClean="0">
                <a:ea typeface="ＭＳ Ｐゴシック" pitchFamily="-84" charset="-128"/>
              </a:rPr>
              <a:t>European eHealth Governance group</a:t>
            </a:r>
          </a:p>
          <a:p>
            <a:pPr lvl="1" eaLnBrk="1" hangingPunct="1">
              <a:spcBef>
                <a:spcPts val="0"/>
              </a:spcBef>
            </a:pPr>
            <a:r>
              <a:rPr lang="en-US" sz="2400" dirty="0" smtClean="0">
                <a:ea typeface="ＭＳ Ｐゴシック" pitchFamily="-84" charset="-128"/>
              </a:rPr>
              <a:t>All categories of stakeholders</a:t>
            </a:r>
          </a:p>
          <a:p>
            <a:pPr lvl="1" eaLnBrk="1" hangingPunct="1">
              <a:spcBef>
                <a:spcPts val="0"/>
              </a:spcBef>
            </a:pPr>
            <a:r>
              <a:rPr lang="en-US" sz="2400" dirty="0" smtClean="0">
                <a:ea typeface="ＭＳ Ｐゴシック" pitchFamily="-84" charset="-128"/>
              </a:rPr>
              <a:t>Take decision and validates Interoperability framework and Conformance Assessment Program Scheme</a:t>
            </a:r>
          </a:p>
          <a:p>
            <a:pPr eaLnBrk="1" hangingPunct="1"/>
            <a:r>
              <a:rPr lang="en-US" sz="2800" dirty="0" smtClean="0">
                <a:ea typeface="ＭＳ Ｐゴシック" pitchFamily="-84" charset="-128"/>
              </a:rPr>
              <a:t>Interoperability Framework coordination </a:t>
            </a:r>
          </a:p>
          <a:p>
            <a:pPr lvl="1" eaLnBrk="1" hangingPunct="1">
              <a:spcBef>
                <a:spcPts val="0"/>
              </a:spcBef>
            </a:pPr>
            <a:r>
              <a:rPr lang="en-US" sz="2400" dirty="0" smtClean="0">
                <a:ea typeface="ＭＳ Ｐゴシック" pitchFamily="-84" charset="-128"/>
              </a:rPr>
              <a:t>Refines, selects Use cases and profiles and maintains the </a:t>
            </a:r>
            <a:r>
              <a:rPr lang="en-US" sz="2400" dirty="0" err="1" smtClean="0">
                <a:ea typeface="ＭＳ Ｐゴシック" pitchFamily="-84" charset="-128"/>
              </a:rPr>
              <a:t>eEIF</a:t>
            </a:r>
            <a:endParaRPr lang="en-US" sz="2400" dirty="0" smtClean="0">
              <a:ea typeface="ＭＳ Ｐゴシック" pitchFamily="-84" charset="-128"/>
            </a:endParaRPr>
          </a:p>
          <a:p>
            <a:pPr lvl="1" eaLnBrk="1" hangingPunct="1">
              <a:spcBef>
                <a:spcPts val="0"/>
              </a:spcBef>
            </a:pPr>
            <a:r>
              <a:rPr lang="en-US" sz="2400" dirty="0" smtClean="0">
                <a:ea typeface="ＭＳ Ｐゴシック" pitchFamily="-84" charset="-128"/>
              </a:rPr>
              <a:t>Analyses and prepares all the items in order to reach the consensus before validation by the eHealth Governance Group</a:t>
            </a:r>
          </a:p>
          <a:p>
            <a:pPr eaLnBrk="1" hangingPunct="1"/>
            <a:r>
              <a:rPr lang="en-US" sz="2800" dirty="0" smtClean="0">
                <a:ea typeface="ＭＳ Ｐゴシック" pitchFamily="-84" charset="-128"/>
              </a:rPr>
              <a:t>Conformance Assessment  Scheme coordination</a:t>
            </a:r>
          </a:p>
          <a:p>
            <a:pPr lvl="1" eaLnBrk="1" hangingPunct="1">
              <a:spcBef>
                <a:spcPts val="0"/>
              </a:spcBef>
            </a:pPr>
            <a:r>
              <a:rPr lang="en-US" sz="2400" dirty="0" smtClean="0">
                <a:ea typeface="ＭＳ Ｐゴシック" pitchFamily="-84" charset="-128"/>
              </a:rPr>
              <a:t>Specifies the Conformance Assessment Program scheme</a:t>
            </a:r>
          </a:p>
          <a:p>
            <a:pPr lvl="1" eaLnBrk="1" hangingPunct="1">
              <a:spcBef>
                <a:spcPts val="0"/>
              </a:spcBef>
            </a:pPr>
            <a:r>
              <a:rPr lang="en-US" sz="2400" dirty="0" smtClean="0">
                <a:ea typeface="ＭＳ Ｐゴシック" pitchFamily="-84" charset="-128"/>
              </a:rPr>
              <a:t>Delegates the testing validation to the CABs</a:t>
            </a:r>
          </a:p>
          <a:p>
            <a:pPr lvl="1" eaLnBrk="1" hangingPunct="1"/>
            <a:endParaRPr lang="en-US" sz="2400" dirty="0" smtClean="0">
              <a:ea typeface="ＭＳ Ｐゴシック" pitchFamily="-84" charset="-128"/>
            </a:endParaRPr>
          </a:p>
          <a:p>
            <a:pPr lvl="1" eaLnBrk="1" hangingPunct="1"/>
            <a:endParaRPr lang="en-US" sz="2400" dirty="0" smtClean="0">
              <a:ea typeface="ＭＳ Ｐゴシック" pitchFamily="-84" charset="-128"/>
            </a:endParaRPr>
          </a:p>
        </p:txBody>
      </p:sp>
      <p:sp>
        <p:nvSpPr>
          <p:cNvPr id="56322" name="Titre 2"/>
          <p:cNvSpPr>
            <a:spLocks noGrp="1"/>
          </p:cNvSpPr>
          <p:nvPr>
            <p:ph type="title"/>
          </p:nvPr>
        </p:nvSpPr>
        <p:spPr>
          <a:xfrm>
            <a:off x="1839913" y="44450"/>
            <a:ext cx="5540375" cy="1009650"/>
          </a:xfrm>
        </p:spPr>
        <p:txBody>
          <a:bodyPr/>
          <a:lstStyle/>
          <a:p>
            <a:pPr eaLnBrk="1" hangingPunct="1"/>
            <a:r>
              <a:rPr lang="fr-FR" smtClean="0">
                <a:ea typeface="ＭＳ Ｐゴシック" pitchFamily="-84" charset="-128"/>
              </a:rPr>
              <a:t>Governance</a:t>
            </a:r>
          </a:p>
        </p:txBody>
      </p:sp>
      <p:sp>
        <p:nvSpPr>
          <p:cNvPr id="56324" name="Espace réservé du numéro de diapositive 5"/>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70A99901-B713-4F47-89B9-F30342C1DF04}" type="slidenum">
              <a:rPr lang="nl-BE" sz="1200">
                <a:solidFill>
                  <a:srgbClr val="002060"/>
                </a:solidFill>
                <a:latin typeface="Calibri" pitchFamily="34" charset="0"/>
              </a:rPr>
              <a:pPr eaLnBrk="1" hangingPunct="1"/>
              <a:t>22</a:t>
            </a:fld>
            <a:endParaRPr lang="nl-BE" sz="1200">
              <a:solidFill>
                <a:srgbClr val="002060"/>
              </a:solidFill>
              <a:latin typeface="Calibri" pitchFamily="34" charset="0"/>
            </a:endParaRPr>
          </a:p>
        </p:txBody>
      </p:sp>
      <p:sp>
        <p:nvSpPr>
          <p:cNvPr id="7" name="Espace réservé du pied de page 4"/>
          <p:cNvSpPr>
            <a:spLocks noGrp="1"/>
          </p:cNvSpPr>
          <p:nvPr>
            <p:ph type="ftr" sz="quarter" idx="15"/>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nl-BE" smtClean="0"/>
              <a:t>Antilope </a:t>
            </a:r>
            <a:endParaRPr lang="nl-BE" dirty="0" smtClean="0"/>
          </a:p>
        </p:txBody>
      </p:sp>
      <p:sp>
        <p:nvSpPr>
          <p:cNvPr id="2" name="Espace réservé de la date 1"/>
          <p:cNvSpPr>
            <a:spLocks noGrp="1"/>
          </p:cNvSpPr>
          <p:nvPr>
            <p:ph type="dt" sz="half" idx="14"/>
          </p:nvPr>
        </p:nvSpPr>
        <p:spPr/>
        <p:txBody>
          <a:bodyPr/>
          <a:lstStyle/>
          <a:p>
            <a:pPr>
              <a:defRPr/>
            </a:pPr>
            <a:r>
              <a:rPr lang="fr-FR" smtClean="0"/>
              <a:t>11/2014</a:t>
            </a:r>
            <a:endParaRPr lang="nl-BE"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Espace réservé du texte 1"/>
          <p:cNvSpPr>
            <a:spLocks noGrp="1"/>
          </p:cNvSpPr>
          <p:nvPr>
            <p:ph type="body" sz="quarter" idx="13"/>
          </p:nvPr>
        </p:nvSpPr>
        <p:spPr>
          <a:xfrm>
            <a:off x="468313" y="1412651"/>
            <a:ext cx="8207375" cy="4392613"/>
          </a:xfrm>
        </p:spPr>
        <p:txBody>
          <a:bodyPr/>
          <a:lstStyle/>
          <a:p>
            <a:pPr marL="0" indent="0" eaLnBrk="1" hangingPunct="1">
              <a:buFont typeface="Arial" pitchFamily="34" charset="0"/>
              <a:buNone/>
            </a:pPr>
            <a:endParaRPr lang="en-US" dirty="0" smtClean="0">
              <a:ea typeface="ＭＳ Ｐゴシック" pitchFamily="-84" charset="-128"/>
            </a:endParaRPr>
          </a:p>
          <a:p>
            <a:pPr marL="0" indent="0" eaLnBrk="1" hangingPunct="1">
              <a:buFont typeface="Arial" pitchFamily="34" charset="0"/>
              <a:buNone/>
            </a:pPr>
            <a:endParaRPr lang="en-US" dirty="0" smtClean="0">
              <a:ea typeface="ＭＳ Ｐゴシック" pitchFamily="-84" charset="-128"/>
            </a:endParaRPr>
          </a:p>
          <a:p>
            <a:pPr marL="0" indent="0" eaLnBrk="1" hangingPunct="1">
              <a:buFont typeface="Arial" pitchFamily="34" charset="0"/>
              <a:buNone/>
            </a:pPr>
            <a:endParaRPr lang="en-US" dirty="0" smtClean="0">
              <a:ea typeface="ＭＳ Ｐゴシック" pitchFamily="-84" charset="-128"/>
            </a:endParaRPr>
          </a:p>
          <a:p>
            <a:pPr marL="0" indent="0" eaLnBrk="1" hangingPunct="1">
              <a:buFont typeface="Arial" pitchFamily="34" charset="0"/>
              <a:buNone/>
            </a:pPr>
            <a:endParaRPr lang="en-US" dirty="0" smtClean="0">
              <a:ea typeface="ＭＳ Ｐゴシック" pitchFamily="-84" charset="-128"/>
            </a:endParaRPr>
          </a:p>
          <a:p>
            <a:pPr marL="0" indent="0" algn="ctr" eaLnBrk="1" hangingPunct="1">
              <a:buFont typeface="Arial" pitchFamily="34" charset="0"/>
              <a:buNone/>
            </a:pPr>
            <a:r>
              <a:rPr lang="en-US" sz="3600" i="1" dirty="0" smtClean="0">
                <a:ea typeface="ＭＳ Ｐゴシック" pitchFamily="-84" charset="-128"/>
              </a:rPr>
              <a:t>Guidelines and recommendations</a:t>
            </a:r>
          </a:p>
        </p:txBody>
      </p:sp>
      <p:sp>
        <p:nvSpPr>
          <p:cNvPr id="58370" name="Titre 2"/>
          <p:cNvSpPr>
            <a:spLocks noGrp="1"/>
          </p:cNvSpPr>
          <p:nvPr>
            <p:ph type="title"/>
          </p:nvPr>
        </p:nvSpPr>
        <p:spPr>
          <a:xfrm>
            <a:off x="1839913" y="44450"/>
            <a:ext cx="5540375" cy="1009650"/>
          </a:xfrm>
        </p:spPr>
        <p:txBody>
          <a:bodyPr/>
          <a:lstStyle/>
          <a:p>
            <a:pPr eaLnBrk="1" hangingPunct="1"/>
            <a:endParaRPr lang="fr-FR" smtClean="0">
              <a:ea typeface="ＭＳ Ｐゴシック" pitchFamily="-84" charset="-128"/>
            </a:endParaRPr>
          </a:p>
        </p:txBody>
      </p:sp>
      <p:sp>
        <p:nvSpPr>
          <p:cNvPr id="58372" name="Espace réservé du numéro de diapositive 5"/>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A7F47F17-6166-482C-989E-A3851E487096}" type="slidenum">
              <a:rPr lang="nl-BE" sz="1200">
                <a:solidFill>
                  <a:srgbClr val="002060"/>
                </a:solidFill>
                <a:latin typeface="Calibri" pitchFamily="34" charset="0"/>
              </a:rPr>
              <a:pPr eaLnBrk="1" hangingPunct="1"/>
              <a:t>23</a:t>
            </a:fld>
            <a:endParaRPr lang="nl-BE" sz="1200">
              <a:solidFill>
                <a:srgbClr val="002060"/>
              </a:solidFill>
              <a:latin typeface="Calibri" pitchFamily="34" charset="0"/>
            </a:endParaRPr>
          </a:p>
        </p:txBody>
      </p:sp>
      <p:sp>
        <p:nvSpPr>
          <p:cNvPr id="7" name="Espace réservé du pied de page 4"/>
          <p:cNvSpPr>
            <a:spLocks noGrp="1"/>
          </p:cNvSpPr>
          <p:nvPr>
            <p:ph type="ftr" sz="quarter" idx="15"/>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nl-BE" smtClean="0"/>
              <a:t>Antilope </a:t>
            </a:r>
            <a:endParaRPr lang="nl-BE" dirty="0" smtClean="0"/>
          </a:p>
        </p:txBody>
      </p:sp>
      <p:sp>
        <p:nvSpPr>
          <p:cNvPr id="2" name="Espace réservé de la date 1"/>
          <p:cNvSpPr>
            <a:spLocks noGrp="1"/>
          </p:cNvSpPr>
          <p:nvPr>
            <p:ph type="dt" sz="half" idx="14"/>
          </p:nvPr>
        </p:nvSpPr>
        <p:spPr/>
        <p:txBody>
          <a:bodyPr/>
          <a:lstStyle/>
          <a:p>
            <a:pPr>
              <a:defRPr/>
            </a:pPr>
            <a:r>
              <a:rPr lang="fr-FR" smtClean="0"/>
              <a:t>11/2014</a:t>
            </a:r>
            <a:endParaRPr lang="nl-BE"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3F5F9"/>
        </a:solidFill>
        <a:effectLst/>
      </p:bgPr>
    </p:bg>
    <p:spTree>
      <p:nvGrpSpPr>
        <p:cNvPr id="1" name=""/>
        <p:cNvGrpSpPr/>
        <p:nvPr/>
      </p:nvGrpSpPr>
      <p:grpSpPr>
        <a:xfrm>
          <a:off x="0" y="0"/>
          <a:ext cx="0" cy="0"/>
          <a:chOff x="0" y="0"/>
          <a:chExt cx="0" cy="0"/>
        </a:xfrm>
      </p:grpSpPr>
      <p:sp>
        <p:nvSpPr>
          <p:cNvPr id="59394" name="Titre 2"/>
          <p:cNvSpPr>
            <a:spLocks noGrp="1"/>
          </p:cNvSpPr>
          <p:nvPr>
            <p:ph type="title"/>
          </p:nvPr>
        </p:nvSpPr>
        <p:spPr>
          <a:xfrm>
            <a:off x="1839913" y="44450"/>
            <a:ext cx="5540375" cy="1009650"/>
          </a:xfrm>
        </p:spPr>
        <p:txBody>
          <a:bodyPr/>
          <a:lstStyle/>
          <a:p>
            <a:pPr eaLnBrk="1" hangingPunct="1"/>
            <a:endParaRPr lang="fr-FR" smtClean="0">
              <a:ea typeface="ＭＳ Ｐゴシック" pitchFamily="-84" charset="-128"/>
            </a:endParaRPr>
          </a:p>
        </p:txBody>
      </p:sp>
      <p:sp>
        <p:nvSpPr>
          <p:cNvPr id="59396" name="Espace réservé du numéro de diapositive 5"/>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F1CD9993-3DDE-4B16-9882-9FF981FBD970}" type="slidenum">
              <a:rPr lang="nl-BE" sz="1200">
                <a:solidFill>
                  <a:srgbClr val="002060"/>
                </a:solidFill>
                <a:latin typeface="Calibri" pitchFamily="34" charset="0"/>
              </a:rPr>
              <a:pPr eaLnBrk="1" hangingPunct="1"/>
              <a:t>24</a:t>
            </a:fld>
            <a:endParaRPr lang="nl-BE" sz="1200">
              <a:solidFill>
                <a:srgbClr val="002060"/>
              </a:solidFill>
              <a:latin typeface="Calibri" pitchFamily="34" charset="0"/>
            </a:endParaRPr>
          </a:p>
        </p:txBody>
      </p:sp>
      <p:pic>
        <p:nvPicPr>
          <p:cNvPr id="59397" name="Imag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7384"/>
            <a:ext cx="5127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ZoneTexte 7"/>
          <p:cNvSpPr txBox="1">
            <a:spLocks noChangeArrowheads="1"/>
          </p:cNvSpPr>
          <p:nvPr/>
        </p:nvSpPr>
        <p:spPr bwMode="auto">
          <a:xfrm>
            <a:off x="5580063" y="1557338"/>
            <a:ext cx="322421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r>
              <a:rPr lang="fr-FR" sz="1800" i="1">
                <a:latin typeface="Calibri" pitchFamily="34" charset="0"/>
              </a:rPr>
              <a:t>How to deploy QL &amp; C processes</a:t>
            </a:r>
          </a:p>
          <a:p>
            <a:pPr eaLnBrk="1" hangingPunct="1"/>
            <a:r>
              <a:rPr lang="fr-FR" sz="1800" i="1">
                <a:latin typeface="Calibri" pitchFamily="34" charset="0"/>
              </a:rPr>
              <a:t>In your organisation, region, or </a:t>
            </a:r>
          </a:p>
          <a:p>
            <a:pPr eaLnBrk="1" hangingPunct="1"/>
            <a:r>
              <a:rPr lang="fr-FR" sz="1800" i="1">
                <a:latin typeface="Calibri" pitchFamily="34" charset="0"/>
              </a:rPr>
              <a:t>Nation ?</a:t>
            </a:r>
          </a:p>
        </p:txBody>
      </p:sp>
      <p:sp>
        <p:nvSpPr>
          <p:cNvPr id="13" name="Ellipse 12"/>
          <p:cNvSpPr>
            <a:spLocks noChangeArrowheads="1"/>
          </p:cNvSpPr>
          <p:nvPr/>
        </p:nvSpPr>
        <p:spPr bwMode="auto">
          <a:xfrm>
            <a:off x="5508625" y="3284538"/>
            <a:ext cx="3024188" cy="1296987"/>
          </a:xfrm>
          <a:prstGeom prst="ellipse">
            <a:avLst/>
          </a:prstGeom>
          <a:solidFill>
            <a:srgbClr val="F79646"/>
          </a:solidFill>
          <a:ln w="38100">
            <a:solidFill>
              <a:schemeClr val="bg1"/>
            </a:solidFill>
            <a:round/>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r>
              <a:rPr lang="fr-FR" dirty="0">
                <a:solidFill>
                  <a:schemeClr val="lt1"/>
                </a:solidFill>
                <a:latin typeface="+mn-lt"/>
                <a:ea typeface="+mn-ea"/>
              </a:rPr>
              <a:t>4 STEPS</a:t>
            </a:r>
          </a:p>
        </p:txBody>
      </p:sp>
      <p:cxnSp>
        <p:nvCxnSpPr>
          <p:cNvPr id="15" name="Connecteur en angle 14"/>
          <p:cNvCxnSpPr>
            <a:cxnSpLocks noChangeShapeType="1"/>
            <a:stCxn id="13" idx="0"/>
          </p:cNvCxnSpPr>
          <p:nvPr/>
        </p:nvCxnSpPr>
        <p:spPr bwMode="auto">
          <a:xfrm rot="16200000" flipV="1">
            <a:off x="5615781" y="1880394"/>
            <a:ext cx="792163" cy="2016125"/>
          </a:xfrm>
          <a:prstGeom prst="bentConnector2">
            <a:avLst/>
          </a:prstGeom>
          <a:noFill/>
          <a:ln w="25400">
            <a:solidFill>
              <a:srgbClr val="F79646"/>
            </a:solidFill>
            <a:miter lim="800000"/>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7" name="Connecteur en angle 16"/>
          <p:cNvCxnSpPr>
            <a:cxnSpLocks noChangeShapeType="1"/>
            <a:stCxn id="13" idx="1"/>
          </p:cNvCxnSpPr>
          <p:nvPr/>
        </p:nvCxnSpPr>
        <p:spPr bwMode="auto">
          <a:xfrm rot="16200000" flipV="1">
            <a:off x="5383213" y="2906712"/>
            <a:ext cx="261938" cy="874713"/>
          </a:xfrm>
          <a:prstGeom prst="bentConnector2">
            <a:avLst/>
          </a:prstGeom>
          <a:noFill/>
          <a:ln w="25400">
            <a:solidFill>
              <a:srgbClr val="F79646"/>
            </a:solidFill>
            <a:miter lim="800000"/>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9" name="Connecteur en angle 18"/>
          <p:cNvCxnSpPr>
            <a:cxnSpLocks noChangeShapeType="1"/>
            <a:stCxn id="13" idx="4"/>
          </p:cNvCxnSpPr>
          <p:nvPr/>
        </p:nvCxnSpPr>
        <p:spPr bwMode="auto">
          <a:xfrm rot="5400000">
            <a:off x="5472906" y="4185444"/>
            <a:ext cx="1150938" cy="1943100"/>
          </a:xfrm>
          <a:prstGeom prst="bentConnector2">
            <a:avLst/>
          </a:prstGeom>
          <a:noFill/>
          <a:ln w="25400">
            <a:solidFill>
              <a:srgbClr val="F79646"/>
            </a:solidFill>
            <a:miter lim="800000"/>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1" name="Connecteur en angle 20"/>
          <p:cNvCxnSpPr>
            <a:cxnSpLocks noChangeShapeType="1"/>
            <a:stCxn id="13" idx="3"/>
          </p:cNvCxnSpPr>
          <p:nvPr/>
        </p:nvCxnSpPr>
        <p:spPr bwMode="auto">
          <a:xfrm rot="5400000">
            <a:off x="5310982" y="4156868"/>
            <a:ext cx="406400" cy="874713"/>
          </a:xfrm>
          <a:prstGeom prst="bentConnector2">
            <a:avLst/>
          </a:prstGeom>
          <a:noFill/>
          <a:ln w="25400">
            <a:solidFill>
              <a:srgbClr val="F79646"/>
            </a:solidFill>
            <a:miter lim="800000"/>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4" name="Espace réservé du pied de page 4"/>
          <p:cNvSpPr>
            <a:spLocks noGrp="1"/>
          </p:cNvSpPr>
          <p:nvPr>
            <p:ph type="ftr" sz="quarter" idx="15"/>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nl-BE" smtClean="0"/>
              <a:t>Antilope </a:t>
            </a:r>
            <a:endParaRPr lang="nl-BE" dirty="0" smtClean="0"/>
          </a:p>
        </p:txBody>
      </p:sp>
      <p:sp>
        <p:nvSpPr>
          <p:cNvPr id="2" name="Espace réservé de la date 1"/>
          <p:cNvSpPr>
            <a:spLocks noGrp="1"/>
          </p:cNvSpPr>
          <p:nvPr>
            <p:ph type="dt" sz="half" idx="14"/>
          </p:nvPr>
        </p:nvSpPr>
        <p:spPr/>
        <p:txBody>
          <a:bodyPr/>
          <a:lstStyle/>
          <a:p>
            <a:pPr>
              <a:defRPr/>
            </a:pPr>
            <a:r>
              <a:rPr lang="fr-FR" smtClean="0"/>
              <a:t>11/2014</a:t>
            </a:r>
            <a:endParaRPr lang="nl-BE" dirty="0"/>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1" name="Rectangle 6"/>
          <p:cNvSpPr>
            <a:spLocks noChangeArrowheads="1"/>
          </p:cNvSpPr>
          <p:nvPr/>
        </p:nvSpPr>
        <p:spPr bwMode="auto">
          <a:xfrm>
            <a:off x="4356100" y="1744663"/>
            <a:ext cx="2376488" cy="4659312"/>
          </a:xfrm>
          <a:prstGeom prst="rect">
            <a:avLst/>
          </a:prstGeom>
          <a:solidFill>
            <a:srgbClr val="C3D69B"/>
          </a:solidFill>
          <a:ln>
            <a:noFill/>
          </a:ln>
          <a:effectLst>
            <a:outerShdw blurRad="63500" dist="38100" dir="4920042" algn="tl" rotWithShape="0">
              <a:srgbClr val="000000">
                <a:alpha val="42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88900" indent="-88900" algn="ctr" fontAlgn="auto">
              <a:lnSpc>
                <a:spcPts val="1700"/>
              </a:lnSpc>
              <a:spcBef>
                <a:spcPts val="0"/>
              </a:spcBef>
              <a:spcAft>
                <a:spcPts val="300"/>
              </a:spcAft>
              <a:buClr>
                <a:schemeClr val="tx2"/>
              </a:buClr>
              <a:buSzPct val="70000"/>
              <a:buFont typeface="Arial" charset="0"/>
              <a:buNone/>
              <a:defRPr/>
            </a:pPr>
            <a:endParaRPr lang="en-US" b="1" i="1">
              <a:latin typeface="+mn-lt"/>
              <a:ea typeface="+mn-ea"/>
            </a:endParaRPr>
          </a:p>
        </p:txBody>
      </p:sp>
      <p:sp>
        <p:nvSpPr>
          <p:cNvPr id="62466" name="Titre 2"/>
          <p:cNvSpPr>
            <a:spLocks noGrp="1"/>
          </p:cNvSpPr>
          <p:nvPr>
            <p:ph type="title"/>
          </p:nvPr>
        </p:nvSpPr>
        <p:spPr>
          <a:xfrm>
            <a:off x="1839913" y="44450"/>
            <a:ext cx="5540375" cy="1009650"/>
          </a:xfrm>
        </p:spPr>
        <p:txBody>
          <a:bodyPr/>
          <a:lstStyle/>
          <a:p>
            <a:pPr eaLnBrk="1" hangingPunct="1"/>
            <a:r>
              <a:rPr lang="fr-FR" smtClean="0">
                <a:ea typeface="ＭＳ Ｐゴシック" pitchFamily="-84" charset="-128"/>
              </a:rPr>
              <a:t>Antilope roadmap</a:t>
            </a:r>
          </a:p>
        </p:txBody>
      </p:sp>
      <p:sp>
        <p:nvSpPr>
          <p:cNvPr id="39941" name="Espace réservé du pied de page 4"/>
          <p:cNvSpPr>
            <a:spLocks noGrp="1"/>
          </p:cNvSpPr>
          <p:nvPr>
            <p:ph type="ftr" sz="quarter" idx="15"/>
          </p:nvPr>
        </p:nvSpPr>
        <p:spPr bwMode="auto">
          <a:xfrm>
            <a:off x="2124075" y="6492875"/>
            <a:ext cx="4535488"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nl-BE" smtClean="0"/>
              <a:t>Antilope </a:t>
            </a:r>
            <a:endParaRPr lang="nl-BE" dirty="0" smtClean="0"/>
          </a:p>
        </p:txBody>
      </p:sp>
      <p:grpSp>
        <p:nvGrpSpPr>
          <p:cNvPr id="62469" name="Grouper 88"/>
          <p:cNvGrpSpPr>
            <a:grpSpLocks/>
          </p:cNvGrpSpPr>
          <p:nvPr/>
        </p:nvGrpSpPr>
        <p:grpSpPr bwMode="auto">
          <a:xfrm>
            <a:off x="0" y="1349375"/>
            <a:ext cx="8915400" cy="5070475"/>
            <a:chOff x="0" y="1412776"/>
            <a:chExt cx="8915400" cy="5070574"/>
          </a:xfrm>
        </p:grpSpPr>
        <p:sp>
          <p:nvSpPr>
            <p:cNvPr id="7" name="Rectangle 4"/>
            <p:cNvSpPr>
              <a:spLocks noChangeArrowheads="1"/>
            </p:cNvSpPr>
            <p:nvPr/>
          </p:nvSpPr>
          <p:spPr bwMode="auto">
            <a:xfrm>
              <a:off x="323850" y="1817597"/>
              <a:ext cx="1295400" cy="4662578"/>
            </a:xfrm>
            <a:prstGeom prst="rect">
              <a:avLst/>
            </a:prstGeom>
            <a:solidFill>
              <a:srgbClr val="D9D9D9"/>
            </a:solidFill>
            <a:ln w="9525">
              <a:solidFill>
                <a:srgbClr val="000000"/>
              </a:solidFill>
              <a:miter lim="800000"/>
              <a:headEnd/>
              <a:tailEnd/>
            </a:ln>
            <a:effectLst>
              <a:outerShdw blurRad="63500" dist="20000" dir="5400000" rotWithShape="0">
                <a:srgbClr val="000000">
                  <a:alpha val="37999"/>
                </a:srgbClr>
              </a:outerShdw>
            </a:effectLst>
          </p:spPr>
          <p:txBody>
            <a:bodyPr lIns="0" tIns="0" rIns="0" bIns="0"/>
            <a:lstStyle/>
            <a:p>
              <a:pPr marL="88900" indent="-88900" algn="ctr" fontAlgn="auto">
                <a:lnSpc>
                  <a:spcPts val="1700"/>
                </a:lnSpc>
                <a:spcBef>
                  <a:spcPts val="0"/>
                </a:spcBef>
                <a:spcAft>
                  <a:spcPts val="300"/>
                </a:spcAft>
                <a:buClr>
                  <a:schemeClr val="tx2"/>
                </a:buClr>
                <a:buSzPct val="70000"/>
                <a:buFont typeface="Arial" charset="0"/>
                <a:buNone/>
                <a:defRPr/>
              </a:pPr>
              <a:endParaRPr lang="en-US" b="1" i="1">
                <a:latin typeface="+mn-lt"/>
                <a:ea typeface="+mn-ea"/>
              </a:endParaRPr>
            </a:p>
          </p:txBody>
        </p:sp>
        <p:sp>
          <p:nvSpPr>
            <p:cNvPr id="8" name="Rectangle 5"/>
            <p:cNvSpPr>
              <a:spLocks noChangeArrowheads="1"/>
            </p:cNvSpPr>
            <p:nvPr/>
          </p:nvSpPr>
          <p:spPr bwMode="auto">
            <a:xfrm>
              <a:off x="1619250" y="1803309"/>
              <a:ext cx="2736850" cy="4680041"/>
            </a:xfrm>
            <a:prstGeom prst="rect">
              <a:avLst/>
            </a:prstGeom>
            <a:solidFill>
              <a:srgbClr val="FFC000"/>
            </a:solidFill>
            <a:ln>
              <a:noFill/>
            </a:ln>
            <a:effectLst>
              <a:outerShdw blurRad="63500" dist="38100" dir="2700000" algn="tl" rotWithShape="0">
                <a:srgbClr val="000000">
                  <a:alpha val="42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88900" indent="-88900" algn="ctr" fontAlgn="auto">
                <a:lnSpc>
                  <a:spcPts val="1700"/>
                </a:lnSpc>
                <a:spcBef>
                  <a:spcPts val="0"/>
                </a:spcBef>
                <a:spcAft>
                  <a:spcPts val="300"/>
                </a:spcAft>
                <a:buClr>
                  <a:schemeClr val="tx2"/>
                </a:buClr>
                <a:buSzPct val="70000"/>
                <a:buFont typeface="Arial" charset="0"/>
                <a:buNone/>
                <a:defRPr/>
              </a:pPr>
              <a:endParaRPr lang="en-US" b="1" i="1">
                <a:latin typeface="+mn-lt"/>
                <a:ea typeface="+mn-ea"/>
              </a:endParaRPr>
            </a:p>
          </p:txBody>
        </p:sp>
        <p:sp>
          <p:nvSpPr>
            <p:cNvPr id="62502" name="Rectangle 6"/>
            <p:cNvSpPr>
              <a:spLocks noChangeArrowheads="1"/>
            </p:cNvSpPr>
            <p:nvPr/>
          </p:nvSpPr>
          <p:spPr bwMode="auto">
            <a:xfrm>
              <a:off x="6588225" y="1826195"/>
              <a:ext cx="2252564" cy="4657155"/>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88900" indent="-88900" algn="ctr">
                <a:lnSpc>
                  <a:spcPts val="1700"/>
                </a:lnSpc>
                <a:spcAft>
                  <a:spcPts val="300"/>
                </a:spcAft>
                <a:buClr>
                  <a:schemeClr val="tx2"/>
                </a:buClr>
                <a:buSzPct val="70000"/>
                <a:buFont typeface="Arial" pitchFamily="34" charset="0"/>
                <a:buNone/>
              </a:pPr>
              <a:endParaRPr lang="en-US" b="1" i="1">
                <a:latin typeface="Calibri" pitchFamily="34" charset="0"/>
              </a:endParaRPr>
            </a:p>
          </p:txBody>
        </p:sp>
        <p:sp>
          <p:nvSpPr>
            <p:cNvPr id="10" name="Rectangle 9"/>
            <p:cNvSpPr/>
            <p:nvPr/>
          </p:nvSpPr>
          <p:spPr bwMode="auto">
            <a:xfrm>
              <a:off x="238125" y="1896973"/>
              <a:ext cx="8677275" cy="811228"/>
            </a:xfrm>
            <a:prstGeom prst="rect">
              <a:avLst/>
            </a:prstGeom>
            <a:solidFill>
              <a:srgbClr val="FF00FF">
                <a:alpha val="11765"/>
              </a:srgbClr>
            </a:solidFill>
            <a:ln w="9525" cap="flat" cmpd="sng" algn="ctr">
              <a:solidFill>
                <a:schemeClr val="tx2">
                  <a:lumMod val="60000"/>
                  <a:lumOff val="40000"/>
                </a:schemeClr>
              </a:solidFill>
              <a:prstDash val="solid"/>
              <a:round/>
              <a:headEnd type="none" w="med" len="med"/>
              <a:tailEnd type="none" w="med" len="med"/>
            </a:ln>
            <a:effectLst/>
          </p:spPr>
          <p:txBody>
            <a:bodyPr lIns="0" tIns="0" rIns="0" bIns="0"/>
            <a:lstStyle/>
            <a:p>
              <a:pPr marL="88900" indent="-88900" fontAlgn="auto">
                <a:lnSpc>
                  <a:spcPts val="1700"/>
                </a:lnSpc>
                <a:spcBef>
                  <a:spcPts val="0"/>
                </a:spcBef>
                <a:spcAft>
                  <a:spcPts val="300"/>
                </a:spcAft>
                <a:buClr>
                  <a:schemeClr val="tx2"/>
                </a:buClr>
                <a:buSzPct val="70000"/>
                <a:buFont typeface="Arial" charset="0"/>
                <a:buNone/>
                <a:defRPr/>
              </a:pPr>
              <a:r>
                <a:rPr lang="en-US" b="1" dirty="0">
                  <a:solidFill>
                    <a:srgbClr val="FF0000"/>
                  </a:solidFill>
                  <a:latin typeface="+mn-lt"/>
                  <a:ea typeface="MS PGothic" pitchFamily="34" charset="-128"/>
                </a:rPr>
                <a:t>   European Strategic Milestones </a:t>
              </a:r>
            </a:p>
          </p:txBody>
        </p:sp>
        <p:sp>
          <p:nvSpPr>
            <p:cNvPr id="11" name="Rectangle 10"/>
            <p:cNvSpPr/>
            <p:nvPr/>
          </p:nvSpPr>
          <p:spPr bwMode="auto">
            <a:xfrm>
              <a:off x="250825" y="2700264"/>
              <a:ext cx="8642350" cy="1728821"/>
            </a:xfrm>
            <a:prstGeom prst="rect">
              <a:avLst/>
            </a:prstGeom>
            <a:solidFill>
              <a:schemeClr val="accent1">
                <a:alpha val="12000"/>
              </a:schemeClr>
            </a:solidFill>
            <a:ln w="9525" cap="flat" cmpd="sng" algn="ctr">
              <a:solidFill>
                <a:schemeClr val="tx2">
                  <a:lumMod val="60000"/>
                  <a:lumOff val="40000"/>
                </a:schemeClr>
              </a:solidFill>
              <a:prstDash val="solid"/>
              <a:round/>
              <a:headEnd type="none" w="med" len="med"/>
              <a:tailEnd type="none" w="med" len="med"/>
            </a:ln>
            <a:effectLst/>
          </p:spPr>
          <p:txBody>
            <a:bodyPr lIns="0" tIns="0" rIns="0" bIns="0"/>
            <a:lstStyle/>
            <a:p>
              <a:pPr marL="88900" indent="-88900" fontAlgn="auto">
                <a:lnSpc>
                  <a:spcPts val="1700"/>
                </a:lnSpc>
                <a:spcBef>
                  <a:spcPts val="0"/>
                </a:spcBef>
                <a:spcAft>
                  <a:spcPts val="300"/>
                </a:spcAft>
                <a:buClr>
                  <a:schemeClr val="tx2"/>
                </a:buClr>
                <a:buSzPct val="70000"/>
                <a:buFont typeface="Arial" charset="0"/>
                <a:buNone/>
                <a:defRPr/>
              </a:pPr>
              <a:r>
                <a:rPr lang="en-US" b="1" dirty="0">
                  <a:solidFill>
                    <a:schemeClr val="tx2">
                      <a:lumMod val="60000"/>
                      <a:lumOff val="40000"/>
                    </a:schemeClr>
                  </a:solidFill>
                  <a:latin typeface="+mn-lt"/>
                  <a:ea typeface="MS PGothic" pitchFamily="34" charset="-128"/>
                </a:rPr>
                <a:t>   </a:t>
              </a:r>
            </a:p>
          </p:txBody>
        </p:sp>
        <p:sp>
          <p:nvSpPr>
            <p:cNvPr id="12" name="Rectangle 11"/>
            <p:cNvSpPr/>
            <p:nvPr/>
          </p:nvSpPr>
          <p:spPr bwMode="auto">
            <a:xfrm>
              <a:off x="209550" y="4456073"/>
              <a:ext cx="8677275" cy="1763746"/>
            </a:xfrm>
            <a:prstGeom prst="rect">
              <a:avLst/>
            </a:prstGeom>
            <a:solidFill>
              <a:srgbClr val="66FF33">
                <a:alpha val="15000"/>
              </a:srgbClr>
            </a:solidFill>
            <a:ln w="9525" cap="flat" cmpd="sng" algn="ctr">
              <a:solidFill>
                <a:srgbClr val="00B050"/>
              </a:solidFill>
              <a:prstDash val="solid"/>
              <a:round/>
              <a:headEnd type="none" w="med" len="med"/>
              <a:tailEnd type="none" w="med" len="med"/>
            </a:ln>
            <a:effectLst/>
          </p:spPr>
          <p:txBody>
            <a:bodyPr lIns="0" tIns="0" rIns="0" bIns="0"/>
            <a:lstStyle/>
            <a:p>
              <a:pPr marL="88900" indent="-88900" fontAlgn="auto">
                <a:lnSpc>
                  <a:spcPts val="1700"/>
                </a:lnSpc>
                <a:spcBef>
                  <a:spcPts val="0"/>
                </a:spcBef>
                <a:spcAft>
                  <a:spcPts val="300"/>
                </a:spcAft>
                <a:buClr>
                  <a:schemeClr val="tx2"/>
                </a:buClr>
                <a:buSzPct val="70000"/>
                <a:buFont typeface="Arial" charset="0"/>
                <a:buNone/>
                <a:defRPr/>
              </a:pPr>
              <a:r>
                <a:rPr lang="en-US" b="1" dirty="0">
                  <a:solidFill>
                    <a:schemeClr val="accent6"/>
                  </a:solidFill>
                  <a:latin typeface="+mn-lt"/>
                  <a:ea typeface="MS PGothic" pitchFamily="34" charset="-128"/>
                </a:rPr>
                <a:t>   Testing Tools</a:t>
              </a:r>
            </a:p>
          </p:txBody>
        </p:sp>
        <p:grpSp>
          <p:nvGrpSpPr>
            <p:cNvPr id="62506" name="Group 11"/>
            <p:cNvGrpSpPr>
              <a:grpSpLocks/>
            </p:cNvGrpSpPr>
            <p:nvPr/>
          </p:nvGrpSpPr>
          <p:grpSpPr bwMode="auto">
            <a:xfrm>
              <a:off x="179512" y="5229199"/>
              <a:ext cx="1130300" cy="414259"/>
              <a:chOff x="2670211" y="1587454"/>
              <a:chExt cx="1131195" cy="413930"/>
            </a:xfrm>
          </p:grpSpPr>
          <p:sp>
            <p:nvSpPr>
              <p:cNvPr id="14" name="Isosceles Triangle 10"/>
              <p:cNvSpPr>
                <a:spLocks noChangeArrowheads="1"/>
              </p:cNvSpPr>
              <p:nvPr/>
            </p:nvSpPr>
            <p:spPr bwMode="auto">
              <a:xfrm rot="10800000">
                <a:off x="3175312" y="1731807"/>
                <a:ext cx="233547" cy="269666"/>
              </a:xfrm>
              <a:prstGeom prst="triangle">
                <a:avLst>
                  <a:gd name="adj" fmla="val 50000"/>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lIns="0" tIns="0" rIns="0" bIns="0"/>
              <a:lstStyle/>
              <a:p>
                <a:pPr marL="88900" indent="-88900" fontAlgn="auto">
                  <a:spcBef>
                    <a:spcPts val="0"/>
                  </a:spcBef>
                  <a:spcAft>
                    <a:spcPts val="0"/>
                  </a:spcAft>
                  <a:buClr>
                    <a:schemeClr val="tx2"/>
                  </a:buClr>
                  <a:buSzPct val="70000"/>
                  <a:buFont typeface="Arial" charset="0"/>
                  <a:buNone/>
                  <a:defRPr/>
                </a:pPr>
                <a:endParaRPr lang="en-US">
                  <a:latin typeface="+mn-lt"/>
                  <a:ea typeface="+mn-ea"/>
                </a:endParaRPr>
              </a:p>
            </p:txBody>
          </p:sp>
          <p:sp>
            <p:nvSpPr>
              <p:cNvPr id="62576" name="Rectangle 9"/>
              <p:cNvSpPr>
                <a:spLocks noChangeArrowheads="1"/>
              </p:cNvSpPr>
              <p:nvPr/>
            </p:nvSpPr>
            <p:spPr bwMode="auto">
              <a:xfrm>
                <a:off x="2670211" y="1587454"/>
                <a:ext cx="1131195" cy="324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88900" indent="-88900" algn="ctr">
                  <a:buClr>
                    <a:schemeClr val="tx2"/>
                  </a:buClr>
                  <a:buSzPct val="70000"/>
                  <a:buFont typeface="Arial" pitchFamily="34" charset="0"/>
                  <a:buNone/>
                </a:pPr>
                <a:r>
                  <a:rPr lang="en-US" sz="1000" b="1">
                    <a:latin typeface="Calibri" pitchFamily="34" charset="0"/>
                  </a:rPr>
                  <a:t>Test Methodology</a:t>
                </a:r>
              </a:p>
            </p:txBody>
          </p:sp>
        </p:grpSp>
        <p:grpSp>
          <p:nvGrpSpPr>
            <p:cNvPr id="62507" name="Group 12"/>
            <p:cNvGrpSpPr>
              <a:grpSpLocks/>
            </p:cNvGrpSpPr>
            <p:nvPr/>
          </p:nvGrpSpPr>
          <p:grpSpPr bwMode="auto">
            <a:xfrm>
              <a:off x="251518" y="2096061"/>
              <a:ext cx="1224139" cy="327591"/>
              <a:chOff x="1826984" y="1882749"/>
              <a:chExt cx="836316" cy="326796"/>
            </a:xfrm>
          </p:grpSpPr>
          <p:sp>
            <p:nvSpPr>
              <p:cNvPr id="17" name="Isosceles Triangle 13"/>
              <p:cNvSpPr>
                <a:spLocks noChangeArrowheads="1"/>
              </p:cNvSpPr>
              <p:nvPr/>
            </p:nvSpPr>
            <p:spPr bwMode="auto">
              <a:xfrm rot="10800000">
                <a:off x="2489177" y="1991378"/>
                <a:ext cx="174614" cy="218547"/>
              </a:xfrm>
              <a:prstGeom prst="triangle">
                <a:avLst>
                  <a:gd name="adj" fmla="val 50000"/>
                </a:avLst>
              </a:pr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63500" dist="20000" dir="5400000" rotWithShape="0">
                  <a:srgbClr val="000000">
                    <a:alpha val="37999"/>
                  </a:srgbClr>
                </a:outerShdw>
              </a:effectLst>
            </p:spPr>
            <p:txBody>
              <a:bodyPr lIns="0" tIns="0" rIns="0" bIns="0"/>
              <a:lstStyle/>
              <a:p>
                <a:pPr marL="88900" indent="-88900" algn="ctr" fontAlgn="auto">
                  <a:spcBef>
                    <a:spcPts val="0"/>
                  </a:spcBef>
                  <a:spcAft>
                    <a:spcPts val="300"/>
                  </a:spcAft>
                  <a:buClr>
                    <a:schemeClr val="tx2"/>
                  </a:buClr>
                  <a:buSzPct val="70000"/>
                  <a:buFont typeface="Arial" charset="0"/>
                  <a:buNone/>
                  <a:defRPr/>
                </a:pPr>
                <a:endParaRPr lang="en-US">
                  <a:latin typeface="+mn-lt"/>
                  <a:ea typeface="+mn-ea"/>
                </a:endParaRPr>
              </a:p>
            </p:txBody>
          </p:sp>
          <p:sp>
            <p:nvSpPr>
              <p:cNvPr id="62574" name="Rectangle 17"/>
              <p:cNvSpPr>
                <a:spLocks noChangeArrowheads="1"/>
              </p:cNvSpPr>
              <p:nvPr/>
            </p:nvSpPr>
            <p:spPr bwMode="auto">
              <a:xfrm>
                <a:off x="1826984" y="1882749"/>
                <a:ext cx="737922" cy="324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88900" indent="-88900" algn="ctr">
                  <a:buClr>
                    <a:schemeClr val="tx2"/>
                  </a:buClr>
                  <a:buSzPct val="70000"/>
                  <a:buFont typeface="Arial" pitchFamily="34" charset="0"/>
                  <a:buNone/>
                </a:pPr>
                <a:r>
                  <a:rPr lang="en-US" sz="1100" b="1">
                    <a:latin typeface="Calibri" pitchFamily="34" charset="0"/>
                  </a:rPr>
                  <a:t>E</a:t>
                </a:r>
                <a:r>
                  <a:rPr lang="en-US" sz="1000" b="1">
                    <a:latin typeface="Calibri" pitchFamily="34" charset="0"/>
                  </a:rPr>
                  <a:t>health Interoperability</a:t>
                </a:r>
              </a:p>
              <a:p>
                <a:pPr marL="88900" indent="-88900" algn="ctr">
                  <a:buClr>
                    <a:schemeClr val="tx2"/>
                  </a:buClr>
                  <a:buSzPct val="70000"/>
                  <a:buFont typeface="Arial" pitchFamily="34" charset="0"/>
                  <a:buNone/>
                </a:pPr>
                <a:r>
                  <a:rPr lang="en-US" sz="1000" b="1">
                    <a:latin typeface="Calibri" pitchFamily="34" charset="0"/>
                  </a:rPr>
                  <a:t>Framework</a:t>
                </a:r>
              </a:p>
            </p:txBody>
          </p:sp>
        </p:grpSp>
        <p:grpSp>
          <p:nvGrpSpPr>
            <p:cNvPr id="62508" name="Group 15"/>
            <p:cNvGrpSpPr>
              <a:grpSpLocks/>
            </p:cNvGrpSpPr>
            <p:nvPr/>
          </p:nvGrpSpPr>
          <p:grpSpPr bwMode="auto">
            <a:xfrm>
              <a:off x="1547663" y="4869161"/>
              <a:ext cx="1393825" cy="630284"/>
              <a:chOff x="2808538" y="1838408"/>
              <a:chExt cx="1131195" cy="629783"/>
            </a:xfrm>
          </p:grpSpPr>
          <p:sp>
            <p:nvSpPr>
              <p:cNvPr id="62571" name="Isosceles Triangle 16"/>
              <p:cNvSpPr>
                <a:spLocks noChangeArrowheads="1"/>
              </p:cNvSpPr>
              <p:nvPr/>
            </p:nvSpPr>
            <p:spPr bwMode="auto">
              <a:xfrm rot="10800000">
                <a:off x="2983859" y="2198161"/>
                <a:ext cx="234025" cy="270030"/>
              </a:xfrm>
              <a:prstGeom prst="triangle">
                <a:avLst>
                  <a:gd name="adj"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88900" indent="-88900">
                  <a:buClr>
                    <a:schemeClr val="tx2"/>
                  </a:buClr>
                  <a:buSzPct val="70000"/>
                  <a:buFont typeface="Arial" pitchFamily="34" charset="0"/>
                  <a:buNone/>
                </a:pPr>
                <a:endParaRPr lang="en-US">
                  <a:latin typeface="Calibri" pitchFamily="34" charset="0"/>
                </a:endParaRPr>
              </a:p>
            </p:txBody>
          </p:sp>
          <p:sp>
            <p:nvSpPr>
              <p:cNvPr id="62572" name="Rectangle 20"/>
              <p:cNvSpPr>
                <a:spLocks noChangeArrowheads="1"/>
              </p:cNvSpPr>
              <p:nvPr/>
            </p:nvSpPr>
            <p:spPr bwMode="auto">
              <a:xfrm>
                <a:off x="2808538" y="1838408"/>
                <a:ext cx="1131195" cy="324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88900" indent="-88900">
                  <a:buClr>
                    <a:schemeClr val="tx2"/>
                  </a:buClr>
                  <a:buSzPct val="70000"/>
                  <a:buFont typeface="Arial" pitchFamily="34" charset="0"/>
                  <a:buNone/>
                </a:pPr>
                <a:r>
                  <a:rPr lang="en-US" sz="1100" b="1">
                    <a:latin typeface="Calibri" pitchFamily="34" charset="0"/>
                  </a:rPr>
                  <a:t>Testing Management Platform V1.0</a:t>
                </a:r>
              </a:p>
            </p:txBody>
          </p:sp>
        </p:grpSp>
        <p:grpSp>
          <p:nvGrpSpPr>
            <p:cNvPr id="62509" name="Group 18"/>
            <p:cNvGrpSpPr>
              <a:grpSpLocks/>
            </p:cNvGrpSpPr>
            <p:nvPr/>
          </p:nvGrpSpPr>
          <p:grpSpPr bwMode="auto">
            <a:xfrm>
              <a:off x="827584" y="5589241"/>
              <a:ext cx="3076103" cy="557469"/>
              <a:chOff x="386300" y="1632590"/>
              <a:chExt cx="3074220" cy="558691"/>
            </a:xfrm>
          </p:grpSpPr>
          <p:sp>
            <p:nvSpPr>
              <p:cNvPr id="23" name="Isosceles Triangle 19"/>
              <p:cNvSpPr>
                <a:spLocks noChangeArrowheads="1"/>
              </p:cNvSpPr>
              <p:nvPr/>
            </p:nvSpPr>
            <p:spPr bwMode="auto">
              <a:xfrm rot="10800000">
                <a:off x="385804" y="1920893"/>
                <a:ext cx="234806" cy="270472"/>
              </a:xfrm>
              <a:prstGeom prst="triangle">
                <a:avLst>
                  <a:gd name="adj" fmla="val 50000"/>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lIns="0" tIns="0" rIns="0" bIns="0"/>
              <a:lstStyle/>
              <a:p>
                <a:pPr marL="88900" indent="-88900" fontAlgn="auto">
                  <a:spcBef>
                    <a:spcPts val="0"/>
                  </a:spcBef>
                  <a:spcAft>
                    <a:spcPts val="0"/>
                  </a:spcAft>
                  <a:buClr>
                    <a:schemeClr val="tx2"/>
                  </a:buClr>
                  <a:buSzPct val="70000"/>
                  <a:buFont typeface="Arial" charset="0"/>
                  <a:buNone/>
                  <a:defRPr/>
                </a:pPr>
                <a:endParaRPr lang="en-US">
                  <a:latin typeface="+mn-lt"/>
                  <a:ea typeface="+mn-ea"/>
                </a:endParaRPr>
              </a:p>
            </p:txBody>
          </p:sp>
          <p:sp>
            <p:nvSpPr>
              <p:cNvPr id="62570" name="Rectangle 23"/>
              <p:cNvSpPr>
                <a:spLocks noChangeArrowheads="1"/>
              </p:cNvSpPr>
              <p:nvPr/>
            </p:nvSpPr>
            <p:spPr bwMode="auto">
              <a:xfrm>
                <a:off x="2329325" y="1632590"/>
                <a:ext cx="1131195" cy="324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88900" indent="-88900" algn="ctr">
                  <a:buClr>
                    <a:schemeClr val="tx2"/>
                  </a:buClr>
                  <a:buSzPct val="70000"/>
                  <a:buFont typeface="Arial" pitchFamily="34" charset="0"/>
                  <a:buNone/>
                </a:pPr>
                <a:r>
                  <a:rPr lang="en-US" sz="1100" b="1">
                    <a:latin typeface="Calibri" pitchFamily="34" charset="0"/>
                  </a:rPr>
                  <a:t>Test Tools V1.0</a:t>
                </a:r>
              </a:p>
            </p:txBody>
          </p:sp>
        </p:grpSp>
        <p:grpSp>
          <p:nvGrpSpPr>
            <p:cNvPr id="62510" name="Group 25"/>
            <p:cNvGrpSpPr>
              <a:grpSpLocks/>
            </p:cNvGrpSpPr>
            <p:nvPr/>
          </p:nvGrpSpPr>
          <p:grpSpPr bwMode="auto">
            <a:xfrm>
              <a:off x="1691680" y="3573016"/>
              <a:ext cx="1368152" cy="485287"/>
              <a:chOff x="168638" y="1376236"/>
              <a:chExt cx="979795" cy="486667"/>
            </a:xfrm>
          </p:grpSpPr>
          <p:sp>
            <p:nvSpPr>
              <p:cNvPr id="29" name="Isosceles Triangle 26"/>
              <p:cNvSpPr>
                <a:spLocks noChangeArrowheads="1"/>
              </p:cNvSpPr>
              <p:nvPr/>
            </p:nvSpPr>
            <p:spPr bwMode="auto">
              <a:xfrm rot="10800000">
                <a:off x="890592" y="1592873"/>
                <a:ext cx="234025" cy="270030"/>
              </a:xfrm>
              <a:prstGeom prst="triangle">
                <a:avLst>
                  <a:gd name="adj" fmla="val 50000"/>
                </a:avLst>
              </a:prstGeom>
              <a:ln/>
              <a:extLst/>
            </p:spPr>
            <p:style>
              <a:lnRef idx="0">
                <a:schemeClr val="accent4"/>
              </a:lnRef>
              <a:fillRef idx="3">
                <a:schemeClr val="accent4"/>
              </a:fillRef>
              <a:effectRef idx="3">
                <a:schemeClr val="accent4"/>
              </a:effectRef>
              <a:fontRef idx="minor">
                <a:schemeClr val="lt1"/>
              </a:fontRef>
            </p:style>
            <p:txBody>
              <a:bodyPr lIns="0" tIns="0" rIns="0" bIns="0"/>
              <a:lstStyle/>
              <a:p>
                <a:pPr marL="88900" indent="-88900" fontAlgn="auto">
                  <a:spcBef>
                    <a:spcPts val="0"/>
                  </a:spcBef>
                  <a:spcAft>
                    <a:spcPts val="0"/>
                  </a:spcAft>
                  <a:buClr>
                    <a:schemeClr val="tx2"/>
                  </a:buClr>
                  <a:buSzPct val="70000"/>
                  <a:buFont typeface="Arial" charset="0"/>
                  <a:buNone/>
                  <a:defRPr/>
                </a:pPr>
                <a:endParaRPr lang="en-US">
                  <a:solidFill>
                    <a:schemeClr val="tx1"/>
                  </a:solidFill>
                </a:endParaRPr>
              </a:p>
            </p:txBody>
          </p:sp>
          <p:sp>
            <p:nvSpPr>
              <p:cNvPr id="62568" name="Rectangle 27"/>
              <p:cNvSpPr>
                <a:spLocks noChangeArrowheads="1"/>
              </p:cNvSpPr>
              <p:nvPr/>
            </p:nvSpPr>
            <p:spPr bwMode="auto">
              <a:xfrm>
                <a:off x="168638" y="1376236"/>
                <a:ext cx="979795" cy="324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88900" indent="-88900" algn="ctr">
                  <a:buClr>
                    <a:schemeClr val="tx2"/>
                  </a:buClr>
                  <a:buSzPct val="70000"/>
                  <a:buFont typeface="Arial" pitchFamily="34" charset="0"/>
                  <a:buNone/>
                </a:pPr>
                <a:r>
                  <a:rPr lang="en-US" sz="1100" b="1">
                    <a:latin typeface="Calibri" pitchFamily="34" charset="0"/>
                  </a:rPr>
                  <a:t> Quality LabelCert Processes V1.0</a:t>
                </a:r>
              </a:p>
            </p:txBody>
          </p:sp>
        </p:grpSp>
        <p:grpSp>
          <p:nvGrpSpPr>
            <p:cNvPr id="62511" name="Group 28"/>
            <p:cNvGrpSpPr>
              <a:grpSpLocks/>
            </p:cNvGrpSpPr>
            <p:nvPr/>
          </p:nvGrpSpPr>
          <p:grpSpPr bwMode="auto">
            <a:xfrm>
              <a:off x="4427983" y="4571992"/>
              <a:ext cx="1393825" cy="630179"/>
              <a:chOff x="2661712" y="1480860"/>
              <a:chExt cx="1131195" cy="629925"/>
            </a:xfrm>
          </p:grpSpPr>
          <p:sp>
            <p:nvSpPr>
              <p:cNvPr id="62563" name="Isosceles Triangle 29"/>
              <p:cNvSpPr>
                <a:spLocks noChangeArrowheads="1"/>
              </p:cNvSpPr>
              <p:nvPr/>
            </p:nvSpPr>
            <p:spPr bwMode="auto">
              <a:xfrm rot="10800000">
                <a:off x="3003288" y="1840755"/>
                <a:ext cx="234025" cy="270030"/>
              </a:xfrm>
              <a:prstGeom prst="triangle">
                <a:avLst>
                  <a:gd name="adj"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88900" indent="-88900">
                  <a:buClr>
                    <a:schemeClr val="tx2"/>
                  </a:buClr>
                  <a:buSzPct val="70000"/>
                  <a:buFont typeface="Arial" pitchFamily="34" charset="0"/>
                  <a:buNone/>
                </a:pPr>
                <a:endParaRPr lang="en-US">
                  <a:latin typeface="Calibri" pitchFamily="34" charset="0"/>
                </a:endParaRPr>
              </a:p>
            </p:txBody>
          </p:sp>
          <p:sp>
            <p:nvSpPr>
              <p:cNvPr id="62564" name="Rectangle 30"/>
              <p:cNvSpPr>
                <a:spLocks noChangeArrowheads="1"/>
              </p:cNvSpPr>
              <p:nvPr/>
            </p:nvSpPr>
            <p:spPr bwMode="auto">
              <a:xfrm>
                <a:off x="2661712" y="1480860"/>
                <a:ext cx="1131195" cy="324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88900" indent="-88900">
                  <a:buClr>
                    <a:schemeClr val="tx2"/>
                  </a:buClr>
                  <a:buSzPct val="70000"/>
                  <a:buFont typeface="Arial" pitchFamily="34" charset="0"/>
                  <a:buNone/>
                </a:pPr>
                <a:r>
                  <a:rPr lang="en-US" sz="1100" b="1">
                    <a:latin typeface="Calibri" pitchFamily="34" charset="0"/>
                  </a:rPr>
                  <a:t>Test Management Platform V2.0</a:t>
                </a:r>
              </a:p>
            </p:txBody>
          </p:sp>
        </p:grpSp>
        <p:grpSp>
          <p:nvGrpSpPr>
            <p:cNvPr id="62512" name="Group 31"/>
            <p:cNvGrpSpPr>
              <a:grpSpLocks/>
            </p:cNvGrpSpPr>
            <p:nvPr/>
          </p:nvGrpSpPr>
          <p:grpSpPr bwMode="auto">
            <a:xfrm>
              <a:off x="5456337" y="5652112"/>
              <a:ext cx="1131887" cy="485463"/>
              <a:chOff x="2608628" y="1695601"/>
              <a:chExt cx="1131195" cy="486528"/>
            </a:xfrm>
          </p:grpSpPr>
          <p:sp>
            <p:nvSpPr>
              <p:cNvPr id="62561" name="Isosceles Triangle 32"/>
              <p:cNvSpPr>
                <a:spLocks noChangeArrowheads="1"/>
              </p:cNvSpPr>
              <p:nvPr/>
            </p:nvSpPr>
            <p:spPr bwMode="auto">
              <a:xfrm rot="10800000">
                <a:off x="3002050" y="1912099"/>
                <a:ext cx="234025" cy="270030"/>
              </a:xfrm>
              <a:prstGeom prst="triangle">
                <a:avLst>
                  <a:gd name="adj"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88900" indent="-88900">
                  <a:buClr>
                    <a:schemeClr val="tx2"/>
                  </a:buClr>
                  <a:buSzPct val="70000"/>
                  <a:buFont typeface="Arial" pitchFamily="34" charset="0"/>
                  <a:buNone/>
                </a:pPr>
                <a:endParaRPr lang="en-US">
                  <a:latin typeface="Calibri" pitchFamily="34" charset="0"/>
                </a:endParaRPr>
              </a:p>
            </p:txBody>
          </p:sp>
          <p:sp>
            <p:nvSpPr>
              <p:cNvPr id="62562" name="Rectangle 33"/>
              <p:cNvSpPr>
                <a:spLocks noChangeArrowheads="1"/>
              </p:cNvSpPr>
              <p:nvPr/>
            </p:nvSpPr>
            <p:spPr bwMode="auto">
              <a:xfrm>
                <a:off x="2608628" y="1695601"/>
                <a:ext cx="1131195" cy="324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88900" indent="-88900" algn="ctr">
                  <a:buClr>
                    <a:schemeClr val="tx2"/>
                  </a:buClr>
                  <a:buSzPct val="70000"/>
                  <a:buFont typeface="Arial" pitchFamily="34" charset="0"/>
                  <a:buNone/>
                </a:pPr>
                <a:r>
                  <a:rPr lang="en-US" sz="1100" b="1">
                    <a:latin typeface="Calibri" pitchFamily="34" charset="0"/>
                  </a:rPr>
                  <a:t>Test Tools V2.0</a:t>
                </a:r>
              </a:p>
            </p:txBody>
          </p:sp>
        </p:grpSp>
        <p:grpSp>
          <p:nvGrpSpPr>
            <p:cNvPr id="62513" name="Group 40"/>
            <p:cNvGrpSpPr>
              <a:grpSpLocks/>
            </p:cNvGrpSpPr>
            <p:nvPr/>
          </p:nvGrpSpPr>
          <p:grpSpPr bwMode="auto">
            <a:xfrm>
              <a:off x="179515" y="3284983"/>
              <a:ext cx="1368152" cy="557856"/>
              <a:chOff x="2225373" y="1558311"/>
              <a:chExt cx="879076" cy="558280"/>
            </a:xfrm>
          </p:grpSpPr>
          <p:sp>
            <p:nvSpPr>
              <p:cNvPr id="41" name="Isosceles Triangle 41"/>
              <p:cNvSpPr>
                <a:spLocks noChangeArrowheads="1"/>
              </p:cNvSpPr>
              <p:nvPr/>
            </p:nvSpPr>
            <p:spPr bwMode="auto">
              <a:xfrm rot="10800000">
                <a:off x="2549656" y="1846954"/>
                <a:ext cx="233583" cy="270085"/>
              </a:xfrm>
              <a:prstGeom prst="triangle">
                <a:avLst>
                  <a:gd name="adj" fmla="val 50000"/>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lIns="0" tIns="0" rIns="0" bIns="0"/>
              <a:lstStyle/>
              <a:p>
                <a:pPr marL="88900" indent="-88900" fontAlgn="auto">
                  <a:lnSpc>
                    <a:spcPts val="1700"/>
                  </a:lnSpc>
                  <a:spcBef>
                    <a:spcPts val="0"/>
                  </a:spcBef>
                  <a:spcAft>
                    <a:spcPts val="0"/>
                  </a:spcAft>
                  <a:buClr>
                    <a:schemeClr val="tx2"/>
                  </a:buClr>
                  <a:buSzPct val="70000"/>
                  <a:buFont typeface="Arial" charset="0"/>
                  <a:buNone/>
                  <a:defRPr/>
                </a:pPr>
                <a:endParaRPr lang="en-US">
                  <a:latin typeface="+mn-lt"/>
                  <a:ea typeface="+mn-ea"/>
                </a:endParaRPr>
              </a:p>
            </p:txBody>
          </p:sp>
          <p:sp>
            <p:nvSpPr>
              <p:cNvPr id="62560" name="Rectangle 42"/>
              <p:cNvSpPr>
                <a:spLocks noChangeArrowheads="1"/>
              </p:cNvSpPr>
              <p:nvPr/>
            </p:nvSpPr>
            <p:spPr bwMode="auto">
              <a:xfrm>
                <a:off x="2225373" y="1558311"/>
                <a:ext cx="879076" cy="324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88900" indent="-88900">
                  <a:buClr>
                    <a:schemeClr val="tx2"/>
                  </a:buClr>
                  <a:buSzPct val="70000"/>
                  <a:buFont typeface="Arial" pitchFamily="34" charset="0"/>
                  <a:buNone/>
                </a:pPr>
                <a:r>
                  <a:rPr lang="en-US" sz="1000" b="1">
                    <a:latin typeface="Calibri" pitchFamily="34" charset="0"/>
                  </a:rPr>
                  <a:t>Proposed European-Level </a:t>
                </a:r>
              </a:p>
              <a:p>
                <a:pPr marL="88900" indent="-88900">
                  <a:buClr>
                    <a:schemeClr val="tx2"/>
                  </a:buClr>
                  <a:buSzPct val="70000"/>
                  <a:buFont typeface="Arial" pitchFamily="34" charset="0"/>
                  <a:buNone/>
                </a:pPr>
                <a:r>
                  <a:rPr lang="en-US" sz="1000" b="1">
                    <a:latin typeface="Calibri" pitchFamily="34" charset="0"/>
                  </a:rPr>
                  <a:t>Testing Process</a:t>
                </a:r>
              </a:p>
            </p:txBody>
          </p:sp>
        </p:grpSp>
        <p:grpSp>
          <p:nvGrpSpPr>
            <p:cNvPr id="62514" name="Group 43"/>
            <p:cNvGrpSpPr>
              <a:grpSpLocks/>
            </p:cNvGrpSpPr>
            <p:nvPr/>
          </p:nvGrpSpPr>
          <p:grpSpPr bwMode="auto">
            <a:xfrm>
              <a:off x="107505" y="3789040"/>
              <a:ext cx="1440159" cy="521189"/>
              <a:chOff x="1961605" y="1592875"/>
              <a:chExt cx="788176" cy="522671"/>
            </a:xfrm>
          </p:grpSpPr>
          <p:sp>
            <p:nvSpPr>
              <p:cNvPr id="44" name="Isosceles Triangle 44"/>
              <p:cNvSpPr>
                <a:spLocks noChangeArrowheads="1"/>
              </p:cNvSpPr>
              <p:nvPr/>
            </p:nvSpPr>
            <p:spPr bwMode="auto">
              <a:xfrm rot="10800000">
                <a:off x="2395387" y="1809664"/>
                <a:ext cx="200696" cy="305673"/>
              </a:xfrm>
              <a:prstGeom prst="triangle">
                <a:avLst>
                  <a:gd name="adj" fmla="val 50000"/>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lIns="0" tIns="0" rIns="0" bIns="0"/>
              <a:lstStyle/>
              <a:p>
                <a:pPr marL="88900" indent="-88900" fontAlgn="auto">
                  <a:spcBef>
                    <a:spcPts val="0"/>
                  </a:spcBef>
                  <a:spcAft>
                    <a:spcPts val="0"/>
                  </a:spcAft>
                  <a:buClr>
                    <a:schemeClr val="tx2"/>
                  </a:buClr>
                  <a:buSzPct val="70000"/>
                  <a:buFont typeface="Arial" charset="0"/>
                  <a:buNone/>
                  <a:defRPr/>
                </a:pPr>
                <a:endParaRPr lang="en-US">
                  <a:latin typeface="+mn-lt"/>
                  <a:ea typeface="+mn-ea"/>
                </a:endParaRPr>
              </a:p>
            </p:txBody>
          </p:sp>
          <p:sp>
            <p:nvSpPr>
              <p:cNvPr id="62558" name="Rectangle 45"/>
              <p:cNvSpPr>
                <a:spLocks noChangeArrowheads="1"/>
              </p:cNvSpPr>
              <p:nvPr/>
            </p:nvSpPr>
            <p:spPr bwMode="auto">
              <a:xfrm>
                <a:off x="1961605" y="1592875"/>
                <a:ext cx="788176" cy="324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88900" indent="-88900">
                  <a:buClr>
                    <a:schemeClr val="tx2"/>
                  </a:buClr>
                  <a:buSzPct val="70000"/>
                  <a:buFont typeface="Arial" pitchFamily="34" charset="0"/>
                  <a:buNone/>
                </a:pPr>
                <a:r>
                  <a:rPr lang="en-US" sz="1000" b="1">
                    <a:latin typeface="Calibri" pitchFamily="34" charset="0"/>
                  </a:rPr>
                  <a:t>Proposed European-Level Quality LabelCert. Process</a:t>
                </a:r>
              </a:p>
            </p:txBody>
          </p:sp>
        </p:grpSp>
        <p:grpSp>
          <p:nvGrpSpPr>
            <p:cNvPr id="62515" name="Group 46"/>
            <p:cNvGrpSpPr>
              <a:grpSpLocks/>
            </p:cNvGrpSpPr>
            <p:nvPr/>
          </p:nvGrpSpPr>
          <p:grpSpPr bwMode="auto">
            <a:xfrm>
              <a:off x="251518" y="2996950"/>
              <a:ext cx="1044872" cy="436811"/>
              <a:chOff x="2680464" y="1737715"/>
              <a:chExt cx="752819" cy="436568"/>
            </a:xfrm>
          </p:grpSpPr>
          <p:sp>
            <p:nvSpPr>
              <p:cNvPr id="47" name="Isosceles Triangle 47"/>
              <p:cNvSpPr>
                <a:spLocks noChangeArrowheads="1"/>
              </p:cNvSpPr>
              <p:nvPr/>
            </p:nvSpPr>
            <p:spPr bwMode="auto">
              <a:xfrm rot="10800000">
                <a:off x="2835518" y="1904496"/>
                <a:ext cx="234475" cy="269730"/>
              </a:xfrm>
              <a:prstGeom prst="triangle">
                <a:avLst>
                  <a:gd name="adj" fmla="val 50000"/>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lIns="0" tIns="0" rIns="0" bIns="0"/>
              <a:lstStyle/>
              <a:p>
                <a:pPr marL="88900" indent="-88900" fontAlgn="auto">
                  <a:lnSpc>
                    <a:spcPts val="1700"/>
                  </a:lnSpc>
                  <a:spcBef>
                    <a:spcPts val="0"/>
                  </a:spcBef>
                  <a:spcAft>
                    <a:spcPts val="0"/>
                  </a:spcAft>
                  <a:buClr>
                    <a:schemeClr val="tx2"/>
                  </a:buClr>
                  <a:buSzPct val="70000"/>
                  <a:buFont typeface="Arial" charset="0"/>
                  <a:buNone/>
                  <a:defRPr/>
                </a:pPr>
                <a:endParaRPr lang="en-US">
                  <a:latin typeface="+mn-lt"/>
                  <a:ea typeface="+mn-ea"/>
                </a:endParaRPr>
              </a:p>
            </p:txBody>
          </p:sp>
          <p:sp>
            <p:nvSpPr>
              <p:cNvPr id="62556" name="Rectangle 48"/>
              <p:cNvSpPr>
                <a:spLocks noChangeArrowheads="1"/>
              </p:cNvSpPr>
              <p:nvPr/>
            </p:nvSpPr>
            <p:spPr bwMode="auto">
              <a:xfrm>
                <a:off x="2680464" y="1737715"/>
                <a:ext cx="752819" cy="324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88900" indent="-88900">
                  <a:buClr>
                    <a:schemeClr val="tx2"/>
                  </a:buClr>
                  <a:buSzPct val="70000"/>
                  <a:buFont typeface="Arial" pitchFamily="34" charset="0"/>
                  <a:buNone/>
                </a:pPr>
                <a:r>
                  <a:rPr lang="en-US" sz="1000" b="1">
                    <a:latin typeface="Calibri" pitchFamily="34" charset="0"/>
                  </a:rPr>
                  <a:t>European-Level </a:t>
                </a:r>
              </a:p>
              <a:p>
                <a:pPr marL="88900" indent="-88900">
                  <a:buClr>
                    <a:schemeClr val="tx2"/>
                  </a:buClr>
                  <a:buSzPct val="70000"/>
                  <a:buFont typeface="Arial" pitchFamily="34" charset="0"/>
                  <a:buNone/>
                </a:pPr>
                <a:r>
                  <a:rPr lang="en-US" sz="1000" b="1">
                    <a:latin typeface="Calibri" pitchFamily="34" charset="0"/>
                  </a:rPr>
                  <a:t>QMS V1.0</a:t>
                </a:r>
              </a:p>
            </p:txBody>
          </p:sp>
        </p:grpSp>
        <p:grpSp>
          <p:nvGrpSpPr>
            <p:cNvPr id="62516" name="Group 49"/>
            <p:cNvGrpSpPr>
              <a:grpSpLocks/>
            </p:cNvGrpSpPr>
            <p:nvPr/>
          </p:nvGrpSpPr>
          <p:grpSpPr bwMode="auto">
            <a:xfrm>
              <a:off x="1763687" y="2996952"/>
              <a:ext cx="1224135" cy="485287"/>
              <a:chOff x="1098102" y="1755335"/>
              <a:chExt cx="881976" cy="486667"/>
            </a:xfrm>
          </p:grpSpPr>
          <p:sp>
            <p:nvSpPr>
              <p:cNvPr id="50" name="Isosceles Triangle 50"/>
              <p:cNvSpPr>
                <a:spLocks noChangeArrowheads="1"/>
              </p:cNvSpPr>
              <p:nvPr/>
            </p:nvSpPr>
            <p:spPr bwMode="auto">
              <a:xfrm rot="10800000">
                <a:off x="1513151" y="1971972"/>
                <a:ext cx="234025" cy="270030"/>
              </a:xfrm>
              <a:prstGeom prst="triangle">
                <a:avLst>
                  <a:gd name="adj" fmla="val 50000"/>
                </a:avLst>
              </a:prstGeom>
              <a:ln/>
              <a:extLst/>
            </p:spPr>
            <p:style>
              <a:lnRef idx="0">
                <a:schemeClr val="accent4"/>
              </a:lnRef>
              <a:fillRef idx="3">
                <a:schemeClr val="accent4"/>
              </a:fillRef>
              <a:effectRef idx="3">
                <a:schemeClr val="accent4"/>
              </a:effectRef>
              <a:fontRef idx="minor">
                <a:schemeClr val="lt1"/>
              </a:fontRef>
            </p:style>
            <p:txBody>
              <a:bodyPr lIns="0" tIns="0" rIns="0" bIns="0"/>
              <a:lstStyle/>
              <a:p>
                <a:pPr marL="88900" indent="-88900" fontAlgn="auto">
                  <a:lnSpc>
                    <a:spcPts val="1700"/>
                  </a:lnSpc>
                  <a:spcBef>
                    <a:spcPts val="0"/>
                  </a:spcBef>
                  <a:spcAft>
                    <a:spcPts val="0"/>
                  </a:spcAft>
                  <a:buClr>
                    <a:schemeClr val="tx2"/>
                  </a:buClr>
                  <a:buSzPct val="70000"/>
                  <a:buFont typeface="Arial" charset="0"/>
                  <a:buNone/>
                  <a:defRPr/>
                </a:pPr>
                <a:endParaRPr lang="en-US">
                  <a:solidFill>
                    <a:schemeClr val="tx1"/>
                  </a:solidFill>
                </a:endParaRPr>
              </a:p>
            </p:txBody>
          </p:sp>
          <p:sp>
            <p:nvSpPr>
              <p:cNvPr id="62554" name="Rectangle 51"/>
              <p:cNvSpPr>
                <a:spLocks noChangeArrowheads="1"/>
              </p:cNvSpPr>
              <p:nvPr/>
            </p:nvSpPr>
            <p:spPr bwMode="auto">
              <a:xfrm>
                <a:off x="1098102" y="1755335"/>
                <a:ext cx="881976" cy="324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88900" indent="-88900">
                  <a:buClr>
                    <a:schemeClr val="tx2"/>
                  </a:buClr>
                  <a:buSzPct val="70000"/>
                  <a:buFont typeface="Arial" pitchFamily="34" charset="0"/>
                  <a:buNone/>
                </a:pPr>
                <a:r>
                  <a:rPr lang="en-US" sz="1100" b="1">
                    <a:latin typeface="Calibri" pitchFamily="34" charset="0"/>
                  </a:rPr>
                  <a:t>European-Level </a:t>
                </a:r>
              </a:p>
              <a:p>
                <a:pPr marL="88900" indent="-88900">
                  <a:buClr>
                    <a:schemeClr val="tx2"/>
                  </a:buClr>
                  <a:buSzPct val="70000"/>
                  <a:buFont typeface="Arial" pitchFamily="34" charset="0"/>
                  <a:buNone/>
                </a:pPr>
                <a:r>
                  <a:rPr lang="en-US" sz="1100" b="1">
                    <a:latin typeface="Calibri" pitchFamily="34" charset="0"/>
                  </a:rPr>
                  <a:t>QMS V2.0</a:t>
                </a:r>
              </a:p>
            </p:txBody>
          </p:sp>
        </p:grpSp>
        <p:grpSp>
          <p:nvGrpSpPr>
            <p:cNvPr id="62517" name="Group 52"/>
            <p:cNvGrpSpPr>
              <a:grpSpLocks/>
            </p:cNvGrpSpPr>
            <p:nvPr/>
          </p:nvGrpSpPr>
          <p:grpSpPr bwMode="auto">
            <a:xfrm>
              <a:off x="5940151" y="2132853"/>
              <a:ext cx="1189037" cy="404394"/>
              <a:chOff x="2473940" y="1879319"/>
              <a:chExt cx="1131195" cy="573392"/>
            </a:xfrm>
          </p:grpSpPr>
          <p:sp>
            <p:nvSpPr>
              <p:cNvPr id="62549" name="Isosceles Triangle 53"/>
              <p:cNvSpPr>
                <a:spLocks noChangeArrowheads="1"/>
              </p:cNvSpPr>
              <p:nvPr/>
            </p:nvSpPr>
            <p:spPr bwMode="auto">
              <a:xfrm rot="10800000">
                <a:off x="2542446" y="2185620"/>
                <a:ext cx="207503" cy="267091"/>
              </a:xfrm>
              <a:prstGeom prst="triangle">
                <a:avLst>
                  <a:gd name="adj"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88900" indent="-88900">
                  <a:spcAft>
                    <a:spcPts val="300"/>
                  </a:spcAft>
                  <a:buClr>
                    <a:schemeClr val="tx2"/>
                  </a:buClr>
                  <a:buSzPct val="70000"/>
                  <a:buFont typeface="Arial" pitchFamily="34" charset="0"/>
                  <a:buNone/>
                </a:pPr>
                <a:endParaRPr lang="en-US">
                  <a:latin typeface="Calibri" pitchFamily="34" charset="0"/>
                </a:endParaRPr>
              </a:p>
            </p:txBody>
          </p:sp>
          <p:sp>
            <p:nvSpPr>
              <p:cNvPr id="62550" name="Rectangle 54"/>
              <p:cNvSpPr>
                <a:spLocks noChangeArrowheads="1"/>
              </p:cNvSpPr>
              <p:nvPr/>
            </p:nvSpPr>
            <p:spPr bwMode="auto">
              <a:xfrm>
                <a:off x="2473940" y="1879319"/>
                <a:ext cx="1131195" cy="32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88900" indent="-88900" algn="ctr">
                  <a:spcAft>
                    <a:spcPts val="300"/>
                  </a:spcAft>
                  <a:buClr>
                    <a:schemeClr val="tx2"/>
                  </a:buClr>
                  <a:buSzPct val="70000"/>
                  <a:buFont typeface="Arial" pitchFamily="34" charset="0"/>
                  <a:buNone/>
                </a:pPr>
                <a:r>
                  <a:rPr lang="en-US" sz="1100" b="1">
                    <a:latin typeface="Calibri" pitchFamily="34" charset="0"/>
                  </a:rPr>
                  <a:t>Pilot Testing &amp; </a:t>
                </a:r>
                <a:br>
                  <a:rPr lang="en-US" sz="1100" b="1">
                    <a:latin typeface="Calibri" pitchFamily="34" charset="0"/>
                  </a:rPr>
                </a:br>
                <a:r>
                  <a:rPr lang="en-US" sz="1100" b="1">
                    <a:latin typeface="Calibri" pitchFamily="34" charset="0"/>
                  </a:rPr>
                  <a:t>LabelCert.</a:t>
                </a:r>
              </a:p>
            </p:txBody>
          </p:sp>
        </p:grpSp>
        <p:grpSp>
          <p:nvGrpSpPr>
            <p:cNvPr id="62518" name="Group 55"/>
            <p:cNvGrpSpPr>
              <a:grpSpLocks/>
            </p:cNvGrpSpPr>
            <p:nvPr/>
          </p:nvGrpSpPr>
          <p:grpSpPr bwMode="auto">
            <a:xfrm>
              <a:off x="5367110" y="2708919"/>
              <a:ext cx="1581151" cy="650570"/>
              <a:chOff x="3672942" y="2628888"/>
              <a:chExt cx="1131195" cy="922366"/>
            </a:xfrm>
          </p:grpSpPr>
          <p:sp>
            <p:nvSpPr>
              <p:cNvPr id="62547" name="Isosceles Triangle 56"/>
              <p:cNvSpPr>
                <a:spLocks noChangeArrowheads="1"/>
              </p:cNvSpPr>
              <p:nvPr/>
            </p:nvSpPr>
            <p:spPr bwMode="auto">
              <a:xfrm rot="10800000">
                <a:off x="4283862" y="3241436"/>
                <a:ext cx="159663" cy="309818"/>
              </a:xfrm>
              <a:prstGeom prst="triangle">
                <a:avLst>
                  <a:gd name="adj"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88900" indent="-88900">
                  <a:spcAft>
                    <a:spcPts val="300"/>
                  </a:spcAft>
                  <a:buClr>
                    <a:schemeClr val="tx2"/>
                  </a:buClr>
                  <a:buSzPct val="70000"/>
                  <a:buFont typeface="Arial" pitchFamily="34" charset="0"/>
                  <a:buNone/>
                </a:pPr>
                <a:endParaRPr lang="en-US">
                  <a:latin typeface="Calibri" pitchFamily="34" charset="0"/>
                </a:endParaRPr>
              </a:p>
            </p:txBody>
          </p:sp>
          <p:sp>
            <p:nvSpPr>
              <p:cNvPr id="62548" name="Rectangle 57"/>
              <p:cNvSpPr>
                <a:spLocks noChangeArrowheads="1"/>
              </p:cNvSpPr>
              <p:nvPr/>
            </p:nvSpPr>
            <p:spPr bwMode="auto">
              <a:xfrm>
                <a:off x="3672942" y="2628888"/>
                <a:ext cx="1131195" cy="3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88900" indent="-88900" algn="ctr">
                  <a:spcAft>
                    <a:spcPts val="300"/>
                  </a:spcAft>
                  <a:buClr>
                    <a:schemeClr val="tx2"/>
                  </a:buClr>
                  <a:buSzPct val="70000"/>
                  <a:buFont typeface="Arial" pitchFamily="34" charset="0"/>
                  <a:buNone/>
                </a:pPr>
                <a:r>
                  <a:rPr lang="en-US" sz="1100" b="1">
                    <a:latin typeface="Calibri" pitchFamily="34" charset="0"/>
                  </a:rPr>
                  <a:t>Evaluation of Testing</a:t>
                </a:r>
                <a:br>
                  <a:rPr lang="en-US" sz="1100" b="1">
                    <a:latin typeface="Calibri" pitchFamily="34" charset="0"/>
                  </a:rPr>
                </a:br>
                <a:r>
                  <a:rPr lang="en-US" sz="1100" b="1">
                    <a:latin typeface="Calibri" pitchFamily="34" charset="0"/>
                  </a:rPr>
                  <a:t>&amp; LabelCert.</a:t>
                </a:r>
              </a:p>
            </p:txBody>
          </p:sp>
        </p:grpSp>
        <p:cxnSp>
          <p:nvCxnSpPr>
            <p:cNvPr id="62519" name="Curved Connector 59"/>
            <p:cNvCxnSpPr>
              <a:cxnSpLocks noChangeShapeType="1"/>
              <a:stCxn id="62548" idx="2"/>
            </p:cNvCxnSpPr>
            <p:nvPr/>
          </p:nvCxnSpPr>
          <p:spPr bwMode="auto">
            <a:xfrm rot="16200000" flipH="1">
              <a:off x="6113233" y="2981972"/>
              <a:ext cx="825500" cy="736600"/>
            </a:xfrm>
            <a:prstGeom prst="curvedConnector3">
              <a:avLst>
                <a:gd name="adj1" fmla="val 50000"/>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cxnSp>
          <p:nvCxnSpPr>
            <p:cNvPr id="62520" name="Straight Connector 61"/>
            <p:cNvCxnSpPr>
              <a:cxnSpLocks noChangeShapeType="1"/>
            </p:cNvCxnSpPr>
            <p:nvPr/>
          </p:nvCxnSpPr>
          <p:spPr bwMode="auto">
            <a:xfrm>
              <a:off x="3841750" y="1589088"/>
              <a:ext cx="344488" cy="31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grpSp>
          <p:nvGrpSpPr>
            <p:cNvPr id="62521" name="Group 143"/>
            <p:cNvGrpSpPr>
              <a:grpSpLocks/>
            </p:cNvGrpSpPr>
            <p:nvPr/>
          </p:nvGrpSpPr>
          <p:grpSpPr bwMode="auto">
            <a:xfrm>
              <a:off x="7559675" y="2024063"/>
              <a:ext cx="1308100" cy="533399"/>
              <a:chOff x="2945826" y="1633456"/>
              <a:chExt cx="1196982" cy="715425"/>
            </a:xfrm>
          </p:grpSpPr>
          <p:sp>
            <p:nvSpPr>
              <p:cNvPr id="62545" name="Isosceles Triangle 144"/>
              <p:cNvSpPr>
                <a:spLocks noChangeArrowheads="1"/>
              </p:cNvSpPr>
              <p:nvPr/>
            </p:nvSpPr>
            <p:spPr bwMode="auto">
              <a:xfrm rot="10800000">
                <a:off x="3479626" y="2039064"/>
                <a:ext cx="159663" cy="309817"/>
              </a:xfrm>
              <a:prstGeom prst="triangle">
                <a:avLst>
                  <a:gd name="adj"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88900" indent="-88900">
                  <a:spcAft>
                    <a:spcPts val="300"/>
                  </a:spcAft>
                  <a:buClr>
                    <a:schemeClr val="tx2"/>
                  </a:buClr>
                  <a:buSzPct val="70000"/>
                  <a:buFont typeface="Arial" pitchFamily="34" charset="0"/>
                  <a:buNone/>
                </a:pPr>
                <a:endParaRPr lang="en-US">
                  <a:latin typeface="Calibri" pitchFamily="34" charset="0"/>
                </a:endParaRPr>
              </a:p>
            </p:txBody>
          </p:sp>
          <p:sp>
            <p:nvSpPr>
              <p:cNvPr id="62546" name="Rectangle 145"/>
              <p:cNvSpPr>
                <a:spLocks noChangeArrowheads="1"/>
              </p:cNvSpPr>
              <p:nvPr/>
            </p:nvSpPr>
            <p:spPr bwMode="auto">
              <a:xfrm>
                <a:off x="2945826" y="1633456"/>
                <a:ext cx="1196982" cy="324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88900" indent="-88900" algn="ctr">
                  <a:spcAft>
                    <a:spcPts val="300"/>
                  </a:spcAft>
                  <a:buClr>
                    <a:schemeClr val="tx2"/>
                  </a:buClr>
                  <a:buSzPct val="70000"/>
                  <a:buFont typeface="Arial" pitchFamily="34" charset="0"/>
                  <a:buNone/>
                </a:pPr>
                <a:r>
                  <a:rPr lang="en-US" sz="1100" b="1">
                    <a:latin typeface="Calibri" pitchFamily="34" charset="0"/>
                  </a:rPr>
                  <a:t>Testing </a:t>
                </a:r>
                <a:br>
                  <a:rPr lang="en-US" sz="1100" b="1">
                    <a:latin typeface="Calibri" pitchFamily="34" charset="0"/>
                  </a:rPr>
                </a:br>
                <a:r>
                  <a:rPr lang="en-US" sz="1100" b="1">
                    <a:latin typeface="Calibri" pitchFamily="34" charset="0"/>
                  </a:rPr>
                  <a:t>&amp; Quality  LabelCert.</a:t>
                </a:r>
              </a:p>
              <a:p>
                <a:pPr marL="88900" indent="-88900" algn="ctr">
                  <a:spcAft>
                    <a:spcPts val="300"/>
                  </a:spcAft>
                  <a:buClr>
                    <a:schemeClr val="tx2"/>
                  </a:buClr>
                  <a:buSzPct val="70000"/>
                  <a:buFont typeface="Arial" pitchFamily="34" charset="0"/>
                  <a:buNone/>
                </a:pPr>
                <a:r>
                  <a:rPr lang="en-US" sz="1100" b="1">
                    <a:latin typeface="Calibri" pitchFamily="34" charset="0"/>
                  </a:rPr>
                  <a:t>Operational</a:t>
                </a:r>
              </a:p>
            </p:txBody>
          </p:sp>
        </p:grpSp>
        <p:grpSp>
          <p:nvGrpSpPr>
            <p:cNvPr id="62522" name="Group 146"/>
            <p:cNvGrpSpPr>
              <a:grpSpLocks/>
            </p:cNvGrpSpPr>
            <p:nvPr/>
          </p:nvGrpSpPr>
          <p:grpSpPr bwMode="auto">
            <a:xfrm>
              <a:off x="7056438" y="3373438"/>
              <a:ext cx="1579562" cy="468312"/>
              <a:chOff x="2757740" y="1706231"/>
              <a:chExt cx="1131195" cy="468052"/>
            </a:xfrm>
          </p:grpSpPr>
          <p:sp>
            <p:nvSpPr>
              <p:cNvPr id="62543" name="Isosceles Triangle 147"/>
              <p:cNvSpPr>
                <a:spLocks noChangeArrowheads="1"/>
              </p:cNvSpPr>
              <p:nvPr/>
            </p:nvSpPr>
            <p:spPr bwMode="auto">
              <a:xfrm rot="10800000">
                <a:off x="3143330" y="1904253"/>
                <a:ext cx="234025" cy="270030"/>
              </a:xfrm>
              <a:prstGeom prst="triangle">
                <a:avLst>
                  <a:gd name="adj"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88900" indent="-88900">
                  <a:buClr>
                    <a:schemeClr val="tx2"/>
                  </a:buClr>
                  <a:buSzPct val="70000"/>
                  <a:buFont typeface="Arial" pitchFamily="34" charset="0"/>
                  <a:buNone/>
                </a:pPr>
                <a:endParaRPr lang="en-US">
                  <a:latin typeface="Calibri" pitchFamily="34" charset="0"/>
                </a:endParaRPr>
              </a:p>
            </p:txBody>
          </p:sp>
          <p:sp>
            <p:nvSpPr>
              <p:cNvPr id="62544" name="Rectangle 148"/>
              <p:cNvSpPr>
                <a:spLocks noChangeArrowheads="1"/>
              </p:cNvSpPr>
              <p:nvPr/>
            </p:nvSpPr>
            <p:spPr bwMode="auto">
              <a:xfrm>
                <a:off x="2757740" y="1706231"/>
                <a:ext cx="1131195" cy="324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88900" indent="-88900" algn="ctr">
                  <a:buClr>
                    <a:schemeClr val="tx2"/>
                  </a:buClr>
                  <a:buSzPct val="70000"/>
                  <a:buFont typeface="Arial" pitchFamily="34" charset="0"/>
                  <a:buNone/>
                </a:pPr>
                <a:r>
                  <a:rPr lang="en-US" sz="1100" b="1">
                    <a:latin typeface="Calibri" pitchFamily="34" charset="0"/>
                  </a:rPr>
                  <a:t>Support of Project-Level Testing &amp; LabelCert Process</a:t>
                </a:r>
              </a:p>
            </p:txBody>
          </p:sp>
        </p:grpSp>
        <p:grpSp>
          <p:nvGrpSpPr>
            <p:cNvPr id="62523" name="Group 149"/>
            <p:cNvGrpSpPr>
              <a:grpSpLocks/>
            </p:cNvGrpSpPr>
            <p:nvPr/>
          </p:nvGrpSpPr>
          <p:grpSpPr bwMode="auto">
            <a:xfrm>
              <a:off x="7045325" y="4948238"/>
              <a:ext cx="1579563" cy="468312"/>
              <a:chOff x="2757740" y="1706231"/>
              <a:chExt cx="1131195" cy="468052"/>
            </a:xfrm>
          </p:grpSpPr>
          <p:sp>
            <p:nvSpPr>
              <p:cNvPr id="62541" name="Isosceles Triangle 150"/>
              <p:cNvSpPr>
                <a:spLocks noChangeArrowheads="1"/>
              </p:cNvSpPr>
              <p:nvPr/>
            </p:nvSpPr>
            <p:spPr bwMode="auto">
              <a:xfrm rot="10800000">
                <a:off x="3143330" y="1904253"/>
                <a:ext cx="234025" cy="270030"/>
              </a:xfrm>
              <a:prstGeom prst="triangle">
                <a:avLst>
                  <a:gd name="adj"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88900" indent="-88900">
                  <a:buClr>
                    <a:schemeClr val="tx2"/>
                  </a:buClr>
                  <a:buSzPct val="70000"/>
                  <a:buFont typeface="Arial" pitchFamily="34" charset="0"/>
                  <a:buNone/>
                </a:pPr>
                <a:endParaRPr lang="en-US">
                  <a:latin typeface="Calibri" pitchFamily="34" charset="0"/>
                </a:endParaRPr>
              </a:p>
            </p:txBody>
          </p:sp>
          <p:sp>
            <p:nvSpPr>
              <p:cNvPr id="62542" name="Rectangle 151"/>
              <p:cNvSpPr>
                <a:spLocks noChangeArrowheads="1"/>
              </p:cNvSpPr>
              <p:nvPr/>
            </p:nvSpPr>
            <p:spPr bwMode="auto">
              <a:xfrm>
                <a:off x="2757740" y="1706231"/>
                <a:ext cx="1131195" cy="324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88900" indent="-88900" algn="ctr">
                  <a:buClr>
                    <a:schemeClr val="tx2"/>
                  </a:buClr>
                  <a:buSzPct val="70000"/>
                  <a:buFont typeface="Arial" pitchFamily="34" charset="0"/>
                  <a:buNone/>
                </a:pPr>
                <a:r>
                  <a:rPr lang="en-US" sz="1100" b="1">
                    <a:latin typeface="Calibri" pitchFamily="34" charset="0"/>
                  </a:rPr>
                  <a:t>Support of Project-Level Testing Tools</a:t>
                </a:r>
              </a:p>
            </p:txBody>
          </p:sp>
        </p:grpSp>
        <p:grpSp>
          <p:nvGrpSpPr>
            <p:cNvPr id="62524" name="Group 18"/>
            <p:cNvGrpSpPr>
              <a:grpSpLocks/>
            </p:cNvGrpSpPr>
            <p:nvPr/>
          </p:nvGrpSpPr>
          <p:grpSpPr bwMode="auto">
            <a:xfrm>
              <a:off x="2051721" y="5301208"/>
              <a:ext cx="1131887" cy="485356"/>
              <a:chOff x="2176077" y="1660258"/>
              <a:chExt cx="1131195" cy="486614"/>
            </a:xfrm>
          </p:grpSpPr>
          <p:sp>
            <p:nvSpPr>
              <p:cNvPr id="62539" name="Isosceles Triangle 19"/>
              <p:cNvSpPr>
                <a:spLocks noChangeArrowheads="1"/>
              </p:cNvSpPr>
              <p:nvPr/>
            </p:nvSpPr>
            <p:spPr bwMode="auto">
              <a:xfrm rot="10800000">
                <a:off x="2535895" y="1876842"/>
                <a:ext cx="234025" cy="270030"/>
              </a:xfrm>
              <a:prstGeom prst="triangle">
                <a:avLst>
                  <a:gd name="adj"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88900" indent="-88900">
                  <a:buClr>
                    <a:schemeClr val="tx2"/>
                  </a:buClr>
                  <a:buSzPct val="70000"/>
                  <a:buFont typeface="Arial" pitchFamily="34" charset="0"/>
                  <a:buNone/>
                </a:pPr>
                <a:endParaRPr lang="en-US">
                  <a:latin typeface="Calibri" pitchFamily="34" charset="0"/>
                </a:endParaRPr>
              </a:p>
            </p:txBody>
          </p:sp>
          <p:sp>
            <p:nvSpPr>
              <p:cNvPr id="62540" name="Rectangle 20"/>
              <p:cNvSpPr>
                <a:spLocks noChangeArrowheads="1"/>
              </p:cNvSpPr>
              <p:nvPr/>
            </p:nvSpPr>
            <p:spPr bwMode="auto">
              <a:xfrm>
                <a:off x="2176077" y="1660258"/>
                <a:ext cx="1131195" cy="324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88900" indent="-88900" algn="ctr">
                  <a:buClr>
                    <a:schemeClr val="tx2"/>
                  </a:buClr>
                  <a:buSzPct val="70000"/>
                  <a:buFont typeface="Arial" pitchFamily="34" charset="0"/>
                  <a:buNone/>
                </a:pPr>
                <a:r>
                  <a:rPr lang="en-US" sz="1100" b="1">
                    <a:latin typeface="Calibri" pitchFamily="34" charset="0"/>
                  </a:rPr>
                  <a:t>Test Cases V1.0</a:t>
                </a:r>
              </a:p>
            </p:txBody>
          </p:sp>
        </p:grpSp>
        <p:grpSp>
          <p:nvGrpSpPr>
            <p:cNvPr id="62525" name="Group 18"/>
            <p:cNvGrpSpPr>
              <a:grpSpLocks/>
            </p:cNvGrpSpPr>
            <p:nvPr/>
          </p:nvGrpSpPr>
          <p:grpSpPr bwMode="auto">
            <a:xfrm>
              <a:off x="5024288" y="5076047"/>
              <a:ext cx="1131888" cy="504054"/>
              <a:chOff x="2823615" y="1442464"/>
              <a:chExt cx="1131195" cy="505365"/>
            </a:xfrm>
          </p:grpSpPr>
          <p:sp>
            <p:nvSpPr>
              <p:cNvPr id="62537" name="Isosceles Triangle 19"/>
              <p:cNvSpPr>
                <a:spLocks noChangeArrowheads="1"/>
              </p:cNvSpPr>
              <p:nvPr/>
            </p:nvSpPr>
            <p:spPr bwMode="auto">
              <a:xfrm rot="10800000">
                <a:off x="3073110" y="1677799"/>
                <a:ext cx="234025" cy="270030"/>
              </a:xfrm>
              <a:prstGeom prst="triangle">
                <a:avLst>
                  <a:gd name="adj"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88900" indent="-88900">
                  <a:buClr>
                    <a:schemeClr val="tx2"/>
                  </a:buClr>
                  <a:buSzPct val="70000"/>
                  <a:buFont typeface="Arial" pitchFamily="34" charset="0"/>
                  <a:buNone/>
                </a:pPr>
                <a:endParaRPr lang="en-US">
                  <a:latin typeface="Calibri" pitchFamily="34" charset="0"/>
                </a:endParaRPr>
              </a:p>
            </p:txBody>
          </p:sp>
          <p:sp>
            <p:nvSpPr>
              <p:cNvPr id="62538" name="Rectangle 20"/>
              <p:cNvSpPr>
                <a:spLocks noChangeArrowheads="1"/>
              </p:cNvSpPr>
              <p:nvPr/>
            </p:nvSpPr>
            <p:spPr bwMode="auto">
              <a:xfrm>
                <a:off x="2823615" y="1442464"/>
                <a:ext cx="1131195" cy="324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88900" indent="-88900" algn="ctr">
                  <a:buClr>
                    <a:schemeClr val="tx2"/>
                  </a:buClr>
                  <a:buSzPct val="70000"/>
                  <a:buFont typeface="Arial" pitchFamily="34" charset="0"/>
                  <a:buNone/>
                </a:pPr>
                <a:r>
                  <a:rPr lang="en-US" sz="1100" b="1">
                    <a:latin typeface="Calibri" pitchFamily="34" charset="0"/>
                  </a:rPr>
                  <a:t>Test Cases V2.0</a:t>
                </a:r>
              </a:p>
            </p:txBody>
          </p:sp>
        </p:grpSp>
        <p:sp>
          <p:nvSpPr>
            <p:cNvPr id="62526" name="Rectangle 1"/>
            <p:cNvSpPr>
              <a:spLocks noChangeArrowheads="1"/>
            </p:cNvSpPr>
            <p:nvPr/>
          </p:nvSpPr>
          <p:spPr bwMode="auto">
            <a:xfrm>
              <a:off x="0" y="1412776"/>
              <a:ext cx="21828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i="1">
                  <a:latin typeface="Calibri" pitchFamily="34" charset="0"/>
                </a:rPr>
                <a:t>Get ready 2012-2013</a:t>
              </a:r>
              <a:endParaRPr lang="en-US" b="1">
                <a:latin typeface="Calibri" pitchFamily="34" charset="0"/>
              </a:endParaRPr>
            </a:p>
          </p:txBody>
        </p:sp>
        <p:sp>
          <p:nvSpPr>
            <p:cNvPr id="62527" name="Rectangle 2"/>
            <p:cNvSpPr>
              <a:spLocks noChangeArrowheads="1"/>
            </p:cNvSpPr>
            <p:nvPr/>
          </p:nvSpPr>
          <p:spPr bwMode="auto">
            <a:xfrm>
              <a:off x="4034234" y="1467627"/>
              <a:ext cx="2711550" cy="32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88900" indent="-88900" algn="ctr">
                <a:lnSpc>
                  <a:spcPts val="1700"/>
                </a:lnSpc>
                <a:spcAft>
                  <a:spcPts val="300"/>
                </a:spcAft>
                <a:buClr>
                  <a:schemeClr val="tx2"/>
                </a:buClr>
                <a:buSzPct val="70000"/>
                <a:buFont typeface="Arial" pitchFamily="34" charset="0"/>
                <a:buNone/>
              </a:pPr>
              <a:r>
                <a:rPr lang="en-US" b="1" i="1">
                  <a:latin typeface="Calibri" pitchFamily="34" charset="0"/>
                </a:rPr>
                <a:t>Operationalize 2014-2015</a:t>
              </a:r>
            </a:p>
          </p:txBody>
        </p:sp>
        <p:sp>
          <p:nvSpPr>
            <p:cNvPr id="62528" name="Rectangle 3"/>
            <p:cNvSpPr>
              <a:spLocks noChangeArrowheads="1"/>
            </p:cNvSpPr>
            <p:nvPr/>
          </p:nvSpPr>
          <p:spPr bwMode="auto">
            <a:xfrm>
              <a:off x="2123728" y="1475648"/>
              <a:ext cx="1838489" cy="32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88900" indent="-88900" algn="ctr">
                <a:lnSpc>
                  <a:spcPts val="1700"/>
                </a:lnSpc>
                <a:spcAft>
                  <a:spcPts val="300"/>
                </a:spcAft>
                <a:buClr>
                  <a:schemeClr val="tx2"/>
                </a:buClr>
                <a:buSzPct val="70000"/>
                <a:buFont typeface="Arial" pitchFamily="34" charset="0"/>
                <a:buNone/>
              </a:pPr>
              <a:r>
                <a:rPr lang="en-US" b="1" i="1">
                  <a:latin typeface="Calibri" pitchFamily="34" charset="0"/>
                </a:rPr>
                <a:t>Build  2013-2014</a:t>
              </a:r>
            </a:p>
          </p:txBody>
        </p:sp>
        <p:sp>
          <p:nvSpPr>
            <p:cNvPr id="78" name="Rectangle 77"/>
            <p:cNvSpPr/>
            <p:nvPr/>
          </p:nvSpPr>
          <p:spPr>
            <a:xfrm>
              <a:off x="309563" y="2701851"/>
              <a:ext cx="3443287" cy="309569"/>
            </a:xfrm>
            <a:prstGeom prst="rect">
              <a:avLst/>
            </a:prstGeom>
          </p:spPr>
          <p:txBody>
            <a:bodyPr wrap="none">
              <a:spAutoFit/>
            </a:bodyPr>
            <a:lstStyle/>
            <a:p>
              <a:pPr marL="88900" indent="-88900" fontAlgn="auto">
                <a:lnSpc>
                  <a:spcPts val="1700"/>
                </a:lnSpc>
                <a:spcBef>
                  <a:spcPts val="0"/>
                </a:spcBef>
                <a:spcAft>
                  <a:spcPts val="300"/>
                </a:spcAft>
                <a:buClr>
                  <a:schemeClr val="tx2"/>
                </a:buClr>
                <a:buSzPct val="70000"/>
                <a:buFont typeface="Arial" charset="0"/>
                <a:buNone/>
                <a:defRPr/>
              </a:pPr>
              <a:r>
                <a:rPr lang="en-US" b="1" dirty="0">
                  <a:solidFill>
                    <a:schemeClr val="tx2">
                      <a:lumMod val="60000"/>
                      <a:lumOff val="40000"/>
                    </a:schemeClr>
                  </a:solidFill>
                  <a:latin typeface="+mn-lt"/>
                  <a:ea typeface="MS PGothic" pitchFamily="34" charset="-128"/>
                </a:rPr>
                <a:t>Testing &amp; Certification Processes</a:t>
              </a:r>
            </a:p>
          </p:txBody>
        </p:sp>
        <p:sp>
          <p:nvSpPr>
            <p:cNvPr id="79" name="Ellipse 78"/>
            <p:cNvSpPr>
              <a:spLocks noChangeArrowheads="1"/>
            </p:cNvSpPr>
            <p:nvPr/>
          </p:nvSpPr>
          <p:spPr bwMode="auto">
            <a:xfrm>
              <a:off x="323850" y="1989050"/>
              <a:ext cx="1295400" cy="647713"/>
            </a:xfrm>
            <a:prstGeom prst="ellipse">
              <a:avLst/>
            </a:prstGeom>
            <a:noFill/>
            <a:ln w="38100">
              <a:solidFill>
                <a:srgbClr val="660066"/>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fr-FR">
                <a:solidFill>
                  <a:schemeClr val="lt1"/>
                </a:solidFill>
                <a:latin typeface="+mn-lt"/>
                <a:ea typeface="+mn-ea"/>
              </a:endParaRPr>
            </a:p>
          </p:txBody>
        </p:sp>
        <p:sp>
          <p:nvSpPr>
            <p:cNvPr id="80" name="Ellipse 79"/>
            <p:cNvSpPr>
              <a:spLocks noChangeArrowheads="1"/>
            </p:cNvSpPr>
            <p:nvPr/>
          </p:nvSpPr>
          <p:spPr bwMode="auto">
            <a:xfrm>
              <a:off x="1692275" y="2133515"/>
              <a:ext cx="2592388" cy="2951221"/>
            </a:xfrm>
            <a:prstGeom prst="ellipse">
              <a:avLst/>
            </a:prstGeom>
            <a:noFill/>
            <a:ln w="38100">
              <a:solidFill>
                <a:srgbClr val="008000"/>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fr-FR">
                <a:solidFill>
                  <a:schemeClr val="lt1"/>
                </a:solidFill>
                <a:latin typeface="+mn-lt"/>
                <a:ea typeface="+mn-ea"/>
              </a:endParaRPr>
            </a:p>
          </p:txBody>
        </p:sp>
        <p:cxnSp>
          <p:nvCxnSpPr>
            <p:cNvPr id="81" name="Connecteur en arc 80"/>
            <p:cNvCxnSpPr>
              <a:cxnSpLocks noChangeShapeType="1"/>
              <a:stCxn id="79" idx="4"/>
            </p:cNvCxnSpPr>
            <p:nvPr/>
          </p:nvCxnSpPr>
          <p:spPr bwMode="auto">
            <a:xfrm rot="16200000" flipH="1">
              <a:off x="1439863" y="2168450"/>
              <a:ext cx="0" cy="936625"/>
            </a:xfrm>
            <a:prstGeom prst="curvedConnector2">
              <a:avLst/>
            </a:prstGeom>
            <a:noFill/>
            <a:ln w="57150">
              <a:solidFill>
                <a:srgbClr val="8064A2"/>
              </a:solidFill>
              <a:round/>
              <a:headEnd/>
              <a:tailEnd type="arrow" w="med" len="med"/>
            </a:ln>
            <a:effectLst>
              <a:outerShdw blurRad="635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82" name="Ellipse 81"/>
            <p:cNvSpPr>
              <a:spLocks noChangeArrowheads="1"/>
            </p:cNvSpPr>
            <p:nvPr/>
          </p:nvSpPr>
          <p:spPr bwMode="auto">
            <a:xfrm>
              <a:off x="107950" y="2852667"/>
              <a:ext cx="1368425" cy="3384616"/>
            </a:xfrm>
            <a:prstGeom prst="ellipse">
              <a:avLst/>
            </a:prstGeom>
            <a:noFill/>
            <a:ln w="38100">
              <a:solidFill>
                <a:srgbClr val="000090"/>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fr-FR">
                <a:solidFill>
                  <a:schemeClr val="lt1"/>
                </a:solidFill>
                <a:latin typeface="+mn-lt"/>
                <a:ea typeface="+mn-ea"/>
              </a:endParaRPr>
            </a:p>
          </p:txBody>
        </p:sp>
        <p:cxnSp>
          <p:nvCxnSpPr>
            <p:cNvPr id="83" name="Connecteur en arc 82"/>
            <p:cNvCxnSpPr>
              <a:cxnSpLocks noChangeShapeType="1"/>
            </p:cNvCxnSpPr>
            <p:nvPr/>
          </p:nvCxnSpPr>
          <p:spPr bwMode="auto">
            <a:xfrm rot="5400000" flipH="1" flipV="1">
              <a:off x="977093" y="4791843"/>
              <a:ext cx="1285900" cy="576262"/>
            </a:xfrm>
            <a:prstGeom prst="curvedConnector3">
              <a:avLst>
                <a:gd name="adj1" fmla="val 50000"/>
              </a:avLst>
            </a:prstGeom>
            <a:noFill/>
            <a:ln w="57150">
              <a:solidFill>
                <a:srgbClr val="8064A2"/>
              </a:solidFill>
              <a:round/>
              <a:headEnd/>
              <a:tailEnd type="arrow" w="med" len="med"/>
            </a:ln>
            <a:effectLst>
              <a:outerShdw blurRad="635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84" name="Connecteur en arc 83"/>
            <p:cNvCxnSpPr>
              <a:cxnSpLocks noChangeShapeType="1"/>
              <a:stCxn id="82" idx="0"/>
              <a:endCxn id="79" idx="2"/>
            </p:cNvCxnSpPr>
            <p:nvPr/>
          </p:nvCxnSpPr>
          <p:spPr bwMode="auto">
            <a:xfrm rot="16200000" flipV="1">
              <a:off x="288127" y="2348630"/>
              <a:ext cx="539761" cy="468313"/>
            </a:xfrm>
            <a:prstGeom prst="curvedConnector4">
              <a:avLst>
                <a:gd name="adj1" fmla="val 20000"/>
                <a:gd name="adj2" fmla="val 194995"/>
              </a:avLst>
            </a:prstGeom>
            <a:noFill/>
            <a:ln w="57150">
              <a:solidFill>
                <a:srgbClr val="8064A2"/>
              </a:solidFill>
              <a:round/>
              <a:headEnd/>
              <a:tailEnd type="arrow" w="med" len="med"/>
            </a:ln>
            <a:effectLst>
              <a:outerShdw blurRad="635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62536" name="ZoneTexte 85"/>
            <p:cNvSpPr txBox="1">
              <a:spLocks noChangeArrowheads="1"/>
            </p:cNvSpPr>
            <p:nvPr/>
          </p:nvSpPr>
          <p:spPr bwMode="auto">
            <a:xfrm>
              <a:off x="1475656" y="2060848"/>
              <a:ext cx="713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r>
                <a:rPr lang="fr-FR" b="1">
                  <a:solidFill>
                    <a:srgbClr val="CCFFCC"/>
                  </a:solidFill>
                  <a:latin typeface="Calibri" pitchFamily="34" charset="0"/>
                </a:rPr>
                <a:t>eEIF</a:t>
              </a:r>
            </a:p>
          </p:txBody>
        </p:sp>
      </p:grpSp>
      <p:pic>
        <p:nvPicPr>
          <p:cNvPr id="62470" name="Imag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63" y="4724400"/>
            <a:ext cx="8826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Picture 3" descr="\\GIOTTO\Projects_Running\Antilope\Grafisch\LOGOS\Antilope_taglineVertical_300DPI.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59113" y="3013075"/>
            <a:ext cx="1150937"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2" name="Rectangle 103"/>
          <p:cNvSpPr>
            <a:spLocks noChangeArrowheads="1"/>
          </p:cNvSpPr>
          <p:nvPr/>
        </p:nvSpPr>
        <p:spPr bwMode="auto">
          <a:xfrm>
            <a:off x="2411413" y="2205038"/>
            <a:ext cx="1081087"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88900" indent="-88900" algn="ctr">
              <a:buClr>
                <a:schemeClr val="tx2"/>
              </a:buClr>
              <a:buSzPct val="70000"/>
              <a:buFont typeface="Arial" pitchFamily="34" charset="0"/>
              <a:buNone/>
            </a:pPr>
            <a:r>
              <a:rPr lang="en-US" sz="1100" b="1">
                <a:latin typeface="Calibri" pitchFamily="34" charset="0"/>
              </a:rPr>
              <a:t>Refined E</a:t>
            </a:r>
            <a:r>
              <a:rPr lang="en-US" sz="1000" b="1">
                <a:latin typeface="Calibri" pitchFamily="34" charset="0"/>
              </a:rPr>
              <a:t>health Interoperability</a:t>
            </a:r>
          </a:p>
          <a:p>
            <a:pPr marL="88900" indent="-88900" algn="ctr">
              <a:buClr>
                <a:schemeClr val="tx2"/>
              </a:buClr>
              <a:buSzPct val="70000"/>
              <a:buFont typeface="Arial" pitchFamily="34" charset="0"/>
              <a:buNone/>
            </a:pPr>
            <a:r>
              <a:rPr lang="en-US" sz="1000" b="1">
                <a:latin typeface="Calibri" pitchFamily="34" charset="0"/>
              </a:rPr>
              <a:t>Framework</a:t>
            </a:r>
          </a:p>
        </p:txBody>
      </p:sp>
      <p:sp>
        <p:nvSpPr>
          <p:cNvPr id="105" name="Isosceles Triangle 50"/>
          <p:cNvSpPr>
            <a:spLocks noChangeArrowheads="1"/>
          </p:cNvSpPr>
          <p:nvPr/>
        </p:nvSpPr>
        <p:spPr bwMode="auto">
          <a:xfrm rot="10800000">
            <a:off x="3491880" y="2420888"/>
            <a:ext cx="324814" cy="269264"/>
          </a:xfrm>
          <a:prstGeom prst="triangle">
            <a:avLst>
              <a:gd name="adj" fmla="val 50000"/>
            </a:avLst>
          </a:prstGeom>
          <a:ln/>
          <a:extLst/>
        </p:spPr>
        <p:style>
          <a:lnRef idx="0">
            <a:schemeClr val="accent4"/>
          </a:lnRef>
          <a:fillRef idx="3">
            <a:schemeClr val="accent4"/>
          </a:fillRef>
          <a:effectRef idx="3">
            <a:schemeClr val="accent4"/>
          </a:effectRef>
          <a:fontRef idx="minor">
            <a:schemeClr val="lt1"/>
          </a:fontRef>
        </p:style>
        <p:txBody>
          <a:bodyPr lIns="0" tIns="0" rIns="0" bIns="0"/>
          <a:lstStyle/>
          <a:p>
            <a:pPr marL="88900" indent="-88900" fontAlgn="auto">
              <a:lnSpc>
                <a:spcPts val="1700"/>
              </a:lnSpc>
              <a:spcBef>
                <a:spcPts val="0"/>
              </a:spcBef>
              <a:spcAft>
                <a:spcPts val="0"/>
              </a:spcAft>
              <a:buClr>
                <a:schemeClr val="tx2"/>
              </a:buClr>
              <a:buSzPct val="70000"/>
              <a:buFont typeface="Arial" charset="0"/>
              <a:buNone/>
              <a:defRPr/>
            </a:pPr>
            <a:endParaRPr lang="en-US">
              <a:solidFill>
                <a:schemeClr val="tx1"/>
              </a:solidFill>
            </a:endParaRPr>
          </a:p>
        </p:txBody>
      </p:sp>
      <p:sp>
        <p:nvSpPr>
          <p:cNvPr id="62476" name="Rectangle 107"/>
          <p:cNvSpPr>
            <a:spLocks noChangeArrowheads="1"/>
          </p:cNvSpPr>
          <p:nvPr/>
        </p:nvSpPr>
        <p:spPr bwMode="auto">
          <a:xfrm>
            <a:off x="179388" y="5661025"/>
            <a:ext cx="11318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88900" indent="-88900" algn="ctr">
              <a:buClr>
                <a:schemeClr val="tx2"/>
              </a:buClr>
              <a:buSzPct val="70000"/>
              <a:buFont typeface="Arial" pitchFamily="34" charset="0"/>
              <a:buNone/>
            </a:pPr>
            <a:r>
              <a:rPr lang="en-US" sz="1100" b="1">
                <a:latin typeface="Calibri" pitchFamily="34" charset="0"/>
              </a:rPr>
              <a:t>List of Test Tools V1.0</a:t>
            </a:r>
          </a:p>
        </p:txBody>
      </p:sp>
      <p:sp>
        <p:nvSpPr>
          <p:cNvPr id="62477" name="Isosceles Triangle 19"/>
          <p:cNvSpPr>
            <a:spLocks noChangeArrowheads="1"/>
          </p:cNvSpPr>
          <p:nvPr/>
        </p:nvSpPr>
        <p:spPr bwMode="auto">
          <a:xfrm rot="10800000">
            <a:off x="3203575" y="5732463"/>
            <a:ext cx="234950" cy="269875"/>
          </a:xfrm>
          <a:prstGeom prst="triangle">
            <a:avLst>
              <a:gd name="adj"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88900" indent="-88900">
              <a:buClr>
                <a:schemeClr val="tx2"/>
              </a:buClr>
              <a:buSzPct val="70000"/>
              <a:buFont typeface="Arial" pitchFamily="34" charset="0"/>
              <a:buNone/>
            </a:pPr>
            <a:endParaRPr lang="en-US">
              <a:latin typeface="Calibri" pitchFamily="34" charset="0"/>
            </a:endParaRPr>
          </a:p>
        </p:txBody>
      </p:sp>
      <p:sp>
        <p:nvSpPr>
          <p:cNvPr id="110" name="Isosceles Triangle 19"/>
          <p:cNvSpPr>
            <a:spLocks noChangeArrowheads="1"/>
          </p:cNvSpPr>
          <p:nvPr/>
        </p:nvSpPr>
        <p:spPr bwMode="auto">
          <a:xfrm rot="10800000">
            <a:off x="2987824" y="4653136"/>
            <a:ext cx="234168" cy="269332"/>
          </a:xfrm>
          <a:prstGeom prst="triangle">
            <a:avLst>
              <a:gd name="adj" fmla="val 50000"/>
            </a:avLst>
          </a:prstGeom>
          <a:ln/>
          <a:extLst/>
        </p:spPr>
        <p:style>
          <a:lnRef idx="0">
            <a:schemeClr val="accent4"/>
          </a:lnRef>
          <a:fillRef idx="3">
            <a:schemeClr val="accent4"/>
          </a:fillRef>
          <a:effectRef idx="3">
            <a:schemeClr val="accent4"/>
          </a:effectRef>
          <a:fontRef idx="minor">
            <a:schemeClr val="lt1"/>
          </a:fontRef>
        </p:style>
        <p:txBody>
          <a:bodyPr lIns="0" tIns="0" rIns="0" bIns="0"/>
          <a:lstStyle/>
          <a:p>
            <a:pPr marL="88900" indent="-88900" fontAlgn="auto">
              <a:spcBef>
                <a:spcPts val="0"/>
              </a:spcBef>
              <a:spcAft>
                <a:spcPts val="0"/>
              </a:spcAft>
              <a:buClr>
                <a:schemeClr val="tx2"/>
              </a:buClr>
              <a:buSzPct val="70000"/>
              <a:buFont typeface="Arial" charset="0"/>
              <a:buNone/>
              <a:defRPr/>
            </a:pPr>
            <a:endParaRPr lang="en-US">
              <a:solidFill>
                <a:schemeClr val="tx1"/>
              </a:solidFill>
            </a:endParaRPr>
          </a:p>
        </p:txBody>
      </p:sp>
      <p:sp>
        <p:nvSpPr>
          <p:cNvPr id="62481" name="Rectangle 110"/>
          <p:cNvSpPr>
            <a:spLocks noChangeArrowheads="1"/>
          </p:cNvSpPr>
          <p:nvPr/>
        </p:nvSpPr>
        <p:spPr bwMode="auto">
          <a:xfrm>
            <a:off x="2484438" y="4292600"/>
            <a:ext cx="11318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88900" indent="-88900" algn="ctr">
              <a:buClr>
                <a:schemeClr val="tx2"/>
              </a:buClr>
              <a:buSzPct val="70000"/>
              <a:buFont typeface="Arial" pitchFamily="34" charset="0"/>
              <a:buNone/>
            </a:pPr>
            <a:r>
              <a:rPr lang="en-US" sz="1100" b="1">
                <a:latin typeface="Calibri" pitchFamily="34" charset="0"/>
              </a:rPr>
              <a:t>List of Test Tools V2.0</a:t>
            </a:r>
          </a:p>
        </p:txBody>
      </p:sp>
      <p:sp>
        <p:nvSpPr>
          <p:cNvPr id="62482" name="Rectangle 3"/>
          <p:cNvSpPr>
            <a:spLocks noChangeArrowheads="1"/>
          </p:cNvSpPr>
          <p:nvPr/>
        </p:nvSpPr>
        <p:spPr bwMode="auto">
          <a:xfrm>
            <a:off x="6651625" y="1268413"/>
            <a:ext cx="23129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88900" indent="-88900" algn="ctr">
              <a:lnSpc>
                <a:spcPts val="1700"/>
              </a:lnSpc>
              <a:spcAft>
                <a:spcPts val="300"/>
              </a:spcAft>
              <a:buClr>
                <a:schemeClr val="tx2"/>
              </a:buClr>
              <a:buSzPct val="70000"/>
              <a:buFont typeface="Arial" pitchFamily="34" charset="0"/>
              <a:buNone/>
            </a:pPr>
            <a:r>
              <a:rPr lang="en-US" b="1" i="1">
                <a:latin typeface="Calibri" pitchFamily="34" charset="0"/>
              </a:rPr>
              <a:t>Deploy and  Maintain</a:t>
            </a:r>
          </a:p>
          <a:p>
            <a:pPr marL="88900" indent="-88900" algn="ctr">
              <a:lnSpc>
                <a:spcPts val="1700"/>
              </a:lnSpc>
              <a:spcAft>
                <a:spcPts val="300"/>
              </a:spcAft>
              <a:buClr>
                <a:schemeClr val="tx2"/>
              </a:buClr>
              <a:buSzPct val="70000"/>
              <a:buFont typeface="Arial" pitchFamily="34" charset="0"/>
              <a:buNone/>
            </a:pPr>
            <a:r>
              <a:rPr lang="en-US" b="1" i="1">
                <a:latin typeface="Calibri" pitchFamily="34" charset="0"/>
              </a:rPr>
              <a:t>2016-20XX</a:t>
            </a:r>
          </a:p>
        </p:txBody>
      </p:sp>
      <p:sp>
        <p:nvSpPr>
          <p:cNvPr id="62483" name="Rectangle 57"/>
          <p:cNvSpPr>
            <a:spLocks noChangeArrowheads="1"/>
          </p:cNvSpPr>
          <p:nvPr/>
        </p:nvSpPr>
        <p:spPr bwMode="auto">
          <a:xfrm>
            <a:off x="3276600" y="1773238"/>
            <a:ext cx="15811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88900" indent="-88900" algn="ctr">
              <a:spcAft>
                <a:spcPts val="300"/>
              </a:spcAft>
              <a:buClr>
                <a:schemeClr val="tx2"/>
              </a:buClr>
              <a:buSzPct val="70000"/>
              <a:buFont typeface="Arial" pitchFamily="34" charset="0"/>
              <a:buNone/>
            </a:pPr>
            <a:r>
              <a:rPr lang="en-US" sz="1100" b="1">
                <a:latin typeface="Calibri" pitchFamily="34" charset="0"/>
              </a:rPr>
              <a:t>Definition of the EU governance</a:t>
            </a:r>
          </a:p>
        </p:txBody>
      </p:sp>
      <p:sp>
        <p:nvSpPr>
          <p:cNvPr id="95" name="Isosceles Triangle 50"/>
          <p:cNvSpPr>
            <a:spLocks noChangeArrowheads="1"/>
          </p:cNvSpPr>
          <p:nvPr/>
        </p:nvSpPr>
        <p:spPr bwMode="auto">
          <a:xfrm rot="10800000">
            <a:off x="3275856" y="1988840"/>
            <a:ext cx="324814" cy="269264"/>
          </a:xfrm>
          <a:prstGeom prst="triangle">
            <a:avLst>
              <a:gd name="adj" fmla="val 50000"/>
            </a:avLst>
          </a:prstGeom>
          <a:ln/>
          <a:extLst/>
        </p:spPr>
        <p:style>
          <a:lnRef idx="0">
            <a:schemeClr val="accent4"/>
          </a:lnRef>
          <a:fillRef idx="3">
            <a:schemeClr val="accent4"/>
          </a:fillRef>
          <a:effectRef idx="3">
            <a:schemeClr val="accent4"/>
          </a:effectRef>
          <a:fontRef idx="minor">
            <a:schemeClr val="lt1"/>
          </a:fontRef>
        </p:style>
        <p:txBody>
          <a:bodyPr lIns="0" tIns="0" rIns="0" bIns="0"/>
          <a:lstStyle/>
          <a:p>
            <a:pPr marL="88900" indent="-88900" fontAlgn="auto">
              <a:lnSpc>
                <a:spcPts val="1700"/>
              </a:lnSpc>
              <a:spcBef>
                <a:spcPts val="0"/>
              </a:spcBef>
              <a:spcAft>
                <a:spcPts val="0"/>
              </a:spcAft>
              <a:buClr>
                <a:schemeClr val="tx2"/>
              </a:buClr>
              <a:buSzPct val="70000"/>
              <a:buFont typeface="Arial" charset="0"/>
              <a:buNone/>
              <a:defRPr/>
            </a:pPr>
            <a:endParaRPr lang="en-US">
              <a:solidFill>
                <a:schemeClr val="tx1"/>
              </a:solidFill>
            </a:endParaRPr>
          </a:p>
        </p:txBody>
      </p:sp>
      <p:cxnSp>
        <p:nvCxnSpPr>
          <p:cNvPr id="62487" name="Curved Connector 59"/>
          <p:cNvCxnSpPr>
            <a:cxnSpLocks noChangeShapeType="1"/>
          </p:cNvCxnSpPr>
          <p:nvPr/>
        </p:nvCxnSpPr>
        <p:spPr bwMode="auto">
          <a:xfrm rot="16200000" flipH="1">
            <a:off x="6265863" y="3062288"/>
            <a:ext cx="825500" cy="736600"/>
          </a:xfrm>
          <a:prstGeom prst="curvedConnector3">
            <a:avLst>
              <a:gd name="adj1" fmla="val 50000"/>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sp>
        <p:nvSpPr>
          <p:cNvPr id="62488" name="Isosceles Triangle 56"/>
          <p:cNvSpPr>
            <a:spLocks noChangeArrowheads="1"/>
          </p:cNvSpPr>
          <p:nvPr/>
        </p:nvSpPr>
        <p:spPr bwMode="auto">
          <a:xfrm rot="10800000">
            <a:off x="5148263" y="2346325"/>
            <a:ext cx="222250" cy="219075"/>
          </a:xfrm>
          <a:prstGeom prst="triangle">
            <a:avLst>
              <a:gd name="adj"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88900" indent="-88900">
              <a:spcAft>
                <a:spcPts val="300"/>
              </a:spcAft>
              <a:buClr>
                <a:schemeClr val="tx2"/>
              </a:buClr>
              <a:buSzPct val="70000"/>
              <a:buFont typeface="Arial" pitchFamily="34" charset="0"/>
              <a:buNone/>
            </a:pPr>
            <a:endParaRPr lang="en-US">
              <a:latin typeface="Calibri" pitchFamily="34" charset="0"/>
            </a:endParaRPr>
          </a:p>
        </p:txBody>
      </p:sp>
      <p:sp>
        <p:nvSpPr>
          <p:cNvPr id="62489" name="Rectangle 57"/>
          <p:cNvSpPr>
            <a:spLocks noChangeArrowheads="1"/>
          </p:cNvSpPr>
          <p:nvPr/>
        </p:nvSpPr>
        <p:spPr bwMode="auto">
          <a:xfrm>
            <a:off x="4500563" y="2047875"/>
            <a:ext cx="15811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88900" indent="-88900" algn="ctr">
              <a:spcAft>
                <a:spcPts val="300"/>
              </a:spcAft>
              <a:buClr>
                <a:schemeClr val="tx2"/>
              </a:buClr>
              <a:buSzPct val="70000"/>
              <a:buFont typeface="Arial" pitchFamily="34" charset="0"/>
              <a:buNone/>
            </a:pPr>
            <a:r>
              <a:rPr lang="en-US" sz="1100" b="1">
                <a:latin typeface="Calibri" pitchFamily="34" charset="0"/>
              </a:rPr>
              <a:t>Organisation and rules</a:t>
            </a:r>
          </a:p>
          <a:p>
            <a:pPr marL="88900" indent="-88900" algn="ctr">
              <a:spcAft>
                <a:spcPts val="300"/>
              </a:spcAft>
              <a:buClr>
                <a:schemeClr val="tx2"/>
              </a:buClr>
              <a:buSzPct val="70000"/>
              <a:buFont typeface="Arial" pitchFamily="34" charset="0"/>
              <a:buNone/>
            </a:pPr>
            <a:r>
              <a:rPr lang="en-US" sz="1100" b="1">
                <a:latin typeface="Calibri" pitchFamily="34" charset="0"/>
              </a:rPr>
              <a:t>in place</a:t>
            </a:r>
          </a:p>
        </p:txBody>
      </p:sp>
      <p:sp>
        <p:nvSpPr>
          <p:cNvPr id="62490" name="Isosceles Triangle 56"/>
          <p:cNvSpPr>
            <a:spLocks noChangeArrowheads="1"/>
          </p:cNvSpPr>
          <p:nvPr/>
        </p:nvSpPr>
        <p:spPr bwMode="auto">
          <a:xfrm rot="10800000">
            <a:off x="4708525" y="3141663"/>
            <a:ext cx="223838" cy="217487"/>
          </a:xfrm>
          <a:prstGeom prst="triangle">
            <a:avLst>
              <a:gd name="adj"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88900" indent="-88900">
              <a:spcAft>
                <a:spcPts val="300"/>
              </a:spcAft>
              <a:buClr>
                <a:schemeClr val="tx2"/>
              </a:buClr>
              <a:buSzPct val="70000"/>
              <a:buFont typeface="Arial" pitchFamily="34" charset="0"/>
              <a:buNone/>
            </a:pPr>
            <a:endParaRPr lang="en-US">
              <a:latin typeface="Calibri" pitchFamily="34" charset="0"/>
            </a:endParaRPr>
          </a:p>
        </p:txBody>
      </p:sp>
      <p:sp>
        <p:nvSpPr>
          <p:cNvPr id="62491" name="Rectangle 51"/>
          <p:cNvSpPr>
            <a:spLocks noChangeArrowheads="1"/>
          </p:cNvSpPr>
          <p:nvPr/>
        </p:nvSpPr>
        <p:spPr bwMode="auto">
          <a:xfrm>
            <a:off x="4500563" y="2781300"/>
            <a:ext cx="1008062"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88900" indent="-88900">
              <a:buClr>
                <a:schemeClr val="tx2"/>
              </a:buClr>
              <a:buSzPct val="70000"/>
              <a:buFont typeface="Arial" pitchFamily="34" charset="0"/>
              <a:buNone/>
            </a:pPr>
            <a:r>
              <a:rPr lang="en-US" sz="1100" b="1">
                <a:latin typeface="Calibri" pitchFamily="34" charset="0"/>
              </a:rPr>
              <a:t>European-Level </a:t>
            </a:r>
          </a:p>
          <a:p>
            <a:pPr marL="88900" indent="-88900">
              <a:buClr>
                <a:schemeClr val="tx2"/>
              </a:buClr>
              <a:buSzPct val="70000"/>
              <a:buFont typeface="Arial" pitchFamily="34" charset="0"/>
              <a:buNone/>
            </a:pPr>
            <a:r>
              <a:rPr lang="en-US" sz="1100" b="1">
                <a:latin typeface="Calibri" pitchFamily="34" charset="0"/>
              </a:rPr>
              <a:t>QMS V2.1</a:t>
            </a:r>
          </a:p>
        </p:txBody>
      </p:sp>
      <p:sp>
        <p:nvSpPr>
          <p:cNvPr id="62492" name="Isosceles Triangle 56"/>
          <p:cNvSpPr>
            <a:spLocks noChangeArrowheads="1"/>
          </p:cNvSpPr>
          <p:nvPr/>
        </p:nvSpPr>
        <p:spPr bwMode="auto">
          <a:xfrm rot="10800000">
            <a:off x="4924425" y="3644900"/>
            <a:ext cx="223838" cy="219075"/>
          </a:xfrm>
          <a:prstGeom prst="triangle">
            <a:avLst>
              <a:gd name="adj"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88900" indent="-88900">
              <a:spcAft>
                <a:spcPts val="300"/>
              </a:spcAft>
              <a:buClr>
                <a:schemeClr val="tx2"/>
              </a:buClr>
              <a:buSzPct val="70000"/>
              <a:buFont typeface="Arial" pitchFamily="34" charset="0"/>
              <a:buNone/>
            </a:pPr>
            <a:endParaRPr lang="en-US">
              <a:latin typeface="Calibri" pitchFamily="34" charset="0"/>
            </a:endParaRPr>
          </a:p>
        </p:txBody>
      </p:sp>
      <p:sp>
        <p:nvSpPr>
          <p:cNvPr id="62493" name="Rectangle 27"/>
          <p:cNvSpPr>
            <a:spLocks noChangeArrowheads="1"/>
          </p:cNvSpPr>
          <p:nvPr/>
        </p:nvSpPr>
        <p:spPr bwMode="auto">
          <a:xfrm>
            <a:off x="4356100" y="3789363"/>
            <a:ext cx="136842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88900" indent="-88900" algn="ctr">
              <a:buClr>
                <a:schemeClr val="tx2"/>
              </a:buClr>
              <a:buSzPct val="70000"/>
              <a:buFont typeface="Arial" pitchFamily="34" charset="0"/>
              <a:buNone/>
            </a:pPr>
            <a:r>
              <a:rPr lang="en-US" sz="1100" b="1">
                <a:latin typeface="Calibri" pitchFamily="34" charset="0"/>
              </a:rPr>
              <a:t> Quality LabelCert Processes V1.1</a:t>
            </a:r>
          </a:p>
        </p:txBody>
      </p:sp>
      <p:sp>
        <p:nvSpPr>
          <p:cNvPr id="62494" name="Isosceles Triangle 56"/>
          <p:cNvSpPr>
            <a:spLocks noChangeArrowheads="1"/>
          </p:cNvSpPr>
          <p:nvPr/>
        </p:nvSpPr>
        <p:spPr bwMode="auto">
          <a:xfrm rot="10800000">
            <a:off x="5580063" y="4076700"/>
            <a:ext cx="223837" cy="219075"/>
          </a:xfrm>
          <a:prstGeom prst="triangle">
            <a:avLst>
              <a:gd name="adj"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88900" indent="-88900">
              <a:spcAft>
                <a:spcPts val="300"/>
              </a:spcAft>
              <a:buClr>
                <a:schemeClr val="tx2"/>
              </a:buClr>
              <a:buSzPct val="70000"/>
              <a:buFont typeface="Arial" pitchFamily="34" charset="0"/>
              <a:buNone/>
            </a:pPr>
            <a:endParaRPr lang="en-US">
              <a:latin typeface="Calibri" pitchFamily="34" charset="0"/>
            </a:endParaRPr>
          </a:p>
        </p:txBody>
      </p:sp>
      <p:sp>
        <p:nvSpPr>
          <p:cNvPr id="62495" name="Rectangle 57"/>
          <p:cNvSpPr>
            <a:spLocks noChangeArrowheads="1"/>
          </p:cNvSpPr>
          <p:nvPr/>
        </p:nvSpPr>
        <p:spPr bwMode="auto">
          <a:xfrm>
            <a:off x="5724525" y="3921125"/>
            <a:ext cx="7921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88900" indent="-88900" algn="ctr">
              <a:spcAft>
                <a:spcPts val="300"/>
              </a:spcAft>
              <a:buClr>
                <a:schemeClr val="tx2"/>
              </a:buClr>
              <a:buSzPct val="70000"/>
              <a:buFont typeface="Arial" pitchFamily="34" charset="0"/>
              <a:buNone/>
            </a:pPr>
            <a:r>
              <a:rPr lang="en-US" sz="1100" b="1">
                <a:latin typeface="Calibri" pitchFamily="34" charset="0"/>
              </a:rPr>
              <a:t>Projects </a:t>
            </a:r>
          </a:p>
          <a:p>
            <a:pPr marL="88900" indent="-88900" algn="ctr">
              <a:spcAft>
                <a:spcPts val="300"/>
              </a:spcAft>
              <a:buClr>
                <a:schemeClr val="tx2"/>
              </a:buClr>
              <a:buSzPct val="70000"/>
              <a:buFont typeface="Arial" pitchFamily="34" charset="0"/>
              <a:buNone/>
            </a:pPr>
            <a:r>
              <a:rPr lang="en-US" sz="1100" b="1">
                <a:latin typeface="Calibri" pitchFamily="34" charset="0"/>
              </a:rPr>
              <a:t>Education </a:t>
            </a:r>
          </a:p>
        </p:txBody>
      </p:sp>
      <p:sp>
        <p:nvSpPr>
          <p:cNvPr id="6" name="Rectangle à coins arrondis 5"/>
          <p:cNvSpPr>
            <a:spLocks noChangeArrowheads="1"/>
          </p:cNvSpPr>
          <p:nvPr/>
        </p:nvSpPr>
        <p:spPr bwMode="auto">
          <a:xfrm>
            <a:off x="6948488" y="2492375"/>
            <a:ext cx="287337" cy="3529013"/>
          </a:xfrm>
          <a:prstGeom prst="roundRect">
            <a:avLst>
              <a:gd name="adj" fmla="val 16667"/>
            </a:avLst>
          </a:prstGeom>
          <a:noFill/>
          <a:ln w="38100">
            <a:solidFill>
              <a:srgbClr val="FF0000"/>
            </a:solidFill>
            <a:prstDash val="sysDash"/>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fr-FR">
              <a:solidFill>
                <a:schemeClr val="lt1"/>
              </a:solidFill>
              <a:latin typeface="+mn-lt"/>
              <a:ea typeface="+mn-ea"/>
            </a:endParaRPr>
          </a:p>
        </p:txBody>
      </p:sp>
      <p:sp>
        <p:nvSpPr>
          <p:cNvPr id="25" name="ZoneTexte 24"/>
          <p:cNvSpPr txBox="1"/>
          <p:nvPr/>
        </p:nvSpPr>
        <p:spPr>
          <a:xfrm>
            <a:off x="6868280" y="3102049"/>
            <a:ext cx="430887" cy="2208297"/>
          </a:xfrm>
          <a:prstGeom prst="rect">
            <a:avLst/>
          </a:prstGeom>
          <a:noFill/>
        </p:spPr>
        <p:txBody>
          <a:bodyPr vert="vert270" wrap="none">
            <a:spAutoFit/>
          </a:bodyPr>
          <a:lstStyle/>
          <a:p>
            <a:pPr fontAlgn="auto">
              <a:spcBef>
                <a:spcPts val="0"/>
              </a:spcBef>
              <a:spcAft>
                <a:spcPts val="0"/>
              </a:spcAft>
              <a:defRPr/>
            </a:pPr>
            <a:r>
              <a:rPr lang="fr-FR" sz="1600" dirty="0">
                <a:latin typeface="+mn-lt"/>
                <a:ea typeface="+mn-ea"/>
              </a:rPr>
              <a:t>Maintenance of all </a:t>
            </a:r>
            <a:r>
              <a:rPr lang="fr-FR" sz="1600" dirty="0" err="1">
                <a:latin typeface="+mn-lt"/>
                <a:ea typeface="+mn-ea"/>
              </a:rPr>
              <a:t>assets</a:t>
            </a:r>
            <a:endParaRPr lang="fr-FR" sz="1600" dirty="0">
              <a:latin typeface="+mn-lt"/>
              <a:ea typeface="+mn-ea"/>
            </a:endParaRPr>
          </a:p>
        </p:txBody>
      </p:sp>
      <p:sp>
        <p:nvSpPr>
          <p:cNvPr id="62498" name="Isosceles Triangle 56"/>
          <p:cNvSpPr>
            <a:spLocks noChangeArrowheads="1"/>
          </p:cNvSpPr>
          <p:nvPr/>
        </p:nvSpPr>
        <p:spPr bwMode="auto">
          <a:xfrm rot="10800000">
            <a:off x="6084888" y="3643313"/>
            <a:ext cx="222250" cy="217487"/>
          </a:xfrm>
          <a:prstGeom prst="triangle">
            <a:avLst>
              <a:gd name="adj"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88900" indent="-88900">
              <a:spcAft>
                <a:spcPts val="300"/>
              </a:spcAft>
              <a:buClr>
                <a:schemeClr val="tx2"/>
              </a:buClr>
              <a:buSzPct val="70000"/>
              <a:buFont typeface="Arial" pitchFamily="34" charset="0"/>
              <a:buNone/>
            </a:pPr>
            <a:endParaRPr lang="en-US">
              <a:latin typeface="Calibri" pitchFamily="34" charset="0"/>
            </a:endParaRPr>
          </a:p>
        </p:txBody>
      </p:sp>
      <p:sp>
        <p:nvSpPr>
          <p:cNvPr id="62499" name="Rectangle 27"/>
          <p:cNvSpPr>
            <a:spLocks noChangeArrowheads="1"/>
          </p:cNvSpPr>
          <p:nvPr/>
        </p:nvSpPr>
        <p:spPr bwMode="auto">
          <a:xfrm>
            <a:off x="4859338" y="3249613"/>
            <a:ext cx="1657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88900" indent="-88900" algn="ctr">
              <a:buClr>
                <a:schemeClr val="tx2"/>
              </a:buClr>
              <a:buSzPct val="70000"/>
              <a:buFont typeface="Arial" pitchFamily="34" charset="0"/>
              <a:buNone/>
            </a:pPr>
            <a:r>
              <a:rPr lang="en-US" sz="1100" b="1">
                <a:latin typeface="Calibri" pitchFamily="34" charset="0"/>
              </a:rPr>
              <a:t> European Conformance Assessment Program Scheme v1.0</a:t>
            </a:r>
          </a:p>
        </p:txBody>
      </p:sp>
      <p:sp>
        <p:nvSpPr>
          <p:cNvPr id="2" name="Espace réservé de la date 1"/>
          <p:cNvSpPr>
            <a:spLocks noGrp="1"/>
          </p:cNvSpPr>
          <p:nvPr>
            <p:ph type="dt" sz="half" idx="14"/>
          </p:nvPr>
        </p:nvSpPr>
        <p:spPr/>
        <p:txBody>
          <a:bodyPr/>
          <a:lstStyle/>
          <a:p>
            <a:pPr>
              <a:defRPr/>
            </a:pPr>
            <a:r>
              <a:rPr lang="fr-FR" smtClean="0"/>
              <a:t>11/2014</a:t>
            </a:r>
            <a:endParaRPr lang="nl-BE" dirty="0"/>
          </a:p>
        </p:txBody>
      </p:sp>
      <p:sp>
        <p:nvSpPr>
          <p:cNvPr id="3" name="Espace réservé du numéro de diapositive 2"/>
          <p:cNvSpPr>
            <a:spLocks noGrp="1"/>
          </p:cNvSpPr>
          <p:nvPr>
            <p:ph type="sldNum" sz="quarter" idx="16"/>
          </p:nvPr>
        </p:nvSpPr>
        <p:spPr/>
        <p:txBody>
          <a:bodyPr/>
          <a:lstStyle/>
          <a:p>
            <a:fld id="{E1CF3609-6C58-4E82-A941-919776D07434}" type="slidenum">
              <a:rPr lang="nl-BE" smtClean="0"/>
              <a:pPr/>
              <a:t>25</a:t>
            </a:fld>
            <a:endParaRPr lang="nl-BE"/>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normAutofit fontScale="92500" lnSpcReduction="20000"/>
          </a:bodyPr>
          <a:lstStyle/>
          <a:p>
            <a:r>
              <a:rPr lang="en-GB" b="1" u="sng" dirty="0" smtClean="0"/>
              <a:t>Next steps:</a:t>
            </a:r>
          </a:p>
          <a:p>
            <a:pPr lvl="1"/>
            <a:r>
              <a:rPr lang="en-GB" dirty="0" smtClean="0"/>
              <a:t>Collecting all the feedbacks from the summits  and other conferences:  January to June</a:t>
            </a:r>
          </a:p>
          <a:p>
            <a:pPr lvl="1"/>
            <a:r>
              <a:rPr lang="en-GB" dirty="0" smtClean="0"/>
              <a:t>New </a:t>
            </a:r>
            <a:r>
              <a:rPr lang="en-GB" dirty="0" err="1" smtClean="0"/>
              <a:t>vesion</a:t>
            </a:r>
            <a:r>
              <a:rPr lang="en-GB" dirty="0" smtClean="0"/>
              <a:t> to be submitted to the SEPs (experts)</a:t>
            </a:r>
          </a:p>
          <a:p>
            <a:pPr lvl="1"/>
            <a:r>
              <a:rPr lang="en-GB" dirty="0" smtClean="0"/>
              <a:t>Validation by the Core Group in November</a:t>
            </a:r>
          </a:p>
          <a:p>
            <a:pPr lvl="1"/>
            <a:r>
              <a:rPr lang="en-GB" dirty="0" smtClean="0"/>
              <a:t>Final drafts of the deliverables on January 2015</a:t>
            </a:r>
          </a:p>
          <a:p>
            <a:r>
              <a:rPr lang="en-GB" dirty="0" smtClean="0"/>
              <a:t>Few feedbacks received due to the complexity of the topic where expertise is needed </a:t>
            </a:r>
          </a:p>
          <a:p>
            <a:r>
              <a:rPr lang="en-GB" dirty="0" smtClean="0"/>
              <a:t>Benefit:</a:t>
            </a:r>
          </a:p>
          <a:p>
            <a:pPr lvl="1"/>
            <a:r>
              <a:rPr lang="en-GB" dirty="0" smtClean="0"/>
              <a:t>Align with ISO standards</a:t>
            </a:r>
          </a:p>
          <a:p>
            <a:pPr lvl="1"/>
            <a:r>
              <a:rPr lang="en-GB" dirty="0" smtClean="0"/>
              <a:t>Mutualisation and harmonisation in Europe</a:t>
            </a:r>
          </a:p>
          <a:p>
            <a:pPr lvl="1"/>
            <a:r>
              <a:rPr lang="en-GB" dirty="0" smtClean="0"/>
              <a:t>One QL&amp;C processes at the EU level where derivation is described</a:t>
            </a:r>
          </a:p>
          <a:p>
            <a:pPr marL="57150" indent="0">
              <a:buNone/>
            </a:pPr>
            <a:r>
              <a:rPr lang="en-GB" dirty="0" smtClean="0"/>
              <a:t>Next activity: define the Conformity Assessment Scheme (</a:t>
            </a:r>
            <a:r>
              <a:rPr lang="en-GB" dirty="0" err="1" smtClean="0"/>
              <a:t>iSPECIFICON</a:t>
            </a:r>
            <a:r>
              <a:rPr lang="en-GB" dirty="0" smtClean="0"/>
              <a:t>)</a:t>
            </a:r>
          </a:p>
          <a:p>
            <a:pPr marL="0" indent="0">
              <a:buNone/>
            </a:pPr>
            <a:endParaRPr lang="en-GB" dirty="0"/>
          </a:p>
        </p:txBody>
      </p:sp>
      <p:sp>
        <p:nvSpPr>
          <p:cNvPr id="3" name="Titre 2"/>
          <p:cNvSpPr>
            <a:spLocks noGrp="1"/>
          </p:cNvSpPr>
          <p:nvPr>
            <p:ph type="title"/>
          </p:nvPr>
        </p:nvSpPr>
        <p:spPr/>
        <p:txBody>
          <a:bodyPr/>
          <a:lstStyle/>
          <a:p>
            <a:r>
              <a:rPr lang="en-GB" dirty="0" smtClean="0"/>
              <a:t>Next steps and conclusion</a:t>
            </a:r>
            <a:endParaRPr lang="en-GB" dirty="0"/>
          </a:p>
        </p:txBody>
      </p:sp>
      <p:sp>
        <p:nvSpPr>
          <p:cNvPr id="4" name="Espace réservé de la date 3"/>
          <p:cNvSpPr>
            <a:spLocks noGrp="1"/>
          </p:cNvSpPr>
          <p:nvPr>
            <p:ph type="dt" sz="half" idx="14"/>
          </p:nvPr>
        </p:nvSpPr>
        <p:spPr/>
        <p:txBody>
          <a:bodyPr/>
          <a:lstStyle/>
          <a:p>
            <a:pPr>
              <a:defRPr/>
            </a:pPr>
            <a:r>
              <a:rPr lang="fr-FR" smtClean="0"/>
              <a:t>11/2014</a:t>
            </a:r>
            <a:endParaRPr lang="nl-BE" dirty="0"/>
          </a:p>
        </p:txBody>
      </p:sp>
      <p:sp>
        <p:nvSpPr>
          <p:cNvPr id="5" name="Espace réservé du pied de page 4"/>
          <p:cNvSpPr>
            <a:spLocks noGrp="1"/>
          </p:cNvSpPr>
          <p:nvPr>
            <p:ph type="ftr" sz="quarter" idx="15"/>
          </p:nvPr>
        </p:nvSpPr>
        <p:spPr/>
        <p:txBody>
          <a:bodyPr/>
          <a:lstStyle/>
          <a:p>
            <a:pPr>
              <a:defRPr/>
            </a:pPr>
            <a:r>
              <a:rPr lang="nl-BE" smtClean="0"/>
              <a:t>Antilope </a:t>
            </a:r>
            <a:endParaRPr lang="nl-BE" dirty="0"/>
          </a:p>
        </p:txBody>
      </p:sp>
      <p:sp>
        <p:nvSpPr>
          <p:cNvPr id="6" name="Espace réservé du numéro de diapositive 5"/>
          <p:cNvSpPr>
            <a:spLocks noGrp="1"/>
          </p:cNvSpPr>
          <p:nvPr>
            <p:ph type="sldNum" sz="quarter" idx="16"/>
          </p:nvPr>
        </p:nvSpPr>
        <p:spPr/>
        <p:txBody>
          <a:bodyPr/>
          <a:lstStyle/>
          <a:p>
            <a:fld id="{E1CF3609-6C58-4E82-A941-919776D07434}" type="slidenum">
              <a:rPr lang="nl-BE" smtClean="0"/>
              <a:pPr/>
              <a:t>26</a:t>
            </a:fld>
            <a:endParaRPr lang="nl-BE"/>
          </a:p>
        </p:txBody>
      </p:sp>
    </p:spTree>
    <p:extLst>
      <p:ext uri="{BB962C8B-B14F-4D97-AF65-F5344CB8AC3E}">
        <p14:creationId xmlns:p14="http://schemas.microsoft.com/office/powerpoint/2010/main" val="3530948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re 2"/>
          <p:cNvSpPr>
            <a:spLocks noGrp="1"/>
          </p:cNvSpPr>
          <p:nvPr>
            <p:ph type="title"/>
          </p:nvPr>
        </p:nvSpPr>
        <p:spPr>
          <a:xfrm>
            <a:off x="1839913" y="44450"/>
            <a:ext cx="5540375" cy="1009650"/>
          </a:xfrm>
        </p:spPr>
        <p:txBody>
          <a:bodyPr/>
          <a:lstStyle/>
          <a:p>
            <a:pPr eaLnBrk="1" hangingPunct="1"/>
            <a:endParaRPr lang="fr-FR" smtClean="0">
              <a:ea typeface="ＭＳ Ｐゴシック" pitchFamily="-84" charset="-128"/>
            </a:endParaRPr>
          </a:p>
        </p:txBody>
      </p:sp>
      <p:sp>
        <p:nvSpPr>
          <p:cNvPr id="41989" name="Espace réservé du pied de page 4"/>
          <p:cNvSpPr>
            <a:spLocks noGrp="1"/>
          </p:cNvSpPr>
          <p:nvPr>
            <p:ph type="ftr" sz="quarter" idx="15"/>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nl-BE" dirty="0" smtClean="0"/>
              <a:t>Antilope </a:t>
            </a:r>
          </a:p>
        </p:txBody>
      </p:sp>
      <p:sp>
        <p:nvSpPr>
          <p:cNvPr id="66565" name="Espace réservé du numéro de diapositive 5"/>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EA4FB5B2-EB15-440A-AD03-FD1F50C21ABE}" type="slidenum">
              <a:rPr lang="nl-BE" sz="1200">
                <a:solidFill>
                  <a:srgbClr val="002060"/>
                </a:solidFill>
                <a:latin typeface="Calibri" pitchFamily="34" charset="0"/>
              </a:rPr>
              <a:pPr eaLnBrk="1" hangingPunct="1"/>
              <a:t>27</a:t>
            </a:fld>
            <a:endParaRPr lang="nl-BE" sz="1200">
              <a:solidFill>
                <a:srgbClr val="002060"/>
              </a:solidFill>
              <a:latin typeface="Calibri" pitchFamily="34" charset="0"/>
            </a:endParaRPr>
          </a:p>
        </p:txBody>
      </p:sp>
      <p:sp>
        <p:nvSpPr>
          <p:cNvPr id="8" name="Espace réservé du texte 1"/>
          <p:cNvSpPr>
            <a:spLocks noGrp="1"/>
          </p:cNvSpPr>
          <p:nvPr>
            <p:ph type="body" sz="quarter" idx="13"/>
          </p:nvPr>
        </p:nvSpPr>
        <p:spPr>
          <a:xfrm>
            <a:off x="468313" y="1412875"/>
            <a:ext cx="8207375" cy="4392613"/>
          </a:xfrm>
        </p:spPr>
        <p:txBody>
          <a:bodyPr/>
          <a:lstStyle/>
          <a:p>
            <a:pPr marL="0" indent="0" eaLnBrk="1" hangingPunct="1">
              <a:buFont typeface="Arial" pitchFamily="34" charset="0"/>
              <a:buNone/>
            </a:pPr>
            <a:endParaRPr lang="en-GB" dirty="0" smtClean="0"/>
          </a:p>
          <a:p>
            <a:pPr marL="0" indent="0" eaLnBrk="1" hangingPunct="1">
              <a:buFont typeface="Arial" pitchFamily="34" charset="0"/>
              <a:buNone/>
            </a:pPr>
            <a:endParaRPr lang="en-GB" dirty="0" smtClean="0"/>
          </a:p>
          <a:p>
            <a:pPr marL="0" indent="0" algn="ctr" eaLnBrk="1" hangingPunct="1">
              <a:buFont typeface="Arial" pitchFamily="34" charset="0"/>
              <a:buNone/>
            </a:pPr>
            <a:r>
              <a:rPr lang="en-GB" sz="3600" dirty="0" smtClean="0"/>
              <a:t>For more information, </a:t>
            </a:r>
          </a:p>
          <a:p>
            <a:pPr marL="0" indent="0" algn="ctr" eaLnBrk="1" hangingPunct="1">
              <a:buFont typeface="Arial" pitchFamily="34" charset="0"/>
              <a:buNone/>
            </a:pPr>
            <a:r>
              <a:rPr lang="en-GB" sz="3600" dirty="0" smtClean="0"/>
              <a:t>please refer to document D</a:t>
            </a:r>
            <a:r>
              <a:rPr lang="en-GB" sz="3600" i="1" dirty="0" smtClean="0"/>
              <a:t>4</a:t>
            </a:r>
            <a:r>
              <a:rPr lang="en-GB" sz="3600" dirty="0" smtClean="0"/>
              <a:t>.1. </a:t>
            </a:r>
          </a:p>
          <a:p>
            <a:pPr marL="0" indent="0" algn="ctr" eaLnBrk="1" hangingPunct="1">
              <a:buFont typeface="Arial" pitchFamily="34" charset="0"/>
              <a:buNone/>
            </a:pPr>
            <a:r>
              <a:rPr lang="en-GB" sz="3600" dirty="0" smtClean="0"/>
              <a:t>available on the </a:t>
            </a:r>
            <a:r>
              <a:rPr lang="en-GB" sz="3600" dirty="0" err="1" smtClean="0"/>
              <a:t>Antilope</a:t>
            </a:r>
            <a:r>
              <a:rPr lang="en-GB" sz="3600" dirty="0" smtClean="0"/>
              <a:t> website </a:t>
            </a:r>
          </a:p>
          <a:p>
            <a:pPr marL="0" indent="0" algn="ctr" eaLnBrk="1" hangingPunct="1">
              <a:buFont typeface="Arial" pitchFamily="34" charset="0"/>
              <a:buNone/>
            </a:pPr>
            <a:r>
              <a:rPr lang="en-GB" sz="3600" u="sng" dirty="0" smtClean="0">
                <a:hlinkClick r:id="rId2"/>
              </a:rPr>
              <a:t>http://www.antilope-project.eu/</a:t>
            </a:r>
            <a:r>
              <a:rPr lang="fr-FR" sz="3600" dirty="0" smtClean="0"/>
              <a:t> </a:t>
            </a:r>
          </a:p>
        </p:txBody>
      </p:sp>
      <p:sp>
        <p:nvSpPr>
          <p:cNvPr id="2" name="Espace réservé de la date 1"/>
          <p:cNvSpPr>
            <a:spLocks noGrp="1"/>
          </p:cNvSpPr>
          <p:nvPr>
            <p:ph type="dt" sz="half" idx="14"/>
          </p:nvPr>
        </p:nvSpPr>
        <p:spPr/>
        <p:txBody>
          <a:bodyPr/>
          <a:lstStyle/>
          <a:p>
            <a:pPr>
              <a:defRPr/>
            </a:pPr>
            <a:r>
              <a:rPr lang="fr-FR" smtClean="0"/>
              <a:t>11/2014</a:t>
            </a:r>
            <a:endParaRPr lang="nl-BE"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re 2"/>
          <p:cNvSpPr>
            <a:spLocks noGrp="1"/>
          </p:cNvSpPr>
          <p:nvPr>
            <p:ph type="title"/>
          </p:nvPr>
        </p:nvSpPr>
        <p:spPr>
          <a:xfrm>
            <a:off x="1888331" y="32048"/>
            <a:ext cx="5540375" cy="1009650"/>
          </a:xfrm>
        </p:spPr>
        <p:txBody>
          <a:bodyPr/>
          <a:lstStyle/>
          <a:p>
            <a:pPr eaLnBrk="1" hangingPunct="1"/>
            <a:r>
              <a:rPr lang="fr-FR" smtClean="0">
                <a:ea typeface="ＭＳ Ｐゴシック" pitchFamily="-84" charset="-128"/>
              </a:rPr>
              <a:t>HITCH Roadmap</a:t>
            </a:r>
          </a:p>
        </p:txBody>
      </p:sp>
      <p:sp>
        <p:nvSpPr>
          <p:cNvPr id="11268" name="Espace réservé du pied de page 4"/>
          <p:cNvSpPr>
            <a:spLocks noGrp="1"/>
          </p:cNvSpPr>
          <p:nvPr>
            <p:ph type="ftr" sz="quarter" idx="15"/>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nl-BE" smtClean="0"/>
              <a:t>Antilope </a:t>
            </a:r>
            <a:endParaRPr lang="nl-BE" dirty="0" smtClean="0"/>
          </a:p>
        </p:txBody>
      </p:sp>
      <p:grpSp>
        <p:nvGrpSpPr>
          <p:cNvPr id="2" name="Grouper 88"/>
          <p:cNvGrpSpPr/>
          <p:nvPr/>
        </p:nvGrpSpPr>
        <p:grpSpPr>
          <a:xfrm>
            <a:off x="7248" y="1484313"/>
            <a:ext cx="8863702" cy="4999037"/>
            <a:chOff x="7248" y="1484313"/>
            <a:chExt cx="8863702" cy="4999037"/>
          </a:xfrm>
          <a:effectLst>
            <a:outerShdw blurRad="292100" dist="139700" dir="2700000" algn="tl" rotWithShape="0">
              <a:srgbClr val="000000">
                <a:alpha val="65000"/>
              </a:srgbClr>
            </a:outerShdw>
          </a:effectLst>
        </p:grpSpPr>
        <p:sp>
          <p:nvSpPr>
            <p:cNvPr id="7" name="Rectangle 4"/>
            <p:cNvSpPr>
              <a:spLocks noChangeArrowheads="1"/>
            </p:cNvSpPr>
            <p:nvPr/>
          </p:nvSpPr>
          <p:spPr bwMode="auto">
            <a:xfrm>
              <a:off x="323850" y="1803400"/>
              <a:ext cx="2700338" cy="4679950"/>
            </a:xfrm>
            <a:prstGeom prst="rect">
              <a:avLst/>
            </a:prstGeom>
            <a:solidFill>
              <a:srgbClr val="FFFFCC"/>
            </a:solidFill>
            <a:ln>
              <a:noFill/>
            </a:ln>
            <a:extLst/>
          </p:spPr>
          <p:txBody>
            <a:bodyPr lIns="0" tIns="0" rIns="0" bIns="0"/>
            <a:lstStyle/>
            <a:p>
              <a:pPr marL="88900" indent="-88900" algn="ctr" fontAlgn="auto">
                <a:lnSpc>
                  <a:spcPts val="1700"/>
                </a:lnSpc>
                <a:spcBef>
                  <a:spcPts val="0"/>
                </a:spcBef>
                <a:spcAft>
                  <a:spcPts val="300"/>
                </a:spcAft>
                <a:buClr>
                  <a:schemeClr val="tx2"/>
                </a:buClr>
                <a:buSzPct val="70000"/>
                <a:buFont typeface="Arial" charset="0"/>
                <a:buNone/>
                <a:defRPr/>
              </a:pPr>
              <a:endParaRPr lang="en-US" b="1" i="1">
                <a:latin typeface="+mn-lt"/>
                <a:ea typeface="+mn-ea"/>
              </a:endParaRPr>
            </a:p>
          </p:txBody>
        </p:sp>
        <p:sp>
          <p:nvSpPr>
            <p:cNvPr id="8" name="Rectangle 5"/>
            <p:cNvSpPr>
              <a:spLocks noChangeArrowheads="1"/>
            </p:cNvSpPr>
            <p:nvPr/>
          </p:nvSpPr>
          <p:spPr bwMode="auto">
            <a:xfrm>
              <a:off x="3024188" y="1803400"/>
              <a:ext cx="3851275" cy="4679950"/>
            </a:xfrm>
            <a:prstGeom prst="rect">
              <a:avLst/>
            </a:prstGeom>
            <a:solidFill>
              <a:srgbClr val="FFC000"/>
            </a:solidFill>
            <a:ln>
              <a:noFill/>
            </a:ln>
            <a:extLst/>
          </p:spPr>
          <p:txBody>
            <a:bodyPr lIns="0" tIns="0" rIns="0" bIns="0"/>
            <a:lstStyle/>
            <a:p>
              <a:pPr marL="88900" indent="-88900" algn="ctr" fontAlgn="auto">
                <a:lnSpc>
                  <a:spcPts val="1700"/>
                </a:lnSpc>
                <a:spcBef>
                  <a:spcPts val="0"/>
                </a:spcBef>
                <a:spcAft>
                  <a:spcPts val="300"/>
                </a:spcAft>
                <a:buClr>
                  <a:schemeClr val="tx2"/>
                </a:buClr>
                <a:buSzPct val="70000"/>
                <a:buFont typeface="Arial" charset="0"/>
                <a:buNone/>
                <a:defRPr/>
              </a:pPr>
              <a:endParaRPr lang="en-US" b="1" i="1">
                <a:latin typeface="+mn-lt"/>
                <a:ea typeface="+mn-ea"/>
              </a:endParaRPr>
            </a:p>
          </p:txBody>
        </p:sp>
        <p:sp>
          <p:nvSpPr>
            <p:cNvPr id="9" name="Rectangle 6"/>
            <p:cNvSpPr>
              <a:spLocks noChangeArrowheads="1"/>
            </p:cNvSpPr>
            <p:nvPr/>
          </p:nvSpPr>
          <p:spPr bwMode="auto">
            <a:xfrm>
              <a:off x="6875463" y="1803400"/>
              <a:ext cx="1965325" cy="4679950"/>
            </a:xfrm>
            <a:prstGeom prst="rect">
              <a:avLst/>
            </a:prstGeom>
            <a:solidFill>
              <a:srgbClr val="FF9966"/>
            </a:solidFill>
            <a:ln>
              <a:noFill/>
            </a:ln>
            <a:extLst/>
          </p:spPr>
          <p:txBody>
            <a:bodyPr lIns="0" tIns="0" rIns="0" bIns="0"/>
            <a:lstStyle/>
            <a:p>
              <a:pPr marL="88900" indent="-88900" algn="ctr" fontAlgn="auto">
                <a:lnSpc>
                  <a:spcPts val="1700"/>
                </a:lnSpc>
                <a:spcBef>
                  <a:spcPts val="0"/>
                </a:spcBef>
                <a:spcAft>
                  <a:spcPts val="300"/>
                </a:spcAft>
                <a:buClr>
                  <a:schemeClr val="tx2"/>
                </a:buClr>
                <a:buSzPct val="70000"/>
                <a:buFont typeface="Arial" charset="0"/>
                <a:buNone/>
                <a:defRPr/>
              </a:pPr>
              <a:endParaRPr lang="en-US" b="1" i="1">
                <a:latin typeface="+mn-lt"/>
                <a:ea typeface="+mn-ea"/>
              </a:endParaRPr>
            </a:p>
          </p:txBody>
        </p:sp>
        <p:sp>
          <p:nvSpPr>
            <p:cNvPr id="10" name="Rectangle 9"/>
            <p:cNvSpPr/>
            <p:nvPr/>
          </p:nvSpPr>
          <p:spPr bwMode="auto">
            <a:xfrm>
              <a:off x="309563" y="1906588"/>
              <a:ext cx="8531225" cy="682625"/>
            </a:xfrm>
            <a:prstGeom prst="rect">
              <a:avLst/>
            </a:prstGeom>
            <a:solidFill>
              <a:srgbClr val="FF00FF">
                <a:alpha val="11765"/>
              </a:srgbClr>
            </a:solidFill>
            <a:ln w="9525" cap="flat" cmpd="sng" algn="ctr">
              <a:solidFill>
                <a:schemeClr val="tx2">
                  <a:lumMod val="60000"/>
                  <a:lumOff val="40000"/>
                </a:schemeClr>
              </a:solidFill>
              <a:prstDash val="solid"/>
              <a:round/>
              <a:headEnd type="none" w="med" len="med"/>
              <a:tailEnd type="none" w="med" len="med"/>
            </a:ln>
            <a:effectLst/>
          </p:spPr>
          <p:txBody>
            <a:bodyPr lIns="0" tIns="0" rIns="0" bIns="0"/>
            <a:lstStyle/>
            <a:p>
              <a:pPr marL="88900" indent="-88900" fontAlgn="auto">
                <a:lnSpc>
                  <a:spcPts val="1700"/>
                </a:lnSpc>
                <a:spcBef>
                  <a:spcPts val="0"/>
                </a:spcBef>
                <a:spcAft>
                  <a:spcPts val="300"/>
                </a:spcAft>
                <a:buClr>
                  <a:schemeClr val="tx2"/>
                </a:buClr>
                <a:buSzPct val="70000"/>
                <a:buFont typeface="Arial" charset="0"/>
                <a:buNone/>
                <a:defRPr/>
              </a:pPr>
              <a:r>
                <a:rPr lang="en-US" b="1" dirty="0">
                  <a:solidFill>
                    <a:srgbClr val="FF0000"/>
                  </a:solidFill>
                  <a:latin typeface="+mn-lt"/>
                  <a:ea typeface="MS PGothic" pitchFamily="34" charset="-128"/>
                </a:rPr>
                <a:t>   European Strategic Milestones </a:t>
              </a:r>
            </a:p>
          </p:txBody>
        </p:sp>
        <p:sp>
          <p:nvSpPr>
            <p:cNvPr id="11" name="Rectangle 10"/>
            <p:cNvSpPr/>
            <p:nvPr/>
          </p:nvSpPr>
          <p:spPr bwMode="auto">
            <a:xfrm>
              <a:off x="309563" y="2732088"/>
              <a:ext cx="8531225" cy="1728787"/>
            </a:xfrm>
            <a:prstGeom prst="rect">
              <a:avLst/>
            </a:prstGeom>
            <a:solidFill>
              <a:schemeClr val="accent1">
                <a:alpha val="12000"/>
              </a:schemeClr>
            </a:solidFill>
            <a:ln w="9525" cap="flat" cmpd="sng" algn="ctr">
              <a:solidFill>
                <a:schemeClr val="tx2">
                  <a:lumMod val="60000"/>
                  <a:lumOff val="40000"/>
                </a:schemeClr>
              </a:solidFill>
              <a:prstDash val="solid"/>
              <a:round/>
              <a:headEnd type="none" w="med" len="med"/>
              <a:tailEnd type="none" w="med" len="med"/>
            </a:ln>
            <a:effectLst/>
          </p:spPr>
          <p:txBody>
            <a:bodyPr lIns="0" tIns="0" rIns="0" bIns="0"/>
            <a:lstStyle/>
            <a:p>
              <a:pPr marL="88900" indent="-88900" fontAlgn="auto">
                <a:lnSpc>
                  <a:spcPts val="1700"/>
                </a:lnSpc>
                <a:spcBef>
                  <a:spcPts val="0"/>
                </a:spcBef>
                <a:spcAft>
                  <a:spcPts val="300"/>
                </a:spcAft>
                <a:buClr>
                  <a:schemeClr val="tx2"/>
                </a:buClr>
                <a:buSzPct val="70000"/>
                <a:buFont typeface="Arial" charset="0"/>
                <a:buNone/>
                <a:defRPr/>
              </a:pPr>
              <a:r>
                <a:rPr lang="en-US" b="1" dirty="0">
                  <a:solidFill>
                    <a:schemeClr val="tx2">
                      <a:lumMod val="60000"/>
                      <a:lumOff val="40000"/>
                    </a:schemeClr>
                  </a:solidFill>
                  <a:latin typeface="+mn-lt"/>
                  <a:ea typeface="MS PGothic" pitchFamily="34" charset="-128"/>
                </a:rPr>
                <a:t>   </a:t>
              </a:r>
            </a:p>
          </p:txBody>
        </p:sp>
        <p:sp>
          <p:nvSpPr>
            <p:cNvPr id="12" name="Rectangle 11"/>
            <p:cNvSpPr/>
            <p:nvPr/>
          </p:nvSpPr>
          <p:spPr bwMode="auto">
            <a:xfrm>
              <a:off x="323528" y="4611688"/>
              <a:ext cx="8512175" cy="1763712"/>
            </a:xfrm>
            <a:prstGeom prst="rect">
              <a:avLst/>
            </a:prstGeom>
            <a:solidFill>
              <a:srgbClr val="66FF33">
                <a:alpha val="15000"/>
              </a:srgbClr>
            </a:solidFill>
            <a:ln w="9525" cap="flat" cmpd="sng" algn="ctr">
              <a:solidFill>
                <a:srgbClr val="00B050"/>
              </a:solidFill>
              <a:prstDash val="solid"/>
              <a:round/>
              <a:headEnd type="none" w="med" len="med"/>
              <a:tailEnd type="none" w="med" len="med"/>
            </a:ln>
            <a:effectLst/>
          </p:spPr>
          <p:txBody>
            <a:bodyPr lIns="0" tIns="0" rIns="0" bIns="0"/>
            <a:lstStyle/>
            <a:p>
              <a:pPr marL="88900" indent="-88900" fontAlgn="auto">
                <a:lnSpc>
                  <a:spcPts val="1700"/>
                </a:lnSpc>
                <a:spcBef>
                  <a:spcPts val="0"/>
                </a:spcBef>
                <a:spcAft>
                  <a:spcPts val="300"/>
                </a:spcAft>
                <a:buClr>
                  <a:schemeClr val="tx2"/>
                </a:buClr>
                <a:buSzPct val="70000"/>
                <a:buFont typeface="Arial" charset="0"/>
                <a:buNone/>
                <a:defRPr/>
              </a:pPr>
              <a:r>
                <a:rPr lang="en-US" b="1" dirty="0">
                  <a:solidFill>
                    <a:schemeClr val="accent6"/>
                  </a:solidFill>
                  <a:latin typeface="+mn-lt"/>
                  <a:ea typeface="MS PGothic" pitchFamily="34" charset="-128"/>
                </a:rPr>
                <a:t>   Testing Tools</a:t>
              </a:r>
            </a:p>
          </p:txBody>
        </p:sp>
        <p:grpSp>
          <p:nvGrpSpPr>
            <p:cNvPr id="3" name="Group 11"/>
            <p:cNvGrpSpPr>
              <a:grpSpLocks/>
            </p:cNvGrpSpPr>
            <p:nvPr/>
          </p:nvGrpSpPr>
          <p:grpSpPr bwMode="auto">
            <a:xfrm>
              <a:off x="550863" y="5510213"/>
              <a:ext cx="1130300" cy="481012"/>
              <a:chOff x="3041856" y="1868249"/>
              <a:chExt cx="1131195" cy="480631"/>
            </a:xfrm>
          </p:grpSpPr>
          <p:sp>
            <p:nvSpPr>
              <p:cNvPr id="14" name="Isosceles Triangle 10"/>
              <p:cNvSpPr>
                <a:spLocks noChangeArrowheads="1"/>
              </p:cNvSpPr>
              <p:nvPr/>
            </p:nvSpPr>
            <p:spPr bwMode="auto">
              <a:xfrm rot="10800000">
                <a:off x="3479626" y="2078850"/>
                <a:ext cx="234025" cy="270030"/>
              </a:xfrm>
              <a:prstGeom prst="triangle">
                <a:avLst>
                  <a:gd name="adj" fmla="val 50000"/>
                </a:avLst>
              </a:prstGeom>
              <a:solidFill>
                <a:srgbClr val="FF0000"/>
              </a:solidFill>
              <a:ln>
                <a:noFill/>
              </a:ln>
              <a:extLst/>
            </p:spPr>
            <p:txBody>
              <a:bodyPr lIns="0" tIns="0" rIns="0" bIns="0"/>
              <a:lstStyle/>
              <a:p>
                <a:pPr marL="88900" indent="-88900" fontAlgn="auto">
                  <a:spcBef>
                    <a:spcPts val="0"/>
                  </a:spcBef>
                  <a:spcAft>
                    <a:spcPts val="0"/>
                  </a:spcAft>
                  <a:buClr>
                    <a:schemeClr val="tx2"/>
                  </a:buClr>
                  <a:buSzPct val="70000"/>
                  <a:buFont typeface="Arial" charset="0"/>
                  <a:buNone/>
                  <a:defRPr/>
                </a:pPr>
                <a:endParaRPr lang="en-US">
                  <a:latin typeface="+mn-lt"/>
                  <a:ea typeface="+mn-ea"/>
                </a:endParaRPr>
              </a:p>
            </p:txBody>
          </p:sp>
          <p:sp>
            <p:nvSpPr>
              <p:cNvPr id="15" name="Rectangle 9"/>
              <p:cNvSpPr>
                <a:spLocks noChangeArrowheads="1"/>
              </p:cNvSpPr>
              <p:nvPr/>
            </p:nvSpPr>
            <p:spPr bwMode="auto">
              <a:xfrm>
                <a:off x="3041856" y="1868249"/>
                <a:ext cx="1131195" cy="324036"/>
              </a:xfrm>
              <a:prstGeom prst="rect">
                <a:avLst/>
              </a:prstGeom>
              <a:noFill/>
              <a:ln>
                <a:noFill/>
              </a:ln>
              <a:extLst/>
            </p:spPr>
            <p:txBody>
              <a:bodyPr lIns="0" tIns="0" rIns="0" bIns="0"/>
              <a:lstStyle/>
              <a:p>
                <a:pPr marL="88900" indent="-88900" algn="ctr" fontAlgn="auto">
                  <a:spcBef>
                    <a:spcPts val="0"/>
                  </a:spcBef>
                  <a:spcAft>
                    <a:spcPts val="0"/>
                  </a:spcAft>
                  <a:buClr>
                    <a:schemeClr val="tx2"/>
                  </a:buClr>
                  <a:buSzPct val="70000"/>
                  <a:buFont typeface="Arial" charset="0"/>
                  <a:buNone/>
                  <a:defRPr/>
                </a:pPr>
                <a:r>
                  <a:rPr lang="en-US" sz="1100" b="1">
                    <a:latin typeface="+mn-lt"/>
                    <a:ea typeface="+mn-ea"/>
                  </a:rPr>
                  <a:t>Test Methodology</a:t>
                </a:r>
              </a:p>
            </p:txBody>
          </p:sp>
        </p:grpSp>
        <p:grpSp>
          <p:nvGrpSpPr>
            <p:cNvPr id="4" name="Group 12"/>
            <p:cNvGrpSpPr>
              <a:grpSpLocks/>
            </p:cNvGrpSpPr>
            <p:nvPr/>
          </p:nvGrpSpPr>
          <p:grpSpPr bwMode="auto">
            <a:xfrm>
              <a:off x="2019300" y="2124075"/>
              <a:ext cx="1655763" cy="387350"/>
              <a:chOff x="3034707" y="1910696"/>
              <a:chExt cx="1131195" cy="386410"/>
            </a:xfrm>
          </p:grpSpPr>
          <p:sp>
            <p:nvSpPr>
              <p:cNvPr id="17" name="Isosceles Triangle 13"/>
              <p:cNvSpPr>
                <a:spLocks noChangeArrowheads="1"/>
              </p:cNvSpPr>
              <p:nvPr/>
            </p:nvSpPr>
            <p:spPr bwMode="auto">
              <a:xfrm rot="10800000">
                <a:off x="3479626" y="2078849"/>
                <a:ext cx="174216" cy="218257"/>
              </a:xfrm>
              <a:prstGeom prst="triangle">
                <a:avLst>
                  <a:gd name="adj" fmla="val 50000"/>
                </a:avLst>
              </a:prstGeom>
              <a:solidFill>
                <a:srgbClr val="FF0000"/>
              </a:solidFill>
              <a:ln>
                <a:noFill/>
              </a:ln>
              <a:extLst/>
            </p:spPr>
            <p:txBody>
              <a:bodyPr lIns="0" tIns="0" rIns="0" bIns="0"/>
              <a:lstStyle/>
              <a:p>
                <a:pPr marL="88900" indent="-88900" algn="ctr" fontAlgn="auto">
                  <a:spcBef>
                    <a:spcPts val="0"/>
                  </a:spcBef>
                  <a:spcAft>
                    <a:spcPts val="300"/>
                  </a:spcAft>
                  <a:buClr>
                    <a:schemeClr val="tx2"/>
                  </a:buClr>
                  <a:buSzPct val="70000"/>
                  <a:buFont typeface="Arial" charset="0"/>
                  <a:buNone/>
                  <a:defRPr/>
                </a:pPr>
                <a:endParaRPr lang="en-US">
                  <a:latin typeface="+mn-lt"/>
                  <a:ea typeface="+mn-ea"/>
                </a:endParaRPr>
              </a:p>
            </p:txBody>
          </p:sp>
          <p:sp>
            <p:nvSpPr>
              <p:cNvPr id="18" name="Rectangle 17"/>
              <p:cNvSpPr>
                <a:spLocks noChangeArrowheads="1"/>
              </p:cNvSpPr>
              <p:nvPr/>
            </p:nvSpPr>
            <p:spPr bwMode="auto">
              <a:xfrm>
                <a:off x="3034707" y="1910696"/>
                <a:ext cx="1131195" cy="324036"/>
              </a:xfrm>
              <a:prstGeom prst="rect">
                <a:avLst/>
              </a:prstGeom>
              <a:noFill/>
              <a:ln>
                <a:noFill/>
              </a:ln>
              <a:extLst/>
            </p:spPr>
            <p:txBody>
              <a:bodyPr lIns="0" tIns="0" rIns="0" bIns="0"/>
              <a:lstStyle/>
              <a:p>
                <a:pPr marL="88900" indent="-88900" algn="ctr" fontAlgn="auto">
                  <a:spcBef>
                    <a:spcPts val="0"/>
                  </a:spcBef>
                  <a:spcAft>
                    <a:spcPts val="0"/>
                  </a:spcAft>
                  <a:buClr>
                    <a:schemeClr val="tx2"/>
                  </a:buClr>
                  <a:buSzPct val="70000"/>
                  <a:buFont typeface="Arial" charset="0"/>
                  <a:buNone/>
                  <a:defRPr/>
                </a:pPr>
                <a:r>
                  <a:rPr lang="en-US" sz="1100" b="1" dirty="0" err="1">
                    <a:latin typeface="+mn-lt"/>
                    <a:ea typeface="+mn-ea"/>
                  </a:rPr>
                  <a:t>Ehealth</a:t>
                </a:r>
                <a:r>
                  <a:rPr lang="en-US" sz="1100" b="1" dirty="0">
                    <a:latin typeface="+mn-lt"/>
                    <a:ea typeface="+mn-ea"/>
                  </a:rPr>
                  <a:t> Interoperability</a:t>
                </a:r>
              </a:p>
              <a:p>
                <a:pPr marL="88900" indent="-88900" algn="ctr" fontAlgn="auto">
                  <a:spcBef>
                    <a:spcPts val="0"/>
                  </a:spcBef>
                  <a:spcAft>
                    <a:spcPts val="0"/>
                  </a:spcAft>
                  <a:buClr>
                    <a:schemeClr val="tx2"/>
                  </a:buClr>
                  <a:buSzPct val="70000"/>
                  <a:buFont typeface="Arial" charset="0"/>
                  <a:buNone/>
                  <a:defRPr/>
                </a:pPr>
                <a:r>
                  <a:rPr lang="en-US" sz="1100" b="1" dirty="0">
                    <a:latin typeface="+mn-lt"/>
                    <a:ea typeface="+mn-ea"/>
                  </a:rPr>
                  <a:t>Framework</a:t>
                </a:r>
              </a:p>
            </p:txBody>
          </p:sp>
        </p:grpSp>
        <p:grpSp>
          <p:nvGrpSpPr>
            <p:cNvPr id="5" name="Group 15"/>
            <p:cNvGrpSpPr>
              <a:grpSpLocks/>
            </p:cNvGrpSpPr>
            <p:nvPr/>
          </p:nvGrpSpPr>
          <p:grpSpPr bwMode="auto">
            <a:xfrm>
              <a:off x="1835150" y="4899025"/>
              <a:ext cx="1393825" cy="481013"/>
              <a:chOff x="3041856" y="1868249"/>
              <a:chExt cx="1131195" cy="480631"/>
            </a:xfrm>
          </p:grpSpPr>
          <p:sp>
            <p:nvSpPr>
              <p:cNvPr id="20" name="Isosceles Triangle 16"/>
              <p:cNvSpPr>
                <a:spLocks noChangeArrowheads="1"/>
              </p:cNvSpPr>
              <p:nvPr/>
            </p:nvSpPr>
            <p:spPr bwMode="auto">
              <a:xfrm rot="10800000">
                <a:off x="3479626" y="2078850"/>
                <a:ext cx="234025" cy="270030"/>
              </a:xfrm>
              <a:prstGeom prst="triangle">
                <a:avLst>
                  <a:gd name="adj" fmla="val 50000"/>
                </a:avLst>
              </a:prstGeom>
              <a:solidFill>
                <a:srgbClr val="FF0000"/>
              </a:solidFill>
              <a:ln>
                <a:noFill/>
              </a:ln>
              <a:extLst/>
            </p:spPr>
            <p:txBody>
              <a:bodyPr lIns="0" tIns="0" rIns="0" bIns="0"/>
              <a:lstStyle/>
              <a:p>
                <a:pPr marL="88900" indent="-88900" fontAlgn="auto">
                  <a:spcBef>
                    <a:spcPts val="0"/>
                  </a:spcBef>
                  <a:spcAft>
                    <a:spcPts val="0"/>
                  </a:spcAft>
                  <a:buClr>
                    <a:schemeClr val="tx2"/>
                  </a:buClr>
                  <a:buSzPct val="70000"/>
                  <a:buFont typeface="Arial" charset="0"/>
                  <a:buNone/>
                  <a:defRPr/>
                </a:pPr>
                <a:endParaRPr lang="en-US">
                  <a:latin typeface="+mn-lt"/>
                  <a:ea typeface="+mn-ea"/>
                </a:endParaRPr>
              </a:p>
            </p:txBody>
          </p:sp>
          <p:sp>
            <p:nvSpPr>
              <p:cNvPr id="21" name="Rectangle 20"/>
              <p:cNvSpPr>
                <a:spLocks noChangeArrowheads="1"/>
              </p:cNvSpPr>
              <p:nvPr/>
            </p:nvSpPr>
            <p:spPr bwMode="auto">
              <a:xfrm>
                <a:off x="3041856" y="1868249"/>
                <a:ext cx="1131195" cy="324036"/>
              </a:xfrm>
              <a:prstGeom prst="rect">
                <a:avLst/>
              </a:prstGeom>
              <a:noFill/>
              <a:ln>
                <a:noFill/>
              </a:ln>
              <a:extLst/>
            </p:spPr>
            <p:txBody>
              <a:bodyPr lIns="0" tIns="0" rIns="0" bIns="0"/>
              <a:lstStyle/>
              <a:p>
                <a:pPr marL="88900" indent="-88900" fontAlgn="auto">
                  <a:spcBef>
                    <a:spcPts val="0"/>
                  </a:spcBef>
                  <a:spcAft>
                    <a:spcPts val="0"/>
                  </a:spcAft>
                  <a:buClr>
                    <a:schemeClr val="tx2"/>
                  </a:buClr>
                  <a:buSzPct val="70000"/>
                  <a:buFont typeface="Arial" charset="0"/>
                  <a:buNone/>
                  <a:defRPr/>
                </a:pPr>
                <a:r>
                  <a:rPr lang="en-US" sz="1100" b="1">
                    <a:latin typeface="+mn-lt"/>
                    <a:ea typeface="+mn-ea"/>
                  </a:rPr>
                  <a:t>Testing Management Platform V1.0</a:t>
                </a:r>
              </a:p>
            </p:txBody>
          </p:sp>
        </p:grpSp>
        <p:grpSp>
          <p:nvGrpSpPr>
            <p:cNvPr id="6" name="Group 18"/>
            <p:cNvGrpSpPr>
              <a:grpSpLocks/>
            </p:cNvGrpSpPr>
            <p:nvPr/>
          </p:nvGrpSpPr>
          <p:grpSpPr bwMode="auto">
            <a:xfrm>
              <a:off x="3482975" y="5842000"/>
              <a:ext cx="1131888" cy="461963"/>
              <a:chOff x="3040065" y="1885904"/>
              <a:chExt cx="1131195" cy="462976"/>
            </a:xfrm>
          </p:grpSpPr>
          <p:sp>
            <p:nvSpPr>
              <p:cNvPr id="23" name="Isosceles Triangle 19"/>
              <p:cNvSpPr>
                <a:spLocks noChangeArrowheads="1"/>
              </p:cNvSpPr>
              <p:nvPr/>
            </p:nvSpPr>
            <p:spPr bwMode="auto">
              <a:xfrm rot="10800000">
                <a:off x="3479626" y="2078850"/>
                <a:ext cx="234025" cy="270030"/>
              </a:xfrm>
              <a:prstGeom prst="triangle">
                <a:avLst>
                  <a:gd name="adj" fmla="val 50000"/>
                </a:avLst>
              </a:prstGeom>
              <a:solidFill>
                <a:srgbClr val="FF0000"/>
              </a:solidFill>
              <a:ln>
                <a:noFill/>
              </a:ln>
              <a:extLst/>
            </p:spPr>
            <p:txBody>
              <a:bodyPr lIns="0" tIns="0" rIns="0" bIns="0"/>
              <a:lstStyle/>
              <a:p>
                <a:pPr marL="88900" indent="-88900" fontAlgn="auto">
                  <a:spcBef>
                    <a:spcPts val="0"/>
                  </a:spcBef>
                  <a:spcAft>
                    <a:spcPts val="0"/>
                  </a:spcAft>
                  <a:buClr>
                    <a:schemeClr val="tx2"/>
                  </a:buClr>
                  <a:buSzPct val="70000"/>
                  <a:buFont typeface="Arial" charset="0"/>
                  <a:buNone/>
                  <a:defRPr/>
                </a:pPr>
                <a:endParaRPr lang="en-US">
                  <a:latin typeface="+mn-lt"/>
                  <a:ea typeface="+mn-ea"/>
                </a:endParaRPr>
              </a:p>
            </p:txBody>
          </p:sp>
          <p:sp>
            <p:nvSpPr>
              <p:cNvPr id="24" name="Rectangle 23"/>
              <p:cNvSpPr>
                <a:spLocks noChangeArrowheads="1"/>
              </p:cNvSpPr>
              <p:nvPr/>
            </p:nvSpPr>
            <p:spPr bwMode="auto">
              <a:xfrm>
                <a:off x="3040065" y="1885904"/>
                <a:ext cx="1131195" cy="324036"/>
              </a:xfrm>
              <a:prstGeom prst="rect">
                <a:avLst/>
              </a:prstGeom>
              <a:noFill/>
              <a:ln>
                <a:noFill/>
              </a:ln>
              <a:extLst/>
            </p:spPr>
            <p:txBody>
              <a:bodyPr lIns="0" tIns="0" rIns="0" bIns="0"/>
              <a:lstStyle/>
              <a:p>
                <a:pPr marL="88900" indent="-88900" algn="ctr" fontAlgn="auto">
                  <a:spcBef>
                    <a:spcPts val="0"/>
                  </a:spcBef>
                  <a:spcAft>
                    <a:spcPts val="0"/>
                  </a:spcAft>
                  <a:buClr>
                    <a:schemeClr val="tx2"/>
                  </a:buClr>
                  <a:buSzPct val="70000"/>
                  <a:buFont typeface="Arial" charset="0"/>
                  <a:buNone/>
                  <a:defRPr/>
                </a:pPr>
                <a:r>
                  <a:rPr lang="en-US" sz="1100" b="1">
                    <a:latin typeface="+mn-lt"/>
                    <a:ea typeface="+mn-ea"/>
                  </a:rPr>
                  <a:t>Test Tools V1.0</a:t>
                </a:r>
              </a:p>
            </p:txBody>
          </p:sp>
        </p:grpSp>
        <p:grpSp>
          <p:nvGrpSpPr>
            <p:cNvPr id="13" name="Group 21"/>
            <p:cNvGrpSpPr>
              <a:grpSpLocks/>
            </p:cNvGrpSpPr>
            <p:nvPr/>
          </p:nvGrpSpPr>
          <p:grpSpPr bwMode="auto">
            <a:xfrm>
              <a:off x="4411663" y="3397250"/>
              <a:ext cx="1393825" cy="468313"/>
              <a:chOff x="2757740" y="1706231"/>
              <a:chExt cx="1131195" cy="468052"/>
            </a:xfrm>
          </p:grpSpPr>
          <p:sp>
            <p:nvSpPr>
              <p:cNvPr id="26" name="Isosceles Triangle 22"/>
              <p:cNvSpPr>
                <a:spLocks noChangeArrowheads="1"/>
              </p:cNvSpPr>
              <p:nvPr/>
            </p:nvSpPr>
            <p:spPr bwMode="auto">
              <a:xfrm rot="10800000">
                <a:off x="3143330" y="1904253"/>
                <a:ext cx="234025" cy="270030"/>
              </a:xfrm>
              <a:prstGeom prst="triangle">
                <a:avLst>
                  <a:gd name="adj" fmla="val 50000"/>
                </a:avLst>
              </a:prstGeom>
              <a:solidFill>
                <a:srgbClr val="FF0000"/>
              </a:solidFill>
              <a:ln>
                <a:noFill/>
              </a:ln>
              <a:extLst/>
            </p:spPr>
            <p:txBody>
              <a:bodyPr lIns="0" tIns="0" rIns="0" bIns="0"/>
              <a:lstStyle/>
              <a:p>
                <a:pPr marL="88900" indent="-88900" fontAlgn="auto">
                  <a:lnSpc>
                    <a:spcPts val="1700"/>
                  </a:lnSpc>
                  <a:spcBef>
                    <a:spcPts val="0"/>
                  </a:spcBef>
                  <a:spcAft>
                    <a:spcPts val="0"/>
                  </a:spcAft>
                  <a:buClr>
                    <a:schemeClr val="tx2"/>
                  </a:buClr>
                  <a:buSzPct val="70000"/>
                  <a:buFont typeface="Arial" charset="0"/>
                  <a:buNone/>
                  <a:defRPr/>
                </a:pPr>
                <a:endParaRPr lang="en-US">
                  <a:latin typeface="+mn-lt"/>
                  <a:ea typeface="+mn-ea"/>
                </a:endParaRPr>
              </a:p>
            </p:txBody>
          </p:sp>
          <p:sp>
            <p:nvSpPr>
              <p:cNvPr id="27" name="Rectangle 26"/>
              <p:cNvSpPr>
                <a:spLocks noChangeArrowheads="1"/>
              </p:cNvSpPr>
              <p:nvPr/>
            </p:nvSpPr>
            <p:spPr bwMode="auto">
              <a:xfrm>
                <a:off x="2757740" y="1706231"/>
                <a:ext cx="1131195" cy="324036"/>
              </a:xfrm>
              <a:prstGeom prst="rect">
                <a:avLst/>
              </a:prstGeom>
              <a:noFill/>
              <a:ln>
                <a:noFill/>
              </a:ln>
              <a:extLst/>
            </p:spPr>
            <p:txBody>
              <a:bodyPr lIns="0" tIns="0" rIns="0" bIns="0"/>
              <a:lstStyle/>
              <a:p>
                <a:pPr marL="88900" indent="-88900" fontAlgn="auto">
                  <a:spcBef>
                    <a:spcPts val="0"/>
                  </a:spcBef>
                  <a:spcAft>
                    <a:spcPts val="0"/>
                  </a:spcAft>
                  <a:buClr>
                    <a:schemeClr val="tx2"/>
                  </a:buClr>
                  <a:buSzPct val="70000"/>
                  <a:buFont typeface="Arial" charset="0"/>
                  <a:buNone/>
                  <a:defRPr/>
                </a:pPr>
                <a:r>
                  <a:rPr lang="en-US" sz="1100" b="1" dirty="0">
                    <a:latin typeface="+mn-lt"/>
                    <a:ea typeface="+mn-ea"/>
                  </a:rPr>
                  <a:t>European-Level Testing Process</a:t>
                </a:r>
              </a:p>
            </p:txBody>
          </p:sp>
        </p:grpSp>
        <p:grpSp>
          <p:nvGrpSpPr>
            <p:cNvPr id="16" name="Group 25"/>
            <p:cNvGrpSpPr>
              <a:grpSpLocks/>
            </p:cNvGrpSpPr>
            <p:nvPr/>
          </p:nvGrpSpPr>
          <p:grpSpPr bwMode="auto">
            <a:xfrm>
              <a:off x="5307013" y="3902075"/>
              <a:ext cx="1579562" cy="466725"/>
              <a:chOff x="2757740" y="1706231"/>
              <a:chExt cx="1131195" cy="468052"/>
            </a:xfrm>
          </p:grpSpPr>
          <p:sp>
            <p:nvSpPr>
              <p:cNvPr id="29" name="Isosceles Triangle 26"/>
              <p:cNvSpPr>
                <a:spLocks noChangeArrowheads="1"/>
              </p:cNvSpPr>
              <p:nvPr/>
            </p:nvSpPr>
            <p:spPr bwMode="auto">
              <a:xfrm rot="10800000">
                <a:off x="3143330" y="1904253"/>
                <a:ext cx="234025" cy="270030"/>
              </a:xfrm>
              <a:prstGeom prst="triangle">
                <a:avLst>
                  <a:gd name="adj" fmla="val 50000"/>
                </a:avLst>
              </a:prstGeom>
              <a:solidFill>
                <a:srgbClr val="FF0000"/>
              </a:solidFill>
              <a:ln>
                <a:noFill/>
              </a:ln>
              <a:extLst/>
            </p:spPr>
            <p:txBody>
              <a:bodyPr lIns="0" tIns="0" rIns="0" bIns="0"/>
              <a:lstStyle/>
              <a:p>
                <a:pPr marL="88900" indent="-88900" fontAlgn="auto">
                  <a:spcBef>
                    <a:spcPts val="0"/>
                  </a:spcBef>
                  <a:spcAft>
                    <a:spcPts val="0"/>
                  </a:spcAft>
                  <a:buClr>
                    <a:schemeClr val="tx2"/>
                  </a:buClr>
                  <a:buSzPct val="70000"/>
                  <a:buFont typeface="Arial" charset="0"/>
                  <a:buNone/>
                  <a:defRPr/>
                </a:pPr>
                <a:endParaRPr lang="en-US">
                  <a:latin typeface="+mn-lt"/>
                  <a:ea typeface="+mn-ea"/>
                </a:endParaRPr>
              </a:p>
            </p:txBody>
          </p:sp>
          <p:sp>
            <p:nvSpPr>
              <p:cNvPr id="30" name="Rectangle 27"/>
              <p:cNvSpPr>
                <a:spLocks noChangeArrowheads="1"/>
              </p:cNvSpPr>
              <p:nvPr/>
            </p:nvSpPr>
            <p:spPr bwMode="auto">
              <a:xfrm>
                <a:off x="2757740" y="1706231"/>
                <a:ext cx="1131195" cy="324036"/>
              </a:xfrm>
              <a:prstGeom prst="rect">
                <a:avLst/>
              </a:prstGeom>
              <a:noFill/>
              <a:ln>
                <a:noFill/>
              </a:ln>
              <a:extLst/>
            </p:spPr>
            <p:txBody>
              <a:bodyPr lIns="0" tIns="0" rIns="0" bIns="0"/>
              <a:lstStyle/>
              <a:p>
                <a:pPr marL="88900" indent="-88900" algn="ctr" fontAlgn="auto">
                  <a:spcBef>
                    <a:spcPts val="0"/>
                  </a:spcBef>
                  <a:spcAft>
                    <a:spcPts val="0"/>
                  </a:spcAft>
                  <a:buClr>
                    <a:schemeClr val="tx2"/>
                  </a:buClr>
                  <a:buSzPct val="70000"/>
                  <a:buFont typeface="Arial" charset="0"/>
                  <a:buNone/>
                  <a:defRPr/>
                </a:pPr>
                <a:r>
                  <a:rPr lang="en-US" sz="1100" b="1">
                    <a:latin typeface="+mn-lt"/>
                    <a:ea typeface="+mn-ea"/>
                  </a:rPr>
                  <a:t>European-Level LabelCert Process</a:t>
                </a:r>
              </a:p>
            </p:txBody>
          </p:sp>
        </p:grpSp>
        <p:grpSp>
          <p:nvGrpSpPr>
            <p:cNvPr id="19" name="Group 28"/>
            <p:cNvGrpSpPr>
              <a:grpSpLocks/>
            </p:cNvGrpSpPr>
            <p:nvPr/>
          </p:nvGrpSpPr>
          <p:grpSpPr bwMode="auto">
            <a:xfrm>
              <a:off x="5014913" y="4905375"/>
              <a:ext cx="1393825" cy="534988"/>
              <a:chOff x="3138051" y="1814108"/>
              <a:chExt cx="1131195" cy="534772"/>
            </a:xfrm>
          </p:grpSpPr>
          <p:sp>
            <p:nvSpPr>
              <p:cNvPr id="32" name="Isosceles Triangle 29"/>
              <p:cNvSpPr>
                <a:spLocks noChangeArrowheads="1"/>
              </p:cNvSpPr>
              <p:nvPr/>
            </p:nvSpPr>
            <p:spPr bwMode="auto">
              <a:xfrm rot="10800000">
                <a:off x="3479626" y="2078850"/>
                <a:ext cx="234025" cy="270030"/>
              </a:xfrm>
              <a:prstGeom prst="triangle">
                <a:avLst>
                  <a:gd name="adj" fmla="val 50000"/>
                </a:avLst>
              </a:prstGeom>
              <a:solidFill>
                <a:srgbClr val="FF0000"/>
              </a:solidFill>
              <a:ln>
                <a:noFill/>
              </a:ln>
              <a:extLst/>
            </p:spPr>
            <p:txBody>
              <a:bodyPr lIns="0" tIns="0" rIns="0" bIns="0"/>
              <a:lstStyle/>
              <a:p>
                <a:pPr marL="88900" indent="-88900" fontAlgn="auto">
                  <a:spcBef>
                    <a:spcPts val="0"/>
                  </a:spcBef>
                  <a:spcAft>
                    <a:spcPts val="0"/>
                  </a:spcAft>
                  <a:buClr>
                    <a:schemeClr val="tx2"/>
                  </a:buClr>
                  <a:buSzPct val="70000"/>
                  <a:buFont typeface="Arial" charset="0"/>
                  <a:buNone/>
                  <a:defRPr/>
                </a:pPr>
                <a:endParaRPr lang="en-US">
                  <a:latin typeface="+mn-lt"/>
                  <a:ea typeface="+mn-ea"/>
                </a:endParaRPr>
              </a:p>
            </p:txBody>
          </p:sp>
          <p:sp>
            <p:nvSpPr>
              <p:cNvPr id="33" name="Rectangle 30"/>
              <p:cNvSpPr>
                <a:spLocks noChangeArrowheads="1"/>
              </p:cNvSpPr>
              <p:nvPr/>
            </p:nvSpPr>
            <p:spPr bwMode="auto">
              <a:xfrm>
                <a:off x="3138051" y="1814108"/>
                <a:ext cx="1131195" cy="324036"/>
              </a:xfrm>
              <a:prstGeom prst="rect">
                <a:avLst/>
              </a:prstGeom>
              <a:noFill/>
              <a:ln>
                <a:noFill/>
              </a:ln>
              <a:extLst/>
            </p:spPr>
            <p:txBody>
              <a:bodyPr lIns="0" tIns="0" rIns="0" bIns="0"/>
              <a:lstStyle/>
              <a:p>
                <a:pPr marL="88900" indent="-88900" fontAlgn="auto">
                  <a:spcBef>
                    <a:spcPts val="0"/>
                  </a:spcBef>
                  <a:spcAft>
                    <a:spcPts val="0"/>
                  </a:spcAft>
                  <a:buClr>
                    <a:schemeClr val="tx2"/>
                  </a:buClr>
                  <a:buSzPct val="70000"/>
                  <a:buFont typeface="Arial" charset="0"/>
                  <a:buNone/>
                  <a:defRPr/>
                </a:pPr>
                <a:r>
                  <a:rPr lang="en-US" sz="1100" b="1">
                    <a:latin typeface="+mn-lt"/>
                    <a:ea typeface="+mn-ea"/>
                  </a:rPr>
                  <a:t>Test Management Platform V2.0</a:t>
                </a:r>
              </a:p>
            </p:txBody>
          </p:sp>
        </p:grpSp>
        <p:grpSp>
          <p:nvGrpSpPr>
            <p:cNvPr id="22" name="Group 31"/>
            <p:cNvGrpSpPr>
              <a:grpSpLocks/>
            </p:cNvGrpSpPr>
            <p:nvPr/>
          </p:nvGrpSpPr>
          <p:grpSpPr bwMode="auto">
            <a:xfrm>
              <a:off x="5888038" y="5842000"/>
              <a:ext cx="1131887" cy="461963"/>
              <a:chOff x="3040065" y="1885904"/>
              <a:chExt cx="1131195" cy="462976"/>
            </a:xfrm>
          </p:grpSpPr>
          <p:sp>
            <p:nvSpPr>
              <p:cNvPr id="35" name="Isosceles Triangle 32"/>
              <p:cNvSpPr>
                <a:spLocks noChangeArrowheads="1"/>
              </p:cNvSpPr>
              <p:nvPr/>
            </p:nvSpPr>
            <p:spPr bwMode="auto">
              <a:xfrm rot="10800000">
                <a:off x="3479626" y="2078850"/>
                <a:ext cx="234025" cy="270030"/>
              </a:xfrm>
              <a:prstGeom prst="triangle">
                <a:avLst>
                  <a:gd name="adj" fmla="val 50000"/>
                </a:avLst>
              </a:prstGeom>
              <a:solidFill>
                <a:srgbClr val="FF0000"/>
              </a:solidFill>
              <a:ln>
                <a:noFill/>
              </a:ln>
              <a:extLst/>
            </p:spPr>
            <p:txBody>
              <a:bodyPr lIns="0" tIns="0" rIns="0" bIns="0"/>
              <a:lstStyle/>
              <a:p>
                <a:pPr marL="88900" indent="-88900" fontAlgn="auto">
                  <a:spcBef>
                    <a:spcPts val="0"/>
                  </a:spcBef>
                  <a:spcAft>
                    <a:spcPts val="0"/>
                  </a:spcAft>
                  <a:buClr>
                    <a:schemeClr val="tx2"/>
                  </a:buClr>
                  <a:buSzPct val="70000"/>
                  <a:buFont typeface="Arial" charset="0"/>
                  <a:buNone/>
                  <a:defRPr/>
                </a:pPr>
                <a:endParaRPr lang="en-US">
                  <a:latin typeface="+mn-lt"/>
                  <a:ea typeface="+mn-ea"/>
                </a:endParaRPr>
              </a:p>
            </p:txBody>
          </p:sp>
          <p:sp>
            <p:nvSpPr>
              <p:cNvPr id="36" name="Rectangle 33"/>
              <p:cNvSpPr>
                <a:spLocks noChangeArrowheads="1"/>
              </p:cNvSpPr>
              <p:nvPr/>
            </p:nvSpPr>
            <p:spPr bwMode="auto">
              <a:xfrm>
                <a:off x="3040065" y="1885904"/>
                <a:ext cx="1131195" cy="324036"/>
              </a:xfrm>
              <a:prstGeom prst="rect">
                <a:avLst/>
              </a:prstGeom>
              <a:noFill/>
              <a:ln>
                <a:noFill/>
              </a:ln>
              <a:extLst/>
            </p:spPr>
            <p:txBody>
              <a:bodyPr lIns="0" tIns="0" rIns="0" bIns="0"/>
              <a:lstStyle/>
              <a:p>
                <a:pPr marL="88900" indent="-88900" algn="ctr" fontAlgn="auto">
                  <a:spcBef>
                    <a:spcPts val="0"/>
                  </a:spcBef>
                  <a:spcAft>
                    <a:spcPts val="0"/>
                  </a:spcAft>
                  <a:buClr>
                    <a:schemeClr val="tx2"/>
                  </a:buClr>
                  <a:buSzPct val="70000"/>
                  <a:buFont typeface="Arial" charset="0"/>
                  <a:buNone/>
                  <a:defRPr/>
                </a:pPr>
                <a:r>
                  <a:rPr lang="en-US" sz="1100" b="1">
                    <a:latin typeface="+mn-lt"/>
                    <a:ea typeface="+mn-ea"/>
                  </a:rPr>
                  <a:t>Test Tools V2.0</a:t>
                </a:r>
              </a:p>
            </p:txBody>
          </p:sp>
        </p:grpSp>
        <p:grpSp>
          <p:nvGrpSpPr>
            <p:cNvPr id="25" name="Group 34"/>
            <p:cNvGrpSpPr>
              <a:grpSpLocks/>
            </p:cNvGrpSpPr>
            <p:nvPr/>
          </p:nvGrpSpPr>
          <p:grpSpPr bwMode="auto">
            <a:xfrm>
              <a:off x="4089400" y="4706938"/>
              <a:ext cx="1306513" cy="481012"/>
              <a:chOff x="3041856" y="1868249"/>
              <a:chExt cx="1131195" cy="480631"/>
            </a:xfrm>
          </p:grpSpPr>
          <p:sp>
            <p:nvSpPr>
              <p:cNvPr id="38" name="Isosceles Triangle 35"/>
              <p:cNvSpPr>
                <a:spLocks noChangeArrowheads="1"/>
              </p:cNvSpPr>
              <p:nvPr/>
            </p:nvSpPr>
            <p:spPr bwMode="auto">
              <a:xfrm rot="10800000">
                <a:off x="3479626" y="2078850"/>
                <a:ext cx="234025" cy="270030"/>
              </a:xfrm>
              <a:prstGeom prst="triangle">
                <a:avLst>
                  <a:gd name="adj" fmla="val 50000"/>
                </a:avLst>
              </a:prstGeom>
              <a:solidFill>
                <a:srgbClr val="FF0000"/>
              </a:solidFill>
              <a:ln>
                <a:noFill/>
              </a:ln>
              <a:extLst/>
            </p:spPr>
            <p:txBody>
              <a:bodyPr lIns="0" tIns="0" rIns="0" bIns="0"/>
              <a:lstStyle/>
              <a:p>
                <a:pPr marL="88900" indent="-88900" fontAlgn="auto">
                  <a:spcBef>
                    <a:spcPts val="0"/>
                  </a:spcBef>
                  <a:spcAft>
                    <a:spcPts val="0"/>
                  </a:spcAft>
                  <a:buClr>
                    <a:schemeClr val="tx2"/>
                  </a:buClr>
                  <a:buSzPct val="70000"/>
                  <a:buFont typeface="Arial" charset="0"/>
                  <a:buNone/>
                  <a:defRPr/>
                </a:pPr>
                <a:endParaRPr lang="en-US">
                  <a:latin typeface="+mn-lt"/>
                  <a:ea typeface="+mn-ea"/>
                </a:endParaRPr>
              </a:p>
            </p:txBody>
          </p:sp>
          <p:sp>
            <p:nvSpPr>
              <p:cNvPr id="39" name="Rectangle 36"/>
              <p:cNvSpPr>
                <a:spLocks noChangeArrowheads="1"/>
              </p:cNvSpPr>
              <p:nvPr/>
            </p:nvSpPr>
            <p:spPr bwMode="auto">
              <a:xfrm>
                <a:off x="3041856" y="1868249"/>
                <a:ext cx="1131195" cy="324036"/>
              </a:xfrm>
              <a:prstGeom prst="rect">
                <a:avLst/>
              </a:prstGeom>
              <a:noFill/>
              <a:ln>
                <a:noFill/>
              </a:ln>
              <a:extLst/>
            </p:spPr>
            <p:txBody>
              <a:bodyPr lIns="0" tIns="0" rIns="0" bIns="0"/>
              <a:lstStyle/>
              <a:p>
                <a:pPr marL="88900" indent="-88900" fontAlgn="auto">
                  <a:spcBef>
                    <a:spcPts val="0"/>
                  </a:spcBef>
                  <a:spcAft>
                    <a:spcPts val="0"/>
                  </a:spcAft>
                  <a:buClr>
                    <a:schemeClr val="tx2"/>
                  </a:buClr>
                  <a:buSzPct val="70000"/>
                  <a:buFont typeface="Arial" charset="0"/>
                  <a:buNone/>
                  <a:defRPr/>
                </a:pPr>
                <a:r>
                  <a:rPr lang="en-US" sz="1100" b="1">
                    <a:latin typeface="+mn-lt"/>
                    <a:ea typeface="+mn-ea"/>
                  </a:rPr>
                  <a:t>Interop/functional Linkage </a:t>
                </a:r>
              </a:p>
            </p:txBody>
          </p:sp>
        </p:grpSp>
        <p:grpSp>
          <p:nvGrpSpPr>
            <p:cNvPr id="28" name="Group 40"/>
            <p:cNvGrpSpPr>
              <a:grpSpLocks/>
            </p:cNvGrpSpPr>
            <p:nvPr/>
          </p:nvGrpSpPr>
          <p:grpSpPr bwMode="auto">
            <a:xfrm>
              <a:off x="1008063" y="3492500"/>
              <a:ext cx="1760537" cy="407988"/>
              <a:chOff x="2757740" y="1765985"/>
              <a:chExt cx="1131195" cy="408298"/>
            </a:xfrm>
          </p:grpSpPr>
          <p:sp>
            <p:nvSpPr>
              <p:cNvPr id="41" name="Isosceles Triangle 41"/>
              <p:cNvSpPr>
                <a:spLocks noChangeArrowheads="1"/>
              </p:cNvSpPr>
              <p:nvPr/>
            </p:nvSpPr>
            <p:spPr bwMode="auto">
              <a:xfrm rot="10800000">
                <a:off x="3143330" y="1904253"/>
                <a:ext cx="234025" cy="270030"/>
              </a:xfrm>
              <a:prstGeom prst="triangle">
                <a:avLst>
                  <a:gd name="adj" fmla="val 50000"/>
                </a:avLst>
              </a:prstGeom>
              <a:solidFill>
                <a:srgbClr val="FF0000"/>
              </a:solidFill>
              <a:ln>
                <a:noFill/>
              </a:ln>
              <a:extLst/>
            </p:spPr>
            <p:txBody>
              <a:bodyPr lIns="0" tIns="0" rIns="0" bIns="0"/>
              <a:lstStyle/>
              <a:p>
                <a:pPr marL="88900" indent="-88900" fontAlgn="auto">
                  <a:lnSpc>
                    <a:spcPts val="1700"/>
                  </a:lnSpc>
                  <a:spcBef>
                    <a:spcPts val="0"/>
                  </a:spcBef>
                  <a:spcAft>
                    <a:spcPts val="0"/>
                  </a:spcAft>
                  <a:buClr>
                    <a:schemeClr val="tx2"/>
                  </a:buClr>
                  <a:buSzPct val="70000"/>
                  <a:buFont typeface="Arial" charset="0"/>
                  <a:buNone/>
                  <a:defRPr/>
                </a:pPr>
                <a:endParaRPr lang="en-US">
                  <a:latin typeface="+mn-lt"/>
                  <a:ea typeface="+mn-ea"/>
                </a:endParaRPr>
              </a:p>
            </p:txBody>
          </p:sp>
          <p:sp>
            <p:nvSpPr>
              <p:cNvPr id="42" name="Rectangle 42"/>
              <p:cNvSpPr>
                <a:spLocks noChangeArrowheads="1"/>
              </p:cNvSpPr>
              <p:nvPr/>
            </p:nvSpPr>
            <p:spPr bwMode="auto">
              <a:xfrm>
                <a:off x="2757740" y="1765985"/>
                <a:ext cx="1131195" cy="324036"/>
              </a:xfrm>
              <a:prstGeom prst="rect">
                <a:avLst/>
              </a:prstGeom>
              <a:noFill/>
              <a:ln>
                <a:noFill/>
              </a:ln>
              <a:extLst/>
            </p:spPr>
            <p:txBody>
              <a:bodyPr lIns="0" tIns="0" rIns="0" bIns="0"/>
              <a:lstStyle/>
              <a:p>
                <a:pPr marL="88900" indent="-88900" fontAlgn="auto">
                  <a:spcBef>
                    <a:spcPts val="0"/>
                  </a:spcBef>
                  <a:spcAft>
                    <a:spcPts val="0"/>
                  </a:spcAft>
                  <a:buClr>
                    <a:schemeClr val="tx2"/>
                  </a:buClr>
                  <a:buSzPct val="70000"/>
                  <a:buFont typeface="Arial" charset="0"/>
                  <a:buNone/>
                  <a:defRPr/>
                </a:pPr>
                <a:r>
                  <a:rPr lang="en-US" sz="1100" b="1">
                    <a:latin typeface="+mn-lt"/>
                    <a:ea typeface="+mn-ea"/>
                  </a:rPr>
                  <a:t>Proposed European-Level Testing Process</a:t>
                </a:r>
              </a:p>
            </p:txBody>
          </p:sp>
        </p:grpSp>
        <p:grpSp>
          <p:nvGrpSpPr>
            <p:cNvPr id="31" name="Group 43"/>
            <p:cNvGrpSpPr>
              <a:grpSpLocks/>
            </p:cNvGrpSpPr>
            <p:nvPr/>
          </p:nvGrpSpPr>
          <p:grpSpPr bwMode="auto">
            <a:xfrm>
              <a:off x="1619250" y="3902075"/>
              <a:ext cx="2066925" cy="466725"/>
              <a:chOff x="2788959" y="1706231"/>
              <a:chExt cx="1131195" cy="468052"/>
            </a:xfrm>
          </p:grpSpPr>
          <p:sp>
            <p:nvSpPr>
              <p:cNvPr id="44" name="Isosceles Triangle 44"/>
              <p:cNvSpPr>
                <a:spLocks noChangeArrowheads="1"/>
              </p:cNvSpPr>
              <p:nvPr/>
            </p:nvSpPr>
            <p:spPr bwMode="auto">
              <a:xfrm rot="10800000">
                <a:off x="3176703" y="1868249"/>
                <a:ext cx="200651" cy="306034"/>
              </a:xfrm>
              <a:prstGeom prst="triangle">
                <a:avLst>
                  <a:gd name="adj" fmla="val 50000"/>
                </a:avLst>
              </a:prstGeom>
              <a:solidFill>
                <a:srgbClr val="FF0000"/>
              </a:solidFill>
              <a:ln>
                <a:noFill/>
              </a:ln>
              <a:extLst/>
            </p:spPr>
            <p:txBody>
              <a:bodyPr lIns="0" tIns="0" rIns="0" bIns="0"/>
              <a:lstStyle/>
              <a:p>
                <a:pPr marL="88900" indent="-88900" fontAlgn="auto">
                  <a:spcBef>
                    <a:spcPts val="0"/>
                  </a:spcBef>
                  <a:spcAft>
                    <a:spcPts val="0"/>
                  </a:spcAft>
                  <a:buClr>
                    <a:schemeClr val="tx2"/>
                  </a:buClr>
                  <a:buSzPct val="70000"/>
                  <a:buFont typeface="Arial" charset="0"/>
                  <a:buNone/>
                  <a:defRPr/>
                </a:pPr>
                <a:endParaRPr lang="en-US">
                  <a:latin typeface="+mn-lt"/>
                  <a:ea typeface="+mn-ea"/>
                </a:endParaRPr>
              </a:p>
            </p:txBody>
          </p:sp>
          <p:sp>
            <p:nvSpPr>
              <p:cNvPr id="45" name="Rectangle 45"/>
              <p:cNvSpPr>
                <a:spLocks noChangeArrowheads="1"/>
              </p:cNvSpPr>
              <p:nvPr/>
            </p:nvSpPr>
            <p:spPr bwMode="auto">
              <a:xfrm>
                <a:off x="2788959" y="1706231"/>
                <a:ext cx="1131195" cy="324036"/>
              </a:xfrm>
              <a:prstGeom prst="rect">
                <a:avLst/>
              </a:prstGeom>
              <a:noFill/>
              <a:ln>
                <a:noFill/>
              </a:ln>
              <a:extLst/>
            </p:spPr>
            <p:txBody>
              <a:bodyPr lIns="0" tIns="0" rIns="0" bIns="0"/>
              <a:lstStyle/>
              <a:p>
                <a:pPr marL="88900" indent="-88900" fontAlgn="auto">
                  <a:spcBef>
                    <a:spcPts val="0"/>
                  </a:spcBef>
                  <a:spcAft>
                    <a:spcPts val="0"/>
                  </a:spcAft>
                  <a:buClr>
                    <a:schemeClr val="tx2"/>
                  </a:buClr>
                  <a:buSzPct val="70000"/>
                  <a:buFont typeface="Arial" charset="0"/>
                  <a:buNone/>
                  <a:defRPr/>
                </a:pPr>
                <a:r>
                  <a:rPr lang="en-US" sz="1100" b="1" dirty="0">
                    <a:latin typeface="+mn-lt"/>
                    <a:ea typeface="+mn-ea"/>
                  </a:rPr>
                  <a:t>Proposed European-Level </a:t>
                </a:r>
                <a:r>
                  <a:rPr lang="en-US" sz="1100" b="1" dirty="0" err="1">
                    <a:latin typeface="+mn-lt"/>
                    <a:ea typeface="+mn-ea"/>
                  </a:rPr>
                  <a:t>LabelCert</a:t>
                </a:r>
                <a:r>
                  <a:rPr lang="en-US" sz="1100" b="1" dirty="0">
                    <a:latin typeface="+mn-lt"/>
                    <a:ea typeface="+mn-ea"/>
                  </a:rPr>
                  <a:t>. Process</a:t>
                </a:r>
              </a:p>
            </p:txBody>
          </p:sp>
        </p:grpSp>
        <p:grpSp>
          <p:nvGrpSpPr>
            <p:cNvPr id="34" name="Group 46"/>
            <p:cNvGrpSpPr>
              <a:grpSpLocks/>
            </p:cNvGrpSpPr>
            <p:nvPr/>
          </p:nvGrpSpPr>
          <p:grpSpPr bwMode="auto">
            <a:xfrm>
              <a:off x="358775" y="2965450"/>
              <a:ext cx="1570038" cy="468313"/>
              <a:chOff x="2757740" y="1706231"/>
              <a:chExt cx="1131195" cy="468052"/>
            </a:xfrm>
          </p:grpSpPr>
          <p:sp>
            <p:nvSpPr>
              <p:cNvPr id="47" name="Isosceles Triangle 47"/>
              <p:cNvSpPr>
                <a:spLocks noChangeArrowheads="1"/>
              </p:cNvSpPr>
              <p:nvPr/>
            </p:nvSpPr>
            <p:spPr bwMode="auto">
              <a:xfrm rot="10800000">
                <a:off x="3143330" y="1904253"/>
                <a:ext cx="234025" cy="270030"/>
              </a:xfrm>
              <a:prstGeom prst="triangle">
                <a:avLst>
                  <a:gd name="adj" fmla="val 50000"/>
                </a:avLst>
              </a:prstGeom>
              <a:solidFill>
                <a:srgbClr val="FF0000"/>
              </a:solidFill>
              <a:ln>
                <a:noFill/>
              </a:ln>
              <a:extLst/>
            </p:spPr>
            <p:txBody>
              <a:bodyPr lIns="0" tIns="0" rIns="0" bIns="0"/>
              <a:lstStyle/>
              <a:p>
                <a:pPr marL="88900" indent="-88900" fontAlgn="auto">
                  <a:lnSpc>
                    <a:spcPts val="1700"/>
                  </a:lnSpc>
                  <a:spcBef>
                    <a:spcPts val="0"/>
                  </a:spcBef>
                  <a:spcAft>
                    <a:spcPts val="0"/>
                  </a:spcAft>
                  <a:buClr>
                    <a:schemeClr val="tx2"/>
                  </a:buClr>
                  <a:buSzPct val="70000"/>
                  <a:buFont typeface="Arial" charset="0"/>
                  <a:buNone/>
                  <a:defRPr/>
                </a:pPr>
                <a:endParaRPr lang="en-US">
                  <a:latin typeface="+mn-lt"/>
                  <a:ea typeface="+mn-ea"/>
                </a:endParaRPr>
              </a:p>
            </p:txBody>
          </p:sp>
          <p:sp>
            <p:nvSpPr>
              <p:cNvPr id="48" name="Rectangle 48"/>
              <p:cNvSpPr>
                <a:spLocks noChangeArrowheads="1"/>
              </p:cNvSpPr>
              <p:nvPr/>
            </p:nvSpPr>
            <p:spPr bwMode="auto">
              <a:xfrm>
                <a:off x="2757740" y="1706231"/>
                <a:ext cx="1131195" cy="324036"/>
              </a:xfrm>
              <a:prstGeom prst="rect">
                <a:avLst/>
              </a:prstGeom>
              <a:noFill/>
              <a:ln>
                <a:noFill/>
              </a:ln>
              <a:extLst/>
            </p:spPr>
            <p:txBody>
              <a:bodyPr lIns="0" tIns="0" rIns="0" bIns="0"/>
              <a:lstStyle/>
              <a:p>
                <a:pPr marL="88900" indent="-88900" fontAlgn="auto">
                  <a:spcBef>
                    <a:spcPts val="0"/>
                  </a:spcBef>
                  <a:spcAft>
                    <a:spcPts val="0"/>
                  </a:spcAft>
                  <a:buClr>
                    <a:schemeClr val="tx2"/>
                  </a:buClr>
                  <a:buSzPct val="70000"/>
                  <a:buFont typeface="Arial" charset="0"/>
                  <a:buNone/>
                  <a:defRPr/>
                </a:pPr>
                <a:r>
                  <a:rPr lang="en-US" sz="1100" b="1">
                    <a:latin typeface="+mn-lt"/>
                    <a:ea typeface="+mn-ea"/>
                  </a:rPr>
                  <a:t>European-Level </a:t>
                </a:r>
              </a:p>
              <a:p>
                <a:pPr marL="88900" indent="-88900" fontAlgn="auto">
                  <a:spcBef>
                    <a:spcPts val="0"/>
                  </a:spcBef>
                  <a:spcAft>
                    <a:spcPts val="0"/>
                  </a:spcAft>
                  <a:buClr>
                    <a:schemeClr val="tx2"/>
                  </a:buClr>
                  <a:buSzPct val="70000"/>
                  <a:buFont typeface="Arial" charset="0"/>
                  <a:buNone/>
                  <a:defRPr/>
                </a:pPr>
                <a:r>
                  <a:rPr lang="en-US" sz="1100" b="1">
                    <a:latin typeface="+mn-lt"/>
                    <a:ea typeface="+mn-ea"/>
                  </a:rPr>
                  <a:t>QMS V1.0</a:t>
                </a:r>
              </a:p>
            </p:txBody>
          </p:sp>
        </p:grpSp>
        <p:grpSp>
          <p:nvGrpSpPr>
            <p:cNvPr id="37" name="Group 49"/>
            <p:cNvGrpSpPr>
              <a:grpSpLocks/>
            </p:cNvGrpSpPr>
            <p:nvPr/>
          </p:nvGrpSpPr>
          <p:grpSpPr bwMode="auto">
            <a:xfrm>
              <a:off x="4067175" y="2947988"/>
              <a:ext cx="1570038" cy="466725"/>
              <a:chOff x="2757740" y="1706231"/>
              <a:chExt cx="1131195" cy="468052"/>
            </a:xfrm>
          </p:grpSpPr>
          <p:sp>
            <p:nvSpPr>
              <p:cNvPr id="50" name="Isosceles Triangle 50"/>
              <p:cNvSpPr>
                <a:spLocks noChangeArrowheads="1"/>
              </p:cNvSpPr>
              <p:nvPr/>
            </p:nvSpPr>
            <p:spPr bwMode="auto">
              <a:xfrm rot="10800000">
                <a:off x="3143330" y="1904253"/>
                <a:ext cx="234025" cy="270030"/>
              </a:xfrm>
              <a:prstGeom prst="triangle">
                <a:avLst>
                  <a:gd name="adj" fmla="val 50000"/>
                </a:avLst>
              </a:prstGeom>
              <a:solidFill>
                <a:srgbClr val="FF0000"/>
              </a:solidFill>
              <a:ln>
                <a:noFill/>
              </a:ln>
              <a:extLst/>
            </p:spPr>
            <p:txBody>
              <a:bodyPr lIns="0" tIns="0" rIns="0" bIns="0"/>
              <a:lstStyle/>
              <a:p>
                <a:pPr marL="88900" indent="-88900" fontAlgn="auto">
                  <a:lnSpc>
                    <a:spcPts val="1700"/>
                  </a:lnSpc>
                  <a:spcBef>
                    <a:spcPts val="0"/>
                  </a:spcBef>
                  <a:spcAft>
                    <a:spcPts val="0"/>
                  </a:spcAft>
                  <a:buClr>
                    <a:schemeClr val="tx2"/>
                  </a:buClr>
                  <a:buSzPct val="70000"/>
                  <a:buFont typeface="Arial" charset="0"/>
                  <a:buNone/>
                  <a:defRPr/>
                </a:pPr>
                <a:endParaRPr lang="en-US">
                  <a:latin typeface="+mn-lt"/>
                  <a:ea typeface="+mn-ea"/>
                </a:endParaRPr>
              </a:p>
            </p:txBody>
          </p:sp>
          <p:sp>
            <p:nvSpPr>
              <p:cNvPr id="51" name="Rectangle 51"/>
              <p:cNvSpPr>
                <a:spLocks noChangeArrowheads="1"/>
              </p:cNvSpPr>
              <p:nvPr/>
            </p:nvSpPr>
            <p:spPr bwMode="auto">
              <a:xfrm>
                <a:off x="2757740" y="1706231"/>
                <a:ext cx="1131195" cy="324036"/>
              </a:xfrm>
              <a:prstGeom prst="rect">
                <a:avLst/>
              </a:prstGeom>
              <a:noFill/>
              <a:ln>
                <a:noFill/>
              </a:ln>
              <a:extLst/>
            </p:spPr>
            <p:txBody>
              <a:bodyPr lIns="0" tIns="0" rIns="0" bIns="0"/>
              <a:lstStyle/>
              <a:p>
                <a:pPr marL="88900" indent="-88900" fontAlgn="auto">
                  <a:spcBef>
                    <a:spcPts val="0"/>
                  </a:spcBef>
                  <a:spcAft>
                    <a:spcPts val="0"/>
                  </a:spcAft>
                  <a:buClr>
                    <a:schemeClr val="tx2"/>
                  </a:buClr>
                  <a:buSzPct val="70000"/>
                  <a:buFont typeface="Arial" charset="0"/>
                  <a:buNone/>
                  <a:defRPr/>
                </a:pPr>
                <a:r>
                  <a:rPr lang="en-US" sz="1100" b="1">
                    <a:latin typeface="+mn-lt"/>
                    <a:ea typeface="+mn-ea"/>
                  </a:rPr>
                  <a:t>European-Level </a:t>
                </a:r>
              </a:p>
              <a:p>
                <a:pPr marL="88900" indent="-88900" fontAlgn="auto">
                  <a:spcBef>
                    <a:spcPts val="0"/>
                  </a:spcBef>
                  <a:spcAft>
                    <a:spcPts val="0"/>
                  </a:spcAft>
                  <a:buClr>
                    <a:schemeClr val="tx2"/>
                  </a:buClr>
                  <a:buSzPct val="70000"/>
                  <a:buFont typeface="Arial" charset="0"/>
                  <a:buNone/>
                  <a:defRPr/>
                </a:pPr>
                <a:r>
                  <a:rPr lang="en-US" sz="1100" b="1">
                    <a:latin typeface="+mn-lt"/>
                    <a:ea typeface="+mn-ea"/>
                  </a:rPr>
                  <a:t>QMS V2.0</a:t>
                </a:r>
              </a:p>
            </p:txBody>
          </p:sp>
        </p:grpSp>
        <p:grpSp>
          <p:nvGrpSpPr>
            <p:cNvPr id="40" name="Group 52"/>
            <p:cNvGrpSpPr>
              <a:grpSpLocks/>
            </p:cNvGrpSpPr>
            <p:nvPr/>
          </p:nvGrpSpPr>
          <p:grpSpPr bwMode="auto">
            <a:xfrm>
              <a:off x="6478588" y="2132013"/>
              <a:ext cx="1189037" cy="379412"/>
              <a:chOff x="2986184" y="1878124"/>
              <a:chExt cx="1131195" cy="537969"/>
            </a:xfrm>
          </p:grpSpPr>
          <p:sp>
            <p:nvSpPr>
              <p:cNvPr id="53" name="Isosceles Triangle 53"/>
              <p:cNvSpPr>
                <a:spLocks noChangeArrowheads="1"/>
              </p:cNvSpPr>
              <p:nvPr/>
            </p:nvSpPr>
            <p:spPr bwMode="auto">
              <a:xfrm rot="10800000">
                <a:off x="3442080" y="2149003"/>
                <a:ext cx="207503" cy="267090"/>
              </a:xfrm>
              <a:prstGeom prst="triangle">
                <a:avLst>
                  <a:gd name="adj" fmla="val 50000"/>
                </a:avLst>
              </a:prstGeom>
              <a:solidFill>
                <a:srgbClr val="FF0000"/>
              </a:solidFill>
              <a:ln>
                <a:noFill/>
              </a:ln>
              <a:extLst/>
            </p:spPr>
            <p:txBody>
              <a:bodyPr lIns="0" tIns="0" rIns="0" bIns="0"/>
              <a:lstStyle/>
              <a:p>
                <a:pPr marL="88900" indent="-88900" fontAlgn="auto">
                  <a:spcBef>
                    <a:spcPts val="0"/>
                  </a:spcBef>
                  <a:spcAft>
                    <a:spcPts val="300"/>
                  </a:spcAft>
                  <a:buClr>
                    <a:schemeClr val="tx2"/>
                  </a:buClr>
                  <a:buSzPct val="70000"/>
                  <a:buFont typeface="Arial" charset="0"/>
                  <a:buNone/>
                  <a:defRPr/>
                </a:pPr>
                <a:endParaRPr lang="en-US">
                  <a:latin typeface="+mn-lt"/>
                  <a:ea typeface="+mn-ea"/>
                </a:endParaRPr>
              </a:p>
            </p:txBody>
          </p:sp>
          <p:sp>
            <p:nvSpPr>
              <p:cNvPr id="54" name="Rectangle 54"/>
              <p:cNvSpPr>
                <a:spLocks noChangeArrowheads="1"/>
              </p:cNvSpPr>
              <p:nvPr/>
            </p:nvSpPr>
            <p:spPr bwMode="auto">
              <a:xfrm>
                <a:off x="2986184" y="1878124"/>
                <a:ext cx="1131195" cy="324031"/>
              </a:xfrm>
              <a:prstGeom prst="rect">
                <a:avLst/>
              </a:prstGeom>
              <a:noFill/>
              <a:ln>
                <a:noFill/>
              </a:ln>
              <a:extLst/>
            </p:spPr>
            <p:txBody>
              <a:bodyPr lIns="0" tIns="0" rIns="0" bIns="0"/>
              <a:lstStyle/>
              <a:p>
                <a:pPr marL="88900" indent="-88900" algn="ctr" fontAlgn="auto">
                  <a:spcBef>
                    <a:spcPts val="0"/>
                  </a:spcBef>
                  <a:spcAft>
                    <a:spcPts val="300"/>
                  </a:spcAft>
                  <a:buClr>
                    <a:schemeClr val="tx2"/>
                  </a:buClr>
                  <a:buSzPct val="70000"/>
                  <a:buFont typeface="Arial" charset="0"/>
                  <a:buNone/>
                  <a:defRPr/>
                </a:pPr>
                <a:r>
                  <a:rPr lang="en-US" sz="1100" b="1">
                    <a:latin typeface="+mn-lt"/>
                    <a:ea typeface="+mn-ea"/>
                  </a:rPr>
                  <a:t>Pilot Testing &amp; </a:t>
                </a:r>
                <a:br>
                  <a:rPr lang="en-US" sz="1100" b="1">
                    <a:latin typeface="+mn-lt"/>
                    <a:ea typeface="+mn-ea"/>
                  </a:rPr>
                </a:br>
                <a:r>
                  <a:rPr lang="en-US" sz="1100" b="1">
                    <a:latin typeface="+mn-lt"/>
                    <a:ea typeface="+mn-ea"/>
                  </a:rPr>
                  <a:t>LabelCert.</a:t>
                </a:r>
              </a:p>
            </p:txBody>
          </p:sp>
        </p:grpSp>
        <p:grpSp>
          <p:nvGrpSpPr>
            <p:cNvPr id="43" name="Group 55"/>
            <p:cNvGrpSpPr>
              <a:grpSpLocks/>
            </p:cNvGrpSpPr>
            <p:nvPr/>
          </p:nvGrpSpPr>
          <p:grpSpPr bwMode="auto">
            <a:xfrm>
              <a:off x="4427538" y="2130425"/>
              <a:ext cx="1581150" cy="381000"/>
              <a:chOff x="3000750" y="1808706"/>
              <a:chExt cx="1131195" cy="540174"/>
            </a:xfrm>
          </p:grpSpPr>
          <p:sp>
            <p:nvSpPr>
              <p:cNvPr id="56" name="Isosceles Triangle 56"/>
              <p:cNvSpPr>
                <a:spLocks noChangeArrowheads="1"/>
              </p:cNvSpPr>
              <p:nvPr/>
            </p:nvSpPr>
            <p:spPr bwMode="auto">
              <a:xfrm rot="10800000">
                <a:off x="3479626" y="2039063"/>
                <a:ext cx="159663" cy="309817"/>
              </a:xfrm>
              <a:prstGeom prst="triangle">
                <a:avLst>
                  <a:gd name="adj" fmla="val 50000"/>
                </a:avLst>
              </a:prstGeom>
              <a:solidFill>
                <a:srgbClr val="FF0000"/>
              </a:solidFill>
              <a:ln>
                <a:noFill/>
              </a:ln>
              <a:extLst/>
            </p:spPr>
            <p:txBody>
              <a:bodyPr lIns="0" tIns="0" rIns="0" bIns="0"/>
              <a:lstStyle/>
              <a:p>
                <a:pPr marL="88900" indent="-88900" fontAlgn="auto">
                  <a:spcBef>
                    <a:spcPts val="0"/>
                  </a:spcBef>
                  <a:spcAft>
                    <a:spcPts val="300"/>
                  </a:spcAft>
                  <a:buClr>
                    <a:schemeClr val="tx2"/>
                  </a:buClr>
                  <a:buSzPct val="70000"/>
                  <a:buFont typeface="Arial" charset="0"/>
                  <a:buNone/>
                  <a:defRPr/>
                </a:pPr>
                <a:endParaRPr lang="en-US">
                  <a:latin typeface="+mn-lt"/>
                  <a:ea typeface="+mn-ea"/>
                </a:endParaRPr>
              </a:p>
            </p:txBody>
          </p:sp>
          <p:sp>
            <p:nvSpPr>
              <p:cNvPr id="57" name="Rectangle 57"/>
              <p:cNvSpPr>
                <a:spLocks noChangeArrowheads="1"/>
              </p:cNvSpPr>
              <p:nvPr/>
            </p:nvSpPr>
            <p:spPr bwMode="auto">
              <a:xfrm>
                <a:off x="3000750" y="1808706"/>
                <a:ext cx="1131195" cy="324036"/>
              </a:xfrm>
              <a:prstGeom prst="rect">
                <a:avLst/>
              </a:prstGeom>
              <a:noFill/>
              <a:ln>
                <a:noFill/>
              </a:ln>
              <a:extLst/>
            </p:spPr>
            <p:txBody>
              <a:bodyPr lIns="0" tIns="0" rIns="0" bIns="0"/>
              <a:lstStyle/>
              <a:p>
                <a:pPr marL="88900" indent="-88900" algn="ctr" fontAlgn="auto">
                  <a:spcBef>
                    <a:spcPts val="0"/>
                  </a:spcBef>
                  <a:spcAft>
                    <a:spcPts val="300"/>
                  </a:spcAft>
                  <a:buClr>
                    <a:schemeClr val="tx2"/>
                  </a:buClr>
                  <a:buSzPct val="70000"/>
                  <a:buFont typeface="Arial" charset="0"/>
                  <a:buNone/>
                  <a:defRPr/>
                </a:pPr>
                <a:r>
                  <a:rPr lang="en-US" sz="1100" b="1">
                    <a:latin typeface="+mn-lt"/>
                    <a:ea typeface="+mn-ea"/>
                  </a:rPr>
                  <a:t>Evaluation of Testing</a:t>
                </a:r>
                <a:br>
                  <a:rPr lang="en-US" sz="1100" b="1">
                    <a:latin typeface="+mn-lt"/>
                    <a:ea typeface="+mn-ea"/>
                  </a:rPr>
                </a:br>
                <a:r>
                  <a:rPr lang="en-US" sz="1100" b="1">
                    <a:latin typeface="+mn-lt"/>
                    <a:ea typeface="+mn-ea"/>
                  </a:rPr>
                  <a:t>&amp; LabelCert.</a:t>
                </a:r>
              </a:p>
            </p:txBody>
          </p:sp>
        </p:grpSp>
        <p:cxnSp>
          <p:nvCxnSpPr>
            <p:cNvPr id="58" name="Curved Connector 59"/>
            <p:cNvCxnSpPr>
              <a:cxnSpLocks noChangeShapeType="1"/>
              <a:stCxn id="57" idx="2"/>
            </p:cNvCxnSpPr>
            <p:nvPr/>
          </p:nvCxnSpPr>
          <p:spPr bwMode="auto">
            <a:xfrm rot="16200000" flipH="1">
              <a:off x="5173663" y="2403475"/>
              <a:ext cx="825500" cy="736600"/>
            </a:xfrm>
            <a:prstGeom prst="curvedConnector3">
              <a:avLst>
                <a:gd name="adj1" fmla="val 50000"/>
              </a:avLst>
            </a:prstGeom>
            <a:noFill/>
            <a:ln>
              <a:noFill/>
            </a:ln>
            <a:extLst/>
          </p:spPr>
        </p:cxnSp>
        <p:cxnSp>
          <p:nvCxnSpPr>
            <p:cNvPr id="59" name="Straight Connector 61"/>
            <p:cNvCxnSpPr>
              <a:cxnSpLocks noChangeShapeType="1"/>
            </p:cNvCxnSpPr>
            <p:nvPr/>
          </p:nvCxnSpPr>
          <p:spPr bwMode="auto">
            <a:xfrm>
              <a:off x="3841750" y="1589088"/>
              <a:ext cx="344488" cy="3175"/>
            </a:xfrm>
            <a:prstGeom prst="line">
              <a:avLst/>
            </a:prstGeom>
            <a:noFill/>
            <a:ln>
              <a:noFill/>
            </a:ln>
            <a:extLst/>
          </p:spPr>
        </p:cxnSp>
        <p:grpSp>
          <p:nvGrpSpPr>
            <p:cNvPr id="46" name="Group 143"/>
            <p:cNvGrpSpPr>
              <a:grpSpLocks/>
            </p:cNvGrpSpPr>
            <p:nvPr/>
          </p:nvGrpSpPr>
          <p:grpSpPr bwMode="auto">
            <a:xfrm>
              <a:off x="7559675" y="2024063"/>
              <a:ext cx="1308100" cy="533400"/>
              <a:chOff x="2945826" y="1633454"/>
              <a:chExt cx="1196982" cy="715426"/>
            </a:xfrm>
          </p:grpSpPr>
          <p:sp>
            <p:nvSpPr>
              <p:cNvPr id="61" name="Isosceles Triangle 144"/>
              <p:cNvSpPr>
                <a:spLocks noChangeArrowheads="1"/>
              </p:cNvSpPr>
              <p:nvPr/>
            </p:nvSpPr>
            <p:spPr bwMode="auto">
              <a:xfrm rot="10800000">
                <a:off x="3479626" y="2039063"/>
                <a:ext cx="159663" cy="309817"/>
              </a:xfrm>
              <a:prstGeom prst="triangle">
                <a:avLst>
                  <a:gd name="adj" fmla="val 50000"/>
                </a:avLst>
              </a:prstGeom>
              <a:solidFill>
                <a:srgbClr val="FF0000"/>
              </a:solidFill>
              <a:ln>
                <a:noFill/>
              </a:ln>
              <a:extLst/>
            </p:spPr>
            <p:txBody>
              <a:bodyPr lIns="0" tIns="0" rIns="0" bIns="0"/>
              <a:lstStyle/>
              <a:p>
                <a:pPr marL="88900" indent="-88900" fontAlgn="auto">
                  <a:spcBef>
                    <a:spcPts val="0"/>
                  </a:spcBef>
                  <a:spcAft>
                    <a:spcPts val="300"/>
                  </a:spcAft>
                  <a:buClr>
                    <a:schemeClr val="tx2"/>
                  </a:buClr>
                  <a:buSzPct val="70000"/>
                  <a:buFont typeface="Arial" charset="0"/>
                  <a:buNone/>
                  <a:defRPr/>
                </a:pPr>
                <a:endParaRPr lang="en-US">
                  <a:latin typeface="+mn-lt"/>
                  <a:ea typeface="+mn-ea"/>
                </a:endParaRPr>
              </a:p>
            </p:txBody>
          </p:sp>
          <p:sp>
            <p:nvSpPr>
              <p:cNvPr id="62" name="Rectangle 145"/>
              <p:cNvSpPr>
                <a:spLocks noChangeArrowheads="1"/>
              </p:cNvSpPr>
              <p:nvPr/>
            </p:nvSpPr>
            <p:spPr bwMode="auto">
              <a:xfrm>
                <a:off x="2945826" y="1633454"/>
                <a:ext cx="1196982" cy="324034"/>
              </a:xfrm>
              <a:prstGeom prst="rect">
                <a:avLst/>
              </a:prstGeom>
              <a:noFill/>
              <a:ln>
                <a:noFill/>
              </a:ln>
              <a:extLst/>
            </p:spPr>
            <p:txBody>
              <a:bodyPr lIns="0" tIns="0" rIns="0" bIns="0"/>
              <a:lstStyle/>
              <a:p>
                <a:pPr marL="88900" indent="-88900" algn="ctr" fontAlgn="auto">
                  <a:spcBef>
                    <a:spcPts val="0"/>
                  </a:spcBef>
                  <a:spcAft>
                    <a:spcPts val="300"/>
                  </a:spcAft>
                  <a:buClr>
                    <a:schemeClr val="tx2"/>
                  </a:buClr>
                  <a:buSzPct val="70000"/>
                  <a:buFont typeface="Arial" charset="0"/>
                  <a:buNone/>
                  <a:defRPr/>
                </a:pPr>
                <a:r>
                  <a:rPr lang="en-US" sz="1100" b="1">
                    <a:latin typeface="+mn-lt"/>
                    <a:ea typeface="+mn-ea"/>
                  </a:rPr>
                  <a:t>EuropeanTesting </a:t>
                </a:r>
                <a:br>
                  <a:rPr lang="en-US" sz="1100" b="1">
                    <a:latin typeface="+mn-lt"/>
                    <a:ea typeface="+mn-ea"/>
                  </a:rPr>
                </a:br>
                <a:r>
                  <a:rPr lang="en-US" sz="1100" b="1">
                    <a:latin typeface="+mn-lt"/>
                    <a:ea typeface="+mn-ea"/>
                  </a:rPr>
                  <a:t>&amp; LabelCert.</a:t>
                </a:r>
              </a:p>
              <a:p>
                <a:pPr marL="88900" indent="-88900" algn="ctr" fontAlgn="auto">
                  <a:spcBef>
                    <a:spcPts val="0"/>
                  </a:spcBef>
                  <a:spcAft>
                    <a:spcPts val="300"/>
                  </a:spcAft>
                  <a:buClr>
                    <a:schemeClr val="tx2"/>
                  </a:buClr>
                  <a:buSzPct val="70000"/>
                  <a:buFont typeface="Arial" charset="0"/>
                  <a:buNone/>
                  <a:defRPr/>
                </a:pPr>
                <a:r>
                  <a:rPr lang="en-US" sz="1100" b="1">
                    <a:latin typeface="+mn-lt"/>
                    <a:ea typeface="+mn-ea"/>
                  </a:rPr>
                  <a:t>Operational</a:t>
                </a:r>
              </a:p>
            </p:txBody>
          </p:sp>
        </p:grpSp>
        <p:grpSp>
          <p:nvGrpSpPr>
            <p:cNvPr id="49" name="Group 146"/>
            <p:cNvGrpSpPr>
              <a:grpSpLocks/>
            </p:cNvGrpSpPr>
            <p:nvPr/>
          </p:nvGrpSpPr>
          <p:grpSpPr bwMode="auto">
            <a:xfrm>
              <a:off x="7056438" y="3373438"/>
              <a:ext cx="1579562" cy="468312"/>
              <a:chOff x="2757740" y="1706231"/>
              <a:chExt cx="1131195" cy="468052"/>
            </a:xfrm>
          </p:grpSpPr>
          <p:sp>
            <p:nvSpPr>
              <p:cNvPr id="64" name="Isosceles Triangle 147"/>
              <p:cNvSpPr>
                <a:spLocks noChangeArrowheads="1"/>
              </p:cNvSpPr>
              <p:nvPr/>
            </p:nvSpPr>
            <p:spPr bwMode="auto">
              <a:xfrm rot="10800000">
                <a:off x="3143330" y="1904253"/>
                <a:ext cx="234025" cy="270030"/>
              </a:xfrm>
              <a:prstGeom prst="triangle">
                <a:avLst>
                  <a:gd name="adj" fmla="val 50000"/>
                </a:avLst>
              </a:prstGeom>
              <a:solidFill>
                <a:srgbClr val="FF0000"/>
              </a:solidFill>
              <a:ln>
                <a:noFill/>
              </a:ln>
              <a:extLst/>
            </p:spPr>
            <p:txBody>
              <a:bodyPr lIns="0" tIns="0" rIns="0" bIns="0"/>
              <a:lstStyle/>
              <a:p>
                <a:pPr marL="88900" indent="-88900" fontAlgn="auto">
                  <a:spcBef>
                    <a:spcPts val="0"/>
                  </a:spcBef>
                  <a:spcAft>
                    <a:spcPts val="0"/>
                  </a:spcAft>
                  <a:buClr>
                    <a:schemeClr val="tx2"/>
                  </a:buClr>
                  <a:buSzPct val="70000"/>
                  <a:buFont typeface="Arial" charset="0"/>
                  <a:buNone/>
                  <a:defRPr/>
                </a:pPr>
                <a:endParaRPr lang="en-US">
                  <a:latin typeface="+mn-lt"/>
                  <a:ea typeface="+mn-ea"/>
                </a:endParaRPr>
              </a:p>
            </p:txBody>
          </p:sp>
          <p:sp>
            <p:nvSpPr>
              <p:cNvPr id="65" name="Rectangle 148"/>
              <p:cNvSpPr>
                <a:spLocks noChangeArrowheads="1"/>
              </p:cNvSpPr>
              <p:nvPr/>
            </p:nvSpPr>
            <p:spPr bwMode="auto">
              <a:xfrm>
                <a:off x="2757740" y="1706231"/>
                <a:ext cx="1131195" cy="324036"/>
              </a:xfrm>
              <a:prstGeom prst="rect">
                <a:avLst/>
              </a:prstGeom>
              <a:noFill/>
              <a:ln>
                <a:noFill/>
              </a:ln>
              <a:extLst/>
            </p:spPr>
            <p:txBody>
              <a:bodyPr lIns="0" tIns="0" rIns="0" bIns="0"/>
              <a:lstStyle/>
              <a:p>
                <a:pPr marL="88900" indent="-88900" algn="ctr" fontAlgn="auto">
                  <a:spcBef>
                    <a:spcPts val="0"/>
                  </a:spcBef>
                  <a:spcAft>
                    <a:spcPts val="0"/>
                  </a:spcAft>
                  <a:buClr>
                    <a:schemeClr val="tx2"/>
                  </a:buClr>
                  <a:buSzPct val="70000"/>
                  <a:buFont typeface="Arial" charset="0"/>
                  <a:buNone/>
                  <a:defRPr/>
                </a:pPr>
                <a:r>
                  <a:rPr lang="en-US" sz="1100" b="1">
                    <a:latin typeface="+mn-lt"/>
                    <a:ea typeface="+mn-ea"/>
                  </a:rPr>
                  <a:t>Support of Project-Level Testing &amp; LabelCert Process</a:t>
                </a:r>
              </a:p>
            </p:txBody>
          </p:sp>
        </p:grpSp>
        <p:grpSp>
          <p:nvGrpSpPr>
            <p:cNvPr id="52" name="Group 149"/>
            <p:cNvGrpSpPr>
              <a:grpSpLocks/>
            </p:cNvGrpSpPr>
            <p:nvPr/>
          </p:nvGrpSpPr>
          <p:grpSpPr bwMode="auto">
            <a:xfrm>
              <a:off x="7045325" y="4948238"/>
              <a:ext cx="1579563" cy="468312"/>
              <a:chOff x="2757740" y="1706231"/>
              <a:chExt cx="1131195" cy="468052"/>
            </a:xfrm>
          </p:grpSpPr>
          <p:sp>
            <p:nvSpPr>
              <p:cNvPr id="67" name="Isosceles Triangle 150"/>
              <p:cNvSpPr>
                <a:spLocks noChangeArrowheads="1"/>
              </p:cNvSpPr>
              <p:nvPr/>
            </p:nvSpPr>
            <p:spPr bwMode="auto">
              <a:xfrm rot="10800000">
                <a:off x="3143330" y="1904253"/>
                <a:ext cx="234025" cy="270030"/>
              </a:xfrm>
              <a:prstGeom prst="triangle">
                <a:avLst>
                  <a:gd name="adj" fmla="val 50000"/>
                </a:avLst>
              </a:prstGeom>
              <a:solidFill>
                <a:srgbClr val="FF0000"/>
              </a:solidFill>
              <a:ln>
                <a:noFill/>
              </a:ln>
              <a:extLst/>
            </p:spPr>
            <p:txBody>
              <a:bodyPr lIns="0" tIns="0" rIns="0" bIns="0"/>
              <a:lstStyle/>
              <a:p>
                <a:pPr marL="88900" indent="-88900" fontAlgn="auto">
                  <a:spcBef>
                    <a:spcPts val="0"/>
                  </a:spcBef>
                  <a:spcAft>
                    <a:spcPts val="0"/>
                  </a:spcAft>
                  <a:buClr>
                    <a:schemeClr val="tx2"/>
                  </a:buClr>
                  <a:buSzPct val="70000"/>
                  <a:buFont typeface="Arial" charset="0"/>
                  <a:buNone/>
                  <a:defRPr/>
                </a:pPr>
                <a:endParaRPr lang="en-US">
                  <a:latin typeface="+mn-lt"/>
                  <a:ea typeface="+mn-ea"/>
                </a:endParaRPr>
              </a:p>
            </p:txBody>
          </p:sp>
          <p:sp>
            <p:nvSpPr>
              <p:cNvPr id="68" name="Rectangle 151"/>
              <p:cNvSpPr>
                <a:spLocks noChangeArrowheads="1"/>
              </p:cNvSpPr>
              <p:nvPr/>
            </p:nvSpPr>
            <p:spPr bwMode="auto">
              <a:xfrm>
                <a:off x="2757740" y="1706231"/>
                <a:ext cx="1131195" cy="324036"/>
              </a:xfrm>
              <a:prstGeom prst="rect">
                <a:avLst/>
              </a:prstGeom>
              <a:noFill/>
              <a:ln>
                <a:noFill/>
              </a:ln>
              <a:extLst/>
            </p:spPr>
            <p:txBody>
              <a:bodyPr lIns="0" tIns="0" rIns="0" bIns="0"/>
              <a:lstStyle/>
              <a:p>
                <a:pPr marL="88900" indent="-88900" algn="ctr" fontAlgn="auto">
                  <a:spcBef>
                    <a:spcPts val="0"/>
                  </a:spcBef>
                  <a:spcAft>
                    <a:spcPts val="0"/>
                  </a:spcAft>
                  <a:buClr>
                    <a:schemeClr val="tx2"/>
                  </a:buClr>
                  <a:buSzPct val="70000"/>
                  <a:buFont typeface="Arial" charset="0"/>
                  <a:buNone/>
                  <a:defRPr/>
                </a:pPr>
                <a:r>
                  <a:rPr lang="en-US" sz="1100" b="1">
                    <a:latin typeface="+mn-lt"/>
                    <a:ea typeface="+mn-ea"/>
                  </a:rPr>
                  <a:t>Support of Project-Level Testing Tools</a:t>
                </a:r>
              </a:p>
            </p:txBody>
          </p:sp>
        </p:grpSp>
        <p:grpSp>
          <p:nvGrpSpPr>
            <p:cNvPr id="55" name="Group 18"/>
            <p:cNvGrpSpPr>
              <a:grpSpLocks/>
            </p:cNvGrpSpPr>
            <p:nvPr/>
          </p:nvGrpSpPr>
          <p:grpSpPr bwMode="auto">
            <a:xfrm>
              <a:off x="2916238" y="5518150"/>
              <a:ext cx="1131887" cy="469900"/>
              <a:chOff x="3040065" y="1877762"/>
              <a:chExt cx="1131195" cy="471118"/>
            </a:xfrm>
          </p:grpSpPr>
          <p:sp>
            <p:nvSpPr>
              <p:cNvPr id="70" name="Isosceles Triangle 19"/>
              <p:cNvSpPr>
                <a:spLocks noChangeArrowheads="1"/>
              </p:cNvSpPr>
              <p:nvPr/>
            </p:nvSpPr>
            <p:spPr bwMode="auto">
              <a:xfrm rot="10800000">
                <a:off x="3479626" y="2078850"/>
                <a:ext cx="234025" cy="270030"/>
              </a:xfrm>
              <a:prstGeom prst="triangle">
                <a:avLst>
                  <a:gd name="adj" fmla="val 50000"/>
                </a:avLst>
              </a:prstGeom>
              <a:solidFill>
                <a:srgbClr val="FF0000"/>
              </a:solidFill>
              <a:ln>
                <a:noFill/>
              </a:ln>
              <a:extLst/>
            </p:spPr>
            <p:txBody>
              <a:bodyPr lIns="0" tIns="0" rIns="0" bIns="0"/>
              <a:lstStyle/>
              <a:p>
                <a:pPr marL="88900" indent="-88900" fontAlgn="auto">
                  <a:spcBef>
                    <a:spcPts val="0"/>
                  </a:spcBef>
                  <a:spcAft>
                    <a:spcPts val="0"/>
                  </a:spcAft>
                  <a:buClr>
                    <a:schemeClr val="tx2"/>
                  </a:buClr>
                  <a:buSzPct val="70000"/>
                  <a:buFont typeface="Arial" charset="0"/>
                  <a:buNone/>
                  <a:defRPr/>
                </a:pPr>
                <a:endParaRPr lang="en-US">
                  <a:latin typeface="+mn-lt"/>
                  <a:ea typeface="+mn-ea"/>
                </a:endParaRPr>
              </a:p>
            </p:txBody>
          </p:sp>
          <p:sp>
            <p:nvSpPr>
              <p:cNvPr id="71" name="Rectangle 20"/>
              <p:cNvSpPr>
                <a:spLocks noChangeArrowheads="1"/>
              </p:cNvSpPr>
              <p:nvPr/>
            </p:nvSpPr>
            <p:spPr bwMode="auto">
              <a:xfrm>
                <a:off x="3040065" y="1877762"/>
                <a:ext cx="1131195" cy="324036"/>
              </a:xfrm>
              <a:prstGeom prst="rect">
                <a:avLst/>
              </a:prstGeom>
              <a:noFill/>
              <a:ln>
                <a:noFill/>
              </a:ln>
              <a:extLst/>
            </p:spPr>
            <p:txBody>
              <a:bodyPr lIns="0" tIns="0" rIns="0" bIns="0"/>
              <a:lstStyle/>
              <a:p>
                <a:pPr marL="88900" indent="-88900" algn="ctr" fontAlgn="auto">
                  <a:spcBef>
                    <a:spcPts val="0"/>
                  </a:spcBef>
                  <a:spcAft>
                    <a:spcPts val="0"/>
                  </a:spcAft>
                  <a:buClr>
                    <a:schemeClr val="tx2"/>
                  </a:buClr>
                  <a:buSzPct val="70000"/>
                  <a:buFont typeface="Arial" charset="0"/>
                  <a:buNone/>
                  <a:defRPr/>
                </a:pPr>
                <a:r>
                  <a:rPr lang="en-US" sz="1100" b="1">
                    <a:latin typeface="+mn-lt"/>
                    <a:ea typeface="+mn-ea"/>
                  </a:rPr>
                  <a:t>Test Cases V1.0</a:t>
                </a:r>
              </a:p>
            </p:txBody>
          </p:sp>
        </p:grpSp>
        <p:grpSp>
          <p:nvGrpSpPr>
            <p:cNvPr id="60" name="Group 18"/>
            <p:cNvGrpSpPr>
              <a:grpSpLocks/>
            </p:cNvGrpSpPr>
            <p:nvPr/>
          </p:nvGrpSpPr>
          <p:grpSpPr bwMode="auto">
            <a:xfrm>
              <a:off x="5276850" y="5518150"/>
              <a:ext cx="1131888" cy="461963"/>
              <a:chOff x="3076022" y="1885716"/>
              <a:chExt cx="1131195" cy="463164"/>
            </a:xfrm>
          </p:grpSpPr>
          <p:sp>
            <p:nvSpPr>
              <p:cNvPr id="73" name="Isosceles Triangle 19"/>
              <p:cNvSpPr>
                <a:spLocks noChangeArrowheads="1"/>
              </p:cNvSpPr>
              <p:nvPr/>
            </p:nvSpPr>
            <p:spPr bwMode="auto">
              <a:xfrm rot="10800000">
                <a:off x="3479626" y="2078850"/>
                <a:ext cx="234025" cy="270030"/>
              </a:xfrm>
              <a:prstGeom prst="triangle">
                <a:avLst>
                  <a:gd name="adj" fmla="val 50000"/>
                </a:avLst>
              </a:prstGeom>
              <a:solidFill>
                <a:srgbClr val="FF0000"/>
              </a:solidFill>
              <a:ln>
                <a:noFill/>
              </a:ln>
              <a:extLst/>
            </p:spPr>
            <p:txBody>
              <a:bodyPr lIns="0" tIns="0" rIns="0" bIns="0"/>
              <a:lstStyle/>
              <a:p>
                <a:pPr marL="88900" indent="-88900" fontAlgn="auto">
                  <a:spcBef>
                    <a:spcPts val="0"/>
                  </a:spcBef>
                  <a:spcAft>
                    <a:spcPts val="0"/>
                  </a:spcAft>
                  <a:buClr>
                    <a:schemeClr val="tx2"/>
                  </a:buClr>
                  <a:buSzPct val="70000"/>
                  <a:buFont typeface="Arial" charset="0"/>
                  <a:buNone/>
                  <a:defRPr/>
                </a:pPr>
                <a:endParaRPr lang="en-US">
                  <a:latin typeface="+mn-lt"/>
                  <a:ea typeface="+mn-ea"/>
                </a:endParaRPr>
              </a:p>
            </p:txBody>
          </p:sp>
          <p:sp>
            <p:nvSpPr>
              <p:cNvPr id="74" name="Rectangle 20"/>
              <p:cNvSpPr>
                <a:spLocks noChangeArrowheads="1"/>
              </p:cNvSpPr>
              <p:nvPr/>
            </p:nvSpPr>
            <p:spPr bwMode="auto">
              <a:xfrm>
                <a:off x="3076022" y="1885716"/>
                <a:ext cx="1131195" cy="324036"/>
              </a:xfrm>
              <a:prstGeom prst="rect">
                <a:avLst/>
              </a:prstGeom>
              <a:noFill/>
              <a:ln>
                <a:noFill/>
              </a:ln>
              <a:extLst/>
            </p:spPr>
            <p:txBody>
              <a:bodyPr lIns="0" tIns="0" rIns="0" bIns="0"/>
              <a:lstStyle/>
              <a:p>
                <a:pPr marL="88900" indent="-88900" algn="ctr" fontAlgn="auto">
                  <a:spcBef>
                    <a:spcPts val="0"/>
                  </a:spcBef>
                  <a:spcAft>
                    <a:spcPts val="0"/>
                  </a:spcAft>
                  <a:buClr>
                    <a:schemeClr val="tx2"/>
                  </a:buClr>
                  <a:buSzPct val="70000"/>
                  <a:buFont typeface="Arial" charset="0"/>
                  <a:buNone/>
                  <a:defRPr/>
                </a:pPr>
                <a:r>
                  <a:rPr lang="en-US" sz="1100" b="1">
                    <a:latin typeface="+mn-lt"/>
                    <a:ea typeface="+mn-ea"/>
                  </a:rPr>
                  <a:t>Test Cases V2.0</a:t>
                </a:r>
              </a:p>
            </p:txBody>
          </p:sp>
        </p:grpSp>
        <p:sp>
          <p:nvSpPr>
            <p:cNvPr id="75" name="Rectangle 1"/>
            <p:cNvSpPr>
              <a:spLocks noChangeArrowheads="1"/>
            </p:cNvSpPr>
            <p:nvPr/>
          </p:nvSpPr>
          <p:spPr bwMode="auto">
            <a:xfrm>
              <a:off x="674688" y="1484313"/>
              <a:ext cx="2182812" cy="338137"/>
            </a:xfrm>
            <a:prstGeom prst="rect">
              <a:avLst/>
            </a:prstGeom>
            <a:noFill/>
            <a:ln>
              <a:noFill/>
            </a:ln>
            <a:extLst/>
          </p:spPr>
          <p:txBody>
            <a:bodyPr wrap="none">
              <a:spAutoFit/>
            </a:bodyPr>
            <a:lstStyle/>
            <a:p>
              <a:pPr fontAlgn="auto">
                <a:spcBef>
                  <a:spcPts val="0"/>
                </a:spcBef>
                <a:spcAft>
                  <a:spcPts val="0"/>
                </a:spcAft>
                <a:defRPr/>
              </a:pPr>
              <a:r>
                <a:rPr lang="en-US" b="1" i="1">
                  <a:latin typeface="+mn-lt"/>
                  <a:ea typeface="+mn-ea"/>
                </a:rPr>
                <a:t>Get ready 2012-2013</a:t>
              </a:r>
              <a:endParaRPr lang="en-US" b="1">
                <a:latin typeface="+mn-lt"/>
                <a:ea typeface="+mn-ea"/>
              </a:endParaRPr>
            </a:p>
          </p:txBody>
        </p:sp>
        <p:sp>
          <p:nvSpPr>
            <p:cNvPr id="76" name="Rectangle 2"/>
            <p:cNvSpPr>
              <a:spLocks noChangeArrowheads="1"/>
            </p:cNvSpPr>
            <p:nvPr/>
          </p:nvSpPr>
          <p:spPr bwMode="auto">
            <a:xfrm>
              <a:off x="3667125" y="1524000"/>
              <a:ext cx="2684463" cy="314325"/>
            </a:xfrm>
            <a:prstGeom prst="rect">
              <a:avLst/>
            </a:prstGeom>
            <a:noFill/>
            <a:ln>
              <a:noFill/>
            </a:ln>
            <a:extLst/>
          </p:spPr>
          <p:txBody>
            <a:bodyPr wrap="none">
              <a:spAutoFit/>
            </a:bodyPr>
            <a:lstStyle/>
            <a:p>
              <a:pPr marL="88900" indent="-88900" algn="ctr" fontAlgn="auto">
                <a:lnSpc>
                  <a:spcPts val="1700"/>
                </a:lnSpc>
                <a:spcBef>
                  <a:spcPts val="0"/>
                </a:spcBef>
                <a:spcAft>
                  <a:spcPts val="300"/>
                </a:spcAft>
                <a:buClr>
                  <a:schemeClr val="tx2"/>
                </a:buClr>
                <a:buSzPct val="70000"/>
                <a:buFont typeface="Arial" charset="0"/>
                <a:buNone/>
                <a:defRPr/>
              </a:pPr>
              <a:r>
                <a:rPr lang="en-US" b="1" i="1">
                  <a:latin typeface="+mn-lt"/>
                  <a:ea typeface="+mn-ea"/>
                </a:rPr>
                <a:t>Operationalize 2013-2014</a:t>
              </a:r>
            </a:p>
          </p:txBody>
        </p:sp>
        <p:sp>
          <p:nvSpPr>
            <p:cNvPr id="77" name="Rectangle 3"/>
            <p:cNvSpPr>
              <a:spLocks noChangeArrowheads="1"/>
            </p:cNvSpPr>
            <p:nvPr/>
          </p:nvSpPr>
          <p:spPr bwMode="auto">
            <a:xfrm>
              <a:off x="6870700" y="1520825"/>
              <a:ext cx="2000250" cy="314325"/>
            </a:xfrm>
            <a:prstGeom prst="rect">
              <a:avLst/>
            </a:prstGeom>
            <a:noFill/>
            <a:ln>
              <a:noFill/>
            </a:ln>
            <a:extLst/>
          </p:spPr>
          <p:txBody>
            <a:bodyPr wrap="none">
              <a:spAutoFit/>
            </a:bodyPr>
            <a:lstStyle/>
            <a:p>
              <a:pPr marL="88900" indent="-88900" algn="ctr" fontAlgn="auto">
                <a:lnSpc>
                  <a:spcPts val="1700"/>
                </a:lnSpc>
                <a:spcBef>
                  <a:spcPts val="0"/>
                </a:spcBef>
                <a:spcAft>
                  <a:spcPts val="300"/>
                </a:spcAft>
                <a:buClr>
                  <a:schemeClr val="tx2"/>
                </a:buClr>
                <a:buSzPct val="70000"/>
                <a:buFont typeface="Arial" charset="0"/>
                <a:buNone/>
                <a:defRPr/>
              </a:pPr>
              <a:r>
                <a:rPr lang="en-US" b="1" i="1">
                  <a:latin typeface="+mn-lt"/>
                  <a:ea typeface="+mn-ea"/>
                </a:rPr>
                <a:t>Deploy 2015-20XX</a:t>
              </a:r>
            </a:p>
          </p:txBody>
        </p:sp>
        <p:sp>
          <p:nvSpPr>
            <p:cNvPr id="78" name="Rectangle 77"/>
            <p:cNvSpPr/>
            <p:nvPr/>
          </p:nvSpPr>
          <p:spPr>
            <a:xfrm>
              <a:off x="309563" y="2701925"/>
              <a:ext cx="3443287" cy="309563"/>
            </a:xfrm>
            <a:prstGeom prst="rect">
              <a:avLst/>
            </a:prstGeom>
          </p:spPr>
          <p:txBody>
            <a:bodyPr wrap="none">
              <a:spAutoFit/>
            </a:bodyPr>
            <a:lstStyle/>
            <a:p>
              <a:pPr marL="88900" indent="-88900" fontAlgn="auto">
                <a:lnSpc>
                  <a:spcPts val="1700"/>
                </a:lnSpc>
                <a:spcBef>
                  <a:spcPts val="0"/>
                </a:spcBef>
                <a:spcAft>
                  <a:spcPts val="300"/>
                </a:spcAft>
                <a:buClr>
                  <a:schemeClr val="tx2"/>
                </a:buClr>
                <a:buSzPct val="70000"/>
                <a:buFont typeface="Arial" charset="0"/>
                <a:buNone/>
                <a:defRPr/>
              </a:pPr>
              <a:r>
                <a:rPr lang="en-US" b="1" dirty="0">
                  <a:solidFill>
                    <a:schemeClr val="tx2">
                      <a:lumMod val="60000"/>
                      <a:lumOff val="40000"/>
                    </a:schemeClr>
                  </a:solidFill>
                  <a:latin typeface="+mn-lt"/>
                  <a:ea typeface="MS PGothic" pitchFamily="34" charset="-128"/>
                </a:rPr>
                <a:t>Testing &amp; Certification Processes</a:t>
              </a:r>
            </a:p>
          </p:txBody>
        </p:sp>
        <p:sp>
          <p:nvSpPr>
            <p:cNvPr id="79" name="Ellipse 78"/>
            <p:cNvSpPr/>
            <p:nvPr/>
          </p:nvSpPr>
          <p:spPr>
            <a:xfrm>
              <a:off x="2051901" y="1822450"/>
              <a:ext cx="1615223" cy="909638"/>
            </a:xfrm>
            <a:prstGeom prst="ellipse">
              <a:avLst/>
            </a:prstGeom>
            <a:noFill/>
            <a:ln w="38100" cmpd="sng">
              <a:solidFill>
                <a:srgbClr val="99FFCC"/>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0" name="Ellipse 79"/>
            <p:cNvSpPr/>
            <p:nvPr/>
          </p:nvSpPr>
          <p:spPr>
            <a:xfrm>
              <a:off x="3590236" y="2024064"/>
              <a:ext cx="3585673" cy="2587624"/>
            </a:xfrm>
            <a:prstGeom prst="ellipse">
              <a:avLst/>
            </a:prstGeom>
            <a:noFill/>
            <a:ln w="38100"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81" name="Connecteur en arc 80"/>
            <p:cNvCxnSpPr>
              <a:stCxn id="79" idx="4"/>
              <a:endCxn id="80" idx="2"/>
            </p:cNvCxnSpPr>
            <p:nvPr/>
          </p:nvCxnSpPr>
          <p:spPr>
            <a:xfrm rot="16200000" flipH="1">
              <a:off x="2931980" y="2659620"/>
              <a:ext cx="585788" cy="730723"/>
            </a:xfrm>
            <a:prstGeom prst="curvedConnector2">
              <a:avLst/>
            </a:prstGeom>
            <a:ln w="57150" cmpd="sng">
              <a:solidFill>
                <a:srgbClr val="99FFCC"/>
              </a:solidFill>
              <a:tailEnd type="arrow"/>
            </a:ln>
          </p:spPr>
          <p:style>
            <a:lnRef idx="3">
              <a:schemeClr val="accent4"/>
            </a:lnRef>
            <a:fillRef idx="0">
              <a:schemeClr val="accent4"/>
            </a:fillRef>
            <a:effectRef idx="2">
              <a:schemeClr val="accent4"/>
            </a:effectRef>
            <a:fontRef idx="minor">
              <a:schemeClr val="tx1"/>
            </a:fontRef>
          </p:style>
        </p:cxnSp>
        <p:sp>
          <p:nvSpPr>
            <p:cNvPr id="82" name="Ellipse 81"/>
            <p:cNvSpPr/>
            <p:nvPr/>
          </p:nvSpPr>
          <p:spPr>
            <a:xfrm>
              <a:off x="7248" y="2947988"/>
              <a:ext cx="3228975" cy="3047954"/>
            </a:xfrm>
            <a:prstGeom prst="ellipse">
              <a:avLst/>
            </a:prstGeom>
            <a:noFill/>
            <a:ln w="38100" cmpd="sng">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83" name="Connecteur en arc 82"/>
            <p:cNvCxnSpPr>
              <a:endCxn id="80" idx="3"/>
            </p:cNvCxnSpPr>
            <p:nvPr/>
          </p:nvCxnSpPr>
          <p:spPr>
            <a:xfrm flipV="1">
              <a:off x="3024188" y="4232739"/>
              <a:ext cx="1091158" cy="990581"/>
            </a:xfrm>
            <a:prstGeom prst="curvedConnector2">
              <a:avLst/>
            </a:prstGeom>
            <a:ln w="57150" cmpd="sng">
              <a:solidFill>
                <a:schemeClr val="accent1">
                  <a:lumMod val="60000"/>
                  <a:lumOff val="40000"/>
                </a:schemeClr>
              </a:solidFill>
              <a:tailEnd type="arrow"/>
            </a:ln>
          </p:spPr>
          <p:style>
            <a:lnRef idx="3">
              <a:schemeClr val="accent4"/>
            </a:lnRef>
            <a:fillRef idx="0">
              <a:schemeClr val="accent4"/>
            </a:fillRef>
            <a:effectRef idx="2">
              <a:schemeClr val="accent4"/>
            </a:effectRef>
            <a:fontRef idx="minor">
              <a:schemeClr val="tx1"/>
            </a:fontRef>
          </p:style>
        </p:cxnSp>
        <p:cxnSp>
          <p:nvCxnSpPr>
            <p:cNvPr id="84" name="Connecteur en arc 83"/>
            <p:cNvCxnSpPr>
              <a:endCxn id="79" idx="2"/>
            </p:cNvCxnSpPr>
            <p:nvPr/>
          </p:nvCxnSpPr>
          <p:spPr>
            <a:xfrm flipV="1">
              <a:off x="1681165" y="2277269"/>
              <a:ext cx="370736" cy="15633"/>
            </a:xfrm>
            <a:prstGeom prst="curvedConnector3">
              <a:avLst>
                <a:gd name="adj1" fmla="val 50000"/>
              </a:avLst>
            </a:prstGeom>
            <a:ln w="57150" cmpd="sng">
              <a:solidFill>
                <a:schemeClr val="tx2">
                  <a:lumMod val="40000"/>
                  <a:lumOff val="60000"/>
                </a:schemeClr>
              </a:solidFill>
              <a:tailEnd type="arrow"/>
            </a:ln>
          </p:spPr>
          <p:style>
            <a:lnRef idx="3">
              <a:schemeClr val="accent4"/>
            </a:lnRef>
            <a:fillRef idx="0">
              <a:schemeClr val="accent4"/>
            </a:fillRef>
            <a:effectRef idx="2">
              <a:schemeClr val="accent4"/>
            </a:effectRef>
            <a:fontRef idx="minor">
              <a:schemeClr val="tx1"/>
            </a:fontRef>
          </p:style>
        </p:cxnSp>
        <p:sp>
          <p:nvSpPr>
            <p:cNvPr id="86" name="ZoneTexte 85"/>
            <p:cNvSpPr txBox="1"/>
            <p:nvPr/>
          </p:nvSpPr>
          <p:spPr>
            <a:xfrm>
              <a:off x="3241102" y="1700808"/>
              <a:ext cx="970858" cy="584775"/>
            </a:xfrm>
            <a:prstGeom prst="rect">
              <a:avLst/>
            </a:prstGeom>
            <a:noFill/>
          </p:spPr>
          <p:txBody>
            <a:bodyPr wrap="square">
              <a:spAutoFit/>
            </a:bodyPr>
            <a:lstStyle/>
            <a:p>
              <a:pPr fontAlgn="auto">
                <a:spcBef>
                  <a:spcPts val="0"/>
                </a:spcBef>
                <a:spcAft>
                  <a:spcPts val="0"/>
                </a:spcAft>
                <a:defRPr/>
              </a:pPr>
              <a:r>
                <a:rPr lang="fr-FR" sz="3200" b="1" dirty="0" err="1">
                  <a:solidFill>
                    <a:srgbClr val="CCFFCC"/>
                  </a:solidFill>
                  <a:effectLst>
                    <a:outerShdw blurRad="38100" dist="38100" dir="2700000" algn="tl">
                      <a:srgbClr val="000000">
                        <a:alpha val="43137"/>
                      </a:srgbClr>
                    </a:outerShdw>
                  </a:effectLst>
                  <a:latin typeface="+mn-lt"/>
                  <a:ea typeface="+mn-ea"/>
                </a:rPr>
                <a:t>eEIF</a:t>
              </a:r>
              <a:endParaRPr lang="fr-FR" sz="3200" b="1" dirty="0">
                <a:solidFill>
                  <a:srgbClr val="CCFFCC"/>
                </a:solidFill>
                <a:effectLst>
                  <a:outerShdw blurRad="38100" dist="38100" dir="2700000" algn="tl">
                    <a:srgbClr val="000000">
                      <a:alpha val="43137"/>
                    </a:srgbClr>
                  </a:outerShdw>
                </a:effectLst>
                <a:latin typeface="+mn-lt"/>
                <a:ea typeface="+mn-ea"/>
              </a:endParaRPr>
            </a:p>
          </p:txBody>
        </p:sp>
        <p:cxnSp>
          <p:nvCxnSpPr>
            <p:cNvPr id="88" name="Connecteur en arc 80"/>
            <p:cNvCxnSpPr/>
            <p:nvPr/>
          </p:nvCxnSpPr>
          <p:spPr>
            <a:xfrm rot="5400000">
              <a:off x="879244" y="2307614"/>
              <a:ext cx="816642" cy="787223"/>
            </a:xfrm>
            <a:prstGeom prst="curvedConnector3">
              <a:avLst>
                <a:gd name="adj1" fmla="val -387"/>
              </a:avLst>
            </a:prstGeom>
            <a:ln w="57150" cmpd="sng">
              <a:solidFill>
                <a:schemeClr val="tx2">
                  <a:lumMod val="40000"/>
                  <a:lumOff val="60000"/>
                </a:schemeClr>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grpSp>
      <p:pic>
        <p:nvPicPr>
          <p:cNvPr id="15365" name="Imag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86" y="3934586"/>
            <a:ext cx="97631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3" descr="\\GIOTTO\Projects_Running\Antilope\Grafisch\LOGOS\Antilope_taglineVertical_300DPI.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7326" y="2364805"/>
            <a:ext cx="1150938"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Espace réservé de la date 62"/>
          <p:cNvSpPr>
            <a:spLocks noGrp="1"/>
          </p:cNvSpPr>
          <p:nvPr>
            <p:ph type="dt" sz="half" idx="14"/>
          </p:nvPr>
        </p:nvSpPr>
        <p:spPr/>
        <p:txBody>
          <a:bodyPr/>
          <a:lstStyle/>
          <a:p>
            <a:pPr>
              <a:defRPr/>
            </a:pPr>
            <a:r>
              <a:rPr lang="fr-FR" smtClean="0"/>
              <a:t>11/2014</a:t>
            </a:r>
            <a:endParaRPr lang="nl-BE" dirty="0"/>
          </a:p>
        </p:txBody>
      </p:sp>
      <p:sp>
        <p:nvSpPr>
          <p:cNvPr id="11264" name="Espace réservé du numéro de diapositive 11263"/>
          <p:cNvSpPr>
            <a:spLocks noGrp="1"/>
          </p:cNvSpPr>
          <p:nvPr>
            <p:ph type="sldNum" sz="quarter" idx="16"/>
          </p:nvPr>
        </p:nvSpPr>
        <p:spPr/>
        <p:txBody>
          <a:bodyPr/>
          <a:lstStyle/>
          <a:p>
            <a:fld id="{E1CF3609-6C58-4E82-A941-919776D07434}" type="slidenum">
              <a:rPr lang="nl-BE" smtClean="0"/>
              <a:pPr/>
              <a:t>3</a:t>
            </a:fld>
            <a:endParaRPr lang="nl-BE"/>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107504" y="1268760"/>
            <a:ext cx="8964488" cy="4968552"/>
          </a:xfrm>
        </p:spPr>
        <p:txBody>
          <a:bodyPr rtlCol="0">
            <a:noAutofit/>
          </a:bodyPr>
          <a:lstStyle/>
          <a:p>
            <a:pPr marL="0" indent="0" algn="ctr" eaLnBrk="1" fontAlgn="auto" hangingPunct="1">
              <a:spcAft>
                <a:spcPts val="0"/>
              </a:spcAft>
              <a:buFont typeface="Arial" pitchFamily="34" charset="0"/>
              <a:buNone/>
              <a:defRPr/>
            </a:pPr>
            <a:r>
              <a:rPr lang="en-US" sz="2800" b="1" i="1" dirty="0" smtClean="0">
                <a:solidFill>
                  <a:schemeClr val="tx2">
                    <a:lumMod val="75000"/>
                  </a:schemeClr>
                </a:solidFill>
                <a:ea typeface="+mn-ea"/>
                <a:cs typeface="+mn-cs"/>
              </a:rPr>
              <a:t>Stimulate the creation of European market based on </a:t>
            </a:r>
            <a:br>
              <a:rPr lang="en-US" sz="2800" b="1" i="1" dirty="0" smtClean="0">
                <a:solidFill>
                  <a:schemeClr val="tx2">
                    <a:lumMod val="75000"/>
                  </a:schemeClr>
                </a:solidFill>
                <a:ea typeface="+mn-ea"/>
                <a:cs typeface="+mn-cs"/>
              </a:rPr>
            </a:br>
            <a:r>
              <a:rPr lang="en-US" sz="2800" b="1" i="1" dirty="0" smtClean="0">
                <a:solidFill>
                  <a:schemeClr val="tx2">
                    <a:lumMod val="75000"/>
                  </a:schemeClr>
                </a:solidFill>
                <a:ea typeface="+mn-ea"/>
                <a:cs typeface="+mn-cs"/>
              </a:rPr>
              <a:t>the evolving European eHealth Interoperability Framework associated with a </a:t>
            </a:r>
            <a:br>
              <a:rPr lang="en-US" sz="2800" b="1" i="1" dirty="0" smtClean="0">
                <a:solidFill>
                  <a:schemeClr val="tx2">
                    <a:lumMod val="75000"/>
                  </a:schemeClr>
                </a:solidFill>
                <a:ea typeface="+mn-ea"/>
                <a:cs typeface="+mn-cs"/>
              </a:rPr>
            </a:br>
            <a:r>
              <a:rPr lang="en-US" sz="2800" b="1" i="1" dirty="0" smtClean="0">
                <a:solidFill>
                  <a:schemeClr val="tx2">
                    <a:lumMod val="75000"/>
                  </a:schemeClr>
                </a:solidFill>
                <a:ea typeface="+mn-ea"/>
                <a:cs typeface="+mn-cs"/>
              </a:rPr>
              <a:t>modular European Conformance Assessment Program</a:t>
            </a:r>
          </a:p>
          <a:p>
            <a:pPr marL="0" indent="0" algn="ctr" eaLnBrk="1" fontAlgn="auto" hangingPunct="1">
              <a:spcAft>
                <a:spcPts val="0"/>
              </a:spcAft>
              <a:buFont typeface="Arial" pitchFamily="34" charset="0"/>
              <a:buNone/>
              <a:defRPr/>
            </a:pPr>
            <a:endParaRPr lang="en-US" sz="2000" b="1" i="1" dirty="0" smtClean="0">
              <a:solidFill>
                <a:schemeClr val="tx2">
                  <a:lumMod val="75000"/>
                </a:schemeClr>
              </a:solidFill>
              <a:ea typeface="+mn-ea"/>
              <a:cs typeface="+mn-cs"/>
            </a:endParaRPr>
          </a:p>
          <a:p>
            <a:pPr marL="0" indent="0" algn="ctr" eaLnBrk="1" fontAlgn="auto" hangingPunct="1">
              <a:spcAft>
                <a:spcPts val="0"/>
              </a:spcAft>
              <a:buFont typeface="Arial" pitchFamily="34" charset="0"/>
              <a:buNone/>
              <a:defRPr/>
            </a:pPr>
            <a:r>
              <a:rPr lang="en-US" sz="2800" b="1" i="1" dirty="0" smtClean="0">
                <a:solidFill>
                  <a:schemeClr val="tx2">
                    <a:lumMod val="75000"/>
                  </a:schemeClr>
                </a:solidFill>
                <a:ea typeface="+mn-ea"/>
                <a:cs typeface="+mn-cs"/>
              </a:rPr>
              <a:t>Harmonize the quality label and certification processes </a:t>
            </a:r>
            <a:br>
              <a:rPr lang="en-US" sz="2800" b="1" i="1" dirty="0" smtClean="0">
                <a:solidFill>
                  <a:schemeClr val="tx2">
                    <a:lumMod val="75000"/>
                  </a:schemeClr>
                </a:solidFill>
                <a:ea typeface="+mn-ea"/>
                <a:cs typeface="+mn-cs"/>
              </a:rPr>
            </a:br>
            <a:r>
              <a:rPr lang="en-US" sz="2800" b="1" i="1" dirty="0" smtClean="0">
                <a:solidFill>
                  <a:schemeClr val="tx2">
                    <a:lumMod val="75000"/>
                  </a:schemeClr>
                </a:solidFill>
                <a:ea typeface="+mn-ea"/>
                <a:cs typeface="+mn-cs"/>
              </a:rPr>
              <a:t>in Europe and among countries and regions</a:t>
            </a:r>
          </a:p>
          <a:p>
            <a:pPr marL="0" indent="0" algn="ctr" eaLnBrk="1" fontAlgn="auto" hangingPunct="1">
              <a:spcAft>
                <a:spcPts val="0"/>
              </a:spcAft>
              <a:buFont typeface="Arial" pitchFamily="34" charset="0"/>
              <a:buNone/>
              <a:defRPr/>
            </a:pPr>
            <a:endParaRPr lang="en-US" sz="2000" b="1" i="1" dirty="0" smtClean="0">
              <a:solidFill>
                <a:schemeClr val="tx2">
                  <a:lumMod val="75000"/>
                </a:schemeClr>
              </a:solidFill>
              <a:ea typeface="+mn-ea"/>
              <a:cs typeface="+mn-cs"/>
            </a:endParaRPr>
          </a:p>
          <a:p>
            <a:pPr marL="0" indent="0" algn="ctr" eaLnBrk="1" fontAlgn="auto" hangingPunct="1">
              <a:spcAft>
                <a:spcPts val="0"/>
              </a:spcAft>
              <a:buFont typeface="Arial" pitchFamily="34" charset="0"/>
              <a:buNone/>
              <a:defRPr/>
            </a:pPr>
            <a:r>
              <a:rPr lang="en-US" sz="2800" b="1" i="1" dirty="0" smtClean="0">
                <a:solidFill>
                  <a:schemeClr val="tx2">
                    <a:lumMod val="75000"/>
                  </a:schemeClr>
                </a:solidFill>
                <a:ea typeface="+mn-ea"/>
                <a:cs typeface="+mn-cs"/>
              </a:rPr>
              <a:t>Propose a European interoperability </a:t>
            </a:r>
            <a:r>
              <a:rPr lang="en-US" sz="2800" b="1" i="1" dirty="0" smtClean="0">
                <a:solidFill>
                  <a:srgbClr val="FF0000"/>
                </a:solidFill>
                <a:ea typeface="+mn-ea"/>
                <a:cs typeface="+mn-cs"/>
              </a:rPr>
              <a:t/>
            </a:r>
            <a:br>
              <a:rPr lang="en-US" sz="2800" b="1" i="1" dirty="0" smtClean="0">
                <a:solidFill>
                  <a:srgbClr val="FF0000"/>
                </a:solidFill>
                <a:ea typeface="+mn-ea"/>
                <a:cs typeface="+mn-cs"/>
              </a:rPr>
            </a:br>
            <a:r>
              <a:rPr lang="en-US" sz="2800" b="1" i="1" dirty="0" smtClean="0">
                <a:solidFill>
                  <a:schemeClr val="tx2">
                    <a:lumMod val="75000"/>
                  </a:schemeClr>
                </a:solidFill>
                <a:ea typeface="+mn-ea"/>
                <a:cs typeface="+mn-cs"/>
              </a:rPr>
              <a:t>quality label and certification process that</a:t>
            </a:r>
            <a:br>
              <a:rPr lang="en-US" sz="2800" b="1" i="1" dirty="0" smtClean="0">
                <a:solidFill>
                  <a:schemeClr val="tx2">
                    <a:lumMod val="75000"/>
                  </a:schemeClr>
                </a:solidFill>
                <a:ea typeface="+mn-ea"/>
                <a:cs typeface="+mn-cs"/>
              </a:rPr>
            </a:br>
            <a:r>
              <a:rPr lang="en-US" sz="2800" b="1" i="1" dirty="0" smtClean="0">
                <a:solidFill>
                  <a:schemeClr val="tx2">
                    <a:lumMod val="75000"/>
                  </a:schemeClr>
                </a:solidFill>
                <a:ea typeface="+mn-ea"/>
                <a:cs typeface="+mn-cs"/>
              </a:rPr>
              <a:t>allows for flexible national or regional approaches</a:t>
            </a:r>
          </a:p>
          <a:p>
            <a:pPr eaLnBrk="1" fontAlgn="auto" hangingPunct="1">
              <a:spcAft>
                <a:spcPts val="0"/>
              </a:spcAft>
              <a:defRPr/>
            </a:pPr>
            <a:endParaRPr lang="en-US" sz="2800" dirty="0">
              <a:solidFill>
                <a:schemeClr val="tx1">
                  <a:lumMod val="65000"/>
                  <a:lumOff val="35000"/>
                </a:schemeClr>
              </a:solidFill>
              <a:ea typeface="+mn-ea"/>
              <a:cs typeface="+mn-cs"/>
            </a:endParaRPr>
          </a:p>
        </p:txBody>
      </p:sp>
      <p:sp>
        <p:nvSpPr>
          <p:cNvPr id="17410" name="Titre 2"/>
          <p:cNvSpPr>
            <a:spLocks noGrp="1"/>
          </p:cNvSpPr>
          <p:nvPr>
            <p:ph type="title"/>
          </p:nvPr>
        </p:nvSpPr>
        <p:spPr>
          <a:xfrm>
            <a:off x="1839913" y="44450"/>
            <a:ext cx="5540375" cy="1009650"/>
          </a:xfrm>
        </p:spPr>
        <p:txBody>
          <a:bodyPr>
            <a:normAutofit/>
          </a:bodyPr>
          <a:lstStyle/>
          <a:p>
            <a:pPr eaLnBrk="1" hangingPunct="1"/>
            <a:r>
              <a:rPr lang="en-US" sz="4000" dirty="0" smtClean="0">
                <a:ea typeface="ＭＳ Ｐゴシック" pitchFamily="-84" charset="-128"/>
              </a:rPr>
              <a:t>Key Recommendations</a:t>
            </a:r>
          </a:p>
        </p:txBody>
      </p:sp>
      <p:sp>
        <p:nvSpPr>
          <p:cNvPr id="12293" name="Espace réservé du pied de page 4"/>
          <p:cNvSpPr>
            <a:spLocks noGrp="1"/>
          </p:cNvSpPr>
          <p:nvPr>
            <p:ph type="ftr" sz="quarter" idx="15"/>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nl-BE" smtClean="0"/>
              <a:t>Antilope </a:t>
            </a:r>
            <a:endParaRPr lang="nl-BE" dirty="0" smtClean="0"/>
          </a:p>
        </p:txBody>
      </p:sp>
      <p:sp>
        <p:nvSpPr>
          <p:cNvPr id="17413" name="Espace réservé du numéro de diapositive 5"/>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8DA42798-8FE0-4953-867B-AED5E3BA7B0D}" type="slidenum">
              <a:rPr lang="nl-BE" sz="1200">
                <a:solidFill>
                  <a:srgbClr val="002060"/>
                </a:solidFill>
                <a:latin typeface="Calibri" pitchFamily="34" charset="0"/>
              </a:rPr>
              <a:pPr eaLnBrk="1" hangingPunct="1"/>
              <a:t>4</a:t>
            </a:fld>
            <a:endParaRPr lang="nl-BE" sz="1200">
              <a:solidFill>
                <a:srgbClr val="002060"/>
              </a:solidFill>
              <a:latin typeface="Calibri" pitchFamily="34" charset="0"/>
            </a:endParaRPr>
          </a:p>
        </p:txBody>
      </p:sp>
      <p:sp>
        <p:nvSpPr>
          <p:cNvPr id="3" name="Espace réservé de la date 2"/>
          <p:cNvSpPr>
            <a:spLocks noGrp="1"/>
          </p:cNvSpPr>
          <p:nvPr>
            <p:ph type="dt" sz="half" idx="14"/>
          </p:nvPr>
        </p:nvSpPr>
        <p:spPr/>
        <p:txBody>
          <a:bodyPr/>
          <a:lstStyle/>
          <a:p>
            <a:pPr>
              <a:defRPr/>
            </a:pPr>
            <a:r>
              <a:rPr lang="fr-FR" smtClean="0"/>
              <a:t>11/2014</a:t>
            </a:r>
            <a:endParaRPr lang="nl-BE"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7" name="Espace réservé du texte 1"/>
          <p:cNvSpPr>
            <a:spLocks noGrp="1"/>
          </p:cNvSpPr>
          <p:nvPr>
            <p:ph type="body" sz="quarter" idx="13"/>
          </p:nvPr>
        </p:nvSpPr>
        <p:spPr/>
        <p:txBody>
          <a:bodyPr>
            <a:noAutofit/>
          </a:bodyPr>
          <a:lstStyle/>
          <a:p>
            <a:pPr marL="0" indent="0" eaLnBrk="1" hangingPunct="1">
              <a:buFont typeface="Arial" pitchFamily="34" charset="0"/>
              <a:buNone/>
            </a:pPr>
            <a:endParaRPr lang="en-US" sz="2800" dirty="0" smtClean="0">
              <a:ea typeface="ＭＳ Ｐゴシック" pitchFamily="-84" charset="-128"/>
            </a:endParaRPr>
          </a:p>
          <a:p>
            <a:pPr marL="0" indent="0" algn="ctr" eaLnBrk="1" hangingPunct="1">
              <a:buFont typeface="Arial" pitchFamily="34" charset="0"/>
              <a:buNone/>
            </a:pPr>
            <a:r>
              <a:rPr lang="en-US" sz="3600" i="1" dirty="0" smtClean="0">
                <a:ea typeface="ＭＳ Ｐゴシック" pitchFamily="-84" charset="-128"/>
              </a:rPr>
              <a:t>Recommendations from previous</a:t>
            </a:r>
            <a:r>
              <a:rPr lang="en-US" sz="3600" i="1" dirty="0" smtClean="0">
                <a:solidFill>
                  <a:srgbClr val="FF0000"/>
                </a:solidFill>
                <a:ea typeface="ＭＳ Ｐゴシック" pitchFamily="-84" charset="-128"/>
              </a:rPr>
              <a:t> </a:t>
            </a:r>
            <a:r>
              <a:rPr lang="en-US" sz="3600" i="1" dirty="0" smtClean="0">
                <a:ea typeface="ＭＳ Ｐゴシック" pitchFamily="-84" charset="-128"/>
              </a:rPr>
              <a:t>projects</a:t>
            </a:r>
          </a:p>
          <a:p>
            <a:pPr marL="0" indent="0" algn="ctr" eaLnBrk="1" hangingPunct="1">
              <a:buFont typeface="Arial" pitchFamily="34" charset="0"/>
              <a:buNone/>
            </a:pPr>
            <a:r>
              <a:rPr lang="en-US" sz="2800" i="1" dirty="0" smtClean="0">
                <a:ea typeface="ＭＳ Ｐゴシック" pitchFamily="-84" charset="-128"/>
              </a:rPr>
              <a:t>-----------</a:t>
            </a:r>
            <a:endParaRPr lang="en-US" sz="2800" dirty="0" smtClean="0">
              <a:ea typeface="ＭＳ Ｐゴシック" pitchFamily="-84" charset="-128"/>
            </a:endParaRPr>
          </a:p>
          <a:p>
            <a:pPr marL="0" indent="0" algn="ctr" eaLnBrk="1" hangingPunct="1">
              <a:buFont typeface="Arial" pitchFamily="34" charset="0"/>
              <a:buNone/>
            </a:pPr>
            <a:r>
              <a:rPr lang="en-US" sz="2800" b="1" i="1" dirty="0" smtClean="0">
                <a:ea typeface="ＭＳ Ｐゴシック" pitchFamily="-84" charset="-128"/>
              </a:rPr>
              <a:t>HITCH</a:t>
            </a:r>
          </a:p>
          <a:p>
            <a:pPr marL="0" indent="0" algn="ctr" eaLnBrk="1" hangingPunct="1">
              <a:buFont typeface="Arial" pitchFamily="34" charset="0"/>
              <a:buNone/>
            </a:pPr>
            <a:r>
              <a:rPr lang="en-US" sz="2800" i="1" dirty="0" smtClean="0">
                <a:ea typeface="ＭＳ Ｐゴシック" pitchFamily="-84" charset="-128"/>
              </a:rPr>
              <a:t> </a:t>
            </a:r>
            <a:r>
              <a:rPr lang="en-US" i="1" dirty="0" smtClean="0">
                <a:ea typeface="ＭＳ Ｐゴシック" pitchFamily="-84" charset="-128"/>
              </a:rPr>
              <a:t>(Healthcare Interoperability Testing and Conformance </a:t>
            </a:r>
            <a:r>
              <a:rPr lang="en-US" i="1" dirty="0" err="1" smtClean="0">
                <a:ea typeface="ＭＳ Ｐゴシック" pitchFamily="-84" charset="-128"/>
              </a:rPr>
              <a:t>Harmonisation</a:t>
            </a:r>
            <a:r>
              <a:rPr lang="en-US" i="1" dirty="0" smtClean="0">
                <a:ea typeface="ＭＳ Ｐゴシック" pitchFamily="-84" charset="-128"/>
              </a:rPr>
              <a:t>)</a:t>
            </a:r>
          </a:p>
          <a:p>
            <a:pPr marL="0" indent="0" algn="ctr" eaLnBrk="1" hangingPunct="1">
              <a:buFont typeface="Arial" pitchFamily="34" charset="0"/>
              <a:buNone/>
            </a:pPr>
            <a:r>
              <a:rPr lang="en-US" sz="2800" b="1" dirty="0" smtClean="0">
                <a:ea typeface="ＭＳ Ｐゴシック" pitchFamily="-84" charset="-128"/>
              </a:rPr>
              <a:t>EHR-Q</a:t>
            </a:r>
            <a:r>
              <a:rPr lang="en-US" sz="2800" b="1" baseline="30000" dirty="0" smtClean="0">
                <a:ea typeface="ＭＳ Ｐゴシック" pitchFamily="-84" charset="-128"/>
              </a:rPr>
              <a:t>TN </a:t>
            </a:r>
          </a:p>
          <a:p>
            <a:pPr marL="0" indent="0" algn="ctr" eaLnBrk="1" hangingPunct="1">
              <a:buFont typeface="Arial" pitchFamily="34" charset="0"/>
              <a:buNone/>
            </a:pPr>
            <a:r>
              <a:rPr lang="en-US" i="1" dirty="0" smtClean="0">
                <a:ea typeface="ＭＳ Ｐゴシック" pitchFamily="-84" charset="-128"/>
              </a:rPr>
              <a:t>(EHR Quality </a:t>
            </a:r>
            <a:r>
              <a:rPr lang="en-US" i="1" dirty="0" err="1" smtClean="0">
                <a:ea typeface="ＭＳ Ｐゴシック" pitchFamily="-84" charset="-128"/>
              </a:rPr>
              <a:t>Labelling</a:t>
            </a:r>
            <a:r>
              <a:rPr lang="en-US" i="1" dirty="0" smtClean="0">
                <a:ea typeface="ＭＳ Ｐゴシック" pitchFamily="-84" charset="-128"/>
              </a:rPr>
              <a:t>)</a:t>
            </a:r>
          </a:p>
          <a:p>
            <a:pPr marL="0" indent="0" algn="ctr" eaLnBrk="1" hangingPunct="1">
              <a:buFont typeface="Arial" pitchFamily="34" charset="0"/>
              <a:buNone/>
            </a:pPr>
            <a:endParaRPr lang="en-US" sz="2800" dirty="0" smtClean="0">
              <a:ea typeface="ＭＳ Ｐゴシック" pitchFamily="-84" charset="-128"/>
            </a:endParaRPr>
          </a:p>
        </p:txBody>
      </p:sp>
      <p:sp>
        <p:nvSpPr>
          <p:cNvPr id="19458" name="Titre 2"/>
          <p:cNvSpPr>
            <a:spLocks noGrp="1"/>
          </p:cNvSpPr>
          <p:nvPr>
            <p:ph type="title"/>
          </p:nvPr>
        </p:nvSpPr>
        <p:spPr>
          <a:xfrm>
            <a:off x="1839913" y="44450"/>
            <a:ext cx="5540375" cy="1009650"/>
          </a:xfrm>
        </p:spPr>
        <p:txBody>
          <a:bodyPr/>
          <a:lstStyle/>
          <a:p>
            <a:pPr eaLnBrk="1" hangingPunct="1"/>
            <a:endParaRPr lang="fr-FR" smtClean="0">
              <a:ea typeface="ＭＳ Ｐゴシック" pitchFamily="-84" charset="-128"/>
            </a:endParaRPr>
          </a:p>
        </p:txBody>
      </p:sp>
      <p:sp>
        <p:nvSpPr>
          <p:cNvPr id="19460" name="Espace réservé du numéro de diapositive 5"/>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34314A2A-9D44-4534-BDDF-C55999CA7798}" type="slidenum">
              <a:rPr lang="nl-BE" sz="1200">
                <a:solidFill>
                  <a:srgbClr val="002060"/>
                </a:solidFill>
                <a:latin typeface="Calibri" pitchFamily="34" charset="0"/>
              </a:rPr>
              <a:pPr eaLnBrk="1" hangingPunct="1"/>
              <a:t>5</a:t>
            </a:fld>
            <a:endParaRPr lang="nl-BE" sz="1200">
              <a:solidFill>
                <a:srgbClr val="002060"/>
              </a:solidFill>
              <a:latin typeface="Calibri" pitchFamily="34" charset="0"/>
            </a:endParaRPr>
          </a:p>
        </p:txBody>
      </p:sp>
      <p:sp>
        <p:nvSpPr>
          <p:cNvPr id="7" name="Espace réservé du pied de page 4"/>
          <p:cNvSpPr>
            <a:spLocks noGrp="1"/>
          </p:cNvSpPr>
          <p:nvPr>
            <p:ph type="ftr" sz="quarter" idx="15"/>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nl-BE" smtClean="0"/>
              <a:t>Antilope </a:t>
            </a:r>
            <a:endParaRPr lang="nl-BE" dirty="0" smtClean="0"/>
          </a:p>
        </p:txBody>
      </p:sp>
      <p:sp>
        <p:nvSpPr>
          <p:cNvPr id="2" name="Espace réservé de la date 1"/>
          <p:cNvSpPr>
            <a:spLocks noGrp="1"/>
          </p:cNvSpPr>
          <p:nvPr>
            <p:ph type="dt" sz="half" idx="14"/>
          </p:nvPr>
        </p:nvSpPr>
        <p:spPr/>
        <p:txBody>
          <a:bodyPr/>
          <a:lstStyle/>
          <a:p>
            <a:pPr>
              <a:defRPr/>
            </a:pPr>
            <a:r>
              <a:rPr lang="fr-FR" smtClean="0"/>
              <a:t>11/2014</a:t>
            </a:r>
            <a:endParaRPr lang="nl-BE"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Rectangle 16"/>
          <p:cNvSpPr>
            <a:spLocks noChangeArrowheads="1"/>
          </p:cNvSpPr>
          <p:nvPr/>
        </p:nvSpPr>
        <p:spPr bwMode="auto">
          <a:xfrm>
            <a:off x="250825" y="1773238"/>
            <a:ext cx="8642350" cy="3384550"/>
          </a:xfrm>
          <a:prstGeom prst="rect">
            <a:avLst/>
          </a:prstGeom>
          <a:gradFill rotWithShape="1">
            <a:gsLst>
              <a:gs pos="0">
                <a:srgbClr val="3A7CCB"/>
              </a:gs>
              <a:gs pos="20000">
                <a:srgbClr val="3C7BC7"/>
              </a:gs>
              <a:gs pos="100000">
                <a:srgbClr val="2C5D98"/>
              </a:gs>
            </a:gsLst>
            <a:lin ang="5400000"/>
          </a:gradFill>
          <a:ln>
            <a:noFill/>
          </a:ln>
          <a:effectLst>
            <a:outerShdw blurRad="292100" dist="139700" dir="2700000" algn="tl" rotWithShape="0">
              <a:srgbClr val="333333">
                <a:alpha val="6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0482" name="Titre 2"/>
          <p:cNvSpPr>
            <a:spLocks noGrp="1"/>
          </p:cNvSpPr>
          <p:nvPr>
            <p:ph type="title"/>
          </p:nvPr>
        </p:nvSpPr>
        <p:spPr>
          <a:xfrm>
            <a:off x="1767905" y="44450"/>
            <a:ext cx="5684415" cy="1009650"/>
          </a:xfrm>
        </p:spPr>
        <p:txBody>
          <a:bodyPr>
            <a:noAutofit/>
          </a:bodyPr>
          <a:lstStyle/>
          <a:p>
            <a:pPr eaLnBrk="1" hangingPunct="1"/>
            <a:r>
              <a:rPr lang="en-US" sz="3200" dirty="0" smtClean="0">
                <a:ea typeface="ＭＳ Ｐゴシック" pitchFamily="-84" charset="-128"/>
              </a:rPr>
              <a:t>HITCH Project Recommendations</a:t>
            </a:r>
          </a:p>
        </p:txBody>
      </p:sp>
      <p:sp>
        <p:nvSpPr>
          <p:cNvPr id="20484" name="Espace réservé du numéro de diapositive 5"/>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E6E5002A-976A-46D6-A4AD-2A566DACCAE5}" type="slidenum">
              <a:rPr lang="nl-BE" sz="1200">
                <a:solidFill>
                  <a:srgbClr val="002060"/>
                </a:solidFill>
                <a:latin typeface="Calibri" pitchFamily="34" charset="0"/>
              </a:rPr>
              <a:pPr eaLnBrk="1" hangingPunct="1"/>
              <a:t>6</a:t>
            </a:fld>
            <a:endParaRPr lang="nl-BE" sz="1200">
              <a:solidFill>
                <a:srgbClr val="002060"/>
              </a:solidFill>
              <a:latin typeface="Calibri" pitchFamily="34" charset="0"/>
            </a:endParaRPr>
          </a:p>
        </p:txBody>
      </p:sp>
      <p:sp>
        <p:nvSpPr>
          <p:cNvPr id="7" name="Rectangle 6"/>
          <p:cNvSpPr>
            <a:spLocks noChangeArrowheads="1"/>
          </p:cNvSpPr>
          <p:nvPr/>
        </p:nvSpPr>
        <p:spPr bwMode="auto">
          <a:xfrm>
            <a:off x="1547813" y="3141663"/>
            <a:ext cx="6624637" cy="647700"/>
          </a:xfrm>
          <a:prstGeom prst="rect">
            <a:avLst/>
          </a:prstGeom>
          <a:solidFill>
            <a:srgbClr val="254061"/>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r>
              <a:rPr lang="en-US" sz="2400" smtClean="0">
                <a:solidFill>
                  <a:schemeClr val="lt1"/>
                </a:solidFill>
                <a:latin typeface="+mn-lt"/>
                <a:ea typeface="+mn-ea"/>
              </a:rPr>
              <a:t>Define  flexible testing processes</a:t>
            </a:r>
            <a:endParaRPr lang="en-US" sz="2400">
              <a:solidFill>
                <a:schemeClr val="lt1"/>
              </a:solidFill>
              <a:latin typeface="+mn-lt"/>
              <a:ea typeface="+mn-ea"/>
            </a:endParaRPr>
          </a:p>
        </p:txBody>
      </p:sp>
      <p:sp>
        <p:nvSpPr>
          <p:cNvPr id="9" name="Rectangle 8"/>
          <p:cNvSpPr>
            <a:spLocks noChangeArrowheads="1"/>
          </p:cNvSpPr>
          <p:nvPr/>
        </p:nvSpPr>
        <p:spPr bwMode="auto">
          <a:xfrm>
            <a:off x="684213" y="1988840"/>
            <a:ext cx="719137" cy="935906"/>
          </a:xfrm>
          <a:prstGeom prst="rect">
            <a:avLst/>
          </a:prstGeom>
          <a:solidFill>
            <a:srgbClr val="254061"/>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r>
              <a:rPr lang="en-US" sz="2800" smtClean="0">
                <a:solidFill>
                  <a:schemeClr val="lt1"/>
                </a:solidFill>
                <a:latin typeface="+mn-lt"/>
                <a:ea typeface="+mn-ea"/>
              </a:rPr>
              <a:t>1</a:t>
            </a:r>
            <a:endParaRPr lang="en-US" sz="2800">
              <a:solidFill>
                <a:schemeClr val="lt1"/>
              </a:solidFill>
              <a:latin typeface="+mn-lt"/>
              <a:ea typeface="+mn-ea"/>
            </a:endParaRPr>
          </a:p>
        </p:txBody>
      </p:sp>
      <p:sp>
        <p:nvSpPr>
          <p:cNvPr id="11" name="Rectangle 10"/>
          <p:cNvSpPr>
            <a:spLocks noChangeArrowheads="1"/>
          </p:cNvSpPr>
          <p:nvPr/>
        </p:nvSpPr>
        <p:spPr bwMode="auto">
          <a:xfrm>
            <a:off x="684213" y="3141663"/>
            <a:ext cx="719137" cy="647700"/>
          </a:xfrm>
          <a:prstGeom prst="rect">
            <a:avLst/>
          </a:prstGeom>
          <a:solidFill>
            <a:srgbClr val="254061"/>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r>
              <a:rPr lang="en-US" sz="2800" smtClean="0">
                <a:solidFill>
                  <a:schemeClr val="lt1"/>
                </a:solidFill>
                <a:latin typeface="+mn-lt"/>
                <a:ea typeface="+mn-ea"/>
              </a:rPr>
              <a:t>2</a:t>
            </a:r>
            <a:endParaRPr lang="en-US" sz="2800">
              <a:solidFill>
                <a:schemeClr val="lt1"/>
              </a:solidFill>
              <a:latin typeface="+mn-lt"/>
              <a:ea typeface="+mn-ea"/>
            </a:endParaRPr>
          </a:p>
        </p:txBody>
      </p:sp>
      <p:sp>
        <p:nvSpPr>
          <p:cNvPr id="12" name="Rectangle 11"/>
          <p:cNvSpPr>
            <a:spLocks noChangeArrowheads="1"/>
          </p:cNvSpPr>
          <p:nvPr/>
        </p:nvSpPr>
        <p:spPr bwMode="auto">
          <a:xfrm>
            <a:off x="1547813" y="1988840"/>
            <a:ext cx="6624637" cy="935906"/>
          </a:xfrm>
          <a:prstGeom prst="rect">
            <a:avLst/>
          </a:prstGeom>
          <a:solidFill>
            <a:srgbClr val="254061"/>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r>
              <a:rPr lang="en-US" sz="2400" smtClean="0">
                <a:solidFill>
                  <a:schemeClr val="lt1"/>
                </a:solidFill>
                <a:latin typeface="+mn-lt"/>
                <a:ea typeface="+mn-ea"/>
              </a:rPr>
              <a:t>Develop an European ecosystem by promoting recognized profiles, test plans and test tools</a:t>
            </a:r>
            <a:endParaRPr lang="en-US" sz="2400">
              <a:solidFill>
                <a:schemeClr val="lt1"/>
              </a:solidFill>
              <a:latin typeface="+mn-lt"/>
              <a:ea typeface="+mn-ea"/>
            </a:endParaRPr>
          </a:p>
        </p:txBody>
      </p:sp>
      <p:sp>
        <p:nvSpPr>
          <p:cNvPr id="13" name="Rectangle 12"/>
          <p:cNvSpPr>
            <a:spLocks noChangeArrowheads="1"/>
          </p:cNvSpPr>
          <p:nvPr/>
        </p:nvSpPr>
        <p:spPr bwMode="auto">
          <a:xfrm>
            <a:off x="684213" y="4005263"/>
            <a:ext cx="719137" cy="863896"/>
          </a:xfrm>
          <a:prstGeom prst="rect">
            <a:avLst/>
          </a:prstGeom>
          <a:solidFill>
            <a:srgbClr val="254061"/>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r>
              <a:rPr lang="en-US" sz="2800" smtClean="0">
                <a:solidFill>
                  <a:schemeClr val="lt1"/>
                </a:solidFill>
                <a:latin typeface="+mn-lt"/>
                <a:ea typeface="+mn-ea"/>
              </a:rPr>
              <a:t>3</a:t>
            </a:r>
            <a:endParaRPr lang="en-US" sz="2800">
              <a:solidFill>
                <a:schemeClr val="lt1"/>
              </a:solidFill>
              <a:latin typeface="+mn-lt"/>
              <a:ea typeface="+mn-ea"/>
            </a:endParaRPr>
          </a:p>
        </p:txBody>
      </p:sp>
      <p:sp>
        <p:nvSpPr>
          <p:cNvPr id="16" name="Rectangle 15"/>
          <p:cNvSpPr>
            <a:spLocks noChangeArrowheads="1"/>
          </p:cNvSpPr>
          <p:nvPr/>
        </p:nvSpPr>
        <p:spPr bwMode="auto">
          <a:xfrm>
            <a:off x="1547813" y="4005262"/>
            <a:ext cx="6624637" cy="863897"/>
          </a:xfrm>
          <a:prstGeom prst="rect">
            <a:avLst/>
          </a:prstGeom>
          <a:solidFill>
            <a:srgbClr val="254061"/>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r>
              <a:rPr lang="en-US" sz="2400" smtClean="0">
                <a:solidFill>
                  <a:schemeClr val="lt1"/>
                </a:solidFill>
                <a:latin typeface="+mn-lt"/>
                <a:ea typeface="+mn-ea"/>
              </a:rPr>
              <a:t>Provide a European Interoperability Assessment Scheme </a:t>
            </a:r>
            <a:endParaRPr lang="en-US" sz="2400">
              <a:solidFill>
                <a:schemeClr val="lt1"/>
              </a:solidFill>
              <a:latin typeface="+mn-lt"/>
              <a:ea typeface="+mn-ea"/>
            </a:endParaRPr>
          </a:p>
        </p:txBody>
      </p:sp>
      <p:sp>
        <p:nvSpPr>
          <p:cNvPr id="14" name="Espace réservé du pied de page 4"/>
          <p:cNvSpPr>
            <a:spLocks noGrp="1"/>
          </p:cNvSpPr>
          <p:nvPr>
            <p:ph type="ftr" sz="quarter" idx="15"/>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nl-BE" smtClean="0"/>
              <a:t>Antilope </a:t>
            </a:r>
            <a:endParaRPr lang="nl-BE" dirty="0" smtClean="0"/>
          </a:p>
        </p:txBody>
      </p:sp>
      <p:sp>
        <p:nvSpPr>
          <p:cNvPr id="2" name="Espace réservé de la date 1"/>
          <p:cNvSpPr>
            <a:spLocks noGrp="1"/>
          </p:cNvSpPr>
          <p:nvPr>
            <p:ph type="dt" sz="half" idx="14"/>
          </p:nvPr>
        </p:nvSpPr>
        <p:spPr/>
        <p:txBody>
          <a:bodyPr/>
          <a:lstStyle/>
          <a:p>
            <a:pPr>
              <a:defRPr/>
            </a:pPr>
            <a:r>
              <a:rPr lang="fr-FR" smtClean="0"/>
              <a:t>11/2014</a:t>
            </a:r>
            <a:endParaRPr lang="nl-BE"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Rectangle 13"/>
          <p:cNvSpPr>
            <a:spLocks noChangeArrowheads="1"/>
          </p:cNvSpPr>
          <p:nvPr/>
        </p:nvSpPr>
        <p:spPr bwMode="auto">
          <a:xfrm>
            <a:off x="250825" y="1773238"/>
            <a:ext cx="8497888" cy="3384550"/>
          </a:xfrm>
          <a:prstGeom prst="rect">
            <a:avLst/>
          </a:prstGeom>
          <a:gradFill rotWithShape="1">
            <a:gsLst>
              <a:gs pos="0">
                <a:srgbClr val="3A7CCB"/>
              </a:gs>
              <a:gs pos="20000">
                <a:srgbClr val="3C7BC7"/>
              </a:gs>
              <a:gs pos="100000">
                <a:srgbClr val="2C5D98"/>
              </a:gs>
            </a:gsLst>
            <a:lin ang="5400000"/>
          </a:gradFill>
          <a:ln>
            <a:noFill/>
          </a:ln>
          <a:effectLst>
            <a:outerShdw blurRad="292100" dist="139700" dir="2700000" algn="tl" rotWithShape="0">
              <a:srgbClr val="333333">
                <a:alpha val="6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2530" name="Titre 2"/>
          <p:cNvSpPr>
            <a:spLocks noGrp="1"/>
          </p:cNvSpPr>
          <p:nvPr>
            <p:ph type="title"/>
          </p:nvPr>
        </p:nvSpPr>
        <p:spPr>
          <a:xfrm>
            <a:off x="1839913" y="332656"/>
            <a:ext cx="5972447" cy="721444"/>
          </a:xfrm>
        </p:spPr>
        <p:txBody>
          <a:bodyPr>
            <a:noAutofit/>
          </a:bodyPr>
          <a:lstStyle/>
          <a:p>
            <a:pPr eaLnBrk="1" hangingPunct="1"/>
            <a:r>
              <a:rPr lang="en-GB" dirty="0" smtClean="0">
                <a:ea typeface="ＭＳ Ｐゴシック" pitchFamily="-84" charset="-128"/>
              </a:rPr>
              <a:t>EHR-Q</a:t>
            </a:r>
            <a:r>
              <a:rPr lang="en-GB" baseline="30000" dirty="0" smtClean="0">
                <a:ea typeface="ＭＳ Ｐゴシック" pitchFamily="-84" charset="-128"/>
              </a:rPr>
              <a:t>TN </a:t>
            </a:r>
            <a:r>
              <a:rPr lang="en-US" dirty="0">
                <a:ea typeface="ＭＳ Ｐゴシック" pitchFamily="-84" charset="-128"/>
              </a:rPr>
              <a:t>Project Recommendations</a:t>
            </a:r>
            <a:r>
              <a:rPr lang="fr-FR" dirty="0" smtClean="0">
                <a:ea typeface="ＭＳ Ｐゴシック" pitchFamily="-84" charset="-128"/>
              </a:rPr>
              <a:t/>
            </a:r>
            <a:br>
              <a:rPr lang="fr-FR" dirty="0" smtClean="0">
                <a:ea typeface="ＭＳ Ｐゴシック" pitchFamily="-84" charset="-128"/>
              </a:rPr>
            </a:br>
            <a:endParaRPr lang="fr-FR" dirty="0" smtClean="0">
              <a:ea typeface="ＭＳ Ｐゴシック" pitchFamily="-84" charset="-128"/>
            </a:endParaRPr>
          </a:p>
        </p:txBody>
      </p:sp>
      <p:sp>
        <p:nvSpPr>
          <p:cNvPr id="22532" name="Espace réservé du numéro de diapositive 5"/>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A04E1E96-5904-4CF0-AD93-A0C9371361A8}" type="slidenum">
              <a:rPr lang="nl-BE" sz="1200">
                <a:solidFill>
                  <a:srgbClr val="002060"/>
                </a:solidFill>
                <a:latin typeface="Calibri" pitchFamily="34" charset="0"/>
              </a:rPr>
              <a:pPr eaLnBrk="1" hangingPunct="1"/>
              <a:t>7</a:t>
            </a:fld>
            <a:endParaRPr lang="nl-BE" sz="1200">
              <a:solidFill>
                <a:srgbClr val="002060"/>
              </a:solidFill>
              <a:latin typeface="Calibri" pitchFamily="34" charset="0"/>
            </a:endParaRPr>
          </a:p>
        </p:txBody>
      </p:sp>
      <p:sp>
        <p:nvSpPr>
          <p:cNvPr id="7" name="Rectangle 6"/>
          <p:cNvSpPr>
            <a:spLocks noChangeArrowheads="1"/>
          </p:cNvSpPr>
          <p:nvPr/>
        </p:nvSpPr>
        <p:spPr bwMode="auto">
          <a:xfrm>
            <a:off x="1547813" y="1988840"/>
            <a:ext cx="6624637" cy="863898"/>
          </a:xfrm>
          <a:prstGeom prst="rect">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r>
              <a:rPr lang="en-US" sz="2400" dirty="0" smtClean="0">
                <a:solidFill>
                  <a:schemeClr val="dk1"/>
                </a:solidFill>
                <a:latin typeface="+mn-lt"/>
                <a:ea typeface="+mn-ea"/>
              </a:rPr>
              <a:t>Apply generic criteria of quality to the initiatives</a:t>
            </a:r>
          </a:p>
          <a:p>
            <a:pPr algn="ctr" fontAlgn="auto">
              <a:spcBef>
                <a:spcPts val="0"/>
              </a:spcBef>
              <a:spcAft>
                <a:spcPts val="0"/>
              </a:spcAft>
              <a:defRPr/>
            </a:pPr>
            <a:r>
              <a:rPr lang="en-US" sz="2400" dirty="0" smtClean="0">
                <a:solidFill>
                  <a:schemeClr val="dk1"/>
                </a:solidFill>
                <a:latin typeface="+mn-lt"/>
                <a:ea typeface="+mn-ea"/>
              </a:rPr>
              <a:t> </a:t>
            </a:r>
            <a:r>
              <a:rPr lang="en-US" sz="1400" dirty="0" smtClean="0">
                <a:solidFill>
                  <a:schemeClr val="dk1"/>
                </a:solidFill>
                <a:latin typeface="+mn-lt"/>
                <a:ea typeface="+mn-ea"/>
              </a:rPr>
              <a:t>(independence, openness,  impartiality, transparency and confidentiality)</a:t>
            </a:r>
            <a:endParaRPr lang="en-US" sz="1400" dirty="0">
              <a:solidFill>
                <a:schemeClr val="dk1"/>
              </a:solidFill>
              <a:latin typeface="+mn-lt"/>
              <a:ea typeface="+mn-ea"/>
            </a:endParaRPr>
          </a:p>
        </p:txBody>
      </p:sp>
      <p:sp>
        <p:nvSpPr>
          <p:cNvPr id="8" name="Rectangle 7"/>
          <p:cNvSpPr>
            <a:spLocks noChangeArrowheads="1"/>
          </p:cNvSpPr>
          <p:nvPr/>
        </p:nvSpPr>
        <p:spPr bwMode="auto">
          <a:xfrm>
            <a:off x="684213" y="1988840"/>
            <a:ext cx="719137" cy="863898"/>
          </a:xfrm>
          <a:prstGeom prst="rect">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r>
              <a:rPr lang="en-US" sz="2800" smtClean="0">
                <a:solidFill>
                  <a:schemeClr val="dk1"/>
                </a:solidFill>
                <a:latin typeface="+mn-lt"/>
                <a:ea typeface="+mn-ea"/>
              </a:rPr>
              <a:t>1</a:t>
            </a:r>
            <a:endParaRPr lang="en-US" sz="2800">
              <a:solidFill>
                <a:schemeClr val="dk1"/>
              </a:solidFill>
              <a:latin typeface="+mn-lt"/>
              <a:ea typeface="+mn-ea"/>
            </a:endParaRPr>
          </a:p>
        </p:txBody>
      </p:sp>
      <p:sp>
        <p:nvSpPr>
          <p:cNvPr id="9" name="Rectangle 8"/>
          <p:cNvSpPr>
            <a:spLocks noChangeArrowheads="1"/>
          </p:cNvSpPr>
          <p:nvPr/>
        </p:nvSpPr>
        <p:spPr bwMode="auto">
          <a:xfrm>
            <a:off x="684213" y="3141662"/>
            <a:ext cx="719137" cy="791393"/>
          </a:xfrm>
          <a:prstGeom prst="rect">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r>
              <a:rPr lang="en-US" sz="2800" smtClean="0">
                <a:solidFill>
                  <a:schemeClr val="dk1"/>
                </a:solidFill>
                <a:latin typeface="+mn-lt"/>
                <a:ea typeface="+mn-ea"/>
              </a:rPr>
              <a:t>2</a:t>
            </a:r>
            <a:endParaRPr lang="en-US" sz="2800">
              <a:solidFill>
                <a:schemeClr val="dk1"/>
              </a:solidFill>
              <a:latin typeface="+mn-lt"/>
              <a:ea typeface="+mn-ea"/>
            </a:endParaRPr>
          </a:p>
        </p:txBody>
      </p:sp>
      <p:sp>
        <p:nvSpPr>
          <p:cNvPr id="10" name="Rectangle 9"/>
          <p:cNvSpPr>
            <a:spLocks noChangeArrowheads="1"/>
          </p:cNvSpPr>
          <p:nvPr/>
        </p:nvSpPr>
        <p:spPr bwMode="auto">
          <a:xfrm>
            <a:off x="1547813" y="3141663"/>
            <a:ext cx="6624637" cy="791392"/>
          </a:xfrm>
          <a:prstGeom prst="rect">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r>
              <a:rPr lang="en-US" sz="2000" smtClean="0">
                <a:solidFill>
                  <a:schemeClr val="dk1"/>
                </a:solidFill>
                <a:latin typeface="+mn-lt"/>
                <a:ea typeface="+mn-ea"/>
              </a:rPr>
              <a:t>Involve stakeholders to the definition of the priorities in defining feasible goals</a:t>
            </a:r>
            <a:endParaRPr lang="en-US" sz="2000">
              <a:solidFill>
                <a:schemeClr val="dk1"/>
              </a:solidFill>
              <a:latin typeface="+mn-lt"/>
              <a:ea typeface="+mn-ea"/>
            </a:endParaRPr>
          </a:p>
        </p:txBody>
      </p:sp>
      <p:sp>
        <p:nvSpPr>
          <p:cNvPr id="11" name="Rectangle 10"/>
          <p:cNvSpPr>
            <a:spLocks noChangeArrowheads="1"/>
          </p:cNvSpPr>
          <p:nvPr/>
        </p:nvSpPr>
        <p:spPr bwMode="auto">
          <a:xfrm>
            <a:off x="684213" y="4149279"/>
            <a:ext cx="719137" cy="863897"/>
          </a:xfrm>
          <a:prstGeom prst="rect">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r>
              <a:rPr lang="en-US" sz="2800" smtClean="0">
                <a:solidFill>
                  <a:schemeClr val="dk1"/>
                </a:solidFill>
                <a:latin typeface="+mn-lt"/>
                <a:ea typeface="+mn-ea"/>
              </a:rPr>
              <a:t>3</a:t>
            </a:r>
            <a:endParaRPr lang="en-US" sz="2800">
              <a:solidFill>
                <a:schemeClr val="dk1"/>
              </a:solidFill>
              <a:latin typeface="+mn-lt"/>
              <a:ea typeface="+mn-ea"/>
            </a:endParaRPr>
          </a:p>
        </p:txBody>
      </p:sp>
      <p:sp>
        <p:nvSpPr>
          <p:cNvPr id="12" name="Rectangle 11"/>
          <p:cNvSpPr>
            <a:spLocks noChangeArrowheads="1"/>
          </p:cNvSpPr>
          <p:nvPr/>
        </p:nvSpPr>
        <p:spPr bwMode="auto">
          <a:xfrm>
            <a:off x="1547813" y="4149280"/>
            <a:ext cx="6624637" cy="863896"/>
          </a:xfrm>
          <a:prstGeom prst="rect">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r>
              <a:rPr lang="en-US" sz="2000" smtClean="0">
                <a:solidFill>
                  <a:schemeClr val="dk1"/>
                </a:solidFill>
                <a:latin typeface="+mn-lt"/>
                <a:ea typeface="+mn-ea"/>
              </a:rPr>
              <a:t>Structure the Quality label and Certification processes in line with ISO standards</a:t>
            </a:r>
            <a:endParaRPr lang="en-US" sz="2000">
              <a:solidFill>
                <a:schemeClr val="dk1"/>
              </a:solidFill>
              <a:latin typeface="+mn-lt"/>
              <a:ea typeface="+mn-ea"/>
            </a:endParaRPr>
          </a:p>
        </p:txBody>
      </p:sp>
      <p:sp>
        <p:nvSpPr>
          <p:cNvPr id="22539" name="ZoneTexte 12"/>
          <p:cNvSpPr txBox="1">
            <a:spLocks noChangeArrowheads="1"/>
          </p:cNvSpPr>
          <p:nvPr/>
        </p:nvSpPr>
        <p:spPr bwMode="auto">
          <a:xfrm>
            <a:off x="279400" y="53467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endParaRPr lang="en-US" sz="1800">
              <a:latin typeface="Calibri" pitchFamily="34" charset="0"/>
            </a:endParaRPr>
          </a:p>
        </p:txBody>
      </p:sp>
      <p:sp>
        <p:nvSpPr>
          <p:cNvPr id="15" name="Espace réservé du pied de page 4"/>
          <p:cNvSpPr>
            <a:spLocks noGrp="1"/>
          </p:cNvSpPr>
          <p:nvPr>
            <p:ph type="ftr" sz="quarter" idx="15"/>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nl-BE" smtClean="0"/>
              <a:t>Antilope </a:t>
            </a:r>
            <a:endParaRPr lang="nl-BE" dirty="0" smtClean="0"/>
          </a:p>
        </p:txBody>
      </p:sp>
      <p:sp>
        <p:nvSpPr>
          <p:cNvPr id="2" name="Espace réservé de la date 1"/>
          <p:cNvSpPr>
            <a:spLocks noGrp="1"/>
          </p:cNvSpPr>
          <p:nvPr>
            <p:ph type="dt" sz="half" idx="14"/>
          </p:nvPr>
        </p:nvSpPr>
        <p:spPr/>
        <p:txBody>
          <a:bodyPr/>
          <a:lstStyle/>
          <a:p>
            <a:pPr>
              <a:defRPr/>
            </a:pPr>
            <a:r>
              <a:rPr lang="fr-FR" smtClean="0"/>
              <a:t>11/2014</a:t>
            </a:r>
            <a:endParaRPr lang="nl-BE"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u texte 1"/>
          <p:cNvSpPr>
            <a:spLocks noGrp="1"/>
          </p:cNvSpPr>
          <p:nvPr>
            <p:ph type="body" sz="quarter" idx="13"/>
          </p:nvPr>
        </p:nvSpPr>
        <p:spPr/>
        <p:txBody>
          <a:bodyPr/>
          <a:lstStyle/>
          <a:p>
            <a:pPr marL="0" indent="0" eaLnBrk="1" hangingPunct="1">
              <a:buFont typeface="Arial" pitchFamily="34" charset="0"/>
              <a:buNone/>
            </a:pPr>
            <a:endParaRPr lang="en-US" smtClean="0">
              <a:ea typeface="ＭＳ Ｐゴシック" pitchFamily="-84" charset="-128"/>
            </a:endParaRPr>
          </a:p>
          <a:p>
            <a:pPr marL="0" indent="0" eaLnBrk="1" hangingPunct="1">
              <a:buFont typeface="Arial" pitchFamily="34" charset="0"/>
              <a:buNone/>
            </a:pPr>
            <a:endParaRPr lang="en-US" smtClean="0">
              <a:ea typeface="ＭＳ Ｐゴシック" pitchFamily="-84" charset="-128"/>
            </a:endParaRPr>
          </a:p>
          <a:p>
            <a:pPr marL="0" indent="0" eaLnBrk="1" hangingPunct="1">
              <a:buFont typeface="Arial" pitchFamily="34" charset="0"/>
              <a:buNone/>
            </a:pPr>
            <a:endParaRPr lang="en-US" smtClean="0">
              <a:ea typeface="ＭＳ Ｐゴシック" pitchFamily="-84" charset="-128"/>
            </a:endParaRPr>
          </a:p>
          <a:p>
            <a:pPr marL="0" indent="0" algn="ctr" eaLnBrk="1" hangingPunct="1">
              <a:buFont typeface="Arial" pitchFamily="34" charset="0"/>
              <a:buNone/>
            </a:pPr>
            <a:r>
              <a:rPr lang="en-US" sz="3600" i="1" smtClean="0">
                <a:ea typeface="ＭＳ Ｐゴシック" pitchFamily="-84" charset="-128"/>
              </a:rPr>
              <a:t>Testing, Quality labelling and certification processes</a:t>
            </a:r>
          </a:p>
          <a:p>
            <a:pPr marL="0" indent="0" algn="ctr" eaLnBrk="1" hangingPunct="1">
              <a:buFont typeface="Arial" pitchFamily="34" charset="0"/>
              <a:buNone/>
            </a:pPr>
            <a:r>
              <a:rPr lang="en-US" sz="3600" i="1" smtClean="0">
                <a:ea typeface="ＭＳ Ｐゴシック" pitchFamily="-84" charset="-128"/>
              </a:rPr>
              <a:t>Functional Model</a:t>
            </a:r>
          </a:p>
        </p:txBody>
      </p:sp>
      <p:sp>
        <p:nvSpPr>
          <p:cNvPr id="27650" name="Titre 2"/>
          <p:cNvSpPr>
            <a:spLocks noGrp="1"/>
          </p:cNvSpPr>
          <p:nvPr>
            <p:ph type="title"/>
          </p:nvPr>
        </p:nvSpPr>
        <p:spPr>
          <a:xfrm>
            <a:off x="1839913" y="44450"/>
            <a:ext cx="5540375" cy="1009650"/>
          </a:xfrm>
        </p:spPr>
        <p:txBody>
          <a:bodyPr/>
          <a:lstStyle/>
          <a:p>
            <a:pPr eaLnBrk="1" hangingPunct="1"/>
            <a:endParaRPr lang="fr-FR" smtClean="0">
              <a:ea typeface="ＭＳ Ｐゴシック" pitchFamily="-84" charset="-128"/>
            </a:endParaRPr>
          </a:p>
        </p:txBody>
      </p:sp>
      <p:sp>
        <p:nvSpPr>
          <p:cNvPr id="27652" name="Espace réservé du numéro de diapositive 5"/>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BFF3F8E5-64A4-481B-9BBE-8E5DC25D321D}" type="slidenum">
              <a:rPr lang="nl-BE" sz="1200">
                <a:solidFill>
                  <a:srgbClr val="002060"/>
                </a:solidFill>
                <a:latin typeface="Calibri" pitchFamily="34" charset="0"/>
              </a:rPr>
              <a:pPr eaLnBrk="1" hangingPunct="1"/>
              <a:t>8</a:t>
            </a:fld>
            <a:endParaRPr lang="nl-BE" sz="1200">
              <a:solidFill>
                <a:srgbClr val="002060"/>
              </a:solidFill>
              <a:latin typeface="Calibri" pitchFamily="34" charset="0"/>
            </a:endParaRPr>
          </a:p>
        </p:txBody>
      </p:sp>
      <p:sp>
        <p:nvSpPr>
          <p:cNvPr id="7" name="Espace réservé du pied de page 4"/>
          <p:cNvSpPr>
            <a:spLocks noGrp="1"/>
          </p:cNvSpPr>
          <p:nvPr>
            <p:ph type="ftr" sz="quarter" idx="15"/>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nl-BE" smtClean="0"/>
              <a:t>Antilope </a:t>
            </a:r>
            <a:endParaRPr lang="nl-BE" dirty="0" smtClean="0"/>
          </a:p>
        </p:txBody>
      </p:sp>
      <p:sp>
        <p:nvSpPr>
          <p:cNvPr id="2" name="Espace réservé de la date 1"/>
          <p:cNvSpPr>
            <a:spLocks noGrp="1"/>
          </p:cNvSpPr>
          <p:nvPr>
            <p:ph type="dt" sz="half" idx="14"/>
          </p:nvPr>
        </p:nvSpPr>
        <p:spPr/>
        <p:txBody>
          <a:bodyPr/>
          <a:lstStyle/>
          <a:p>
            <a:pPr>
              <a:defRPr/>
            </a:pPr>
            <a:r>
              <a:rPr lang="fr-FR" smtClean="0"/>
              <a:t>11/2014</a:t>
            </a:r>
            <a:endParaRPr lang="nl-BE"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468313" y="1412875"/>
            <a:ext cx="8496175" cy="4392613"/>
          </a:xfrm>
        </p:spPr>
        <p:txBody>
          <a:bodyPr rtlCol="0">
            <a:normAutofit/>
          </a:bodyPr>
          <a:lstStyle/>
          <a:p>
            <a:pPr marL="0" indent="0" eaLnBrk="1" fontAlgn="auto" hangingPunct="1">
              <a:spcAft>
                <a:spcPts val="0"/>
              </a:spcAft>
              <a:buFont typeface="Arial" pitchFamily="34" charset="0"/>
              <a:buNone/>
              <a:defRPr/>
            </a:pPr>
            <a:r>
              <a:rPr lang="en-US" sz="2800" u="sng" dirty="0" smtClean="0">
                <a:solidFill>
                  <a:schemeClr val="tx1">
                    <a:lumMod val="65000"/>
                    <a:lumOff val="35000"/>
                  </a:schemeClr>
                </a:solidFill>
                <a:ea typeface="+mn-ea"/>
                <a:cs typeface="+mn-cs"/>
              </a:rPr>
              <a:t>QL &amp; C processes</a:t>
            </a:r>
          </a:p>
          <a:p>
            <a:pPr eaLnBrk="1" fontAlgn="auto" hangingPunct="1">
              <a:spcAft>
                <a:spcPts val="0"/>
              </a:spcAft>
              <a:defRPr/>
            </a:pPr>
            <a:r>
              <a:rPr lang="en-US" sz="2800" dirty="0" smtClean="0">
                <a:solidFill>
                  <a:schemeClr val="tx1">
                    <a:lumMod val="65000"/>
                    <a:lumOff val="35000"/>
                  </a:schemeClr>
                </a:solidFill>
                <a:ea typeface="+mn-ea"/>
                <a:cs typeface="+mn-cs"/>
              </a:rPr>
              <a:t>Requirements, activities and tasks to support an entity in organizing high quality interoperability assurance or certification  </a:t>
            </a:r>
          </a:p>
          <a:p>
            <a:pPr marL="0" indent="0" eaLnBrk="1" fontAlgn="auto" hangingPunct="1">
              <a:spcAft>
                <a:spcPts val="0"/>
              </a:spcAft>
              <a:buFont typeface="Arial" pitchFamily="34" charset="0"/>
              <a:buNone/>
              <a:defRPr/>
            </a:pPr>
            <a:endParaRPr lang="en-US" sz="2800" dirty="0" smtClean="0">
              <a:solidFill>
                <a:schemeClr val="tx1">
                  <a:lumMod val="65000"/>
                  <a:lumOff val="35000"/>
                </a:schemeClr>
              </a:solidFill>
              <a:ea typeface="+mn-ea"/>
              <a:cs typeface="+mn-cs"/>
            </a:endParaRPr>
          </a:p>
          <a:p>
            <a:pPr marL="0" indent="0" eaLnBrk="1" fontAlgn="auto" hangingPunct="1">
              <a:spcAft>
                <a:spcPts val="0"/>
              </a:spcAft>
              <a:buFont typeface="Arial" pitchFamily="34" charset="0"/>
              <a:buNone/>
              <a:defRPr/>
            </a:pPr>
            <a:r>
              <a:rPr lang="en-US" sz="2800" u="sng" dirty="0" smtClean="0">
                <a:solidFill>
                  <a:schemeClr val="tx1">
                    <a:lumMod val="65000"/>
                    <a:lumOff val="35000"/>
                  </a:schemeClr>
                </a:solidFill>
                <a:ea typeface="+mn-ea"/>
                <a:cs typeface="+mn-cs"/>
              </a:rPr>
              <a:t>Conformity assessment</a:t>
            </a:r>
          </a:p>
          <a:p>
            <a:pPr eaLnBrk="1" fontAlgn="auto" hangingPunct="1">
              <a:spcAft>
                <a:spcPts val="0"/>
              </a:spcAft>
              <a:defRPr/>
            </a:pPr>
            <a:r>
              <a:rPr lang="en-US" sz="2800" dirty="0" smtClean="0">
                <a:solidFill>
                  <a:schemeClr val="tx1">
                    <a:lumMod val="65000"/>
                    <a:lumOff val="35000"/>
                  </a:schemeClr>
                </a:solidFill>
                <a:ea typeface="+mn-ea"/>
                <a:cs typeface="+mn-cs"/>
              </a:rPr>
              <a:t>demonstration that specified requirements relating to a product, process, system, person or body are fulfilled (ISO/IEC 17000)</a:t>
            </a:r>
          </a:p>
          <a:p>
            <a:pPr eaLnBrk="1" fontAlgn="auto" hangingPunct="1">
              <a:spcAft>
                <a:spcPts val="0"/>
              </a:spcAft>
              <a:defRPr/>
            </a:pPr>
            <a:endParaRPr lang="en-US" sz="2800" dirty="0">
              <a:solidFill>
                <a:schemeClr val="tx1">
                  <a:lumMod val="65000"/>
                  <a:lumOff val="35000"/>
                </a:schemeClr>
              </a:solidFill>
              <a:ea typeface="+mn-ea"/>
              <a:cs typeface="+mn-cs"/>
            </a:endParaRPr>
          </a:p>
        </p:txBody>
      </p:sp>
      <p:sp>
        <p:nvSpPr>
          <p:cNvPr id="28674" name="Titre 2"/>
          <p:cNvSpPr>
            <a:spLocks noGrp="1"/>
          </p:cNvSpPr>
          <p:nvPr>
            <p:ph type="title"/>
          </p:nvPr>
        </p:nvSpPr>
        <p:spPr>
          <a:xfrm>
            <a:off x="1839913" y="44450"/>
            <a:ext cx="5540375" cy="1009650"/>
          </a:xfrm>
        </p:spPr>
        <p:txBody>
          <a:bodyPr/>
          <a:lstStyle/>
          <a:p>
            <a:pPr eaLnBrk="1" hangingPunct="1"/>
            <a:r>
              <a:rPr lang="fr-FR" smtClean="0">
                <a:ea typeface="ＭＳ Ｐゴシック" pitchFamily="-84" charset="-128"/>
              </a:rPr>
              <a:t>Quality Label and Certification processes - Definitions</a:t>
            </a:r>
          </a:p>
        </p:txBody>
      </p:sp>
      <p:sp>
        <p:nvSpPr>
          <p:cNvPr id="28676" name="Espace réservé du numéro de diapositive 5"/>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960F247F-4CF3-4BF2-A6CC-1F6B462B2139}" type="slidenum">
              <a:rPr lang="nl-BE" sz="1200">
                <a:solidFill>
                  <a:srgbClr val="002060"/>
                </a:solidFill>
                <a:latin typeface="Calibri" pitchFamily="34" charset="0"/>
              </a:rPr>
              <a:pPr eaLnBrk="1" hangingPunct="1"/>
              <a:t>9</a:t>
            </a:fld>
            <a:endParaRPr lang="nl-BE" sz="1200">
              <a:solidFill>
                <a:srgbClr val="002060"/>
              </a:solidFill>
              <a:latin typeface="Calibri" pitchFamily="34" charset="0"/>
            </a:endParaRPr>
          </a:p>
        </p:txBody>
      </p:sp>
      <p:sp>
        <p:nvSpPr>
          <p:cNvPr id="7" name="Espace réservé du pied de page 4"/>
          <p:cNvSpPr>
            <a:spLocks noGrp="1"/>
          </p:cNvSpPr>
          <p:nvPr>
            <p:ph type="ftr" sz="quarter" idx="15"/>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nl-BE" smtClean="0"/>
              <a:t>Antilope </a:t>
            </a:r>
            <a:endParaRPr lang="nl-BE" dirty="0" smtClean="0"/>
          </a:p>
        </p:txBody>
      </p:sp>
      <p:sp>
        <p:nvSpPr>
          <p:cNvPr id="3" name="Espace réservé de la date 2"/>
          <p:cNvSpPr>
            <a:spLocks noGrp="1"/>
          </p:cNvSpPr>
          <p:nvPr>
            <p:ph type="dt" sz="half" idx="14"/>
          </p:nvPr>
        </p:nvSpPr>
        <p:spPr/>
        <p:txBody>
          <a:bodyPr/>
          <a:lstStyle/>
          <a:p>
            <a:pPr>
              <a:defRPr/>
            </a:pPr>
            <a:r>
              <a:rPr lang="fr-FR" smtClean="0"/>
              <a:t>11/2014</a:t>
            </a:r>
            <a:endParaRPr lang="nl-BE"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ntilop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ehr4crDocType xmlns="2db219e9-e342-4405-894e-43e72e41f9a0" xsi:nil="true"/>
    <WPNo xmlns="2db219e9-e342-4405-894e-43e72e41f9a0" xsi:nil="true"/>
    <ehr4crTask xmlns="2db219e9-e342-4405-894e-43e72e41f9a0" xsi:nil="true"/>
    <ehr4crPartner xmlns="2db219e9-e342-4405-894e-43e72e41f9a0" xsi:nil="true"/>
    <ehr4crDelNo xmlns="2db219e9-e342-4405-894e-43e72e41f9a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ehr4crDocument" ma:contentTypeID="0x0101001A8F06BE5DF5F747A022BC8322DD419B001FEF3DC2CF7D1144A5A06A8BA1455B4F" ma:contentTypeVersion="8" ma:contentTypeDescription="A project specific Document Content Type to be used for all project documents in all workspaces (except ManEntity)." ma:contentTypeScope="" ma:versionID="762a8262bd83441eb72775fa044022a0">
  <xsd:schema xmlns:xsd="http://www.w3.org/2001/XMLSchema" xmlns:xs="http://www.w3.org/2001/XMLSchema" xmlns:p="http://schemas.microsoft.com/office/2006/metadata/properties" xmlns:ns2="2db219e9-e342-4405-894e-43e72e41f9a0" targetNamespace="http://schemas.microsoft.com/office/2006/metadata/properties" ma:root="true" ma:fieldsID="3caed72817a24993c4a9ef6d6114b7e4" ns2:_="">
    <xsd:import namespace="2db219e9-e342-4405-894e-43e72e41f9a0"/>
    <xsd:element name="properties">
      <xsd:complexType>
        <xsd:sequence>
          <xsd:element name="documentManagement">
            <xsd:complexType>
              <xsd:all>
                <xsd:element ref="ns2:WPNo" minOccurs="0"/>
                <xsd:element ref="ns2:ehr4crTask" minOccurs="0"/>
                <xsd:element ref="ns2:ehr4crDelNo" minOccurs="0"/>
                <xsd:element ref="ns2:ehr4crPartner" minOccurs="0"/>
                <xsd:element ref="ns2:ehr4crDoc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b219e9-e342-4405-894e-43e72e41f9a0" elementFormDefault="qualified">
    <xsd:import namespace="http://schemas.microsoft.com/office/2006/documentManagement/types"/>
    <xsd:import namespace="http://schemas.microsoft.com/office/infopath/2007/PartnerControls"/>
    <xsd:element name="WPNo" ma:index="2" nillable="true" ma:displayName="ehr4crWPNo" ma:default="WP1" ma:format="Dropdown" ma:internalName="WPNo">
      <xsd:simpleType>
        <xsd:restriction base="dms:Choice">
          <xsd:enumeration value="WP1"/>
          <xsd:enumeration value="WP2"/>
          <xsd:enumeration value="WP3"/>
          <xsd:enumeration value="WP4"/>
          <xsd:enumeration value="WP5"/>
          <xsd:enumeration value="WP6"/>
          <xsd:enumeration value="WP7"/>
          <xsd:enumeration value="WP8"/>
          <xsd:enumeration value="WP9"/>
          <xsd:enumeration value="WPG1"/>
          <xsd:enumeration value="WPG2"/>
          <xsd:enumeration value="WPG3"/>
          <xsd:enumeration value="WPG4"/>
          <xsd:enumeration value="Advisory Board"/>
          <xsd:enumeration value="Ethics Board"/>
          <xsd:enumeration value="ExCom"/>
          <xsd:enumeration value="PMO"/>
          <xsd:enumeration value="StCo"/>
          <xsd:enumeration value="Managing Entity"/>
          <xsd:enumeration value="General (HP)"/>
        </xsd:restriction>
      </xsd:simpleType>
    </xsd:element>
    <xsd:element name="ehr4crTask" ma:index="3" nillable="true" ma:displayName="ehr4crTask" ma:default="none" ma:format="Dropdown" ma:internalName="ehr4crTask">
      <xsd:simpleType>
        <xsd:restriction base="dms:Choice">
          <xsd:enumeration value="none"/>
          <xsd:enumeration value="Task 1.1"/>
          <xsd:enumeration value="Task 1.2"/>
          <xsd:enumeration value="Task 1.3"/>
          <xsd:enumeration value="Task 1.4"/>
          <xsd:enumeration value="Task 1.5"/>
          <xsd:enumeration value="Task 2.1"/>
          <xsd:enumeration value="Task 2.2"/>
          <xsd:enumeration value="Task 3.1"/>
          <xsd:enumeration value="Task 3.2"/>
          <xsd:enumeration value="Task 3.3"/>
          <xsd:enumeration value="Task 3.4"/>
          <xsd:enumeration value="Task 3.5"/>
          <xsd:enumeration value="Task 4.1"/>
          <xsd:enumeration value="Task 4.2"/>
          <xsd:enumeration value="Task 4.3"/>
          <xsd:enumeration value="Task 4.4"/>
          <xsd:enumeration value="Task 4.5"/>
          <xsd:enumeration value="Task 5.1"/>
          <xsd:enumeration value="Task 5.2"/>
          <xsd:enumeration value="Task 5.3"/>
          <xsd:enumeration value="Task 6.1"/>
          <xsd:enumeration value="Task 6.2"/>
          <xsd:enumeration value="Task 6.3"/>
          <xsd:enumeration value="Task 6.4"/>
          <xsd:enumeration value="Task 6.5"/>
          <xsd:enumeration value="Task 6.6"/>
          <xsd:enumeration value="task 7.1"/>
          <xsd:enumeration value="task 7.2"/>
          <xsd:enumeration value="task 7.3"/>
          <xsd:enumeration value="task 7.4"/>
          <xsd:enumeration value="task 7.5"/>
          <xsd:enumeration value="Task 8.1"/>
          <xsd:enumeration value="Task 8.2"/>
          <xsd:enumeration value="Task 8.3"/>
          <xsd:enumeration value="Task 8.4"/>
          <xsd:enumeration value="Task 9.1"/>
          <xsd:enumeration value="Task 9.2"/>
          <xsd:enumeration value="Task 9.3"/>
          <xsd:enumeration value="Task 9.4"/>
          <xsd:enumeration value="Task 9.5"/>
        </xsd:restriction>
      </xsd:simpleType>
    </xsd:element>
    <xsd:element name="ehr4crDelNo" ma:index="4" nillable="true" ma:displayName="ehr4crDelNo" ma:default="None" ma:description="Number of the Deliverable" ma:format="Dropdown" ma:internalName="ehr4crDelNo">
      <xsd:simpleType>
        <xsd:restriction base="dms:Choice">
          <xsd:enumeration value="None"/>
          <xsd:enumeration value="D1.1"/>
          <xsd:enumeration value="D1.2"/>
          <xsd:enumeration value="D1.3"/>
          <xsd:enumeration value="D1.4"/>
          <xsd:enumeration value="D2.1"/>
          <xsd:enumeration value="D2.2"/>
          <xsd:enumeration value="D2.3"/>
          <xsd:enumeration value="D2.4"/>
          <xsd:enumeration value="D3.1"/>
          <xsd:enumeration value="D3.2"/>
          <xsd:enumeration value="D3.3"/>
          <xsd:enumeration value="D3.4"/>
          <xsd:enumeration value="D4.1"/>
          <xsd:enumeration value="D4.2"/>
          <xsd:enumeration value="D4.3"/>
          <xsd:enumeration value="D4.4"/>
          <xsd:enumeration value="D5.1"/>
          <xsd:enumeration value="D5.2"/>
          <xsd:enumeration value="D5.3"/>
          <xsd:enumeration value="D5.4"/>
          <xsd:enumeration value="D6.1"/>
          <xsd:enumeration value="D6.2"/>
          <xsd:enumeration value="D6.3"/>
          <xsd:enumeration value="D6.4"/>
          <xsd:enumeration value="D7.1"/>
          <xsd:enumeration value="D7.2"/>
          <xsd:enumeration value="D7.3"/>
          <xsd:enumeration value="D7.4"/>
          <xsd:enumeration value="D8.1"/>
          <xsd:enumeration value="D8.2"/>
          <xsd:enumeration value="D8.3"/>
          <xsd:enumeration value="D8.4"/>
          <xsd:enumeration value="D8.5"/>
          <xsd:enumeration value="D8.6"/>
          <xsd:enumeration value="D9.1"/>
          <xsd:enumeration value="D9.2"/>
          <xsd:enumeration value="D9.3"/>
          <xsd:enumeration value="D9.4"/>
          <xsd:enumeration value="D9.5"/>
          <xsd:enumeration value="D9.6"/>
          <xsd:enumeration value="D9.7"/>
          <xsd:enumeration value="D9.8"/>
          <xsd:enumeration value="D9.9"/>
          <xsd:enumeration value="D9.10"/>
          <xsd:enumeration value="D9.11"/>
          <xsd:enumeration value="D9.12"/>
          <xsd:enumeration value="D9.13"/>
          <xsd:enumeration value="D9.14"/>
          <xsd:enumeration value="D9.15"/>
        </xsd:restriction>
      </xsd:simpleType>
    </xsd:element>
    <xsd:element name="ehr4crPartner" ma:index="5" nillable="true" ma:displayName="ehr4crPartner" ma:default="n.a." ma:description="Column contains all partners and subcontractors" ma:format="Dropdown" ma:internalName="ehr4crPartner">
      <xsd:simpleType>
        <xsd:restriction base="dms:Choice">
          <xsd:enumeration value="n.a."/>
          <xsd:enumeration value="AMGEN"/>
          <xsd:enumeration value="AP-HP"/>
          <xsd:enumeration value="Assero"/>
          <xsd:enumeration value="AZ"/>
          <xsd:enumeration value="Bayer"/>
          <xsd:enumeration value="Custodix"/>
          <xsd:enumeration value="DMI"/>
          <xsd:enumeration value="EAHL"/>
          <xsd:enumeration value="eCF"/>
          <xsd:enumeration value="EMBL-EBI"/>
          <xsd:enumeration value="EPPOSI"/>
          <xsd:enumeration value="EuroRec"/>
          <xsd:enumeration value="FAU"/>
          <xsd:enumeration value="GSK"/>
          <xsd:enumeration value="HHU"/>
          <xsd:enumeration value="HUG"/>
          <xsd:enumeration value="INSERM"/>
          <xsd:enumeration value="J&amp;J - Janssen"/>
          <xsd:enumeration value="KCL"/>
          <xsd:enumeration value="Lilly"/>
          <xsd:enumeration value="Merck"/>
          <xsd:enumeration value="MUW-POLCRIN"/>
          <xsd:enumeration value="NVS"/>
          <xsd:enumeration value="RAMIT"/>
          <xsd:enumeration value="Roche"/>
          <xsd:enumeration value="SA"/>
          <xsd:enumeration value="TMF"/>
          <xsd:enumeration value="U936"/>
          <xsd:enumeration value="UCL"/>
          <xsd:enumeration value="UNIVDUN"/>
          <xsd:enumeration value="UoA"/>
          <xsd:enumeration value="UoG"/>
          <xsd:enumeration value="UoM"/>
          <xsd:enumeration value="WWU"/>
          <xsd:enumeration value="Xclinical"/>
          <xsd:enumeration value="Other"/>
        </xsd:restriction>
      </xsd:simpleType>
    </xsd:element>
    <xsd:element name="ehr4crDocType" ma:index="6" nillable="true" ma:displayName="ehr4crDocType" ma:default="Work Document" ma:description="Type of document" ma:format="Dropdown" ma:internalName="ehr4crDocType">
      <xsd:simpleType>
        <xsd:restriction base="dms:Choice">
          <xsd:enumeration value="Deliverable"/>
          <xsd:enumeration value="External Presentation"/>
          <xsd:enumeration value="IMI"/>
          <xsd:enumeration value="Meeting Agenda"/>
          <xsd:enumeration value="Meeting Presentation"/>
          <xsd:enumeration value="Meeting Supporting Document"/>
          <xsd:enumeration value="Meeting Minutes"/>
          <xsd:enumeration value="Work Document"/>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26075D-C59E-4812-96A1-71C0D49E81C7}">
  <ds:schemaRefs>
    <ds:schemaRef ds:uri="http://schemas.microsoft.com/office/2006/documentManagement/types"/>
    <ds:schemaRef ds:uri="http://purl.org/dc/dcmitype/"/>
    <ds:schemaRef ds:uri="http://schemas.microsoft.com/office/2006/metadata/properties"/>
    <ds:schemaRef ds:uri="http://purl.org/dc/terms/"/>
    <ds:schemaRef ds:uri="http://schemas.microsoft.com/office/infopath/2007/PartnerControls"/>
    <ds:schemaRef ds:uri="http://purl.org/dc/elements/1.1/"/>
    <ds:schemaRef ds:uri="http://schemas.openxmlformats.org/package/2006/metadata/core-properties"/>
    <ds:schemaRef ds:uri="2db219e9-e342-4405-894e-43e72e41f9a0"/>
    <ds:schemaRef ds:uri="http://www.w3.org/XML/1998/namespace"/>
  </ds:schemaRefs>
</ds:datastoreItem>
</file>

<file path=customXml/itemProps2.xml><?xml version="1.0" encoding="utf-8"?>
<ds:datastoreItem xmlns:ds="http://schemas.openxmlformats.org/officeDocument/2006/customXml" ds:itemID="{53DDE617-3A80-4DA7-9B43-8B9C639F15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b219e9-e342-4405-894e-43e72e41f9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950611-7A8A-4F55-945F-EEF47B3E31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2334</TotalTime>
  <Words>4383</Words>
  <Application>Microsoft Macintosh PowerPoint</Application>
  <PresentationFormat>Présentation à l'écran (4:3)</PresentationFormat>
  <Paragraphs>453</Paragraphs>
  <Slides>27</Slides>
  <Notes>17</Notes>
  <HiddenSlides>6</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Antilope Theme</vt:lpstr>
      <vt:lpstr>Quality Label and Certification Processes Vienna Summit  11 April 2014</vt:lpstr>
      <vt:lpstr>Testing and Certification Objectives</vt:lpstr>
      <vt:lpstr>HITCH Roadmap</vt:lpstr>
      <vt:lpstr>Key Recommendations</vt:lpstr>
      <vt:lpstr>Présentation PowerPoint</vt:lpstr>
      <vt:lpstr>HITCH Project Recommendations</vt:lpstr>
      <vt:lpstr>EHR-QTN Project Recommendations </vt:lpstr>
      <vt:lpstr>Présentation PowerPoint</vt:lpstr>
      <vt:lpstr>Quality Label and Certification processes - Definitions</vt:lpstr>
      <vt:lpstr>Functions</vt:lpstr>
      <vt:lpstr>Quality label and Certification Functional Model</vt:lpstr>
      <vt:lpstr>Implementation: Model 1  Labeling by eHealth project using accredited testing lab(s)</vt:lpstr>
      <vt:lpstr>Implementation: Model 2  Labeling &amp; testing by eHealth project (no third party accreditation)</vt:lpstr>
      <vt:lpstr>Présentation PowerPoint</vt:lpstr>
      <vt:lpstr>Case study-1 : DMP in France</vt:lpstr>
      <vt:lpstr>Case study – 1 : DMP in France</vt:lpstr>
      <vt:lpstr>Case study – 2 : epSOS project</vt:lpstr>
      <vt:lpstr>Présentation PowerPoint</vt:lpstr>
      <vt:lpstr>The Quality Label and Certification processes (1/2)</vt:lpstr>
      <vt:lpstr>In Europe: Three key steps</vt:lpstr>
      <vt:lpstr>At the National and Regional levels</vt:lpstr>
      <vt:lpstr>Governance</vt:lpstr>
      <vt:lpstr>Présentation PowerPoint</vt:lpstr>
      <vt:lpstr>Présentation PowerPoint</vt:lpstr>
      <vt:lpstr>Antilope roadmap</vt:lpstr>
      <vt:lpstr>Next steps and conclusion</vt:lpstr>
      <vt:lpstr>Présentation PowerPoint</vt:lpstr>
    </vt:vector>
  </TitlesOfParts>
  <Company>IHE-Europe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QL&amp;C processes</dc:title>
  <dc:creator>Karima Bourquard</dc:creator>
  <cp:keywords>IOP quality label and Certification processes</cp:keywords>
  <cp:lastModifiedBy>Karima Bourquard</cp:lastModifiedBy>
  <cp:revision>196</cp:revision>
  <dcterms:created xsi:type="dcterms:W3CDTF">2011-05-14T11:58:06Z</dcterms:created>
  <dcterms:modified xsi:type="dcterms:W3CDTF">2014-04-11T06:41:03Z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0x0101001A8F06BE5DF5F747A022BC8322DD419B001FEF3DC2CF7D1144A5A06A8BA1455B4F</vt:lpwstr>
  </property>
</Properties>
</file>