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575" r:id="rId2"/>
    <p:sldId id="576" r:id="rId3"/>
    <p:sldId id="606" r:id="rId4"/>
    <p:sldId id="607" r:id="rId5"/>
    <p:sldId id="608" r:id="rId6"/>
    <p:sldId id="609" r:id="rId7"/>
    <p:sldId id="610" r:id="rId8"/>
    <p:sldId id="579" r:id="rId9"/>
    <p:sldId id="613" r:id="rId10"/>
    <p:sldId id="614" r:id="rId11"/>
    <p:sldId id="615" r:id="rId12"/>
    <p:sldId id="589" r:id="rId13"/>
  </p:sldIdLst>
  <p:sldSz cx="9144000" cy="6858000" type="screen4x3"/>
  <p:notesSz cx="6797675" cy="9926638"/>
  <p:custDataLst>
    <p:tags r:id="rId16"/>
  </p:custDataLst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A5C991"/>
    <a:srgbClr val="007E00"/>
    <a:srgbClr val="1F5F1F"/>
    <a:srgbClr val="00A400"/>
    <a:srgbClr val="006600"/>
    <a:srgbClr val="FFCC00"/>
    <a:srgbClr val="0066CC"/>
    <a:srgbClr val="339933"/>
    <a:srgbClr val="1F5D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25E5076-3810-47DD-B79F-674D7AD40C01}" styleName="Sötét stílus 1 – 1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Közepesen sötét stílus 3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5" autoAdjust="0"/>
    <p:restoredTop sz="91119" autoAdjust="0"/>
  </p:normalViewPr>
  <p:slideViewPr>
    <p:cSldViewPr snapToGrid="0" snapToObjects="1">
      <p:cViewPr>
        <p:scale>
          <a:sx n="75" d="100"/>
          <a:sy n="75" d="100"/>
        </p:scale>
        <p:origin x="-99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4" d="100"/>
          <a:sy n="54" d="100"/>
        </p:scale>
        <p:origin x="-1860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A61AC9-6D8B-4773-B4FD-11133D706E16}" type="datetimeFigureOut">
              <a:rPr lang="hu-HU"/>
              <a:pPr>
                <a:defRPr/>
              </a:pPr>
              <a:t>2014.02.26.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4D0D35-64BA-40FF-A844-7D1568B9449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4139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6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82AF064-4CBA-40C0-9D55-4146D1A0E74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178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u-HU" dirty="0" smtClean="0"/>
          </a:p>
        </p:txBody>
      </p:sp>
      <p:sp>
        <p:nvSpPr>
          <p:cNvPr id="18436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127AFB7-2491-4E93-9BCE-79CE2757C722}" type="slidenum">
              <a:rPr lang="hu-HU" smtClean="0"/>
              <a:pPr eaLnBrk="1" hangingPunct="1"/>
              <a:t>1</a:t>
            </a:fld>
            <a:endParaRPr lang="hu-H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u-HU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u-HU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2253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483B58-AAB3-4854-A693-04156F5E0DAA}" type="slidenum">
              <a:rPr lang="hu-HU" smtClean="0"/>
              <a:pPr eaLnBrk="1" hangingPunct="1"/>
              <a:t>12</a:t>
            </a:fld>
            <a:endParaRPr 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u-H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u-H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u-H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u-H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u-H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u-HU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2AF064-4CBA-40C0-9D55-4146D1A0E747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0996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u-H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61A9C-A797-40F7-95AD-80E2F8109D6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35150" y="0"/>
            <a:ext cx="7058025" cy="620713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5F0AA-3F45-4CD7-8AE9-CC3C35E289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2100A-3FD5-45DE-A851-74149F5B8C8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A2C67-58B9-4852-A7A7-A843FCBB088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35150" y="0"/>
            <a:ext cx="7058025" cy="620713"/>
          </a:xfrm>
          <a:prstGeom prst="rect">
            <a:avLst/>
          </a:prstGeom>
        </p:spPr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14" y="6481715"/>
            <a:ext cx="2133600" cy="3501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3CEE3-7A2F-4836-A3F7-8FB5331B30D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37FE5-141A-41B3-846C-685F072E6B04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35150" y="0"/>
            <a:ext cx="7058025" cy="620713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B0A8E-33F5-43C1-BB75-4E12ECDD825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35150" y="0"/>
            <a:ext cx="7058025" cy="620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8E034-D228-49A2-B370-D7DB9AC9C38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35150" y="0"/>
            <a:ext cx="7058025" cy="620713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A89-2CAF-4C66-9E06-4A5141ED543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76A51-7D62-4602-99D3-0ED5FA03EF2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6414A-80F4-4901-8D3A-93D326C533B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4E7D0FA-08C0-4538-BE0B-9D81F4146AD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2" name="Téglalap 1"/>
          <p:cNvSpPr/>
          <p:nvPr userDrawn="1"/>
        </p:nvSpPr>
        <p:spPr>
          <a:xfrm>
            <a:off x="0" y="1254445"/>
            <a:ext cx="9144000" cy="280668"/>
          </a:xfrm>
          <a:prstGeom prst="rect">
            <a:avLst/>
          </a:prstGeom>
          <a:solidFill>
            <a:srgbClr val="0066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200" dirty="0">
              <a:solidFill>
                <a:schemeClr val="accent4"/>
              </a:solidFill>
            </a:endParaRPr>
          </a:p>
        </p:txBody>
      </p:sp>
      <p:sp>
        <p:nvSpPr>
          <p:cNvPr id="4" name="Szövegdoboz 3"/>
          <p:cNvSpPr txBox="1"/>
          <p:nvPr userDrawn="1"/>
        </p:nvSpPr>
        <p:spPr>
          <a:xfrm>
            <a:off x="-11871" y="739463"/>
            <a:ext cx="3146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 smtClean="0">
                <a:latin typeface="Calibri" pitchFamily="34" charset="0"/>
                <a:cs typeface="Calibri" pitchFamily="34" charset="0"/>
              </a:rPr>
              <a:t>e-Health</a:t>
            </a:r>
            <a:r>
              <a:rPr lang="hu-HU" sz="2800" b="1" baseline="0" dirty="0" smtClean="0">
                <a:latin typeface="Calibri" pitchFamily="34" charset="0"/>
                <a:cs typeface="Calibri" pitchFamily="34" charset="0"/>
              </a:rPr>
              <a:t> Hungary</a:t>
            </a:r>
            <a:endParaRPr lang="hu-HU" sz="28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dombai.peter@gyemszi.h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685800" y="2536825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dirty="0" smtClean="0"/>
              <a:t>Current status on </a:t>
            </a:r>
            <a:r>
              <a:rPr lang="en-GB" dirty="0" err="1" smtClean="0"/>
              <a:t>eHealth</a:t>
            </a:r>
            <a:r>
              <a:rPr lang="en-GB" dirty="0" smtClean="0"/>
              <a:t> in Hungary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55600" y="3886200"/>
            <a:ext cx="8458200" cy="24225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Ways of development in Hungarian Healthcare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b="1" dirty="0" smtClean="0"/>
          </a:p>
          <a:p>
            <a:pPr algn="r">
              <a:spcBef>
                <a:spcPct val="50000"/>
              </a:spcBef>
              <a:defRPr/>
            </a:pPr>
            <a:r>
              <a:rPr lang="hu-HU" sz="1600" b="1" dirty="0" smtClean="0"/>
              <a:t>Peter DOMBAI</a:t>
            </a:r>
          </a:p>
          <a:p>
            <a:pPr algn="r">
              <a:spcBef>
                <a:spcPct val="50000"/>
              </a:spcBef>
              <a:defRPr/>
            </a:pPr>
            <a:r>
              <a:rPr lang="hu-HU" sz="1600" b="1" dirty="0" err="1" smtClean="0"/>
              <a:t>eHealth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expert</a:t>
            </a:r>
            <a:endParaRPr lang="en-GB" sz="1600" b="1" dirty="0" smtClean="0"/>
          </a:p>
          <a:p>
            <a:pPr algn="r">
              <a:spcBef>
                <a:spcPct val="50000"/>
              </a:spcBef>
              <a:defRPr/>
            </a:pPr>
            <a:r>
              <a:rPr lang="en-GB" sz="1600" dirty="0" smtClean="0"/>
              <a:t>GYEMSZI – Institute for Quality- and Organisational Development for Healthcare and Medicine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1600" dirty="0" err="1" smtClean="0"/>
              <a:t>Antilope</a:t>
            </a:r>
            <a:r>
              <a:rPr lang="en-GB" sz="1600" dirty="0" smtClean="0"/>
              <a:t> V4 </a:t>
            </a:r>
            <a:r>
              <a:rPr lang="en-GB" sz="1600" dirty="0" err="1" smtClean="0"/>
              <a:t>eHealth</a:t>
            </a:r>
            <a:r>
              <a:rPr lang="en-GB" sz="1600" dirty="0" smtClean="0"/>
              <a:t> Interoperability SUMMIT</a:t>
            </a:r>
            <a:endParaRPr lang="en-GB" sz="1600" b="1" dirty="0" smtClean="0"/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600" dirty="0" smtClean="0"/>
              <a:t>Bratislava, </a:t>
            </a:r>
            <a:r>
              <a:rPr lang="hu-HU" sz="1600" dirty="0" smtClean="0"/>
              <a:t> 26th </a:t>
            </a:r>
            <a:r>
              <a:rPr lang="hu-HU" sz="1600" dirty="0" err="1" smtClean="0"/>
              <a:t>February</a:t>
            </a:r>
            <a:r>
              <a:rPr lang="hu-HU" sz="1600" dirty="0" smtClean="0"/>
              <a:t> 2014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133493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1515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defRPr/>
            </a:pPr>
            <a:endParaRPr lang="hu-HU" dirty="0"/>
          </a:p>
        </p:txBody>
      </p:sp>
      <p:sp>
        <p:nvSpPr>
          <p:cNvPr id="174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hu-H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1"/>
          <p:cNvSpPr>
            <a:spLocks noChangeArrowheads="1"/>
          </p:cNvSpPr>
          <p:nvPr/>
        </p:nvSpPr>
        <p:spPr bwMode="auto">
          <a:xfrm>
            <a:off x="3111500" y="232558"/>
            <a:ext cx="567055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hu-HU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Interoperability</a:t>
            </a: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standards</a:t>
            </a: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testing and </a:t>
            </a:r>
            <a:r>
              <a:rPr lang="hu-HU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certification</a:t>
            </a:r>
            <a:endParaRPr lang="hu-HU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616739"/>
              </p:ext>
            </p:extLst>
          </p:nvPr>
        </p:nvGraphicFramePr>
        <p:xfrm>
          <a:off x="177798" y="1508759"/>
          <a:ext cx="8686802" cy="5225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502"/>
                <a:gridCol w="2019300"/>
                <a:gridCol w="2438400"/>
                <a:gridCol w="2768600"/>
              </a:tblGrid>
              <a:tr h="629545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Project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Interoperability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question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Testing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method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Non-technical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tasks</a:t>
                      </a:r>
                      <a:endParaRPr lang="hu-HU" sz="1400" dirty="0"/>
                    </a:p>
                  </a:txBody>
                  <a:tcPr/>
                </a:tc>
              </a:tr>
              <a:tr h="1262348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SIOP 2.3.2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Can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you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send</a:t>
                      </a:r>
                      <a:r>
                        <a:rPr lang="hu-HU" sz="1400" dirty="0" smtClean="0"/>
                        <a:t> a </a:t>
                      </a:r>
                      <a:r>
                        <a:rPr lang="hu-HU" sz="1400" dirty="0" err="1" smtClean="0"/>
                        <a:t>message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from</a:t>
                      </a:r>
                      <a:r>
                        <a:rPr lang="hu-HU" sz="1400" dirty="0" smtClean="0"/>
                        <a:t>  </a:t>
                      </a:r>
                      <a:r>
                        <a:rPr lang="hu-HU" sz="1400" dirty="0" err="1" smtClean="0"/>
                        <a:t>A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to</a:t>
                      </a:r>
                      <a:r>
                        <a:rPr lang="hu-HU" sz="1400" dirty="0" smtClean="0"/>
                        <a:t> B</a:t>
                      </a:r>
                      <a:r>
                        <a:rPr lang="hu-HU" sz="1400" dirty="0" smtClean="0"/>
                        <a:t>?</a:t>
                      </a:r>
                    </a:p>
                    <a:p>
                      <a:endParaRPr lang="hu-HU" sz="1400" dirty="0" smtClean="0"/>
                    </a:p>
                    <a:p>
                      <a:r>
                        <a:rPr lang="hu-HU" sz="1400" dirty="0" err="1" smtClean="0"/>
                        <a:t>Can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you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retrieve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information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from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the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public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registries</a:t>
                      </a:r>
                      <a:r>
                        <a:rPr lang="hu-HU" sz="1400" baseline="0" dirty="0" smtClean="0"/>
                        <a:t>?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u-HU" sz="1400" baseline="0" dirty="0" err="1" smtClean="0"/>
                        <a:t>In-project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tests</a:t>
                      </a:r>
                      <a:r>
                        <a:rPr lang="hu-HU" sz="1400" baseline="0" dirty="0" smtClean="0"/>
                        <a:t> of </a:t>
                      </a:r>
                      <a:r>
                        <a:rPr lang="hu-HU" sz="1400" baseline="0" dirty="0" err="1" smtClean="0"/>
                        <a:t>vendor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systems</a:t>
                      </a:r>
                      <a:r>
                        <a:rPr lang="hu-HU" sz="1400" baseline="0" dirty="0" smtClean="0"/>
                        <a:t> (</a:t>
                      </a:r>
                      <a:r>
                        <a:rPr lang="hu-HU" sz="1400" baseline="0" dirty="0" err="1" smtClean="0"/>
                        <a:t>interface</a:t>
                      </a:r>
                      <a:r>
                        <a:rPr lang="hu-HU" sz="1400" baseline="0" dirty="0" smtClean="0"/>
                        <a:t>)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hu-HU" sz="14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u-HU" sz="1400" baseline="0" dirty="0" err="1" smtClean="0"/>
                        <a:t>In-project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tests</a:t>
                      </a:r>
                      <a:r>
                        <a:rPr lang="hu-HU" sz="1400" baseline="0" dirty="0" smtClean="0"/>
                        <a:t> of </a:t>
                      </a:r>
                      <a:r>
                        <a:rPr lang="hu-HU" sz="1400" baseline="0" dirty="0" err="1" smtClean="0"/>
                        <a:t>vendor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system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modules</a:t>
                      </a:r>
                      <a:endParaRPr lang="hu-HU" sz="1400" baseline="0" dirty="0" smtClean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hu-HU" sz="1400" baseline="0" dirty="0" smtClean="0"/>
                    </a:p>
                    <a:p>
                      <a:endParaRPr lang="hu-HU" sz="1400" baseline="0" dirty="0" smtClean="0"/>
                    </a:p>
                    <a:p>
                      <a:endParaRPr lang="hu-HU" sz="1400" baseline="0" dirty="0" smtClean="0"/>
                    </a:p>
                    <a:p>
                      <a:endParaRPr lang="hu-HU" sz="1400" baseline="0" dirty="0" smtClean="0"/>
                    </a:p>
                    <a:p>
                      <a:endParaRPr lang="hu-HU" sz="1400" baseline="0" dirty="0" smtClean="0"/>
                    </a:p>
                    <a:p>
                      <a:endParaRPr lang="hu-HU" sz="1400" baseline="0" dirty="0" smtClean="0"/>
                    </a:p>
                    <a:p>
                      <a:endParaRPr lang="hu-HU" sz="1400" baseline="0" dirty="0" smtClean="0"/>
                    </a:p>
                    <a:p>
                      <a:r>
                        <a:rPr lang="hu-HU" sz="1400" baseline="0" dirty="0" smtClean="0"/>
                        <a:t>Project know-how </a:t>
                      </a:r>
                      <a:r>
                        <a:rPr lang="hu-HU" sz="1400" baseline="0" dirty="0" err="1" smtClean="0"/>
                        <a:t>creation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future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use</a:t>
                      </a:r>
                      <a:r>
                        <a:rPr lang="hu-HU" sz="1400" baseline="0" dirty="0" smtClean="0"/>
                        <a:t> in: </a:t>
                      </a:r>
                    </a:p>
                    <a:p>
                      <a:endParaRPr lang="hu-HU" sz="1400" baseline="0" dirty="0" smtClean="0"/>
                    </a:p>
                    <a:p>
                      <a:r>
                        <a:rPr lang="hu-HU" sz="1400" baseline="0" dirty="0" err="1" smtClean="0"/>
                        <a:t>Maintenance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Further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Development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Bodies</a:t>
                      </a:r>
                      <a:endParaRPr lang="hu-HU" sz="1400" baseline="0" dirty="0" smtClean="0"/>
                    </a:p>
                    <a:p>
                      <a:endParaRPr lang="hu-HU" sz="1400" baseline="0" dirty="0" smtClean="0"/>
                    </a:p>
                    <a:p>
                      <a:r>
                        <a:rPr lang="hu-HU" sz="1400" baseline="0" dirty="0" err="1" smtClean="0"/>
                        <a:t>Creation</a:t>
                      </a:r>
                      <a:r>
                        <a:rPr lang="hu-HU" sz="1400" baseline="0" dirty="0" smtClean="0"/>
                        <a:t> of </a:t>
                      </a:r>
                      <a:r>
                        <a:rPr lang="hu-HU" sz="1400" baseline="0" dirty="0" err="1" smtClean="0"/>
                        <a:t>Interoperability</a:t>
                      </a:r>
                      <a:r>
                        <a:rPr lang="hu-HU" sz="1400" baseline="0" dirty="0" smtClean="0"/>
                        <a:t> Testing Body</a:t>
                      </a:r>
                      <a:endParaRPr lang="hu-HU" sz="1400" baseline="0" dirty="0" smtClean="0"/>
                    </a:p>
                  </a:txBody>
                  <a:tcPr/>
                </a:tc>
              </a:tr>
              <a:tr h="1655078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SIOP 2.3.1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e.g</a:t>
                      </a:r>
                      <a:r>
                        <a:rPr lang="hu-HU" sz="1400" dirty="0" smtClean="0"/>
                        <a:t>. </a:t>
                      </a:r>
                      <a:r>
                        <a:rPr lang="hu-HU" sz="1400" dirty="0" err="1" smtClean="0"/>
                        <a:t>Can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you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create</a:t>
                      </a:r>
                      <a:r>
                        <a:rPr lang="hu-HU" sz="1400" baseline="0" dirty="0" smtClean="0"/>
                        <a:t> a </a:t>
                      </a:r>
                      <a:r>
                        <a:rPr lang="hu-HU" sz="1400" baseline="0" dirty="0" err="1" smtClean="0"/>
                        <a:t>valid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ePrescripton</a:t>
                      </a:r>
                      <a:r>
                        <a:rPr lang="hu-HU" sz="1400" baseline="0" dirty="0" smtClean="0"/>
                        <a:t>?</a:t>
                      </a:r>
                    </a:p>
                    <a:p>
                      <a:r>
                        <a:rPr lang="hu-HU" sz="1400" baseline="0" dirty="0" smtClean="0"/>
                        <a:t>(per service!)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u-HU" sz="1400" baseline="0" dirty="0" err="1" smtClean="0"/>
                        <a:t>In-project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tests</a:t>
                      </a:r>
                      <a:r>
                        <a:rPr lang="hu-HU" sz="1400" baseline="0" dirty="0" smtClean="0"/>
                        <a:t> of </a:t>
                      </a:r>
                      <a:r>
                        <a:rPr lang="hu-HU" sz="1400" baseline="0" dirty="0" err="1" smtClean="0"/>
                        <a:t>vendor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system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modules</a:t>
                      </a:r>
                      <a:endParaRPr lang="hu-HU" sz="1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hu-HU" sz="1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u-HU" sz="1400" baseline="0" dirty="0" err="1" smtClean="0"/>
                        <a:t>eConsultation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needs</a:t>
                      </a:r>
                      <a:r>
                        <a:rPr lang="hu-HU" sz="1400" baseline="0" dirty="0" smtClean="0"/>
                        <a:t> more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hu-HU" sz="1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u-HU" sz="1400" baseline="0" dirty="0" err="1" smtClean="0"/>
                        <a:t>Higher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levels</a:t>
                      </a:r>
                      <a:r>
                        <a:rPr lang="hu-HU" sz="1400" baseline="0" dirty="0" smtClean="0"/>
                        <a:t>: </a:t>
                      </a:r>
                      <a:r>
                        <a:rPr lang="hu-HU" sz="1400" baseline="0" dirty="0" err="1" smtClean="0"/>
                        <a:t>by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the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agency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responsible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the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duty</a:t>
                      </a:r>
                      <a:endParaRPr lang="hu-HU" sz="14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hu-HU" sz="1400" baseline="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sz="1400" baseline="0" dirty="0" smtClean="0"/>
                    </a:p>
                  </a:txBody>
                  <a:tcPr/>
                </a:tc>
              </a:tr>
              <a:tr h="1425985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SIOP 2.3.3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Technical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requirements</a:t>
                      </a:r>
                      <a:r>
                        <a:rPr lang="hu-HU" sz="1400" baseline="0" dirty="0" smtClean="0"/>
                        <a:t> of </a:t>
                      </a:r>
                      <a:r>
                        <a:rPr lang="hu-HU" sz="1400" baseline="0" dirty="0" err="1" smtClean="0"/>
                        <a:t>connecting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to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the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secure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governmental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network</a:t>
                      </a:r>
                      <a:endParaRPr lang="hu-H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u-HU" sz="1400" baseline="0" dirty="0" err="1" smtClean="0"/>
                        <a:t>Technical</a:t>
                      </a:r>
                      <a:r>
                        <a:rPr lang="hu-HU" sz="1400" baseline="0" dirty="0" smtClean="0"/>
                        <a:t>, </a:t>
                      </a:r>
                      <a:r>
                        <a:rPr lang="hu-HU" sz="1400" baseline="0" dirty="0" err="1" smtClean="0"/>
                        <a:t>in-project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performed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by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caregivers</a:t>
                      </a:r>
                      <a:endParaRPr lang="hu-HU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hu-HU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61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1515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dirty="0" err="1" smtClean="0"/>
              <a:t>Maintenance</a:t>
            </a:r>
            <a:r>
              <a:rPr lang="hu-HU" dirty="0" smtClean="0"/>
              <a:t>, </a:t>
            </a:r>
            <a:r>
              <a:rPr lang="hu-HU" dirty="0" err="1" smtClean="0"/>
              <a:t>Horizon</a:t>
            </a:r>
            <a:r>
              <a:rPr lang="hu-HU" dirty="0" smtClean="0"/>
              <a:t> 2020 and National </a:t>
            </a:r>
            <a:r>
              <a:rPr lang="hu-HU" dirty="0" err="1" smtClean="0"/>
              <a:t>OPs</a:t>
            </a:r>
            <a:endParaRPr lang="hu-HU" dirty="0" smtClean="0"/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Identify</a:t>
            </a:r>
            <a:r>
              <a:rPr lang="hu-HU" dirty="0" smtClean="0"/>
              <a:t> and </a:t>
            </a:r>
            <a:r>
              <a:rPr lang="hu-HU" dirty="0" err="1" smtClean="0"/>
              <a:t>standardize</a:t>
            </a:r>
            <a:r>
              <a:rPr lang="hu-HU" dirty="0" smtClean="0"/>
              <a:t> </a:t>
            </a:r>
            <a:r>
              <a:rPr lang="hu-HU" dirty="0" err="1" smtClean="0"/>
              <a:t>best</a:t>
            </a:r>
            <a:r>
              <a:rPr lang="hu-HU" dirty="0" smtClean="0"/>
              <a:t> </a:t>
            </a:r>
            <a:r>
              <a:rPr lang="hu-HU" dirty="0" err="1" smtClean="0"/>
              <a:t>practices</a:t>
            </a:r>
            <a:r>
              <a:rPr lang="hu-HU" dirty="0" smtClean="0"/>
              <a:t> of </a:t>
            </a:r>
            <a:r>
              <a:rPr lang="hu-HU" dirty="0" err="1" smtClean="0"/>
              <a:t>using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/>
              <a:t>National </a:t>
            </a:r>
            <a:r>
              <a:rPr lang="hu-HU" dirty="0" err="1"/>
              <a:t>eHealth</a:t>
            </a:r>
            <a:r>
              <a:rPr lang="hu-HU" dirty="0"/>
              <a:t> </a:t>
            </a:r>
            <a:r>
              <a:rPr lang="hu-HU" dirty="0" err="1"/>
              <a:t>system</a:t>
            </a:r>
            <a:r>
              <a:rPr lang="hu-HU" dirty="0" smtClean="0"/>
              <a:t> </a:t>
            </a:r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Keep</a:t>
            </a:r>
            <a:r>
              <a:rPr lang="hu-HU" dirty="0" smtClean="0"/>
              <a:t> </a:t>
            </a:r>
            <a:r>
              <a:rPr lang="hu-HU" dirty="0" err="1" smtClean="0"/>
              <a:t>up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growing</a:t>
            </a:r>
            <a:r>
              <a:rPr lang="hu-HU" dirty="0" smtClean="0"/>
              <a:t> </a:t>
            </a:r>
            <a:r>
              <a:rPr lang="hu-HU" dirty="0" err="1" smtClean="0"/>
              <a:t>NeHS</a:t>
            </a:r>
            <a:r>
              <a:rPr lang="hu-HU" dirty="0" smtClean="0"/>
              <a:t> </a:t>
            </a:r>
            <a:r>
              <a:rPr lang="hu-HU" dirty="0" err="1" smtClean="0"/>
              <a:t>use</a:t>
            </a:r>
            <a:endParaRPr lang="hu-HU" dirty="0" smtClean="0"/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Adding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services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/>
              <a:t> </a:t>
            </a:r>
            <a:r>
              <a:rPr lang="hu-HU" dirty="0" err="1" smtClean="0"/>
              <a:t>NeHS</a:t>
            </a:r>
            <a:endParaRPr lang="hu-HU" dirty="0" smtClean="0"/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Attaching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agencies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NeHS</a:t>
            </a:r>
            <a:endParaRPr lang="hu-HU" dirty="0" smtClean="0"/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Integration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NeHS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EU-level</a:t>
            </a:r>
            <a:r>
              <a:rPr lang="hu-HU" dirty="0" smtClean="0"/>
              <a:t> </a:t>
            </a:r>
            <a:r>
              <a:rPr lang="hu-HU" dirty="0" err="1" smtClean="0"/>
              <a:t>systems</a:t>
            </a:r>
            <a:endParaRPr lang="hu-HU" dirty="0"/>
          </a:p>
        </p:txBody>
      </p:sp>
      <p:sp>
        <p:nvSpPr>
          <p:cNvPr id="174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endParaRPr lang="hu-H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1"/>
          <p:cNvSpPr>
            <a:spLocks noChangeArrowheads="1"/>
          </p:cNvSpPr>
          <p:nvPr/>
        </p:nvSpPr>
        <p:spPr bwMode="auto">
          <a:xfrm>
            <a:off x="3111500" y="697706"/>
            <a:ext cx="56705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hu-HU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Future</a:t>
            </a:r>
            <a:r>
              <a:rPr lang="hu-H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vision</a:t>
            </a:r>
            <a:r>
              <a:rPr lang="hu-H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63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ia számának helye 2"/>
          <p:cNvSpPr txBox="1">
            <a:spLocks noGrp="1"/>
          </p:cNvSpPr>
          <p:nvPr/>
        </p:nvSpPr>
        <p:spPr bwMode="auto">
          <a:xfrm>
            <a:off x="7010400" y="6481763"/>
            <a:ext cx="21336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77F6C1C3-55BA-4CD0-A9E3-6E1D5250F950}" type="slidenum">
              <a:rPr lang="hu-HU" sz="1400"/>
              <a:pPr algn="r" eaLnBrk="1" hangingPunct="1"/>
              <a:t>12</a:t>
            </a:fld>
            <a:endParaRPr lang="hu-HU" sz="1400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2272513" y="5487988"/>
            <a:ext cx="45720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1400" dirty="0" smtClean="0">
                <a:latin typeface="Calibri" pitchFamily="34" charset="0"/>
                <a:cs typeface="Calibri" pitchFamily="34" charset="0"/>
              </a:rPr>
              <a:t>Peter DOMBAI</a:t>
            </a:r>
          </a:p>
          <a:p>
            <a:pPr algn="ctr">
              <a:lnSpc>
                <a:spcPct val="150000"/>
              </a:lnSpc>
            </a:pPr>
            <a:r>
              <a:rPr lang="hu-HU" sz="1400" dirty="0" err="1" smtClean="0">
                <a:latin typeface="Calibri" pitchFamily="34" charset="0"/>
                <a:cs typeface="Calibri" pitchFamily="34" charset="0"/>
                <a:hlinkClick r:id="rId3"/>
              </a:rPr>
              <a:t>dombai.peter</a:t>
            </a:r>
            <a:r>
              <a:rPr lang="hu-HU" sz="1400" dirty="0" smtClean="0">
                <a:latin typeface="Calibri" pitchFamily="34" charset="0"/>
                <a:cs typeface="Calibri" pitchFamily="34" charset="0"/>
                <a:hlinkClick r:id="rId3"/>
              </a:rPr>
              <a:t>@</a:t>
            </a:r>
            <a:r>
              <a:rPr lang="hu-HU" sz="1400" dirty="0" err="1" smtClean="0">
                <a:latin typeface="Calibri" pitchFamily="34" charset="0"/>
                <a:cs typeface="Calibri" pitchFamily="34" charset="0"/>
                <a:hlinkClick r:id="rId3"/>
              </a:rPr>
              <a:t>gyemszi.hu</a:t>
            </a:r>
            <a:endParaRPr lang="hu-HU" sz="1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u-HU" sz="1400" dirty="0" smtClean="0">
                <a:latin typeface="Calibri" pitchFamily="34" charset="0"/>
                <a:cs typeface="Calibri" pitchFamily="34" charset="0"/>
              </a:rPr>
              <a:t>+36 70 62 98 982</a:t>
            </a:r>
            <a:endParaRPr lang="hu-HU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388" name="Szövegdoboz 1"/>
          <p:cNvSpPr txBox="1">
            <a:spLocks noChangeArrowheads="1"/>
          </p:cNvSpPr>
          <p:nvPr/>
        </p:nvSpPr>
        <p:spPr bwMode="auto">
          <a:xfrm>
            <a:off x="2217994" y="3009900"/>
            <a:ext cx="47080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hu-HU" sz="3600" b="1" dirty="0" err="1" smtClean="0">
                <a:latin typeface="Calibri" pitchFamily="34" charset="0"/>
                <a:cs typeface="Calibri" pitchFamily="34" charset="0"/>
              </a:rPr>
              <a:t>Thank</a:t>
            </a:r>
            <a:r>
              <a:rPr lang="hu-HU" sz="36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hu-HU" sz="3600" b="1" dirty="0" err="1" smtClean="0">
                <a:latin typeface="Calibri" pitchFamily="34" charset="0"/>
                <a:cs typeface="Calibri" pitchFamily="34" charset="0"/>
              </a:rPr>
              <a:t>you</a:t>
            </a:r>
            <a:r>
              <a:rPr lang="hu-HU" sz="36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hu-HU" sz="3600" b="1" dirty="0" err="1" smtClean="0">
                <a:latin typeface="Calibri" pitchFamily="34" charset="0"/>
                <a:cs typeface="Calibri" pitchFamily="34" charset="0"/>
              </a:rPr>
              <a:t>for</a:t>
            </a:r>
            <a:r>
              <a:rPr lang="hu-HU" sz="36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hu-HU" sz="3600" b="1" dirty="0" err="1" smtClean="0">
                <a:latin typeface="Calibri" pitchFamily="34" charset="0"/>
                <a:cs typeface="Calibri" pitchFamily="34" charset="0"/>
              </a:rPr>
              <a:t>listening</a:t>
            </a:r>
            <a:r>
              <a:rPr lang="hu-HU" sz="3600" b="1" dirty="0" smtClean="0">
                <a:latin typeface="Calibri" pitchFamily="34" charset="0"/>
                <a:cs typeface="Calibri" pitchFamily="34" charset="0"/>
              </a:rPr>
              <a:t>!</a:t>
            </a:r>
            <a:endParaRPr lang="hu-HU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972807-A337-4E5C-81AF-84BE1E969A57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450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400" indent="-152400">
              <a:spcBef>
                <a:spcPct val="50000"/>
              </a:spcBef>
              <a:buFontTx/>
              <a:buAutoNum type="arabicPeriod"/>
              <a:defRPr/>
            </a:pPr>
            <a:endParaRPr lang="hu-HU" dirty="0" smtClean="0"/>
          </a:p>
          <a:p>
            <a:pPr marL="152400" indent="-152400">
              <a:spcBef>
                <a:spcPct val="50000"/>
              </a:spcBef>
              <a:buFontTx/>
              <a:buAutoNum type="arabicPeriod"/>
              <a:defRPr/>
            </a:pPr>
            <a:r>
              <a:rPr lang="hu-HU" dirty="0" smtClean="0"/>
              <a:t> </a:t>
            </a:r>
            <a:r>
              <a:rPr lang="hu-HU" dirty="0"/>
              <a:t>Starting </a:t>
            </a:r>
            <a:r>
              <a:rPr lang="hu-HU" dirty="0" err="1"/>
              <a:t>point</a:t>
            </a:r>
            <a:r>
              <a:rPr lang="hu-HU" dirty="0"/>
              <a:t>: </a:t>
            </a:r>
            <a:r>
              <a:rPr lang="hu-HU" dirty="0" err="1"/>
              <a:t>current</a:t>
            </a:r>
            <a:r>
              <a:rPr lang="hu-HU" dirty="0"/>
              <a:t> status</a:t>
            </a:r>
          </a:p>
          <a:p>
            <a:pPr marL="152400" indent="-152400">
              <a:spcBef>
                <a:spcPct val="50000"/>
              </a:spcBef>
              <a:buFontTx/>
              <a:buAutoNum type="arabicPeriod"/>
              <a:defRPr/>
            </a:pPr>
            <a:r>
              <a:rPr lang="hu-HU" dirty="0"/>
              <a:t> Cooperative </a:t>
            </a:r>
            <a:r>
              <a:rPr lang="hu-HU" dirty="0" err="1"/>
              <a:t>space</a:t>
            </a:r>
            <a:r>
              <a:rPr lang="hu-HU" dirty="0"/>
              <a:t>: </a:t>
            </a:r>
            <a:r>
              <a:rPr lang="hu-HU" dirty="0" smtClean="0"/>
              <a:t>a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basis</a:t>
            </a:r>
            <a:r>
              <a:rPr lang="hu-HU" dirty="0" smtClean="0"/>
              <a:t> </a:t>
            </a:r>
            <a:r>
              <a:rPr lang="hu-HU" dirty="0" err="1" smtClean="0"/>
              <a:t>until</a:t>
            </a:r>
            <a:r>
              <a:rPr lang="hu-HU" dirty="0" smtClean="0"/>
              <a:t> 2015</a:t>
            </a:r>
            <a:endParaRPr lang="hu-HU" dirty="0"/>
          </a:p>
          <a:p>
            <a:pPr marL="152400" indent="-152400">
              <a:spcBef>
                <a:spcPct val="50000"/>
              </a:spcBef>
              <a:buFontTx/>
              <a:buAutoNum type="arabicPeriod"/>
              <a:defRPr/>
            </a:pPr>
            <a:r>
              <a:rPr lang="hu-HU" dirty="0"/>
              <a:t> </a:t>
            </a:r>
            <a:r>
              <a:rPr lang="hu-HU" dirty="0" err="1"/>
              <a:t>Interoperability</a:t>
            </a:r>
            <a:r>
              <a:rPr lang="hu-HU" dirty="0"/>
              <a:t> &amp; </a:t>
            </a:r>
            <a:r>
              <a:rPr lang="hu-HU" dirty="0" err="1"/>
              <a:t>its</a:t>
            </a:r>
            <a:r>
              <a:rPr lang="hu-HU" dirty="0"/>
              <a:t> testing: </a:t>
            </a:r>
            <a:endParaRPr lang="hu-HU" dirty="0" smtClean="0"/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hu-HU" dirty="0"/>
              <a:t>	</a:t>
            </a:r>
            <a:r>
              <a:rPr lang="hu-HU" dirty="0" smtClean="0"/>
              <a:t>			</a:t>
            </a:r>
            <a:r>
              <a:rPr lang="hu-HU" dirty="0" err="1" smtClean="0"/>
              <a:t>making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step</a:t>
            </a:r>
            <a:r>
              <a:rPr lang="hu-HU" dirty="0" smtClean="0"/>
              <a:t> 0</a:t>
            </a:r>
            <a:endParaRPr lang="hu-HU" dirty="0" smtClean="0"/>
          </a:p>
          <a:p>
            <a:pPr marL="514350" indent="-514350">
              <a:spcBef>
                <a:spcPct val="50000"/>
              </a:spcBef>
              <a:buFont typeface="+mj-lt"/>
              <a:buAutoNum type="arabicPeriod" startAt="4"/>
              <a:defRPr/>
            </a:pPr>
            <a:r>
              <a:rPr lang="hu-HU" dirty="0" err="1" smtClean="0"/>
              <a:t>Future</a:t>
            </a:r>
            <a:r>
              <a:rPr lang="hu-HU" dirty="0" smtClean="0"/>
              <a:t> </a:t>
            </a:r>
            <a:r>
              <a:rPr lang="hu-HU" dirty="0" err="1" smtClean="0"/>
              <a:t>vision</a:t>
            </a:r>
            <a:endParaRPr lang="hu-HU" dirty="0"/>
          </a:p>
          <a:p>
            <a:pPr marL="0" indent="0">
              <a:spcBef>
                <a:spcPct val="50000"/>
              </a:spcBef>
              <a:buNone/>
              <a:defRPr/>
            </a:pPr>
            <a:endParaRPr lang="hu-HU" dirty="0"/>
          </a:p>
        </p:txBody>
      </p:sp>
      <p:sp>
        <p:nvSpPr>
          <p:cNvPr id="174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4" name="Téglalap 1"/>
          <p:cNvSpPr>
            <a:spLocks noChangeArrowheads="1"/>
          </p:cNvSpPr>
          <p:nvPr/>
        </p:nvSpPr>
        <p:spPr bwMode="auto">
          <a:xfrm>
            <a:off x="6621463" y="697706"/>
            <a:ext cx="21605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hu-H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1515"/>
          </a:xfrm>
        </p:spPr>
        <p:txBody>
          <a:bodyPr>
            <a:normAutofit lnSpcReduction="10000"/>
          </a:bodyPr>
          <a:lstStyle/>
          <a:p>
            <a:pPr>
              <a:spcBef>
                <a:spcPct val="50000"/>
              </a:spcBef>
              <a:defRPr/>
            </a:pPr>
            <a:r>
              <a:rPr lang="hu-HU" dirty="0" smtClean="0"/>
              <a:t>Strong </a:t>
            </a:r>
            <a:r>
              <a:rPr lang="hu-HU" dirty="0" err="1" smtClean="0"/>
              <a:t>historical</a:t>
            </a:r>
            <a:r>
              <a:rPr lang="hu-HU" dirty="0" smtClean="0"/>
              <a:t> </a:t>
            </a:r>
            <a:r>
              <a:rPr lang="hu-HU" dirty="0" err="1" smtClean="0"/>
              <a:t>background</a:t>
            </a:r>
            <a:endParaRPr lang="hu-HU" dirty="0" smtClean="0"/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electronic</a:t>
            </a:r>
            <a:r>
              <a:rPr lang="hu-HU" dirty="0" smtClean="0"/>
              <a:t> </a:t>
            </a:r>
            <a:r>
              <a:rPr lang="hu-HU" dirty="0" err="1" smtClean="0"/>
              <a:t>healthcare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collection</a:t>
            </a:r>
            <a:r>
              <a:rPr lang="hu-HU" dirty="0" smtClean="0"/>
              <a:t> </a:t>
            </a:r>
            <a:r>
              <a:rPr lang="hu-HU" dirty="0" err="1" smtClean="0"/>
              <a:t>experimenting</a:t>
            </a:r>
            <a:r>
              <a:rPr lang="hu-HU" dirty="0" smtClean="0"/>
              <a:t> </a:t>
            </a:r>
            <a:r>
              <a:rPr lang="hu-HU" dirty="0" err="1" smtClean="0"/>
              <a:t>since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’70s</a:t>
            </a:r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electronic</a:t>
            </a:r>
            <a:r>
              <a:rPr lang="hu-HU" dirty="0" smtClean="0"/>
              <a:t> </a:t>
            </a:r>
            <a:r>
              <a:rPr lang="hu-HU" dirty="0" err="1" smtClean="0"/>
              <a:t>healthcare</a:t>
            </a:r>
            <a:r>
              <a:rPr lang="hu-HU" dirty="0" smtClean="0"/>
              <a:t> </a:t>
            </a:r>
            <a:r>
              <a:rPr lang="hu-HU" dirty="0" err="1" smtClean="0"/>
              <a:t>reporting</a:t>
            </a:r>
            <a:r>
              <a:rPr lang="hu-HU" dirty="0" smtClean="0"/>
              <a:t> </a:t>
            </a:r>
            <a:r>
              <a:rPr lang="hu-HU" dirty="0" err="1" smtClean="0"/>
              <a:t>since</a:t>
            </a:r>
            <a:r>
              <a:rPr lang="hu-HU" dirty="0" smtClean="0"/>
              <a:t> 1992 (DRG)</a:t>
            </a:r>
          </a:p>
          <a:p>
            <a:pPr lvl="2">
              <a:spcBef>
                <a:spcPct val="50000"/>
              </a:spcBef>
              <a:defRPr/>
            </a:pPr>
            <a:r>
              <a:rPr lang="hu-HU" dirty="0" err="1" smtClean="0"/>
              <a:t>Sending</a:t>
            </a:r>
            <a:r>
              <a:rPr lang="hu-HU" dirty="0" smtClean="0"/>
              <a:t> </a:t>
            </a:r>
            <a:r>
              <a:rPr lang="hu-HU" dirty="0" err="1" smtClean="0"/>
              <a:t>unencrypted</a:t>
            </a:r>
            <a:r>
              <a:rPr lang="hu-HU" dirty="0" smtClean="0"/>
              <a:t> </a:t>
            </a:r>
            <a:r>
              <a:rPr lang="hu-HU" dirty="0" err="1" smtClean="0"/>
              <a:t>flat</a:t>
            </a:r>
            <a:r>
              <a:rPr lang="hu-HU" dirty="0" smtClean="0"/>
              <a:t> file </a:t>
            </a:r>
            <a:r>
              <a:rPr lang="hu-HU" dirty="0" err="1" smtClean="0"/>
              <a:t>database</a:t>
            </a:r>
            <a:r>
              <a:rPr lang="hu-HU" dirty="0" smtClean="0"/>
              <a:t> </a:t>
            </a:r>
            <a:r>
              <a:rPr lang="hu-HU" dirty="0" err="1" smtClean="0"/>
              <a:t>exports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floppy </a:t>
            </a:r>
            <a:r>
              <a:rPr lang="hu-HU" dirty="0" err="1" smtClean="0"/>
              <a:t>discs</a:t>
            </a:r>
            <a:endParaRPr lang="hu-HU" dirty="0" smtClean="0"/>
          </a:p>
          <a:p>
            <a:pPr lvl="2">
              <a:spcBef>
                <a:spcPct val="50000"/>
              </a:spcBef>
              <a:defRPr/>
            </a:pPr>
            <a:r>
              <a:rPr lang="hu-HU" dirty="0" err="1" smtClean="0"/>
              <a:t>Isolated</a:t>
            </a:r>
            <a:r>
              <a:rPr lang="hu-HU" dirty="0" smtClean="0"/>
              <a:t> </a:t>
            </a:r>
            <a:r>
              <a:rPr lang="hu-HU" dirty="0" err="1" smtClean="0"/>
              <a:t>governmental</a:t>
            </a:r>
            <a:r>
              <a:rPr lang="hu-HU" dirty="0" smtClean="0"/>
              <a:t> </a:t>
            </a:r>
            <a:r>
              <a:rPr lang="hu-HU" dirty="0" err="1" smtClean="0"/>
              <a:t>databases</a:t>
            </a:r>
            <a:r>
              <a:rPr lang="hu-HU" dirty="0" smtClean="0"/>
              <a:t> </a:t>
            </a:r>
            <a:r>
              <a:rPr lang="hu-HU" dirty="0" err="1" smtClean="0"/>
              <a:t>created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heterogenous</a:t>
            </a:r>
            <a:r>
              <a:rPr lang="hu-HU" dirty="0" smtClean="0"/>
              <a:t> </a:t>
            </a:r>
            <a:r>
              <a:rPr lang="hu-HU" dirty="0" err="1" smtClean="0"/>
              <a:t>technical</a:t>
            </a:r>
            <a:r>
              <a:rPr lang="hu-HU" dirty="0" smtClean="0"/>
              <a:t> </a:t>
            </a:r>
            <a:r>
              <a:rPr lang="hu-HU" dirty="0" err="1" smtClean="0"/>
              <a:t>environments</a:t>
            </a:r>
            <a:endParaRPr lang="hu-HU" dirty="0" smtClean="0"/>
          </a:p>
          <a:p>
            <a:pPr lvl="2">
              <a:spcBef>
                <a:spcPct val="50000"/>
              </a:spcBef>
              <a:defRPr/>
            </a:pPr>
            <a:r>
              <a:rPr lang="hu-HU" dirty="0" smtClean="0"/>
              <a:t>The </a:t>
            </a:r>
            <a:r>
              <a:rPr lang="hu-HU" dirty="0" err="1" smtClean="0"/>
              <a:t>mono-insurance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  <a:r>
              <a:rPr lang="hu-HU" dirty="0" err="1" smtClean="0"/>
              <a:t>created</a:t>
            </a:r>
            <a:r>
              <a:rPr lang="hu-HU" dirty="0" smtClean="0"/>
              <a:t> a </a:t>
            </a:r>
            <a:r>
              <a:rPr lang="hu-HU" dirty="0" err="1" smtClean="0"/>
              <a:t>considerably</a:t>
            </a:r>
            <a:r>
              <a:rPr lang="hu-HU" dirty="0" smtClean="0"/>
              <a:t> </a:t>
            </a:r>
            <a:r>
              <a:rPr lang="hu-HU" dirty="0" err="1" smtClean="0"/>
              <a:t>wealthy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asset</a:t>
            </a:r>
            <a:endParaRPr lang="hu-HU" dirty="0"/>
          </a:p>
        </p:txBody>
      </p:sp>
      <p:sp>
        <p:nvSpPr>
          <p:cNvPr id="174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hu-H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1"/>
          <p:cNvSpPr>
            <a:spLocks noChangeArrowheads="1"/>
          </p:cNvSpPr>
          <p:nvPr/>
        </p:nvSpPr>
        <p:spPr bwMode="auto">
          <a:xfrm>
            <a:off x="5626100" y="697706"/>
            <a:ext cx="31559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hu-H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Starting </a:t>
            </a:r>
            <a:r>
              <a:rPr lang="hu-HU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point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23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1515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ct val="50000"/>
              </a:spcBef>
              <a:defRPr/>
            </a:pPr>
            <a:r>
              <a:rPr lang="hu-HU" dirty="0" err="1" smtClean="0"/>
              <a:t>Fruits</a:t>
            </a:r>
            <a:r>
              <a:rPr lang="hu-HU" dirty="0" smtClean="0"/>
              <a:t> </a:t>
            </a:r>
            <a:r>
              <a:rPr lang="hu-HU" dirty="0" err="1" smtClean="0"/>
              <a:t>over-ripening</a:t>
            </a:r>
            <a:endParaRPr lang="hu-HU" dirty="0"/>
          </a:p>
          <a:p>
            <a:pPr lvl="1">
              <a:spcBef>
                <a:spcPct val="50000"/>
              </a:spcBef>
              <a:defRPr/>
            </a:pPr>
            <a:r>
              <a:rPr lang="hu-HU" dirty="0" smtClean="0"/>
              <a:t> </a:t>
            </a:r>
            <a:r>
              <a:rPr lang="hu-HU" dirty="0" err="1" smtClean="0"/>
              <a:t>those</a:t>
            </a:r>
            <a:r>
              <a:rPr lang="hu-HU" dirty="0" smtClean="0"/>
              <a:t> </a:t>
            </a:r>
            <a:r>
              <a:rPr lang="hu-HU" dirty="0" err="1" smtClean="0"/>
              <a:t>systems</a:t>
            </a:r>
            <a:r>
              <a:rPr lang="hu-HU" dirty="0" smtClean="0"/>
              <a:t> </a:t>
            </a:r>
            <a:r>
              <a:rPr lang="hu-HU" dirty="0" err="1" smtClean="0"/>
              <a:t>worked</a:t>
            </a:r>
            <a:r>
              <a:rPr lang="hu-HU" dirty="0" smtClean="0"/>
              <a:t> </a:t>
            </a:r>
            <a:r>
              <a:rPr lang="hu-HU" dirty="0" err="1" smtClean="0"/>
              <a:t>quite</a:t>
            </a:r>
            <a:r>
              <a:rPr lang="hu-HU" dirty="0" smtClean="0"/>
              <a:t> </a:t>
            </a:r>
            <a:r>
              <a:rPr lang="hu-HU" dirty="0" err="1" smtClean="0"/>
              <a:t>nicely</a:t>
            </a:r>
            <a:r>
              <a:rPr lang="hu-HU" dirty="0" smtClean="0"/>
              <a:t> and </a:t>
            </a:r>
            <a:r>
              <a:rPr lang="hu-HU" dirty="0" err="1" smtClean="0"/>
              <a:t>served</a:t>
            </a:r>
            <a:r>
              <a:rPr lang="hu-HU" dirty="0" smtClean="0"/>
              <a:t> </a:t>
            </a:r>
            <a:r>
              <a:rPr lang="hu-HU" dirty="0" err="1" smtClean="0"/>
              <a:t>their</a:t>
            </a:r>
            <a:r>
              <a:rPr lang="hu-HU" dirty="0" smtClean="0"/>
              <a:t> </a:t>
            </a:r>
            <a:r>
              <a:rPr lang="hu-HU" dirty="0" err="1" smtClean="0"/>
              <a:t>users</a:t>
            </a:r>
            <a:r>
              <a:rPr lang="hu-HU" dirty="0" smtClean="0"/>
              <a:t>/</a:t>
            </a:r>
            <a:r>
              <a:rPr lang="hu-HU" dirty="0" err="1" smtClean="0"/>
              <a:t>utilizers</a:t>
            </a:r>
            <a:r>
              <a:rPr lang="hu-HU" dirty="0" smtClean="0"/>
              <a:t> </a:t>
            </a:r>
            <a:r>
              <a:rPr lang="hu-HU" dirty="0" err="1" smtClean="0"/>
              <a:t>well</a:t>
            </a:r>
            <a:r>
              <a:rPr lang="hu-HU" dirty="0" smtClean="0"/>
              <a:t>:</a:t>
            </a:r>
            <a:br>
              <a:rPr lang="hu-HU" dirty="0" smtClean="0"/>
            </a:br>
            <a:r>
              <a:rPr lang="hu-HU" dirty="0" smtClean="0"/>
              <a:t> </a:t>
            </a:r>
            <a:r>
              <a:rPr lang="hu-HU" b="1" dirty="0" smtClean="0"/>
              <a:t>no </a:t>
            </a:r>
            <a:r>
              <a:rPr lang="hu-HU" b="1" dirty="0" err="1" smtClean="0"/>
              <a:t>internal</a:t>
            </a:r>
            <a:r>
              <a:rPr lang="hu-HU" b="1" dirty="0" smtClean="0"/>
              <a:t> </a:t>
            </a:r>
            <a:r>
              <a:rPr lang="hu-HU" b="1" dirty="0" err="1" smtClean="0"/>
              <a:t>need</a:t>
            </a:r>
            <a:r>
              <a:rPr lang="hu-HU" b="1" dirty="0" smtClean="0"/>
              <a:t> of </a:t>
            </a:r>
            <a:r>
              <a:rPr lang="hu-HU" b="1" dirty="0" err="1" smtClean="0"/>
              <a:t>development</a:t>
            </a:r>
            <a:r>
              <a:rPr lang="hu-HU" b="1" dirty="0" smtClean="0"/>
              <a:t> </a:t>
            </a:r>
            <a:r>
              <a:rPr lang="hu-HU" dirty="0" err="1" smtClean="0"/>
              <a:t>arised</a:t>
            </a:r>
            <a:endParaRPr lang="hu-HU" dirty="0" smtClean="0"/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some</a:t>
            </a:r>
            <a:r>
              <a:rPr lang="hu-HU" dirty="0" smtClean="0"/>
              <a:t> </a:t>
            </a:r>
            <a:r>
              <a:rPr lang="hu-HU" dirty="0" err="1" smtClean="0"/>
              <a:t>governmental</a:t>
            </a:r>
            <a:r>
              <a:rPr lang="hu-HU" dirty="0" smtClean="0"/>
              <a:t> </a:t>
            </a:r>
            <a:r>
              <a:rPr lang="hu-HU" dirty="0" err="1" smtClean="0"/>
              <a:t>databases</a:t>
            </a:r>
            <a:r>
              <a:rPr lang="hu-HU" dirty="0" smtClean="0"/>
              <a:t> no </a:t>
            </a:r>
            <a:r>
              <a:rPr lang="hu-HU" dirty="0" err="1" smtClean="0"/>
              <a:t>electronical</a:t>
            </a:r>
            <a:r>
              <a:rPr lang="hu-HU" dirty="0" smtClean="0"/>
              <a:t> </a:t>
            </a:r>
            <a:r>
              <a:rPr lang="hu-HU" dirty="0" err="1" smtClean="0"/>
              <a:t>use</a:t>
            </a:r>
            <a:r>
              <a:rPr lang="hu-HU" dirty="0" smtClean="0"/>
              <a:t> (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no</a:t>
            </a:r>
            <a:r>
              <a:rPr lang="hu-HU" dirty="0" smtClean="0"/>
              <a:t> </a:t>
            </a:r>
            <a:r>
              <a:rPr lang="hu-HU" dirty="0" err="1" smtClean="0"/>
              <a:t>use</a:t>
            </a:r>
            <a:r>
              <a:rPr lang="hu-HU" dirty="0" smtClean="0"/>
              <a:t>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all</a:t>
            </a:r>
            <a:r>
              <a:rPr lang="hu-HU" dirty="0" smtClean="0"/>
              <a:t>!) </a:t>
            </a:r>
            <a:r>
              <a:rPr lang="hu-HU" dirty="0" err="1" smtClean="0"/>
              <a:t>was</a:t>
            </a:r>
            <a:r>
              <a:rPr lang="hu-HU" dirty="0" smtClean="0"/>
              <a:t> </a:t>
            </a:r>
            <a:r>
              <a:rPr lang="hu-HU" dirty="0" err="1" smtClean="0"/>
              <a:t>defined</a:t>
            </a:r>
            <a:r>
              <a:rPr lang="hu-HU" dirty="0" smtClean="0"/>
              <a:t>,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resulted</a:t>
            </a:r>
            <a:r>
              <a:rPr lang="hu-HU" dirty="0" smtClean="0"/>
              <a:t> in </a:t>
            </a:r>
            <a:r>
              <a:rPr lang="hu-HU" b="1" dirty="0" err="1" smtClean="0"/>
              <a:t>bad</a:t>
            </a:r>
            <a:r>
              <a:rPr lang="hu-HU" b="1" dirty="0" smtClean="0"/>
              <a:t> </a:t>
            </a:r>
            <a:r>
              <a:rPr lang="hu-HU" b="1" dirty="0" err="1" smtClean="0"/>
              <a:t>data</a:t>
            </a:r>
            <a:r>
              <a:rPr lang="hu-HU" b="1" dirty="0" smtClean="0"/>
              <a:t> </a:t>
            </a:r>
            <a:r>
              <a:rPr lang="hu-HU" b="1" dirty="0" err="1" smtClean="0"/>
              <a:t>quality</a:t>
            </a:r>
            <a:endParaRPr lang="hu-HU" b="1" dirty="0" smtClean="0"/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governmental</a:t>
            </a:r>
            <a:r>
              <a:rPr lang="hu-HU" dirty="0" smtClean="0"/>
              <a:t> </a:t>
            </a:r>
            <a:r>
              <a:rPr lang="hu-HU" dirty="0" err="1" smtClean="0"/>
              <a:t>agencies</a:t>
            </a:r>
            <a:r>
              <a:rPr lang="hu-HU" dirty="0" smtClean="0"/>
              <a:t> </a:t>
            </a:r>
            <a:r>
              <a:rPr lang="hu-HU" dirty="0" err="1" smtClean="0"/>
              <a:t>were</a:t>
            </a:r>
            <a:r>
              <a:rPr lang="hu-HU" dirty="0" smtClean="0"/>
              <a:t> </a:t>
            </a:r>
            <a:r>
              <a:rPr lang="hu-HU" dirty="0" err="1" smtClean="0"/>
              <a:t>protecting</a:t>
            </a:r>
            <a:r>
              <a:rPr lang="hu-HU" dirty="0" smtClean="0"/>
              <a:t> </a:t>
            </a:r>
            <a:r>
              <a:rPr lang="hu-HU" dirty="0" err="1" smtClean="0"/>
              <a:t>their</a:t>
            </a:r>
            <a:r>
              <a:rPr lang="hu-HU" dirty="0" smtClean="0"/>
              <a:t> </a:t>
            </a:r>
            <a:r>
              <a:rPr lang="hu-HU" dirty="0" err="1" smtClean="0"/>
              <a:t>own</a:t>
            </a:r>
            <a:r>
              <a:rPr lang="hu-HU" dirty="0" smtClean="0"/>
              <a:t> </a:t>
            </a:r>
            <a:r>
              <a:rPr lang="hu-HU" dirty="0" err="1" smtClean="0"/>
              <a:t>databases</a:t>
            </a:r>
            <a:r>
              <a:rPr lang="hu-HU" dirty="0" smtClean="0"/>
              <a:t> (and </a:t>
            </a:r>
            <a:r>
              <a:rPr lang="hu-HU" dirty="0" err="1" smtClean="0"/>
              <a:t>their</a:t>
            </a:r>
            <a:r>
              <a:rPr lang="hu-HU" dirty="0" smtClean="0"/>
              <a:t> </a:t>
            </a:r>
            <a:r>
              <a:rPr lang="hu-HU" dirty="0" err="1" smtClean="0"/>
              <a:t>duties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a </a:t>
            </a:r>
            <a:r>
              <a:rPr lang="hu-HU" dirty="0" err="1" smtClean="0"/>
              <a:t>token</a:t>
            </a:r>
            <a:r>
              <a:rPr lang="hu-HU" dirty="0" smtClean="0"/>
              <a:t> of </a:t>
            </a:r>
            <a:r>
              <a:rPr lang="hu-HU" dirty="0" err="1" smtClean="0"/>
              <a:t>staying</a:t>
            </a:r>
            <a:r>
              <a:rPr lang="hu-HU" dirty="0" smtClean="0"/>
              <a:t> </a:t>
            </a:r>
            <a:r>
              <a:rPr lang="hu-HU" dirty="0" err="1" smtClean="0"/>
              <a:t>alive</a:t>
            </a:r>
            <a:r>
              <a:rPr lang="hu-HU" dirty="0" smtClean="0"/>
              <a:t> </a:t>
            </a:r>
            <a:r>
              <a:rPr lang="hu-HU" dirty="0" err="1" smtClean="0"/>
              <a:t>throughout</a:t>
            </a:r>
            <a:r>
              <a:rPr lang="hu-HU" dirty="0" smtClean="0"/>
              <a:t> </a:t>
            </a:r>
            <a:r>
              <a:rPr lang="hu-HU" dirty="0" err="1" smtClean="0"/>
              <a:t>healthcare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r>
              <a:rPr lang="hu-HU" dirty="0" smtClean="0"/>
              <a:t> </a:t>
            </a:r>
            <a:r>
              <a:rPr lang="hu-HU" dirty="0" err="1" smtClean="0"/>
              <a:t>reforms</a:t>
            </a:r>
            <a:r>
              <a:rPr lang="hu-HU" dirty="0" smtClean="0"/>
              <a:t>):</a:t>
            </a:r>
            <a:br>
              <a:rPr lang="hu-HU" dirty="0" smtClean="0"/>
            </a:br>
            <a:r>
              <a:rPr lang="hu-HU" b="1" dirty="0" smtClean="0"/>
              <a:t>no </a:t>
            </a:r>
            <a:r>
              <a:rPr lang="hu-HU" b="1" dirty="0" err="1" smtClean="0"/>
              <a:t>data-sharing</a:t>
            </a:r>
            <a:r>
              <a:rPr lang="hu-HU" b="1" dirty="0" smtClean="0"/>
              <a:t> </a:t>
            </a:r>
            <a:r>
              <a:rPr lang="hu-HU" dirty="0" err="1" smtClean="0"/>
              <a:t>practices</a:t>
            </a:r>
            <a:r>
              <a:rPr lang="hu-HU" dirty="0" smtClean="0"/>
              <a:t> </a:t>
            </a:r>
            <a:r>
              <a:rPr lang="hu-HU" dirty="0" err="1" smtClean="0"/>
              <a:t>arised</a:t>
            </a:r>
            <a:endParaRPr lang="hu-HU" dirty="0" smtClean="0"/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IT-systems</a:t>
            </a:r>
            <a:r>
              <a:rPr lang="hu-HU" dirty="0" smtClean="0"/>
              <a:t> </a:t>
            </a:r>
            <a:r>
              <a:rPr lang="hu-HU" dirty="0" err="1" smtClean="0"/>
              <a:t>belong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high-tech</a:t>
            </a:r>
            <a:r>
              <a:rPr lang="hu-HU" dirty="0" smtClean="0"/>
              <a:t> </a:t>
            </a:r>
            <a:r>
              <a:rPr lang="hu-HU" dirty="0" err="1" smtClean="0"/>
              <a:t>components</a:t>
            </a:r>
            <a:r>
              <a:rPr lang="hu-HU" dirty="0" smtClean="0"/>
              <a:t> of </a:t>
            </a:r>
            <a:r>
              <a:rPr lang="hu-HU" dirty="0" err="1" smtClean="0"/>
              <a:t>healthcare</a:t>
            </a:r>
            <a:r>
              <a:rPr lang="hu-HU" dirty="0" smtClean="0"/>
              <a:t>: </a:t>
            </a:r>
            <a:r>
              <a:rPr lang="hu-HU" dirty="0" err="1" smtClean="0"/>
              <a:t>rocket</a:t>
            </a:r>
            <a:r>
              <a:rPr lang="hu-HU" dirty="0" smtClean="0"/>
              <a:t> </a:t>
            </a:r>
            <a:r>
              <a:rPr lang="hu-HU" dirty="0" err="1" smtClean="0"/>
              <a:t>science</a:t>
            </a:r>
            <a:r>
              <a:rPr lang="hu-HU" dirty="0" smtClean="0"/>
              <a:t> </a:t>
            </a:r>
            <a:r>
              <a:rPr lang="hu-HU" b="1" dirty="0" err="1" smtClean="0"/>
              <a:t>costs</a:t>
            </a:r>
            <a:r>
              <a:rPr lang="hu-HU" b="1" dirty="0" smtClean="0"/>
              <a:t> a </a:t>
            </a:r>
            <a:r>
              <a:rPr lang="hu-HU" b="1" dirty="0" err="1" smtClean="0"/>
              <a:t>lot</a:t>
            </a:r>
            <a:r>
              <a:rPr lang="hu-HU" b="1" dirty="0"/>
              <a:t> </a:t>
            </a:r>
            <a:r>
              <a:rPr lang="hu-HU" dirty="0" smtClean="0"/>
              <a:t>– in an </a:t>
            </a:r>
            <a:r>
              <a:rPr lang="hu-HU" dirty="0" err="1" smtClean="0"/>
              <a:t>environment</a:t>
            </a:r>
            <a:r>
              <a:rPr lang="hu-HU" dirty="0" smtClean="0"/>
              <a:t> of </a:t>
            </a:r>
            <a:r>
              <a:rPr lang="hu-HU" dirty="0" err="1" smtClean="0"/>
              <a:t>continuous</a:t>
            </a:r>
            <a:r>
              <a:rPr lang="hu-HU" dirty="0" smtClean="0"/>
              <a:t> </a:t>
            </a:r>
            <a:r>
              <a:rPr lang="hu-HU" dirty="0" err="1" smtClean="0"/>
              <a:t>shrinkage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resources</a:t>
            </a:r>
            <a:r>
              <a:rPr lang="hu-HU" dirty="0" smtClean="0"/>
              <a:t> and </a:t>
            </a:r>
            <a:r>
              <a:rPr lang="hu-HU" dirty="0" err="1" smtClean="0"/>
              <a:t>reducing</a:t>
            </a:r>
            <a:r>
              <a:rPr lang="hu-HU" dirty="0" smtClean="0"/>
              <a:t> </a:t>
            </a:r>
            <a:r>
              <a:rPr lang="hu-HU" dirty="0" err="1" smtClean="0"/>
              <a:t>numbers</a:t>
            </a:r>
            <a:r>
              <a:rPr lang="hu-HU" dirty="0" smtClean="0"/>
              <a:t> of </a:t>
            </a:r>
            <a:r>
              <a:rPr lang="hu-HU" dirty="0" err="1" smtClean="0"/>
              <a:t>hospitals</a:t>
            </a:r>
            <a:r>
              <a:rPr lang="hu-HU" dirty="0" smtClean="0"/>
              <a:t>, </a:t>
            </a:r>
            <a:r>
              <a:rPr lang="hu-HU" dirty="0" err="1" smtClean="0"/>
              <a:t>nobody</a:t>
            </a:r>
            <a:r>
              <a:rPr lang="hu-HU" dirty="0" smtClean="0"/>
              <a:t> </a:t>
            </a:r>
            <a:r>
              <a:rPr lang="hu-HU" dirty="0" err="1" smtClean="0"/>
              <a:t>gives</a:t>
            </a:r>
            <a:r>
              <a:rPr lang="hu-HU" dirty="0" smtClean="0"/>
              <a:t> </a:t>
            </a:r>
            <a:r>
              <a:rPr lang="hu-HU" dirty="0" err="1" smtClean="0"/>
              <a:t>money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IT </a:t>
            </a:r>
            <a:r>
              <a:rPr lang="hu-HU" dirty="0" err="1" smtClean="0"/>
              <a:t>happily</a:t>
            </a:r>
            <a:endParaRPr lang="hu-HU" dirty="0" smtClean="0"/>
          </a:p>
          <a:p>
            <a:pPr>
              <a:spcBef>
                <a:spcPct val="50000"/>
              </a:spcBef>
              <a:defRPr/>
            </a:pPr>
            <a:r>
              <a:rPr lang="hu-HU" dirty="0" smtClean="0"/>
              <a:t>The </a:t>
            </a:r>
            <a:r>
              <a:rPr lang="hu-HU" b="1" dirty="0" err="1" smtClean="0"/>
              <a:t>only</a:t>
            </a:r>
            <a:r>
              <a:rPr lang="hu-HU" b="1" dirty="0" smtClean="0"/>
              <a:t> </a:t>
            </a:r>
            <a:r>
              <a:rPr lang="hu-HU" b="1" dirty="0" err="1" smtClean="0"/>
              <a:t>development</a:t>
            </a:r>
            <a:r>
              <a:rPr lang="hu-HU" b="1" dirty="0" smtClean="0"/>
              <a:t> </a:t>
            </a:r>
            <a:r>
              <a:rPr lang="hu-HU" b="1" dirty="0" err="1" smtClean="0"/>
              <a:t>came</a:t>
            </a:r>
            <a:r>
              <a:rPr lang="hu-HU" b="1" dirty="0" smtClean="0"/>
              <a:t> </a:t>
            </a:r>
            <a:r>
              <a:rPr lang="hu-HU" b="1" dirty="0" err="1" smtClean="0"/>
              <a:t>from</a:t>
            </a:r>
            <a:r>
              <a:rPr lang="hu-HU" b="1" dirty="0" smtClean="0"/>
              <a:t>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smtClean="0"/>
              <a:t>must</a:t>
            </a:r>
            <a:r>
              <a:rPr lang="hu-HU" dirty="0" smtClean="0"/>
              <a:t>, </a:t>
            </a:r>
            <a:r>
              <a:rPr lang="hu-HU" dirty="0" err="1" smtClean="0"/>
              <a:t>like</a:t>
            </a:r>
            <a:r>
              <a:rPr lang="hu-HU" dirty="0" smtClean="0"/>
              <a:t>:</a:t>
            </a:r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governmental</a:t>
            </a:r>
            <a:r>
              <a:rPr lang="hu-HU" dirty="0" smtClean="0"/>
              <a:t> </a:t>
            </a:r>
            <a:r>
              <a:rPr lang="hu-HU" dirty="0" err="1" smtClean="0"/>
              <a:t>agencies</a:t>
            </a:r>
            <a:r>
              <a:rPr lang="hu-HU" dirty="0" smtClean="0"/>
              <a:t> </a:t>
            </a:r>
            <a:r>
              <a:rPr lang="hu-HU" dirty="0" smtClean="0"/>
              <a:t>and/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duties</a:t>
            </a:r>
            <a:r>
              <a:rPr lang="hu-HU" dirty="0" smtClean="0"/>
              <a:t> </a:t>
            </a:r>
            <a:r>
              <a:rPr lang="hu-HU" dirty="0" err="1" smtClean="0"/>
              <a:t>created</a:t>
            </a:r>
            <a:endParaRPr lang="hu-HU" dirty="0" smtClean="0"/>
          </a:p>
          <a:p>
            <a:pPr lvl="1">
              <a:spcBef>
                <a:spcPct val="50000"/>
              </a:spcBef>
              <a:defRPr/>
            </a:pPr>
            <a:r>
              <a:rPr lang="hu-HU" dirty="0" smtClean="0"/>
              <a:t>IT </a:t>
            </a:r>
            <a:r>
              <a:rPr lang="hu-HU" dirty="0" err="1" smtClean="0"/>
              <a:t>technology</a:t>
            </a:r>
            <a:r>
              <a:rPr lang="hu-HU" dirty="0" smtClean="0"/>
              <a:t> </a:t>
            </a:r>
            <a:r>
              <a:rPr lang="hu-HU" dirty="0" err="1" smtClean="0"/>
              <a:t>like</a:t>
            </a:r>
            <a:r>
              <a:rPr lang="hu-HU" dirty="0" smtClean="0"/>
              <a:t> </a:t>
            </a:r>
            <a:r>
              <a:rPr lang="hu-HU" dirty="0" smtClean="0"/>
              <a:t>floppy, </a:t>
            </a:r>
            <a:r>
              <a:rPr lang="hu-HU" dirty="0" err="1" smtClean="0"/>
              <a:t>database</a:t>
            </a:r>
            <a:r>
              <a:rPr lang="hu-HU" dirty="0" smtClean="0"/>
              <a:t> </a:t>
            </a:r>
            <a:r>
              <a:rPr lang="hu-HU" dirty="0" err="1" smtClean="0"/>
              <a:t>enginges</a:t>
            </a:r>
            <a:r>
              <a:rPr lang="hu-HU" dirty="0" smtClean="0"/>
              <a:t>, </a:t>
            </a:r>
            <a:r>
              <a:rPr lang="hu-HU" dirty="0" err="1" smtClean="0"/>
              <a:t>etc</a:t>
            </a:r>
            <a:r>
              <a:rPr lang="hu-HU" dirty="0" smtClean="0"/>
              <a:t> </a:t>
            </a:r>
            <a:r>
              <a:rPr lang="hu-HU" dirty="0" err="1" smtClean="0"/>
              <a:t>going</a:t>
            </a:r>
            <a:r>
              <a:rPr lang="hu-HU" dirty="0" smtClean="0"/>
              <a:t> </a:t>
            </a:r>
            <a:r>
              <a:rPr lang="hu-HU" dirty="0" err="1" smtClean="0"/>
              <a:t>legacy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(</a:t>
            </a:r>
            <a:r>
              <a:rPr lang="hu-HU" dirty="0" err="1" smtClean="0"/>
              <a:t>we</a:t>
            </a:r>
            <a:r>
              <a:rPr lang="hu-HU" dirty="0" smtClean="0"/>
              <a:t> </a:t>
            </a:r>
            <a:r>
              <a:rPr lang="hu-HU" dirty="0" err="1" smtClean="0"/>
              <a:t>still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software </a:t>
            </a:r>
            <a:r>
              <a:rPr lang="hu-HU" dirty="0" err="1" smtClean="0"/>
              <a:t>working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1992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National Health </a:t>
            </a:r>
            <a:r>
              <a:rPr lang="hu-HU" dirty="0" err="1" smtClean="0"/>
              <a:t>Insurance</a:t>
            </a:r>
            <a:r>
              <a:rPr lang="hu-HU" dirty="0" smtClean="0"/>
              <a:t> F.)</a:t>
            </a:r>
          </a:p>
          <a:p>
            <a:pPr lvl="1">
              <a:spcBef>
                <a:spcPct val="50000"/>
              </a:spcBef>
              <a:defRPr/>
            </a:pPr>
            <a:r>
              <a:rPr lang="hu-HU" dirty="0" smtClean="0"/>
              <a:t>Internet and email </a:t>
            </a:r>
            <a:r>
              <a:rPr lang="hu-HU" dirty="0" err="1" smtClean="0"/>
              <a:t>penetrates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world</a:t>
            </a:r>
            <a:r>
              <a:rPr lang="hu-HU" dirty="0" smtClean="0"/>
              <a:t> </a:t>
            </a:r>
          </a:p>
        </p:txBody>
      </p:sp>
      <p:sp>
        <p:nvSpPr>
          <p:cNvPr id="174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4" name="Téglalap 1"/>
          <p:cNvSpPr>
            <a:spLocks noChangeArrowheads="1"/>
          </p:cNvSpPr>
          <p:nvPr/>
        </p:nvSpPr>
        <p:spPr bwMode="auto">
          <a:xfrm>
            <a:off x="5626100" y="697706"/>
            <a:ext cx="31559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hu-H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Starting </a:t>
            </a:r>
            <a:r>
              <a:rPr lang="hu-HU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point</a:t>
            </a:r>
            <a:r>
              <a:rPr lang="hu-H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(2)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35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1515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dirty="0" err="1" smtClean="0"/>
              <a:t>Breakout</a:t>
            </a:r>
            <a:r>
              <a:rPr lang="hu-HU" dirty="0" smtClean="0"/>
              <a:t> (</a:t>
            </a:r>
            <a:r>
              <a:rPr lang="hu-HU" dirty="0" err="1" smtClean="0"/>
              <a:t>first</a:t>
            </a:r>
            <a:r>
              <a:rPr lang="hu-HU" dirty="0" smtClean="0"/>
              <a:t> </a:t>
            </a:r>
            <a:r>
              <a:rPr lang="hu-HU" dirty="0" err="1" smtClean="0"/>
              <a:t>try</a:t>
            </a:r>
            <a:r>
              <a:rPr lang="hu-HU" dirty="0" smtClean="0"/>
              <a:t>)</a:t>
            </a:r>
            <a:endParaRPr lang="hu-HU" dirty="0"/>
          </a:p>
          <a:p>
            <a:pPr lvl="1">
              <a:spcBef>
                <a:spcPct val="50000"/>
              </a:spcBef>
              <a:defRPr/>
            </a:pPr>
            <a:r>
              <a:rPr lang="hu-HU" dirty="0" smtClean="0"/>
              <a:t> 2004 „HEFOP” – Human </a:t>
            </a:r>
            <a:r>
              <a:rPr lang="hu-HU" dirty="0" err="1" smtClean="0"/>
              <a:t>Resource</a:t>
            </a:r>
            <a:r>
              <a:rPr lang="hu-HU" dirty="0" smtClean="0"/>
              <a:t> </a:t>
            </a:r>
            <a:r>
              <a:rPr lang="hu-HU" dirty="0" err="1" smtClean="0"/>
              <a:t>Development</a:t>
            </a:r>
            <a:r>
              <a:rPr lang="hu-HU" dirty="0" smtClean="0"/>
              <a:t> </a:t>
            </a:r>
            <a:r>
              <a:rPr lang="hu-HU" dirty="0" err="1" smtClean="0"/>
              <a:t>Operative</a:t>
            </a:r>
            <a:r>
              <a:rPr lang="hu-HU" dirty="0" smtClean="0"/>
              <a:t> </a:t>
            </a:r>
            <a:r>
              <a:rPr lang="hu-HU" dirty="0" err="1" smtClean="0"/>
              <a:t>Programme</a:t>
            </a:r>
            <a:r>
              <a:rPr lang="hu-HU" dirty="0" smtClean="0"/>
              <a:t>, </a:t>
            </a:r>
            <a:r>
              <a:rPr lang="hu-HU" dirty="0" err="1" smtClean="0"/>
              <a:t>Priority</a:t>
            </a:r>
            <a:r>
              <a:rPr lang="hu-HU" dirty="0" smtClean="0"/>
              <a:t> </a:t>
            </a:r>
            <a:r>
              <a:rPr lang="hu-HU" dirty="0" smtClean="0"/>
              <a:t>4.4</a:t>
            </a:r>
            <a:endParaRPr lang="hu-HU" dirty="0" smtClean="0"/>
          </a:p>
          <a:p>
            <a:pPr lvl="2">
              <a:spcBef>
                <a:spcPct val="50000"/>
              </a:spcBef>
              <a:defRPr/>
            </a:pPr>
            <a:r>
              <a:rPr lang="hu-HU" dirty="0" err="1" smtClean="0"/>
              <a:t>Scope</a:t>
            </a:r>
            <a:r>
              <a:rPr lang="hu-HU" dirty="0" smtClean="0"/>
              <a:t>: </a:t>
            </a:r>
            <a:r>
              <a:rPr lang="hu-HU" dirty="0" err="1" smtClean="0"/>
              <a:t>Hospital</a:t>
            </a:r>
            <a:r>
              <a:rPr lang="hu-HU" dirty="0" smtClean="0"/>
              <a:t> </a:t>
            </a:r>
            <a:r>
              <a:rPr lang="hu-HU" dirty="0" err="1"/>
              <a:t>Information</a:t>
            </a:r>
            <a:r>
              <a:rPr lang="hu-HU" dirty="0"/>
              <a:t> </a:t>
            </a:r>
            <a:r>
              <a:rPr lang="hu-HU" dirty="0" smtClean="0"/>
              <a:t>System (HIS) </a:t>
            </a:r>
            <a:r>
              <a:rPr lang="hu-HU" dirty="0" err="1"/>
              <a:t>data</a:t>
            </a:r>
            <a:r>
              <a:rPr lang="hu-HU" dirty="0"/>
              <a:t> </a:t>
            </a:r>
            <a:r>
              <a:rPr lang="hu-HU" dirty="0" err="1" smtClean="0"/>
              <a:t>sharing</a:t>
            </a:r>
            <a:r>
              <a:rPr lang="hu-HU" dirty="0" smtClean="0"/>
              <a:t> </a:t>
            </a:r>
          </a:p>
          <a:p>
            <a:pPr lvl="2">
              <a:spcBef>
                <a:spcPct val="50000"/>
              </a:spcBef>
              <a:defRPr/>
            </a:pPr>
            <a:r>
              <a:rPr lang="hu-HU" dirty="0" err="1" smtClean="0"/>
              <a:t>Budget</a:t>
            </a:r>
            <a:r>
              <a:rPr lang="hu-HU" dirty="0" smtClean="0"/>
              <a:t>: cca. EUR 16M </a:t>
            </a:r>
            <a:r>
              <a:rPr lang="hu-HU" dirty="0" err="1" smtClean="0"/>
              <a:t>for</a:t>
            </a:r>
            <a:r>
              <a:rPr lang="hu-HU" dirty="0" smtClean="0"/>
              <a:t> 3 of 7 </a:t>
            </a:r>
            <a:r>
              <a:rPr lang="hu-HU" dirty="0" err="1" smtClean="0"/>
              <a:t>regions</a:t>
            </a:r>
            <a:endParaRPr lang="hu-HU" dirty="0" smtClean="0"/>
          </a:p>
          <a:p>
            <a:pPr lvl="2">
              <a:spcBef>
                <a:spcPct val="50000"/>
              </a:spcBef>
              <a:defRPr/>
            </a:pPr>
            <a:r>
              <a:rPr lang="hu-HU" dirty="0" err="1" smtClean="0"/>
              <a:t>Results</a:t>
            </a:r>
            <a:r>
              <a:rPr lang="hu-HU" dirty="0" smtClean="0"/>
              <a:t>/</a:t>
            </a:r>
            <a:r>
              <a:rPr lang="hu-HU" dirty="0" err="1" smtClean="0"/>
              <a:t>Experience</a:t>
            </a:r>
            <a:r>
              <a:rPr lang="hu-HU" dirty="0" smtClean="0"/>
              <a:t> </a:t>
            </a:r>
            <a:r>
              <a:rPr lang="hu-HU" dirty="0" err="1" smtClean="0"/>
              <a:t>gain</a:t>
            </a:r>
            <a:r>
              <a:rPr lang="hu-HU" dirty="0" smtClean="0"/>
              <a:t>:</a:t>
            </a:r>
          </a:p>
          <a:p>
            <a:pPr lvl="3">
              <a:spcBef>
                <a:spcPct val="50000"/>
              </a:spcBef>
              <a:defRPr/>
            </a:pPr>
            <a:r>
              <a:rPr lang="hu-HU" dirty="0" err="1" smtClean="0"/>
              <a:t>Interoperability</a:t>
            </a:r>
            <a:r>
              <a:rPr lang="hu-HU" dirty="0" smtClean="0"/>
              <a:t> </a:t>
            </a:r>
            <a:r>
              <a:rPr lang="hu-HU" dirty="0" err="1" smtClean="0"/>
              <a:t>reached</a:t>
            </a:r>
            <a:r>
              <a:rPr lang="hu-HU" dirty="0" smtClean="0"/>
              <a:t> </a:t>
            </a:r>
            <a:r>
              <a:rPr lang="hu-HU" dirty="0" err="1" smtClean="0"/>
              <a:t>technical</a:t>
            </a:r>
            <a:r>
              <a:rPr lang="hu-HU" dirty="0" smtClean="0"/>
              <a:t> </a:t>
            </a:r>
            <a:r>
              <a:rPr lang="hu-HU" dirty="0" err="1" smtClean="0"/>
              <a:t>level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semantic</a:t>
            </a:r>
            <a:r>
              <a:rPr lang="hu-HU" dirty="0" smtClean="0"/>
              <a:t> </a:t>
            </a:r>
            <a:r>
              <a:rPr lang="hu-HU" dirty="0" err="1" smtClean="0"/>
              <a:t>level</a:t>
            </a:r>
            <a:r>
              <a:rPr lang="hu-HU" dirty="0" smtClean="0"/>
              <a:t> </a:t>
            </a:r>
            <a:r>
              <a:rPr lang="hu-HU" dirty="0" err="1" smtClean="0"/>
              <a:t>did</a:t>
            </a:r>
            <a:r>
              <a:rPr lang="hu-HU" dirty="0" smtClean="0"/>
              <a:t> not </a:t>
            </a:r>
            <a:r>
              <a:rPr lang="hu-HU" dirty="0" err="1" smtClean="0"/>
              <a:t>work</a:t>
            </a:r>
            <a:r>
              <a:rPr lang="hu-HU" dirty="0" smtClean="0"/>
              <a:t> </a:t>
            </a:r>
            <a:r>
              <a:rPr lang="hu-HU" dirty="0" err="1" smtClean="0"/>
              <a:t>properly</a:t>
            </a:r>
            <a:r>
              <a:rPr lang="hu-HU" dirty="0" smtClean="0"/>
              <a:t>)</a:t>
            </a:r>
            <a:endParaRPr lang="hu-HU" dirty="0" smtClean="0"/>
          </a:p>
          <a:p>
            <a:pPr lvl="3">
              <a:spcBef>
                <a:spcPct val="50000"/>
              </a:spcBef>
              <a:defRPr/>
            </a:pPr>
            <a:r>
              <a:rPr lang="hu-HU" dirty="0" err="1"/>
              <a:t>S</a:t>
            </a:r>
            <a:r>
              <a:rPr lang="hu-HU" dirty="0" err="1" smtClean="0"/>
              <a:t>ectorial</a:t>
            </a:r>
            <a:r>
              <a:rPr lang="hu-HU" dirty="0" smtClean="0"/>
              <a:t> </a:t>
            </a:r>
            <a:r>
              <a:rPr lang="hu-HU" dirty="0" err="1" smtClean="0"/>
              <a:t>goals</a:t>
            </a:r>
            <a:r>
              <a:rPr lang="hu-HU" dirty="0" smtClean="0"/>
              <a:t> </a:t>
            </a:r>
            <a:r>
              <a:rPr lang="hu-HU" dirty="0" err="1" smtClean="0"/>
              <a:t>suffered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letting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lead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consortiums</a:t>
            </a:r>
            <a:r>
              <a:rPr lang="hu-HU" dirty="0" smtClean="0"/>
              <a:t> of </a:t>
            </a:r>
            <a:r>
              <a:rPr lang="hu-HU" dirty="0" err="1" smtClean="0"/>
              <a:t>hospitals</a:t>
            </a:r>
            <a:r>
              <a:rPr lang="hu-HU" dirty="0" smtClean="0"/>
              <a:t> and HIS </a:t>
            </a:r>
            <a:r>
              <a:rPr lang="hu-HU" dirty="0" err="1" smtClean="0"/>
              <a:t>vendor</a:t>
            </a:r>
            <a:r>
              <a:rPr lang="hu-HU" dirty="0" smtClean="0"/>
              <a:t> </a:t>
            </a:r>
            <a:r>
              <a:rPr lang="hu-HU" dirty="0" err="1" smtClean="0"/>
              <a:t>involvement</a:t>
            </a:r>
            <a:r>
              <a:rPr lang="hu-HU" dirty="0" smtClean="0"/>
              <a:t> </a:t>
            </a:r>
            <a:r>
              <a:rPr lang="hu-HU" dirty="0" err="1" smtClean="0"/>
              <a:t>was</a:t>
            </a:r>
            <a:r>
              <a:rPr lang="hu-HU" dirty="0" smtClean="0"/>
              <a:t> </a:t>
            </a:r>
            <a:r>
              <a:rPr lang="hu-HU" dirty="0" err="1" smtClean="0"/>
              <a:t>secondary</a:t>
            </a:r>
            <a:endParaRPr lang="hu-HU" dirty="0"/>
          </a:p>
        </p:txBody>
      </p:sp>
      <p:sp>
        <p:nvSpPr>
          <p:cNvPr id="174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4" name="Téglalap 1"/>
          <p:cNvSpPr>
            <a:spLocks noChangeArrowheads="1"/>
          </p:cNvSpPr>
          <p:nvPr/>
        </p:nvSpPr>
        <p:spPr bwMode="auto">
          <a:xfrm>
            <a:off x="5626100" y="697706"/>
            <a:ext cx="31559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hu-H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Starting </a:t>
            </a:r>
            <a:r>
              <a:rPr lang="hu-HU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point</a:t>
            </a:r>
            <a:r>
              <a:rPr lang="hu-H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(3)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88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151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  <a:defRPr/>
            </a:pPr>
            <a:r>
              <a:rPr lang="hu-HU" dirty="0" smtClean="0"/>
              <a:t>Semmelweis </a:t>
            </a:r>
            <a:r>
              <a:rPr lang="hu-HU" dirty="0" err="1" smtClean="0"/>
              <a:t>Plan</a:t>
            </a:r>
            <a:r>
              <a:rPr lang="hu-HU" dirty="0" smtClean="0"/>
              <a:t> – </a:t>
            </a:r>
            <a:r>
              <a:rPr lang="hu-HU" dirty="0" err="1" smtClean="0"/>
              <a:t>released</a:t>
            </a:r>
            <a:r>
              <a:rPr lang="hu-HU" dirty="0" smtClean="0"/>
              <a:t> in 2010</a:t>
            </a:r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Creating</a:t>
            </a:r>
            <a:r>
              <a:rPr lang="hu-HU" dirty="0" smtClean="0"/>
              <a:t> a </a:t>
            </a:r>
            <a:r>
              <a:rPr lang="hu-HU" dirty="0" err="1" smtClean="0"/>
              <a:t>service-oriented</a:t>
            </a:r>
            <a:r>
              <a:rPr lang="hu-HU" dirty="0" smtClean="0"/>
              <a:t> </a:t>
            </a:r>
            <a:r>
              <a:rPr lang="hu-HU" dirty="0" err="1" smtClean="0"/>
              <a:t>Healthcare</a:t>
            </a:r>
            <a:r>
              <a:rPr lang="hu-HU" dirty="0" smtClean="0"/>
              <a:t> System</a:t>
            </a:r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Supporting</a:t>
            </a:r>
            <a:r>
              <a:rPr lang="hu-HU" dirty="0" smtClean="0"/>
              <a:t> </a:t>
            </a:r>
            <a:r>
              <a:rPr lang="hu-HU" dirty="0" err="1" smtClean="0"/>
              <a:t>financial</a:t>
            </a:r>
            <a:r>
              <a:rPr lang="hu-HU" dirty="0" smtClean="0"/>
              <a:t> </a:t>
            </a:r>
            <a:r>
              <a:rPr lang="hu-HU" dirty="0" err="1" smtClean="0"/>
              <a:t>savings</a:t>
            </a:r>
            <a:r>
              <a:rPr lang="hu-HU" dirty="0" smtClean="0"/>
              <a:t> </a:t>
            </a:r>
            <a:r>
              <a:rPr lang="hu-HU" dirty="0" err="1" smtClean="0"/>
              <a:t>through</a:t>
            </a:r>
            <a:r>
              <a:rPr lang="hu-HU" dirty="0" smtClean="0"/>
              <a:t> </a:t>
            </a:r>
            <a:r>
              <a:rPr lang="hu-HU" dirty="0" err="1" smtClean="0"/>
              <a:t>IT-supported</a:t>
            </a:r>
            <a:r>
              <a:rPr lang="hu-HU" dirty="0" smtClean="0"/>
              <a:t> </a:t>
            </a:r>
            <a:r>
              <a:rPr lang="hu-HU" dirty="0" err="1" smtClean="0"/>
              <a:t>healthcare</a:t>
            </a:r>
            <a:r>
              <a:rPr lang="hu-HU" dirty="0" smtClean="0"/>
              <a:t> </a:t>
            </a:r>
            <a:r>
              <a:rPr lang="hu-HU" dirty="0" err="1" smtClean="0"/>
              <a:t>optimization</a:t>
            </a:r>
            <a:r>
              <a:rPr lang="hu-HU" dirty="0" smtClean="0"/>
              <a:t> (</a:t>
            </a:r>
            <a:r>
              <a:rPr lang="hu-HU" dirty="0" err="1" smtClean="0"/>
              <a:t>patient</a:t>
            </a:r>
            <a:r>
              <a:rPr lang="hu-HU" dirty="0" smtClean="0"/>
              <a:t> </a:t>
            </a:r>
            <a:r>
              <a:rPr lang="hu-HU" dirty="0" err="1" smtClean="0"/>
              <a:t>pathways</a:t>
            </a:r>
            <a:r>
              <a:rPr lang="hu-HU" dirty="0" smtClean="0"/>
              <a:t>)</a:t>
            </a:r>
          </a:p>
          <a:p>
            <a:pPr lvl="1">
              <a:spcBef>
                <a:spcPct val="50000"/>
              </a:spcBef>
              <a:defRPr/>
            </a:pPr>
            <a:endParaRPr lang="hu-HU" dirty="0"/>
          </a:p>
          <a:p>
            <a:pPr lvl="1">
              <a:spcBef>
                <a:spcPct val="50000"/>
              </a:spcBef>
              <a:defRPr/>
            </a:pPr>
            <a:r>
              <a:rPr lang="hu-HU" dirty="0" smtClean="0"/>
              <a:t>Financial </a:t>
            </a:r>
            <a:r>
              <a:rPr lang="hu-HU" dirty="0" err="1" smtClean="0"/>
              <a:t>basis</a:t>
            </a:r>
            <a:r>
              <a:rPr lang="hu-HU" dirty="0" smtClean="0"/>
              <a:t>: </a:t>
            </a:r>
            <a:r>
              <a:rPr lang="hu-HU" dirty="0" smtClean="0"/>
              <a:t>2007-2013 </a:t>
            </a:r>
            <a:r>
              <a:rPr lang="hu-HU" dirty="0" err="1" smtClean="0"/>
              <a:t>projects</a:t>
            </a:r>
            <a:r>
              <a:rPr lang="hu-HU" dirty="0" smtClean="0"/>
              <a:t> (cca. EUR 100M)</a:t>
            </a:r>
          </a:p>
          <a:p>
            <a:pPr lvl="2">
              <a:spcBef>
                <a:spcPct val="50000"/>
              </a:spcBef>
              <a:defRPr/>
            </a:pPr>
            <a:r>
              <a:rPr lang="hu-HU" dirty="0" err="1"/>
              <a:t>eGovernment</a:t>
            </a:r>
            <a:r>
              <a:rPr lang="hu-HU" dirty="0"/>
              <a:t> </a:t>
            </a:r>
            <a:r>
              <a:rPr lang="hu-HU" dirty="0" smtClean="0"/>
              <a:t>OP: </a:t>
            </a:r>
            <a:r>
              <a:rPr lang="hu-HU" dirty="0" err="1" smtClean="0"/>
              <a:t>renewing</a:t>
            </a:r>
            <a:r>
              <a:rPr lang="hu-HU" dirty="0" smtClean="0"/>
              <a:t> </a:t>
            </a:r>
            <a:r>
              <a:rPr lang="hu-HU" dirty="0" err="1" smtClean="0"/>
              <a:t>governmental</a:t>
            </a:r>
            <a:r>
              <a:rPr lang="hu-HU" dirty="0" smtClean="0"/>
              <a:t> </a:t>
            </a:r>
            <a:r>
              <a:rPr lang="hu-HU" dirty="0" err="1" smtClean="0"/>
              <a:t>systems</a:t>
            </a:r>
            <a:endParaRPr lang="hu-HU" dirty="0"/>
          </a:p>
          <a:p>
            <a:pPr lvl="2">
              <a:spcBef>
                <a:spcPct val="50000"/>
              </a:spcBef>
              <a:defRPr/>
            </a:pPr>
            <a:r>
              <a:rPr lang="hu-HU" dirty="0" smtClean="0"/>
              <a:t>Society </a:t>
            </a:r>
            <a:r>
              <a:rPr lang="hu-HU" dirty="0" err="1" smtClean="0"/>
              <a:t>infrastructure</a:t>
            </a:r>
            <a:r>
              <a:rPr lang="hu-HU" dirty="0" smtClean="0"/>
              <a:t> OP: </a:t>
            </a:r>
            <a:r>
              <a:rPr lang="hu-HU" dirty="0" err="1" smtClean="0"/>
              <a:t>creating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national</a:t>
            </a:r>
            <a:r>
              <a:rPr lang="hu-HU" dirty="0" smtClean="0"/>
              <a:t> </a:t>
            </a:r>
            <a:r>
              <a:rPr lang="hu-HU" dirty="0" err="1" smtClean="0"/>
              <a:t>eHealth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r>
              <a:rPr lang="hu-HU" dirty="0" smtClean="0"/>
              <a:t> (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eHealth</a:t>
            </a:r>
            <a:r>
              <a:rPr lang="hu-HU" dirty="0" smtClean="0"/>
              <a:t> Cooperative </a:t>
            </a:r>
            <a:r>
              <a:rPr lang="hu-HU" dirty="0" err="1" smtClean="0"/>
              <a:t>Space</a:t>
            </a:r>
            <a:r>
              <a:rPr lang="hu-HU" dirty="0" smtClean="0"/>
              <a:t>)</a:t>
            </a:r>
          </a:p>
          <a:p>
            <a:pPr lvl="2">
              <a:spcBef>
                <a:spcPct val="50000"/>
              </a:spcBef>
              <a:defRPr/>
            </a:pPr>
            <a:r>
              <a:rPr lang="hu-HU" dirty="0" smtClean="0"/>
              <a:t>Society </a:t>
            </a:r>
            <a:r>
              <a:rPr lang="hu-HU" dirty="0" err="1"/>
              <a:t>renewal</a:t>
            </a:r>
            <a:r>
              <a:rPr lang="hu-HU" dirty="0"/>
              <a:t> </a:t>
            </a:r>
            <a:r>
              <a:rPr lang="hu-HU" dirty="0" smtClean="0"/>
              <a:t>OP: </a:t>
            </a:r>
            <a:r>
              <a:rPr lang="hu-HU" dirty="0" err="1" smtClean="0"/>
              <a:t>renewing</a:t>
            </a:r>
            <a:r>
              <a:rPr lang="hu-HU" dirty="0" smtClean="0"/>
              <a:t>/</a:t>
            </a:r>
            <a:r>
              <a:rPr lang="hu-HU" dirty="0" err="1" smtClean="0"/>
              <a:t>redesigning</a:t>
            </a:r>
            <a:r>
              <a:rPr lang="hu-HU" dirty="0" smtClean="0"/>
              <a:t> </a:t>
            </a:r>
            <a:r>
              <a:rPr lang="hu-HU" dirty="0" err="1" smtClean="0"/>
              <a:t>healthcare</a:t>
            </a:r>
            <a:r>
              <a:rPr lang="hu-HU" dirty="0" smtClean="0"/>
              <a:t> </a:t>
            </a:r>
            <a:r>
              <a:rPr lang="hu-HU" dirty="0" err="1" smtClean="0"/>
              <a:t>decision</a:t>
            </a:r>
            <a:r>
              <a:rPr lang="hu-HU" dirty="0" smtClean="0"/>
              <a:t> </a:t>
            </a:r>
            <a:r>
              <a:rPr lang="hu-HU" dirty="0" err="1" smtClean="0"/>
              <a:t>making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IT-based</a:t>
            </a:r>
            <a:r>
              <a:rPr lang="hu-HU" dirty="0" smtClean="0"/>
              <a:t> </a:t>
            </a:r>
            <a:r>
              <a:rPr lang="hu-HU" dirty="0" err="1" smtClean="0"/>
              <a:t>techniques</a:t>
            </a:r>
            <a:endParaRPr lang="hu-HU" dirty="0"/>
          </a:p>
        </p:txBody>
      </p:sp>
      <p:sp>
        <p:nvSpPr>
          <p:cNvPr id="174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hu-H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1"/>
          <p:cNvSpPr>
            <a:spLocks noChangeArrowheads="1"/>
          </p:cNvSpPr>
          <p:nvPr/>
        </p:nvSpPr>
        <p:spPr bwMode="auto">
          <a:xfrm>
            <a:off x="5626100" y="697706"/>
            <a:ext cx="31559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hu-HU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Second</a:t>
            </a:r>
            <a:r>
              <a:rPr lang="hu-H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chance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1515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dirty="0" smtClean="0"/>
              <a:t>The </a:t>
            </a:r>
            <a:r>
              <a:rPr lang="hu-HU" dirty="0" err="1" smtClean="0"/>
              <a:t>healthcare</a:t>
            </a:r>
            <a:r>
              <a:rPr lang="hu-HU" dirty="0" smtClean="0"/>
              <a:t> IT </a:t>
            </a:r>
            <a:r>
              <a:rPr lang="hu-HU" dirty="0" err="1" smtClean="0"/>
              <a:t>cooperation</a:t>
            </a:r>
            <a:r>
              <a:rPr lang="hu-HU" dirty="0" smtClean="0"/>
              <a:t> </a:t>
            </a:r>
            <a:r>
              <a:rPr lang="hu-HU" dirty="0" err="1" smtClean="0"/>
              <a:t>should</a:t>
            </a:r>
            <a:r>
              <a:rPr lang="hu-HU" dirty="0" smtClean="0"/>
              <a:t> not be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yours</a:t>
            </a:r>
            <a:r>
              <a:rPr lang="hu-HU" dirty="0" smtClean="0"/>
              <a:t>/</a:t>
            </a:r>
            <a:r>
              <a:rPr lang="hu-HU" dirty="0" err="1" smtClean="0"/>
              <a:t>mine</a:t>
            </a:r>
            <a:r>
              <a:rPr lang="hu-HU" dirty="0" smtClean="0"/>
              <a:t> </a:t>
            </a:r>
            <a:r>
              <a:rPr lang="hu-HU" dirty="0" err="1" smtClean="0"/>
              <a:t>thinking</a:t>
            </a:r>
            <a:endParaRPr lang="hu-HU" dirty="0" smtClean="0"/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should</a:t>
            </a:r>
            <a:r>
              <a:rPr lang="hu-HU" dirty="0" smtClean="0"/>
              <a:t> be a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utility</a:t>
            </a:r>
            <a:r>
              <a:rPr lang="hu-HU" dirty="0" smtClean="0"/>
              <a:t> </a:t>
            </a:r>
            <a:r>
              <a:rPr lang="hu-HU" dirty="0" err="1" smtClean="0"/>
              <a:t>like</a:t>
            </a:r>
            <a:r>
              <a:rPr lang="hu-HU" dirty="0" smtClean="0"/>
              <a:t> </a:t>
            </a:r>
            <a:r>
              <a:rPr lang="hu-HU" dirty="0" err="1" smtClean="0"/>
              <a:t>water</a:t>
            </a:r>
            <a:r>
              <a:rPr lang="hu-HU" dirty="0" smtClean="0"/>
              <a:t> </a:t>
            </a:r>
            <a:r>
              <a:rPr lang="hu-HU" dirty="0" err="1" smtClean="0"/>
              <a:t>ducts</a:t>
            </a:r>
            <a:r>
              <a:rPr lang="hu-HU" dirty="0" smtClean="0"/>
              <a:t> and/</a:t>
            </a:r>
            <a:r>
              <a:rPr lang="hu-HU" dirty="0" err="1" smtClean="0"/>
              <a:t>or</a:t>
            </a:r>
            <a:r>
              <a:rPr lang="hu-HU" dirty="0" smtClean="0"/>
              <a:t> post </a:t>
            </a:r>
            <a:r>
              <a:rPr lang="hu-HU" dirty="0" err="1" smtClean="0"/>
              <a:t>office</a:t>
            </a:r>
            <a:endParaRPr lang="hu-HU" dirty="0" smtClean="0"/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should</a:t>
            </a:r>
            <a:r>
              <a:rPr lang="hu-HU" dirty="0" smtClean="0"/>
              <a:t> not </a:t>
            </a:r>
            <a:r>
              <a:rPr lang="hu-HU" dirty="0" err="1" smtClean="0"/>
              <a:t>influence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technologies</a:t>
            </a:r>
            <a:r>
              <a:rPr lang="hu-HU" dirty="0" smtClean="0"/>
              <a:t> </a:t>
            </a:r>
            <a:r>
              <a:rPr lang="hu-HU" dirty="0" err="1" smtClean="0"/>
              <a:t>used</a:t>
            </a:r>
            <a:r>
              <a:rPr lang="hu-HU" dirty="0" smtClean="0"/>
              <a:t>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endpoints</a:t>
            </a:r>
            <a:r>
              <a:rPr lang="hu-HU" dirty="0" smtClean="0"/>
              <a:t> (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providers</a:t>
            </a:r>
            <a:r>
              <a:rPr lang="hu-HU" dirty="0" smtClean="0"/>
              <a:t>/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sharers</a:t>
            </a:r>
            <a:r>
              <a:rPr lang="hu-HU" dirty="0" smtClean="0"/>
              <a:t>)</a:t>
            </a:r>
          </a:p>
          <a:p>
            <a:pPr lvl="1">
              <a:spcBef>
                <a:spcPct val="50000"/>
              </a:spcBef>
              <a:defRPr/>
            </a:pPr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should</a:t>
            </a:r>
            <a:r>
              <a:rPr lang="hu-HU" dirty="0" smtClean="0"/>
              <a:t> </a:t>
            </a:r>
            <a:r>
              <a:rPr lang="hu-HU" dirty="0" err="1" smtClean="0"/>
              <a:t>facilitate</a:t>
            </a:r>
            <a:r>
              <a:rPr lang="hu-HU" dirty="0" smtClean="0"/>
              <a:t> </a:t>
            </a:r>
            <a:r>
              <a:rPr lang="hu-HU" dirty="0" err="1" smtClean="0"/>
              <a:t>governmental</a:t>
            </a:r>
            <a:r>
              <a:rPr lang="hu-HU" dirty="0" smtClean="0"/>
              <a:t> </a:t>
            </a:r>
            <a:r>
              <a:rPr lang="hu-HU" dirty="0" err="1" smtClean="0"/>
              <a:t>agencies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redesign</a:t>
            </a:r>
            <a:r>
              <a:rPr lang="hu-HU" dirty="0" smtClean="0"/>
              <a:t> </a:t>
            </a:r>
            <a:r>
              <a:rPr lang="hu-HU" dirty="0" err="1" smtClean="0"/>
              <a:t>their</a:t>
            </a:r>
            <a:r>
              <a:rPr lang="hu-HU" dirty="0" smtClean="0"/>
              <a:t> </a:t>
            </a:r>
            <a:r>
              <a:rPr lang="hu-HU" dirty="0" err="1" smtClean="0"/>
              <a:t>systems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back-ends</a:t>
            </a:r>
            <a:r>
              <a:rPr lang="hu-HU" dirty="0" smtClean="0"/>
              <a:t> of </a:t>
            </a:r>
            <a:r>
              <a:rPr lang="hu-HU" dirty="0" err="1" smtClean="0"/>
              <a:t>services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Cooperative </a:t>
            </a:r>
            <a:r>
              <a:rPr lang="hu-HU" dirty="0" err="1" smtClean="0"/>
              <a:t>Space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174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4" name="Téglalap 1"/>
          <p:cNvSpPr>
            <a:spLocks noChangeArrowheads="1"/>
          </p:cNvSpPr>
          <p:nvPr/>
        </p:nvSpPr>
        <p:spPr bwMode="auto">
          <a:xfrm>
            <a:off x="3111500" y="697706"/>
            <a:ext cx="56705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hu-H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hu-HU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eHealth</a:t>
            </a:r>
            <a:r>
              <a:rPr lang="hu-H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Cooperative </a:t>
            </a:r>
            <a:r>
              <a:rPr lang="hu-HU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Space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00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3" descr="Kooperativ_t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26889"/>
            <a:ext cx="7488237" cy="625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Dia számának helye 2"/>
          <p:cNvSpPr txBox="1">
            <a:spLocks noGrp="1"/>
          </p:cNvSpPr>
          <p:nvPr/>
        </p:nvSpPr>
        <p:spPr bwMode="auto">
          <a:xfrm>
            <a:off x="7010400" y="6481763"/>
            <a:ext cx="21336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262EEF7-3133-4EAD-AF21-0D34E1855177}" type="slidenum">
              <a:rPr lang="hu-HU" sz="1400"/>
              <a:pPr algn="r" eaLnBrk="1" hangingPunct="1"/>
              <a:t>8</a:t>
            </a:fld>
            <a:endParaRPr lang="hu-HU" sz="1400"/>
          </a:p>
        </p:txBody>
      </p:sp>
      <p:sp>
        <p:nvSpPr>
          <p:cNvPr id="6148" name="TextBox 11"/>
          <p:cNvSpPr txBox="1">
            <a:spLocks noChangeArrowheads="1"/>
          </p:cNvSpPr>
          <p:nvPr/>
        </p:nvSpPr>
        <p:spPr bwMode="auto">
          <a:xfrm>
            <a:off x="5384800" y="1624013"/>
            <a:ext cx="361950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Arial" charset="0"/>
              <a:buChar char="•"/>
            </a:pPr>
            <a:r>
              <a:rPr lang="en-US" sz="1600" dirty="0">
                <a:ea typeface="ＭＳ Ｐゴシック" pitchFamily="34" charset="-128"/>
              </a:rPr>
              <a:t>“A” </a:t>
            </a:r>
            <a:r>
              <a:rPr lang="hu-HU" sz="1600" dirty="0" err="1" smtClean="0">
                <a:ea typeface="ＭＳ Ｐゴシック" pitchFamily="34" charset="-128"/>
              </a:rPr>
              <a:t>governmental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area</a:t>
            </a:r>
            <a:r>
              <a:rPr lang="hu-HU" sz="1600" dirty="0" smtClean="0">
                <a:ea typeface="ＭＳ Ｐゴシック" pitchFamily="34" charset="-128"/>
              </a:rPr>
              <a:t>, </a:t>
            </a:r>
            <a:r>
              <a:rPr lang="hu-HU" sz="1600" dirty="0" err="1" smtClean="0">
                <a:ea typeface="ＭＳ Ｐゴシック" pitchFamily="34" charset="-128"/>
              </a:rPr>
              <a:t>agencies</a:t>
            </a:r>
            <a:endParaRPr lang="en-US" sz="1600" dirty="0">
              <a:ea typeface="ＭＳ Ｐゴシック" pitchFamily="34" charset="-128"/>
            </a:endParaRPr>
          </a:p>
          <a:p>
            <a:pPr algn="just">
              <a:buFont typeface="Arial" charset="0"/>
              <a:buChar char="•"/>
            </a:pPr>
            <a:r>
              <a:rPr lang="en-US" sz="1600" dirty="0">
                <a:ea typeface="ＭＳ Ｐゴシック" pitchFamily="34" charset="-128"/>
              </a:rPr>
              <a:t>“C” </a:t>
            </a:r>
            <a:r>
              <a:rPr lang="hu-HU" sz="1600" dirty="0" err="1" smtClean="0">
                <a:ea typeface="ＭＳ Ｐゴシック" pitchFamily="34" charset="-128"/>
              </a:rPr>
              <a:t>definitve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caregivers</a:t>
            </a:r>
            <a:endParaRPr lang="en-US" sz="1600" dirty="0">
              <a:ea typeface="ＭＳ Ｐゴシック" pitchFamily="34" charset="-128"/>
            </a:endParaRPr>
          </a:p>
          <a:p>
            <a:pPr algn="just">
              <a:buFont typeface="Arial" charset="0"/>
              <a:buChar char="•"/>
            </a:pPr>
            <a:r>
              <a:rPr lang="en-US" sz="1600" dirty="0">
                <a:ea typeface="ＭＳ Ｐゴシック" pitchFamily="34" charset="-128"/>
              </a:rPr>
              <a:t>“B” </a:t>
            </a:r>
            <a:r>
              <a:rPr lang="hu-HU" sz="1600" dirty="0" err="1" smtClean="0">
                <a:ea typeface="ＭＳ Ｐゴシック" pitchFamily="34" charset="-128"/>
              </a:rPr>
              <a:t>the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space</a:t>
            </a:r>
            <a:r>
              <a:rPr lang="hu-HU" sz="1600" dirty="0" smtClean="0">
                <a:ea typeface="ＭＳ Ｐゴシック" pitchFamily="34" charset="-128"/>
              </a:rPr>
              <a:t> and </a:t>
            </a:r>
            <a:r>
              <a:rPr lang="hu-HU" sz="1600" dirty="0" err="1" smtClean="0">
                <a:ea typeface="ＭＳ Ｐゴシック" pitchFamily="34" charset="-128"/>
              </a:rPr>
              <a:t>sevices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provided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by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the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space</a:t>
            </a:r>
            <a:endParaRPr lang="en-US" sz="1600" dirty="0">
              <a:ea typeface="ＭＳ Ｐゴシック" pitchFamily="34" charset="-128"/>
            </a:endParaRPr>
          </a:p>
          <a:p>
            <a:pPr algn="just">
              <a:buFont typeface="Arial" charset="0"/>
              <a:buChar char="•"/>
            </a:pPr>
            <a:r>
              <a:rPr lang="en-US" sz="1600" dirty="0">
                <a:ea typeface="ＭＳ Ｐゴシック" pitchFamily="34" charset="-128"/>
              </a:rPr>
              <a:t>“P” </a:t>
            </a:r>
            <a:r>
              <a:rPr lang="en-US" sz="1600" dirty="0" err="1" smtClean="0">
                <a:ea typeface="ＭＳ Ｐゴシック" pitchFamily="34" charset="-128"/>
              </a:rPr>
              <a:t>publi</a:t>
            </a:r>
            <a:r>
              <a:rPr lang="hu-HU" sz="1600" dirty="0" smtClean="0">
                <a:ea typeface="ＭＳ Ｐゴシック" pitchFamily="34" charset="-128"/>
              </a:rPr>
              <a:t>c </a:t>
            </a:r>
            <a:r>
              <a:rPr lang="hu-HU" sz="1600" dirty="0" err="1" smtClean="0">
                <a:ea typeface="ＭＳ Ｐゴシック" pitchFamily="34" charset="-128"/>
              </a:rPr>
              <a:t>connector</a:t>
            </a:r>
            <a:endParaRPr lang="en-US" sz="1600" dirty="0">
              <a:ea typeface="ＭＳ Ｐゴシック" pitchFamily="34" charset="-128"/>
            </a:endParaRPr>
          </a:p>
          <a:p>
            <a:pPr algn="just">
              <a:buFont typeface="Arial" charset="0"/>
              <a:buChar char="•"/>
            </a:pPr>
            <a:endParaRPr lang="hu-HU" sz="1800" dirty="0" smtClean="0">
              <a:ea typeface="ＭＳ Ｐゴシック" pitchFamily="34" charset="-128"/>
            </a:endParaRPr>
          </a:p>
          <a:p>
            <a:pPr marL="0" indent="0" algn="just"/>
            <a:endParaRPr lang="en-US" sz="1800" dirty="0">
              <a:ea typeface="ＭＳ Ｐゴシック" pitchFamily="34" charset="-128"/>
            </a:endParaRPr>
          </a:p>
          <a:p>
            <a:pPr algn="just">
              <a:buFont typeface="Arial" charset="0"/>
              <a:buChar char="•"/>
            </a:pPr>
            <a:r>
              <a:rPr lang="hu-HU" sz="1600" dirty="0" err="1" smtClean="0">
                <a:ea typeface="ＭＳ Ｐゴシック" pitchFamily="34" charset="-128"/>
              </a:rPr>
              <a:t>Everybody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can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keep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their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original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systems</a:t>
            </a:r>
            <a:endParaRPr lang="en-US" sz="1600" dirty="0">
              <a:ea typeface="ＭＳ Ｐゴシック" pitchFamily="34" charset="-128"/>
            </a:endParaRPr>
          </a:p>
          <a:p>
            <a:pPr algn="just">
              <a:buFont typeface="Arial" charset="0"/>
              <a:buChar char="•"/>
            </a:pPr>
            <a:r>
              <a:rPr lang="hu-HU" sz="1600" dirty="0" smtClean="0">
                <a:ea typeface="ＭＳ Ｐゴシック" pitchFamily="34" charset="-128"/>
              </a:rPr>
              <a:t>Data </a:t>
            </a:r>
            <a:r>
              <a:rPr lang="hu-HU" sz="1600" dirty="0" err="1" smtClean="0">
                <a:ea typeface="ＭＳ Ｐゴシック" pitchFamily="34" charset="-128"/>
              </a:rPr>
              <a:t>transfer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format</a:t>
            </a:r>
            <a:r>
              <a:rPr lang="hu-HU" sz="1600" dirty="0" smtClean="0">
                <a:ea typeface="ＭＳ Ｐゴシック" pitchFamily="34" charset="-128"/>
              </a:rPr>
              <a:t> and </a:t>
            </a:r>
            <a:r>
              <a:rPr lang="hu-HU" sz="1600" dirty="0" err="1" smtClean="0">
                <a:ea typeface="ＭＳ Ｐゴシック" pitchFamily="34" charset="-128"/>
              </a:rPr>
              <a:t>content</a:t>
            </a:r>
            <a:r>
              <a:rPr lang="hu-HU" sz="1600" dirty="0" smtClean="0">
                <a:ea typeface="ＭＳ Ｐゴシック" pitchFamily="34" charset="-128"/>
              </a:rPr>
              <a:t> is </a:t>
            </a:r>
            <a:r>
              <a:rPr lang="hu-HU" sz="1600" dirty="0" err="1" smtClean="0">
                <a:ea typeface="ＭＳ Ｐゴシック" pitchFamily="34" charset="-128"/>
              </a:rPr>
              <a:t>standardised</a:t>
            </a:r>
            <a:endParaRPr lang="en-US" sz="1600" dirty="0">
              <a:ea typeface="ＭＳ Ｐゴシック" pitchFamily="34" charset="-128"/>
            </a:endParaRPr>
          </a:p>
          <a:p>
            <a:pPr algn="just">
              <a:buFont typeface="Arial" charset="0"/>
              <a:buChar char="•"/>
            </a:pPr>
            <a:r>
              <a:rPr lang="hu-HU" sz="1600" dirty="0" smtClean="0">
                <a:ea typeface="ＭＳ Ｐゴシック" pitchFamily="34" charset="-128"/>
              </a:rPr>
              <a:t>Cooperative, </a:t>
            </a:r>
            <a:r>
              <a:rPr lang="hu-HU" sz="1600" dirty="0" err="1" smtClean="0">
                <a:ea typeface="ＭＳ Ｐゴシック" pitchFamily="34" charset="-128"/>
              </a:rPr>
              <a:t>sectorial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services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are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provided</a:t>
            </a:r>
            <a:r>
              <a:rPr lang="hu-HU" sz="1600" dirty="0" smtClean="0">
                <a:ea typeface="ＭＳ Ｐゴシック" pitchFamily="34" charset="-128"/>
              </a:rPr>
              <a:t>: </a:t>
            </a:r>
            <a:r>
              <a:rPr lang="hu-HU" sz="1600" dirty="0" err="1" smtClean="0">
                <a:ea typeface="ＭＳ Ｐゴシック" pitchFamily="34" charset="-128"/>
              </a:rPr>
              <a:t>checking</a:t>
            </a:r>
            <a:r>
              <a:rPr lang="hu-HU" sz="1600" dirty="0" smtClean="0">
                <a:ea typeface="ＭＳ Ｐゴシック" pitchFamily="34" charset="-128"/>
              </a:rPr>
              <a:t> a </a:t>
            </a:r>
            <a:r>
              <a:rPr lang="hu-HU" sz="1600" dirty="0" err="1" smtClean="0">
                <a:ea typeface="ＭＳ Ｐゴシック" pitchFamily="34" charset="-128"/>
              </a:rPr>
              <a:t>doctor</a:t>
            </a:r>
            <a:r>
              <a:rPr lang="hu-HU" sz="1600" dirty="0" smtClean="0">
                <a:ea typeface="ＭＳ Ｐゴシック" pitchFamily="34" charset="-128"/>
              </a:rPr>
              <a:t> ID’s </a:t>
            </a:r>
            <a:r>
              <a:rPr lang="hu-HU" sz="1600" dirty="0" err="1" smtClean="0">
                <a:ea typeface="ＭＳ Ｐゴシック" pitchFamily="34" charset="-128"/>
              </a:rPr>
              <a:t>validity</a:t>
            </a:r>
            <a:r>
              <a:rPr lang="hu-HU" sz="1600" dirty="0" smtClean="0">
                <a:ea typeface="ＭＳ Ｐゴシック" pitchFamily="34" charset="-128"/>
              </a:rPr>
              <a:t> is not an </a:t>
            </a:r>
            <a:r>
              <a:rPr lang="hu-HU" sz="1600" dirty="0" err="1" smtClean="0">
                <a:ea typeface="ＭＳ Ｐゴシック" pitchFamily="34" charset="-128"/>
              </a:rPr>
              <a:t>agency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action</a:t>
            </a:r>
            <a:r>
              <a:rPr lang="hu-HU" sz="1600" dirty="0" smtClean="0">
                <a:ea typeface="ＭＳ Ｐゴシック" pitchFamily="34" charset="-128"/>
              </a:rPr>
              <a:t>.</a:t>
            </a:r>
            <a:endParaRPr lang="en-US" sz="1600" dirty="0">
              <a:ea typeface="ＭＳ Ｐゴシック" pitchFamily="34" charset="-128"/>
            </a:endParaRPr>
          </a:p>
          <a:p>
            <a:pPr algn="just">
              <a:buFont typeface="Arial" charset="0"/>
              <a:buChar char="•"/>
            </a:pPr>
            <a:r>
              <a:rPr lang="hu-HU" sz="1600" dirty="0" err="1" smtClean="0">
                <a:ea typeface="ＭＳ Ｐゴシック" pitchFamily="34" charset="-128"/>
              </a:rPr>
              <a:t>Beside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message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delivery</a:t>
            </a:r>
            <a:r>
              <a:rPr lang="hu-HU" sz="1600" dirty="0" smtClean="0">
                <a:ea typeface="ＭＳ Ｐゴシック" pitchFamily="34" charset="-128"/>
              </a:rPr>
              <a:t> and </a:t>
            </a:r>
            <a:r>
              <a:rPr lang="hu-HU" sz="1600" dirty="0" err="1" smtClean="0">
                <a:ea typeface="ＭＳ Ｐゴシック" pitchFamily="34" charset="-128"/>
              </a:rPr>
              <a:t>content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validation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other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services</a:t>
            </a:r>
            <a:r>
              <a:rPr lang="hu-HU" sz="1600" dirty="0" smtClean="0">
                <a:ea typeface="ＭＳ Ｐゴシック" pitchFamily="34" charset="-128"/>
              </a:rPr>
              <a:t> </a:t>
            </a:r>
            <a:r>
              <a:rPr lang="hu-HU" sz="1600" dirty="0" err="1" smtClean="0">
                <a:ea typeface="ＭＳ Ｐゴシック" pitchFamily="34" charset="-128"/>
              </a:rPr>
              <a:t>can</a:t>
            </a:r>
            <a:r>
              <a:rPr lang="hu-HU" sz="1600" dirty="0" smtClean="0">
                <a:ea typeface="ＭＳ Ｐゴシック" pitchFamily="34" charset="-128"/>
              </a:rPr>
              <a:t> be </a:t>
            </a:r>
            <a:r>
              <a:rPr lang="hu-HU" sz="1600" dirty="0" err="1" smtClean="0">
                <a:ea typeface="ＭＳ Ｐゴシック" pitchFamily="34" charset="-128"/>
              </a:rPr>
              <a:t>performed</a:t>
            </a: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211B8-EE43-42EF-A924-12C1C48F36F7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564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1515"/>
          </a:xfrm>
        </p:spPr>
        <p:txBody>
          <a:bodyPr>
            <a:normAutofit/>
          </a:bodyPr>
          <a:lstStyle/>
          <a:p>
            <a:pPr lvl="1">
              <a:spcBef>
                <a:spcPct val="50000"/>
              </a:spcBef>
              <a:defRPr/>
            </a:pPr>
            <a:endParaRPr lang="hu-HU" dirty="0"/>
          </a:p>
        </p:txBody>
      </p:sp>
      <p:sp>
        <p:nvSpPr>
          <p:cNvPr id="174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hu-H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1"/>
          <p:cNvSpPr>
            <a:spLocks noChangeArrowheads="1"/>
          </p:cNvSpPr>
          <p:nvPr/>
        </p:nvSpPr>
        <p:spPr bwMode="auto">
          <a:xfrm>
            <a:off x="3111500" y="697706"/>
            <a:ext cx="56705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3 </a:t>
            </a:r>
            <a:r>
              <a:rPr lang="hu-HU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creating</a:t>
            </a: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Space</a:t>
            </a:r>
            <a:endParaRPr lang="hu-HU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0927"/>
              </p:ext>
            </p:extLst>
          </p:nvPr>
        </p:nvGraphicFramePr>
        <p:xfrm>
          <a:off x="177798" y="1600199"/>
          <a:ext cx="8604252" cy="4980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402"/>
                <a:gridCol w="6800850"/>
              </a:tblGrid>
              <a:tr h="459807">
                <a:tc>
                  <a:txBody>
                    <a:bodyPr/>
                    <a:lstStyle/>
                    <a:p>
                      <a:r>
                        <a:rPr lang="hu-HU" dirty="0" smtClean="0"/>
                        <a:t>Project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Goal</a:t>
                      </a:r>
                      <a:r>
                        <a:rPr lang="hu-HU" dirty="0" smtClean="0"/>
                        <a:t>(s)</a:t>
                      </a:r>
                      <a:endParaRPr lang="hu-HU" dirty="0"/>
                    </a:p>
                  </a:txBody>
                  <a:tcPr/>
                </a:tc>
              </a:tr>
              <a:tr h="1473903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SIOP </a:t>
                      </a:r>
                      <a:r>
                        <a:rPr lang="hu-HU" sz="2000" dirty="0" smtClean="0"/>
                        <a:t>2.3.2</a:t>
                      </a:r>
                    </a:p>
                    <a:p>
                      <a:endParaRPr lang="hu-HU" sz="2000" dirty="0" smtClean="0"/>
                    </a:p>
                    <a:p>
                      <a:r>
                        <a:rPr lang="hu-HU" sz="2000" dirty="0" smtClean="0"/>
                        <a:t>(</a:t>
                      </a:r>
                      <a:r>
                        <a:rPr lang="hu-HU" sz="2000" dirty="0" err="1" smtClean="0"/>
                        <a:t>ongoing</a:t>
                      </a:r>
                      <a:r>
                        <a:rPr lang="hu-HU" sz="2000" dirty="0" smtClean="0"/>
                        <a:t>)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Electronical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Publication</a:t>
                      </a:r>
                      <a:r>
                        <a:rPr lang="hu-HU" sz="2000" dirty="0" smtClean="0"/>
                        <a:t> of </a:t>
                      </a:r>
                      <a:r>
                        <a:rPr lang="hu-HU" sz="2000" dirty="0" err="1" smtClean="0"/>
                        <a:t>Official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Registries</a:t>
                      </a:r>
                      <a:r>
                        <a:rPr lang="hu-HU" sz="2000" dirty="0" smtClean="0"/>
                        <a:t>,</a:t>
                      </a:r>
                    </a:p>
                    <a:p>
                      <a:r>
                        <a:rPr lang="hu-HU" sz="2000" dirty="0" err="1" smtClean="0"/>
                        <a:t>Message</a:t>
                      </a:r>
                      <a:r>
                        <a:rPr lang="hu-HU" sz="2000" dirty="0" smtClean="0"/>
                        <a:t> (REPORTING)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transfer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smtClean="0"/>
                        <a:t>and </a:t>
                      </a:r>
                      <a:r>
                        <a:rPr lang="hu-HU" sz="2000" dirty="0" err="1" smtClean="0"/>
                        <a:t>Content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Validation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Engine</a:t>
                      </a:r>
                      <a:r>
                        <a:rPr lang="hu-HU" sz="2000" baseline="0" dirty="0" smtClean="0"/>
                        <a:t> s</a:t>
                      </a:r>
                      <a:r>
                        <a:rPr lang="hu-HU" sz="2000" dirty="0" smtClean="0"/>
                        <a:t>ervice</a:t>
                      </a:r>
                      <a:endParaRPr lang="hu-HU" sz="2000" dirty="0"/>
                    </a:p>
                  </a:txBody>
                  <a:tcPr/>
                </a:tc>
              </a:tr>
              <a:tr h="1736591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SIOP </a:t>
                      </a:r>
                      <a:r>
                        <a:rPr lang="hu-HU" sz="2000" dirty="0" smtClean="0"/>
                        <a:t>2.3.1</a:t>
                      </a:r>
                    </a:p>
                    <a:p>
                      <a:endParaRPr lang="hu-HU" sz="2000" dirty="0" smtClean="0"/>
                    </a:p>
                    <a:p>
                      <a:r>
                        <a:rPr lang="hu-HU" sz="2000" dirty="0" smtClean="0"/>
                        <a:t>(</a:t>
                      </a:r>
                      <a:r>
                        <a:rPr lang="hu-HU" sz="2000" dirty="0" err="1" smtClean="0"/>
                        <a:t>ongoing</a:t>
                      </a:r>
                      <a:r>
                        <a:rPr lang="hu-HU" sz="2000" dirty="0" smtClean="0"/>
                        <a:t>)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Defining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intra-institutional</a:t>
                      </a:r>
                      <a:r>
                        <a:rPr lang="hu-HU" sz="2000" dirty="0" smtClean="0"/>
                        <a:t>, </a:t>
                      </a:r>
                      <a:r>
                        <a:rPr lang="hu-HU" sz="2000" dirty="0" err="1" smtClean="0"/>
                        <a:t>central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services</a:t>
                      </a:r>
                      <a:r>
                        <a:rPr lang="hu-HU" sz="2000" dirty="0" smtClean="0"/>
                        <a:t>: </a:t>
                      </a:r>
                    </a:p>
                    <a:p>
                      <a:r>
                        <a:rPr lang="hu-HU" sz="2000" dirty="0" err="1" smtClean="0"/>
                        <a:t>Patient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Privacy</a:t>
                      </a:r>
                      <a:r>
                        <a:rPr lang="hu-HU" sz="2000" baseline="0" dirty="0" smtClean="0"/>
                        <a:t>/</a:t>
                      </a:r>
                      <a:r>
                        <a:rPr lang="hu-HU" sz="2000" baseline="0" dirty="0" err="1" smtClean="0"/>
                        <a:t>Consent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Managment</a:t>
                      </a:r>
                      <a:r>
                        <a:rPr lang="hu-HU" sz="2000" baseline="0" dirty="0" smtClean="0"/>
                        <a:t> Service, </a:t>
                      </a:r>
                      <a:r>
                        <a:rPr lang="hu-HU" sz="2000" dirty="0" err="1" smtClean="0"/>
                        <a:t>ePrescription</a:t>
                      </a:r>
                      <a:r>
                        <a:rPr lang="hu-HU" sz="2000" dirty="0" smtClean="0"/>
                        <a:t>, </a:t>
                      </a:r>
                      <a:r>
                        <a:rPr lang="hu-HU" sz="2000" dirty="0" err="1" smtClean="0"/>
                        <a:t>EHR-repository</a:t>
                      </a:r>
                      <a:r>
                        <a:rPr lang="hu-HU" sz="2000" dirty="0" smtClean="0"/>
                        <a:t>,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Scientific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Registry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Engine</a:t>
                      </a:r>
                      <a:r>
                        <a:rPr lang="hu-HU" sz="2000" baseline="0" dirty="0" smtClean="0"/>
                        <a:t>, </a:t>
                      </a:r>
                      <a:r>
                        <a:rPr lang="hu-HU" sz="2000" baseline="0" dirty="0" err="1" smtClean="0"/>
                        <a:t>eConsultation</a:t>
                      </a:r>
                      <a:r>
                        <a:rPr lang="hu-HU" sz="2000" baseline="0" dirty="0" smtClean="0"/>
                        <a:t>, </a:t>
                      </a:r>
                      <a:r>
                        <a:rPr lang="hu-HU" sz="2000" baseline="0" dirty="0" err="1" smtClean="0"/>
                        <a:t>eRadiology</a:t>
                      </a:r>
                      <a:r>
                        <a:rPr lang="hu-HU" sz="2000" baseline="0" dirty="0" smtClean="0"/>
                        <a:t>, </a:t>
                      </a:r>
                      <a:r>
                        <a:rPr lang="hu-HU" sz="2000" baseline="0" dirty="0" err="1" smtClean="0"/>
                        <a:t>eReferral</a:t>
                      </a:r>
                      <a:r>
                        <a:rPr lang="hu-HU" sz="2000" baseline="0" dirty="0" smtClean="0"/>
                        <a:t> etc</a:t>
                      </a:r>
                      <a:r>
                        <a:rPr lang="hu-HU" sz="2000" baseline="0" dirty="0" smtClean="0"/>
                        <a:t>.</a:t>
                      </a:r>
                      <a:endParaRPr lang="hu-HU" sz="2000" dirty="0"/>
                    </a:p>
                  </a:txBody>
                  <a:tcPr/>
                </a:tc>
              </a:tr>
              <a:tr h="1155700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SIOP </a:t>
                      </a:r>
                      <a:r>
                        <a:rPr lang="hu-HU" sz="2000" dirty="0" smtClean="0"/>
                        <a:t>2.3.3</a:t>
                      </a:r>
                    </a:p>
                    <a:p>
                      <a:endParaRPr lang="hu-HU" sz="2000" dirty="0" smtClean="0"/>
                    </a:p>
                    <a:p>
                      <a:r>
                        <a:rPr lang="hu-HU" sz="2000" dirty="0" smtClean="0"/>
                        <a:t>(</a:t>
                      </a:r>
                      <a:r>
                        <a:rPr lang="hu-HU" sz="2000" dirty="0" err="1" smtClean="0"/>
                        <a:t>under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evaluation</a:t>
                      </a:r>
                      <a:r>
                        <a:rPr lang="hu-HU" sz="2000" dirty="0" smtClean="0"/>
                        <a:t>)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Supporting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caregivers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upgrading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their</a:t>
                      </a:r>
                      <a:r>
                        <a:rPr lang="hu-HU" sz="2000" dirty="0" smtClean="0"/>
                        <a:t> IT </a:t>
                      </a:r>
                      <a:r>
                        <a:rPr lang="hu-HU" sz="2000" dirty="0" err="1" smtClean="0"/>
                        <a:t>infrastructure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to</a:t>
                      </a:r>
                      <a:r>
                        <a:rPr lang="hu-HU" sz="2000" dirty="0" smtClean="0"/>
                        <a:t> be </a:t>
                      </a:r>
                      <a:r>
                        <a:rPr lang="hu-HU" sz="2000" dirty="0" err="1" smtClean="0"/>
                        <a:t>able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to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connect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to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the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central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services</a:t>
                      </a:r>
                      <a:r>
                        <a:rPr lang="hu-HU" sz="2000" baseline="0" dirty="0" smtClean="0"/>
                        <a:t> (</a:t>
                      </a:r>
                      <a:r>
                        <a:rPr lang="hu-HU" sz="2000" baseline="0" dirty="0" err="1" smtClean="0"/>
                        <a:t>elimination</a:t>
                      </a:r>
                      <a:r>
                        <a:rPr lang="hu-HU" sz="2000" baseline="0" dirty="0" smtClean="0"/>
                        <a:t>/upgrade of </a:t>
                      </a:r>
                      <a:r>
                        <a:rPr lang="hu-HU" sz="2000" baseline="0" dirty="0" err="1" smtClean="0"/>
                        <a:t>legacy</a:t>
                      </a:r>
                      <a:r>
                        <a:rPr lang="hu-HU" sz="2000" baseline="0" dirty="0" smtClean="0"/>
                        <a:t>, DOS/</a:t>
                      </a:r>
                      <a:r>
                        <a:rPr lang="hu-HU" sz="2000" baseline="0" dirty="0" err="1" smtClean="0"/>
                        <a:t>terminal-based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HISs</a:t>
                      </a:r>
                      <a:r>
                        <a:rPr lang="hu-HU" sz="2000" baseline="0" dirty="0" smtClean="0"/>
                        <a:t>)</a:t>
                      </a:r>
                      <a:endParaRPr lang="hu-H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61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37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1&quot;&gt;&lt;elem m_fUsage=&quot;6.51321559900000050000E+000&quot;&gt;&lt;m_ppcolschidx val=&quot;0&quot;/&gt;&lt;m_rgb r=&quot;26&quot; g=&quot;b7&quot; b=&quot;38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&gt;&lt;m_strFormatTime&gt;%1 %d&lt;/m_strFormatTime&gt;&lt;/m_precDefault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694"/>
</p:tagLst>
</file>

<file path=ppt/theme/theme1.xml><?xml version="1.0" encoding="utf-8"?>
<a:theme xmlns:a="http://schemas.openxmlformats.org/drawingml/2006/main" name="kenezy">
  <a:themeElements>
    <a:clrScheme name="Metró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enez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accent4"/>
          </a:solidFill>
        </a:ln>
      </a:spPr>
      <a:bodyPr rtlCol="0" anchor="ctr"/>
      <a:lstStyle>
        <a:defPPr algn="ctr">
          <a:defRPr sz="1200" dirty="0">
            <a:solidFill>
              <a:schemeClr val="accent4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kenez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ez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ez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ez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ez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ez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ez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ez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ez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ez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ez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ez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686</Words>
  <Application>Microsoft Office PowerPoint</Application>
  <PresentationFormat>Diavetítés a képernyőre (4:3 oldalarány)</PresentationFormat>
  <Paragraphs>143</Paragraphs>
  <Slides>12</Slides>
  <Notes>12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kenezy</vt:lpstr>
      <vt:lpstr>Current status on eHealth in Hungary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2012-04-12T07:27:05Z</dcterms:created>
  <dcterms:modified xsi:type="dcterms:W3CDTF">2014-02-26T08:10:55Z</dcterms:modified>
</cp:coreProperties>
</file>